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0"/>
  </p:notesMasterIdLst>
  <p:handoutMasterIdLst>
    <p:handoutMasterId r:id="rId41"/>
  </p:handoutMasterIdLst>
  <p:sldIdLst>
    <p:sldId id="318" r:id="rId2"/>
    <p:sldId id="257" r:id="rId3"/>
    <p:sldId id="260" r:id="rId4"/>
    <p:sldId id="266" r:id="rId5"/>
    <p:sldId id="267" r:id="rId6"/>
    <p:sldId id="268" r:id="rId7"/>
    <p:sldId id="269" r:id="rId8"/>
    <p:sldId id="270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2" r:id="rId18"/>
    <p:sldId id="283" r:id="rId19"/>
    <p:sldId id="286" r:id="rId20"/>
    <p:sldId id="287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9" r:id="rId31"/>
    <p:sldId id="300" r:id="rId32"/>
    <p:sldId id="302" r:id="rId33"/>
    <p:sldId id="303" r:id="rId34"/>
    <p:sldId id="304" r:id="rId35"/>
    <p:sldId id="305" r:id="rId36"/>
    <p:sldId id="306" r:id="rId37"/>
    <p:sldId id="312" r:id="rId38"/>
    <p:sldId id="313" r:id="rId39"/>
  </p:sldIdLst>
  <p:sldSz cx="9144000" cy="6858000" type="screen4x3"/>
  <p:notesSz cx="7007225" cy="9293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50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1" autoAdjust="0"/>
    <p:restoredTop sz="94714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688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8088"/>
            <a:ext cx="303688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pPr>
              <a:defRPr/>
            </a:pPr>
            <a:fld id="{8383670C-7F14-400C-B6F9-4B3CED1573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77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688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6613" cy="3484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371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8088"/>
            <a:ext cx="303688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pPr>
              <a:defRPr/>
            </a:pPr>
            <a:fld id="{2FDB93D3-751F-4F99-AF0A-1CC8A068B0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5008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EF78F0A2-E264-4FE8-A456-C3A88B3CEB20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93370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6E2ED4CC-5981-4AE0-B56E-3882436CFF00}" type="slidenum">
              <a:rPr lang="en-US" altLang="en-US" sz="1200" smtClean="0"/>
              <a:pPr/>
              <a:t>8</a:t>
            </a:fld>
            <a:endParaRPr lang="en-US" altLang="en-US" sz="1200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9834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DB93D3-751F-4F99-AF0A-1CC8A068B0E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021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819B7-FD11-4433-8877-19D576CDC371}" type="datetimeFigureOut">
              <a:rPr lang="en-US"/>
              <a:pPr>
                <a:defRPr/>
              </a:pPr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587F1-F5C9-4200-9845-8DFBD41394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669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DA0E0-D41F-4555-B629-9AF73827648A}" type="datetimeFigureOut">
              <a:rPr lang="en-US"/>
              <a:pPr>
                <a:defRPr/>
              </a:pPr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9A78A-1D22-4DCE-9CD8-EB9B47166C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174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82D8B-8357-4CD7-849F-02F3513EA419}" type="datetimeFigureOut">
              <a:rPr lang="en-US"/>
              <a:pPr>
                <a:defRPr/>
              </a:pPr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76098-A5E6-4B49-A135-2B0353F5AC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0569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66800" y="1676400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34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CA1B5-F2B2-4FFC-A0BF-AC520A29D7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363465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22E48-949F-4640-BE0B-F75984F1FE5C}" type="datetimeFigureOut">
              <a:rPr lang="en-US"/>
              <a:pPr>
                <a:defRPr/>
              </a:pPr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F9D45-BCC1-4619-889C-D6CE684B2C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385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50316-890A-49ED-A23A-AFE6B950471E}" type="datetimeFigureOut">
              <a:rPr lang="en-US"/>
              <a:pPr>
                <a:defRPr/>
              </a:pPr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3E115-62A3-4079-844C-E1AE2372BC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48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518F5-5CE7-4EA8-AEB6-BAD82E822E98}" type="datetimeFigureOut">
              <a:rPr lang="en-US"/>
              <a:pPr>
                <a:defRPr/>
              </a:pPr>
              <a:t>3/15/2023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8D7F1-3478-4ECE-87AD-3D044B7484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171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1070E-D76D-433E-A3D1-F961AB554189}" type="datetimeFigureOut">
              <a:rPr lang="en-US"/>
              <a:pPr>
                <a:defRPr/>
              </a:pPr>
              <a:t>3/15/2023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A4C4C-6D30-49F6-BAC6-82B006C11C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58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53F9B-ECEE-45AE-880E-A1D60223AB75}" type="datetimeFigureOut">
              <a:rPr lang="en-US"/>
              <a:pPr>
                <a:defRPr/>
              </a:pPr>
              <a:t>3/15/2023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5C866-A945-44E1-B80A-5D09C75C1F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260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2F509-5D10-42CA-8EC5-CB62F893B2E7}" type="datetimeFigureOut">
              <a:rPr lang="en-US"/>
              <a:pPr>
                <a:defRPr/>
              </a:pPr>
              <a:t>3/15/2023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4DB67-15C9-4B02-8D2B-0170927C1E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485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54DF9-3C00-4019-AEE2-C5DD3BCF29AC}" type="datetimeFigureOut">
              <a:rPr lang="en-US"/>
              <a:pPr>
                <a:defRPr/>
              </a:pPr>
              <a:t>3/15/2023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27F0-56F5-4F85-A1AF-9980035B7F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860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38726-D3C7-45EB-BE12-58248B79A048}" type="datetimeFigureOut">
              <a:rPr lang="en-US"/>
              <a:pPr>
                <a:defRPr/>
              </a:pPr>
              <a:t>3/15/2023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D22FA-A447-4512-8D71-13C27470E3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842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C11BA25-F72C-4E6F-97D3-4CE0F5029A17}" type="datetimeFigureOut">
              <a:rPr lang="en-US"/>
              <a:pPr>
                <a:defRPr/>
              </a:pPr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6998831-C699-42B0-BFA5-3FDD572318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4"/>
          <p:cNvSpPr>
            <a:spLocks noGrp="1"/>
          </p:cNvSpPr>
          <p:nvPr>
            <p:ph type="ctrTitle"/>
          </p:nvPr>
        </p:nvSpPr>
        <p:spPr>
          <a:xfrm>
            <a:off x="1219200" y="1600200"/>
            <a:ext cx="6858000" cy="2387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Web Programming</a:t>
            </a:r>
            <a:br>
              <a:rPr lang="en-US" altLang="en-US" dirty="0" smtClean="0"/>
            </a:br>
            <a:r>
              <a:rPr lang="en-US" altLang="en-US" dirty="0" smtClean="0"/>
              <a:t>Lecture 13 -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5B3B5E-85C0-4DB0-A395-DD66F9F80990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a Database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create a new database, issue the “create database” command:</a:t>
            </a:r>
          </a:p>
          <a:p>
            <a:pPr lvl="1" eaLnBrk="1" hangingPunct="1"/>
            <a:r>
              <a:rPr lang="en-US" altLang="en-US" sz="2400" b="1" smtClean="0">
                <a:latin typeface="Courier New" panose="02070309020205020404" pitchFamily="49" charset="0"/>
              </a:rPr>
              <a:t>mysql&gt; create database webdb;</a:t>
            </a:r>
            <a:endParaRPr lang="en-US" altLang="en-US" sz="2400" smtClean="0"/>
          </a:p>
          <a:p>
            <a:pPr eaLnBrk="1" hangingPunct="1"/>
            <a:r>
              <a:rPr lang="en-US" altLang="en-US" smtClean="0"/>
              <a:t>To the select a database, issue the “use” command:</a:t>
            </a:r>
          </a:p>
          <a:p>
            <a:pPr lvl="1" eaLnBrk="1" hangingPunct="1"/>
            <a:r>
              <a:rPr lang="en-US" altLang="en-US" sz="2400" b="1" smtClean="0">
                <a:latin typeface="Courier New" panose="02070309020205020404" pitchFamily="49" charset="0"/>
              </a:rPr>
              <a:t>mysql&gt; use webdb;</a:t>
            </a: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6D8EFC-FB60-4CEE-8AF2-DF6D6557C08D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a Table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Once you have selected a database, you can view all database tables: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mysql&gt; show tables;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Empty set (0.02 sec)</a:t>
            </a:r>
          </a:p>
          <a:p>
            <a:pPr eaLnBrk="1" hangingPunct="1"/>
            <a:r>
              <a:rPr lang="en-US" altLang="en-US" smtClean="0"/>
              <a:t>An empty set indicates that I have not created any tables yet.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b="1" smtClean="0">
              <a:latin typeface="Courier New" panose="02070309020205020404" pitchFamily="49" charset="0"/>
            </a:endParaRPr>
          </a:p>
          <a:p>
            <a:pPr eaLnBrk="1" hangingPunct="1"/>
            <a:endParaRPr lang="en-US" altLang="en-US" b="1" smtClean="0">
              <a:latin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48306-2632-4FCF-A778-D4A76D3F794F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a Table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Let’s create a table for storing pets.</a:t>
            </a:r>
          </a:p>
          <a:p>
            <a:pPr eaLnBrk="1" hangingPunct="1"/>
            <a:r>
              <a:rPr lang="en-US" altLang="en-US" smtClean="0"/>
              <a:t>Table:  pets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mtClean="0"/>
              <a:t>name:		VARCHAR(20)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mtClean="0"/>
              <a:t>owner:		VARCHAR(20)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mtClean="0"/>
              <a:t>species:	VARCHAR(20)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mtClean="0"/>
              <a:t>sex:		CHAR(1)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mtClean="0"/>
              <a:t>birth:		DATE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mtClean="0"/>
              <a:t>date:		DATE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1A91C-EFB9-4548-8768-00D3FDD9D716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6765925" y="4456113"/>
            <a:ext cx="1863725" cy="15525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bg1"/>
                </a:solidFill>
              </a:rPr>
              <a:t>VARCHAR is</a:t>
            </a:r>
          </a:p>
          <a:p>
            <a:pPr eaLnBrk="1" hangingPunct="1"/>
            <a:r>
              <a:rPr lang="en-US" altLang="en-US" b="1" dirty="0">
                <a:solidFill>
                  <a:schemeClr val="bg1"/>
                </a:solidFill>
              </a:rPr>
              <a:t>usually used</a:t>
            </a:r>
          </a:p>
          <a:p>
            <a:pPr eaLnBrk="1" hangingPunct="1"/>
            <a:r>
              <a:rPr lang="en-US" altLang="en-US" b="1" dirty="0">
                <a:solidFill>
                  <a:schemeClr val="bg1"/>
                </a:solidFill>
              </a:rPr>
              <a:t>to store string</a:t>
            </a:r>
          </a:p>
          <a:p>
            <a:pPr eaLnBrk="1" hangingPunct="1"/>
            <a:r>
              <a:rPr lang="en-US" altLang="en-US" b="1" dirty="0">
                <a:solidFill>
                  <a:schemeClr val="bg1"/>
                </a:solidFill>
              </a:rPr>
              <a:t>data.</a:t>
            </a:r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 flipH="1" flipV="1">
            <a:off x="6324600" y="4191000"/>
            <a:ext cx="381000" cy="228600"/>
          </a:xfrm>
          <a:prstGeom prst="line">
            <a:avLst/>
          </a:prstGeom>
          <a:noFill/>
          <a:ln w="38100">
            <a:solidFill>
              <a:srgbClr val="07050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a Table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To create a table, use the CREATE TABLE command:</a:t>
            </a:r>
          </a:p>
          <a:p>
            <a:pPr eaLnBrk="1" hangingPunct="1"/>
            <a:endParaRPr lang="en-US" altLang="en-US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smtClean="0">
                <a:latin typeface="Courier New" panose="02070309020205020404" pitchFamily="49" charset="0"/>
              </a:rPr>
              <a:t>mysql&gt; CREATE TABLE pet (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smtClean="0">
                <a:latin typeface="Courier New" panose="02070309020205020404" pitchFamily="49" charset="0"/>
              </a:rPr>
              <a:t>    -&gt; name VARCHAR(20),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smtClean="0">
                <a:latin typeface="Courier New" panose="02070309020205020404" pitchFamily="49" charset="0"/>
              </a:rPr>
              <a:t>    -&gt; owner VARCHAR(20),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smtClean="0">
                <a:latin typeface="Courier New" panose="02070309020205020404" pitchFamily="49" charset="0"/>
              </a:rPr>
              <a:t>    -&gt; species VARCHAR(20),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smtClean="0">
                <a:latin typeface="Courier New" panose="02070309020205020404" pitchFamily="49" charset="0"/>
              </a:rPr>
              <a:t>    -&gt; sex CHAR(1),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smtClean="0">
                <a:latin typeface="Courier New" panose="02070309020205020404" pitchFamily="49" charset="0"/>
              </a:rPr>
              <a:t>    -&gt; birth DATE, death DATE);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smtClean="0">
                <a:latin typeface="Courier New" panose="02070309020205020404" pitchFamily="49" charset="0"/>
              </a:rPr>
              <a:t>Query OK, 0 rows affected (0.04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EDBA82-18D2-4AC5-860B-1D79C67473F3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Showing Tables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To verify that the table has been created: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smtClean="0">
                <a:latin typeface="Courier New" panose="02070309020205020404" pitchFamily="49" charset="0"/>
              </a:rPr>
              <a:t>mysql&gt; show tables;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smtClean="0">
                <a:latin typeface="Courier New" panose="02070309020205020404" pitchFamily="49" charset="0"/>
              </a:rPr>
              <a:t>+------------------+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smtClean="0">
                <a:latin typeface="Courier New" panose="02070309020205020404" pitchFamily="49" charset="0"/>
              </a:rPr>
              <a:t>| Tables_in_test   |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smtClean="0">
                <a:latin typeface="Courier New" panose="02070309020205020404" pitchFamily="49" charset="0"/>
              </a:rPr>
              <a:t>+------------------+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smtClean="0">
                <a:latin typeface="Courier New" panose="02070309020205020404" pitchFamily="49" charset="0"/>
              </a:rPr>
              <a:t>| pet              |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smtClean="0">
                <a:latin typeface="Courier New" panose="02070309020205020404" pitchFamily="49" charset="0"/>
              </a:rPr>
              <a:t>+------------------+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smtClean="0">
                <a:latin typeface="Courier New" panose="02070309020205020404" pitchFamily="49" charset="0"/>
              </a:rPr>
              <a:t>1 row in set (0.01 sec)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b="1" smtClean="0">
              <a:latin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53D843-A2FC-44CB-8B26-69BDE75783C8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Describing Tables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585912"/>
            <a:ext cx="77724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To view a table structure, use the DESCRIBE command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It allows you to view the columns, their data types, and other properties of the table.</a:t>
            </a:r>
            <a:endParaRPr lang="en-US" altLang="en-US" sz="24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 err="1" smtClean="0">
                <a:latin typeface="Courier New" panose="02070309020205020404" pitchFamily="49" charset="0"/>
              </a:rPr>
              <a:t>mysql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&gt; describe pet;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+---------+-------------+------+-----+---------+-------+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| Field   | Type        | Null | Key | Default | Extra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+---------+-------------+------+-----+---------+-------+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| name    | varchar(20) | YES  |     | NULL    |     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| owner   | varchar(20) | YES  |     | NULL    |     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| species | varchar(20) | YES  |     | NULL    |     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| sex     | char(1)     | YES  |     | NULL    |     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| birth   | date        | YES  |     | NULL    |     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| death   | date        | YES  |     | NULL    |     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+---------+-------------+------+-----+---------+-------+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6 rows in set (0.02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3E8002-DF94-4264-83B0-9A76B8B35153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Deleting a Table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To delete an entire table, use the DROP TABLE command:</a:t>
            </a:r>
          </a:p>
          <a:p>
            <a:pPr eaLnBrk="1" hangingPunct="1"/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err="1" smtClean="0">
                <a:latin typeface="Courier New" panose="02070309020205020404" pitchFamily="49" charset="0"/>
              </a:rPr>
              <a:t>mysql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&gt; drop table pet;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Query OK, 0 rows affected (0.02 sec)</a:t>
            </a:r>
          </a:p>
          <a:p>
            <a:pPr eaLnBrk="1" hangingPunct="1"/>
            <a:r>
              <a:rPr lang="en-US" altLang="en-US" sz="2400" b="1" dirty="0" smtClean="0">
                <a:latin typeface="Courier New" panose="02070309020205020404" pitchFamily="49" charset="0"/>
              </a:rPr>
              <a:t>Difference between DROP and DELETE?</a:t>
            </a:r>
          </a:p>
          <a:p>
            <a:pPr eaLnBrk="1" hangingPunct="1"/>
            <a:endParaRPr lang="en-US" altLang="en-US" sz="2400" b="1" dirty="0" smtClean="0">
              <a:latin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0B6F3D-ABB5-4583-B679-FD4A9975A25E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Loading Data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Use the INSERT statement to enter data into a table.</a:t>
            </a:r>
          </a:p>
          <a:p>
            <a:pPr eaLnBrk="1" hangingPunct="1"/>
            <a:r>
              <a:rPr lang="en-US" altLang="en-US" sz="2800" smtClean="0"/>
              <a:t>For example:</a:t>
            </a:r>
          </a:p>
          <a:p>
            <a:pPr lvl="1" eaLnBrk="1" hangingPunct="1"/>
            <a:endParaRPr lang="en-US" altLang="en-US" sz="240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INSERT INTO pet VALUES ('Fluffy','Harold','cat','f',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	'1999-02-04',NULL);</a:t>
            </a:r>
          </a:p>
          <a:p>
            <a:pPr eaLnBrk="1" hangingPunct="1"/>
            <a:r>
              <a:rPr lang="en-US" altLang="en-US" sz="2800" smtClean="0"/>
              <a:t>The next slide shows a full set of sample data.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400" smtClean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633A3-257B-4456-97B3-D36BF15CBEFD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data…</a:t>
            </a:r>
          </a:p>
        </p:txBody>
      </p:sp>
      <p:graphicFrame>
        <p:nvGraphicFramePr>
          <p:cNvPr id="142340" name="Group 4"/>
          <p:cNvGraphicFramePr>
            <a:graphicFrameLocks noGrp="1"/>
          </p:cNvGraphicFramePr>
          <p:nvPr>
            <p:ph type="tbl" idx="1"/>
          </p:nvPr>
        </p:nvGraphicFramePr>
        <p:xfrm>
          <a:off x="1066800" y="1676400"/>
          <a:ext cx="7467600" cy="4191003"/>
        </p:xfrm>
        <a:graphic>
          <a:graphicData uri="http://schemas.openxmlformats.org/drawingml/2006/table">
            <a:tbl>
              <a:tblPr/>
              <a:tblGrid>
                <a:gridCol w="1044575"/>
                <a:gridCol w="882650"/>
                <a:gridCol w="1042988"/>
                <a:gridCol w="563562"/>
                <a:gridCol w="1925638"/>
                <a:gridCol w="2008187"/>
              </a:tblGrid>
              <a:tr h="5238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name </a:t>
                      </a:r>
                      <a:endParaRPr kumimoji="0" lang="en-US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owner </a:t>
                      </a:r>
                      <a:endParaRPr kumimoji="0" lang="en-US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species </a:t>
                      </a:r>
                      <a:endParaRPr kumimoji="0" lang="en-US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sex </a:t>
                      </a:r>
                      <a:endParaRPr kumimoji="0" lang="en-US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birth </a:t>
                      </a:r>
                      <a:endParaRPr kumimoji="0" lang="en-US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death </a:t>
                      </a:r>
                      <a:endParaRPr kumimoji="0" lang="en-US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Fluffy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Harold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cat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1993-02-04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Claws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Gwen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cat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1994-03-17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Buffy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Harold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dog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1989-05-13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Fang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Benny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dog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1990-08-27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Bowser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Diane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dog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1998-08-31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1995-07-29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Chirpy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Gwen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bird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1998-09-11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Whistler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Gwen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bird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1997-12-09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Slim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Benny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snake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1996-04-29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EB0D0E-9B03-4C8B-81C4-0D56F0C8EEDF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Loading Sample Data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You could create a text file `pet.txt' containing one record per line.</a:t>
            </a:r>
          </a:p>
          <a:p>
            <a:pPr eaLnBrk="1" hangingPunct="1"/>
            <a:r>
              <a:rPr lang="en-US" altLang="en-US" smtClean="0"/>
              <a:t>Values must be separated by tabs, and given in the order in which the columns were listed in the CREATE TABLE statement.</a:t>
            </a:r>
          </a:p>
          <a:p>
            <a:pPr eaLnBrk="1" hangingPunct="1"/>
            <a:r>
              <a:rPr lang="en-US" altLang="en-US" smtClean="0"/>
              <a:t>Then load the data via the LOAD DATA Command.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D2A3F-FBAF-49FD-A1A2-8B3872B63B50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Road Map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 to MySQL</a:t>
            </a:r>
          </a:p>
          <a:p>
            <a:pPr eaLnBrk="1" hangingPunct="1"/>
            <a:r>
              <a:rPr lang="en-US" altLang="en-US" smtClean="0"/>
              <a:t>Connecting and Disconnecting</a:t>
            </a:r>
          </a:p>
          <a:p>
            <a:pPr eaLnBrk="1" hangingPunct="1"/>
            <a:r>
              <a:rPr lang="en-US" altLang="en-US" smtClean="0"/>
              <a:t>Entering Basic Queries</a:t>
            </a:r>
          </a:p>
          <a:p>
            <a:pPr eaLnBrk="1" hangingPunct="1"/>
            <a:r>
              <a:rPr lang="en-US" altLang="en-US" smtClean="0"/>
              <a:t>Creating and Using a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F8DFBD-A00B-4FF0-B245-B07A54C70DBE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Sample Data File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91D313-F996-4384-87E0-C0802E802FFF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066800" y="1524000"/>
            <a:ext cx="7543800" cy="3022600"/>
          </a:xfrm>
          <a:prstGeom prst="rect">
            <a:avLst/>
          </a:prstGeom>
          <a:noFill/>
          <a:ln w="9525">
            <a:solidFill>
              <a:srgbClr val="07050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70501"/>
                </a:solidFill>
              </a:rPr>
              <a:t>Fluffy	Harold	cat	f	1993-02-04	\N</a:t>
            </a:r>
          </a:p>
          <a:p>
            <a:pPr eaLnBrk="1" hangingPunct="1"/>
            <a:r>
              <a:rPr lang="en-US" altLang="en-US">
                <a:solidFill>
                  <a:srgbClr val="070501"/>
                </a:solidFill>
              </a:rPr>
              <a:t>Claws	Gwen	cat	m	1994-03-17	\N</a:t>
            </a:r>
          </a:p>
          <a:p>
            <a:pPr eaLnBrk="1" hangingPunct="1"/>
            <a:r>
              <a:rPr lang="en-US" altLang="en-US">
                <a:solidFill>
                  <a:srgbClr val="070501"/>
                </a:solidFill>
              </a:rPr>
              <a:t>Buffy	Harold	dog	f	1989-05-13	\N</a:t>
            </a:r>
          </a:p>
          <a:p>
            <a:pPr eaLnBrk="1" hangingPunct="1"/>
            <a:r>
              <a:rPr lang="en-US" altLang="en-US">
                <a:solidFill>
                  <a:srgbClr val="070501"/>
                </a:solidFill>
              </a:rPr>
              <a:t>Fang	Benny	dog	m	1990-08-27	\N</a:t>
            </a:r>
          </a:p>
          <a:p>
            <a:pPr eaLnBrk="1" hangingPunct="1"/>
            <a:r>
              <a:rPr lang="en-US" altLang="en-US">
                <a:solidFill>
                  <a:srgbClr val="070501"/>
                </a:solidFill>
              </a:rPr>
              <a:t>Bowser	Diane	dog	m	1979-08-31	1995-07-29</a:t>
            </a:r>
          </a:p>
          <a:p>
            <a:pPr eaLnBrk="1" hangingPunct="1"/>
            <a:r>
              <a:rPr lang="en-US" altLang="en-US">
                <a:solidFill>
                  <a:srgbClr val="070501"/>
                </a:solidFill>
              </a:rPr>
              <a:t>Chirpy	Gwen	bird	f	1998-09-11	\N</a:t>
            </a:r>
          </a:p>
          <a:p>
            <a:pPr eaLnBrk="1" hangingPunct="1"/>
            <a:r>
              <a:rPr lang="en-US" altLang="en-US">
                <a:solidFill>
                  <a:srgbClr val="070501"/>
                </a:solidFill>
              </a:rPr>
              <a:t>Whistler	Gwen	bird	\N	1997-12-09	\N</a:t>
            </a:r>
          </a:p>
          <a:p>
            <a:pPr eaLnBrk="1" hangingPunct="1"/>
            <a:r>
              <a:rPr lang="en-US" altLang="en-US">
                <a:solidFill>
                  <a:srgbClr val="070501"/>
                </a:solidFill>
              </a:rPr>
              <a:t>Slim	Benny	snake	m	1996-04-29	\N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203325" y="4837113"/>
            <a:ext cx="76882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70501"/>
                </a:solidFill>
              </a:rPr>
              <a:t>To Load pet.txt:</a:t>
            </a:r>
          </a:p>
          <a:p>
            <a:pPr eaLnBrk="1" hangingPunct="1"/>
            <a:endParaRPr lang="en-US" altLang="en-US" b="1">
              <a:solidFill>
                <a:srgbClr val="070501"/>
              </a:solidFill>
            </a:endParaRPr>
          </a:p>
          <a:p>
            <a:pPr eaLnBrk="1" hangingPunct="1"/>
            <a:r>
              <a:rPr lang="en-US" altLang="en-US" b="1">
                <a:solidFill>
                  <a:srgbClr val="070501"/>
                </a:solidFill>
              </a:rPr>
              <a:t>mysql&gt;  LOAD DATA LOCAL INFILE "pet.txt" INTO TABLE pet;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1295400"/>
          </a:xfrm>
        </p:spPr>
        <p:txBody>
          <a:bodyPr/>
          <a:lstStyle/>
          <a:p>
            <a:pPr algn="ctr" eaLnBrk="1" hangingPunct="1"/>
            <a:r>
              <a:rPr lang="en-US" altLang="en-US" sz="4000" smtClean="0"/>
              <a:t>For each of the examples, assume the following set of data.</a:t>
            </a:r>
          </a:p>
        </p:txBody>
      </p:sp>
      <p:graphicFrame>
        <p:nvGraphicFramePr>
          <p:cNvPr id="154628" name="Group 4"/>
          <p:cNvGraphicFramePr>
            <a:graphicFrameLocks noGrp="1"/>
          </p:cNvGraphicFramePr>
          <p:nvPr>
            <p:ph type="tbl" idx="1"/>
          </p:nvPr>
        </p:nvGraphicFramePr>
        <p:xfrm>
          <a:off x="1066800" y="1905000"/>
          <a:ext cx="7467600" cy="4191003"/>
        </p:xfrm>
        <a:graphic>
          <a:graphicData uri="http://schemas.openxmlformats.org/drawingml/2006/table">
            <a:tbl>
              <a:tblPr/>
              <a:tblGrid>
                <a:gridCol w="1044575"/>
                <a:gridCol w="882650"/>
                <a:gridCol w="1042988"/>
                <a:gridCol w="563562"/>
                <a:gridCol w="1925638"/>
                <a:gridCol w="2008187"/>
              </a:tblGrid>
              <a:tr h="5238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name </a:t>
                      </a:r>
                      <a:endParaRPr kumimoji="0" lang="en-US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owner </a:t>
                      </a:r>
                      <a:endParaRPr kumimoji="0" lang="en-US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species </a:t>
                      </a:r>
                      <a:endParaRPr kumimoji="0" lang="en-US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sex </a:t>
                      </a:r>
                      <a:endParaRPr kumimoji="0" lang="en-US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birth </a:t>
                      </a:r>
                      <a:endParaRPr kumimoji="0" lang="en-US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death </a:t>
                      </a:r>
                      <a:endParaRPr kumimoji="0" lang="en-US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Fluffy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Harold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cat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1993-02-04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Claws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Gwen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cat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1994-03-17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Buffy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Harold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dog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1989-05-13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Fang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Benny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dog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1990-08-27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Bowser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Diane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dog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1998-08-31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1995-07-29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Chirpy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Gwen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bird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1998-09-11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Whistler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Gwen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bird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1997-12-09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Slim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Benny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snake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1996-04-29 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91374-4574-4B66-BD00-F161D7DF0C22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SQL Select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SELECT statement is used to pull information from a table.</a:t>
            </a:r>
          </a:p>
          <a:p>
            <a:pPr eaLnBrk="1" hangingPunct="1"/>
            <a:r>
              <a:rPr lang="en-US" altLang="en-US" smtClean="0"/>
              <a:t>The general format is: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SELECT what_to_select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FROM which_table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WHERE conditions_to_satisfy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9BCD3D-6724-49B1-8809-586157043652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Selecting All Data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400" smtClean="0"/>
              <a:t>The simplest form of SELECT retrieves everything from a table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US" altLang="en-US" sz="2400" smtClean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400" b="1" smtClean="0">
                <a:latin typeface="Courier New" panose="02070309020205020404" pitchFamily="49" charset="0"/>
              </a:rPr>
              <a:t>mysql&gt; select * from pet;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400" b="1" smtClean="0">
                <a:latin typeface="Courier New" panose="02070309020205020404" pitchFamily="49" charset="0"/>
              </a:rPr>
              <a:t>+----------+--------+---------+------+------------+------------+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400" b="1" smtClean="0">
                <a:latin typeface="Courier New" panose="02070309020205020404" pitchFamily="49" charset="0"/>
              </a:rPr>
              <a:t>| name     | owner  | species | sex  | birth      | death      |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400" b="1" smtClean="0">
                <a:latin typeface="Courier New" panose="02070309020205020404" pitchFamily="49" charset="0"/>
              </a:rPr>
              <a:t>+----------+--------+---------+------+------------+------------+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400" b="1" smtClean="0">
                <a:latin typeface="Courier New" panose="02070309020205020404" pitchFamily="49" charset="0"/>
              </a:rPr>
              <a:t>| Fluffy   | Harold | cat     | f    | 1999-02-04 | NULL       |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400" b="1" smtClean="0">
                <a:latin typeface="Courier New" panose="02070309020205020404" pitchFamily="49" charset="0"/>
              </a:rPr>
              <a:t>| Claws    | Gwen   | cat     | f    | 1994-03-17 | NULL       |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400" b="1" smtClean="0">
                <a:latin typeface="Courier New" panose="02070309020205020404" pitchFamily="49" charset="0"/>
              </a:rPr>
              <a:t>| Buffy    | Harold | dog     | f    | 1989-05-13 | NULL       |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400" b="1" smtClean="0">
                <a:latin typeface="Courier New" panose="02070309020205020404" pitchFamily="49" charset="0"/>
              </a:rPr>
              <a:t>| Fang     | Benny  | dog     | m    | 1999-08-27 | NULL       |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400" b="1" smtClean="0">
                <a:latin typeface="Courier New" panose="02070309020205020404" pitchFamily="49" charset="0"/>
              </a:rPr>
              <a:t>| Bowser   | Diane  | dog     | m    | 1998-08-31 | 1995-07-29 |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400" b="1" smtClean="0">
                <a:latin typeface="Courier New" panose="02070309020205020404" pitchFamily="49" charset="0"/>
              </a:rPr>
              <a:t>| Chirpy   | Gwen   | bird    | f    | 1998-09-11 | NULL       |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400" b="1" smtClean="0">
                <a:latin typeface="Courier New" panose="02070309020205020404" pitchFamily="49" charset="0"/>
              </a:rPr>
              <a:t>| Whistler | Gwen   | bird    |      | 1997-12-09 | NULL       |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400" b="1" smtClean="0">
                <a:latin typeface="Courier New" panose="02070309020205020404" pitchFamily="49" charset="0"/>
              </a:rPr>
              <a:t>| Slim     | Benny  | snake   | m    | 1996-04-29 | NULL       |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400" b="1" smtClean="0">
                <a:latin typeface="Courier New" panose="02070309020205020404" pitchFamily="49" charset="0"/>
              </a:rPr>
              <a:t>+----------+--------+---------+------+------------+------------+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400" b="1" smtClean="0">
                <a:latin typeface="Courier New" panose="02070309020205020404" pitchFamily="49" charset="0"/>
              </a:rPr>
              <a:t>8 rows in set (0.00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2B86A-06F8-444A-A316-FE9B944ABEBC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Selecting Particular Rows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You can select only particular rows from your table.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For example, if you want to verify the change that you made to Bowser's birth date, select Bowser's record like this: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mysql&gt; SELECT * FROM pet WHERE name = "Bowser";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+--------+-------+---------+------+------------+------------+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| name   | owner | species | sex  | birth      | death    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+--------+-------+---------+------+------------+------------+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| Bowser | Diane | dog     | m    | 1998-08-31 | 1995-07-29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+--------+-------+---------+------+------------+------------+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1 row in set (0.00 sec)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b="1" smtClean="0">
              <a:latin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54A75C-F342-4BD1-8996-5240B6205DEA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Selecting Particular Rows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To find all animals born after 1998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SELECT * FROM pet WHERE birth &gt;= "1998-1-1";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 smtClean="0"/>
          </a:p>
          <a:p>
            <a:pPr eaLnBrk="1" hangingPunct="1"/>
            <a:r>
              <a:rPr lang="en-US" altLang="en-US" sz="2800" smtClean="0"/>
              <a:t>To find all female dogs, use a logical AND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SELECT * FROM pet WHERE species = "dog" AND sex = "f";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 smtClean="0"/>
          </a:p>
          <a:p>
            <a:pPr eaLnBrk="1" hangingPunct="1"/>
            <a:r>
              <a:rPr lang="en-US" altLang="en-US" sz="2800" smtClean="0"/>
              <a:t>To find all snakes or birds, use a logical OR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SELECT * FROM pet WHERE species = "snake"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OR species = "bird";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C321D4-AE8A-466E-A8E1-E1220E43D193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Selecting Particular Columns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 you don’t want to see entire rows from your table, just name the columns in which you are interested, separated by commas.</a:t>
            </a:r>
          </a:p>
          <a:p>
            <a:pPr eaLnBrk="1" hangingPunct="1"/>
            <a:r>
              <a:rPr lang="en-US" altLang="en-US" smtClean="0"/>
              <a:t>For example, if you want to know when your pets were born, select the name and birth columns.</a:t>
            </a:r>
          </a:p>
          <a:p>
            <a:pPr eaLnBrk="1" hangingPunct="1"/>
            <a:r>
              <a:rPr lang="en-US" altLang="en-US" smtClean="0"/>
              <a:t>(see example next slide.)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F14319-6EB1-4E98-8B1C-A1D252DFCEA9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Selecting Particular Columns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000" b="1" smtClean="0">
                <a:latin typeface="Courier New" panose="02070309020205020404" pitchFamily="49" charset="0"/>
              </a:rPr>
              <a:t>mysql&gt; select name, birth from pet;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000" b="1" smtClean="0">
                <a:latin typeface="Courier New" panose="02070309020205020404" pitchFamily="49" charset="0"/>
              </a:rPr>
              <a:t>+----------+------------+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000" b="1" smtClean="0">
                <a:latin typeface="Courier New" panose="02070309020205020404" pitchFamily="49" charset="0"/>
              </a:rPr>
              <a:t>| name     | birth      |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000" b="1" smtClean="0">
                <a:latin typeface="Courier New" panose="02070309020205020404" pitchFamily="49" charset="0"/>
              </a:rPr>
              <a:t>+----------+------------+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000" b="1" smtClean="0">
                <a:latin typeface="Courier New" panose="02070309020205020404" pitchFamily="49" charset="0"/>
              </a:rPr>
              <a:t>| Fluffy   | 1999-02-04 |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000" b="1" smtClean="0">
                <a:latin typeface="Courier New" panose="02070309020205020404" pitchFamily="49" charset="0"/>
              </a:rPr>
              <a:t>| Claws    | 1994-03-17 |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000" b="1" smtClean="0">
                <a:latin typeface="Courier New" panose="02070309020205020404" pitchFamily="49" charset="0"/>
              </a:rPr>
              <a:t>| Buffy    | 1989-05-13 |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000" b="1" smtClean="0">
                <a:latin typeface="Courier New" panose="02070309020205020404" pitchFamily="49" charset="0"/>
              </a:rPr>
              <a:t>| Fang     | 1999-08-27 |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000" b="1" smtClean="0">
                <a:latin typeface="Courier New" panose="02070309020205020404" pitchFamily="49" charset="0"/>
              </a:rPr>
              <a:t>| Bowser   | 1998-08-31 |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000" b="1" smtClean="0">
                <a:latin typeface="Courier New" panose="02070309020205020404" pitchFamily="49" charset="0"/>
              </a:rPr>
              <a:t>| Chirpy   | 1998-09-11 |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000" b="1" smtClean="0">
                <a:latin typeface="Courier New" panose="02070309020205020404" pitchFamily="49" charset="0"/>
              </a:rPr>
              <a:t>| Whistler | 1997-12-09 |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000" b="1" smtClean="0">
                <a:latin typeface="Courier New" panose="02070309020205020404" pitchFamily="49" charset="0"/>
              </a:rPr>
              <a:t>| Slim     | 1996-04-29 |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000" b="1" smtClean="0">
                <a:latin typeface="Courier New" panose="02070309020205020404" pitchFamily="49" charset="0"/>
              </a:rPr>
              <a:t>+----------+------------+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000" b="1" smtClean="0">
                <a:latin typeface="Courier New" panose="02070309020205020404" pitchFamily="49" charset="0"/>
              </a:rPr>
              <a:t>8 rows in set (0.01 sec)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US" altLang="en-US" sz="2000" b="1" smtClean="0"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US" altLang="en-US" sz="1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7D860-006E-45A7-A505-01DBD037160F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Sorting Data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76400"/>
            <a:ext cx="77724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To sort a result, use an ORDER BY clause.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For example, to view animal birthdays, sorted by date:</a:t>
            </a:r>
            <a:endParaRPr lang="en-US" altLang="en-US" sz="2400" b="1" smtClean="0">
              <a:latin typeface="Courier New" panose="020703090202050204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19D87-E51D-456C-8BD3-CC53D7C5BEF8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1066800" y="2860675"/>
            <a:ext cx="6296025" cy="375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r>
              <a:rPr lang="en-US" altLang="en-US" sz="1600" b="1" dirty="0" err="1">
                <a:latin typeface="Courier New" panose="02070309020205020404" pitchFamily="49" charset="0"/>
              </a:rPr>
              <a:t>mysql</a:t>
            </a:r>
            <a:r>
              <a:rPr lang="en-US" altLang="en-US" sz="1600" b="1" dirty="0">
                <a:latin typeface="Courier New" panose="02070309020205020404" pitchFamily="49" charset="0"/>
              </a:rPr>
              <a:t>&gt; SELECT name, birth FROM pet ORDER BY birth;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</a:rPr>
              <a:t>+----------+------------+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</a:rPr>
              <a:t>| name     | birth      |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</a:rPr>
              <a:t>+----------+------------+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</a:rPr>
              <a:t>| Buffy    | 1989-05-13 |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</a:rPr>
              <a:t>| Claws    | 1994-03-17 |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</a:rPr>
              <a:t>| Slim     | 1996-04-29 |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</a:rPr>
              <a:t>| Whistler | 1997-12-09 |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</a:rPr>
              <a:t>| Bowser   | 1998-08-31 |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</a:rPr>
              <a:t>| Chirpy   | 1998-09-11 |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</a:rPr>
              <a:t>| Fluffy   | 1999-02-04 |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</a:rPr>
              <a:t>| Fang     | 1999-08-27 |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</a:rPr>
              <a:t>+----------+------------+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</a:rPr>
              <a:t>8 rows in set (0.02 sec)</a:t>
            </a:r>
          </a:p>
          <a:p>
            <a:pPr eaLnBrk="1" hangingPunct="1"/>
            <a:endParaRPr lang="en-US" altLang="en-US" sz="16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Sorting Data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To sort in reverse order, add the DESC (descending keyword)</a:t>
            </a:r>
          </a:p>
          <a:p>
            <a:pPr eaLnBrk="1" hangingPunct="1"/>
            <a:r>
              <a:rPr lang="en-US" altLang="en-US" dirty="0" smtClean="0"/>
              <a:t>By default, it follows ascending order.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E228A-E6D3-4854-9E86-0A1601515218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1143000" y="2895600"/>
            <a:ext cx="6907213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r>
              <a:rPr lang="en-US" altLang="en-US" sz="1600" b="1" dirty="0" err="1">
                <a:latin typeface="Courier New" panose="02070309020205020404" pitchFamily="49" charset="0"/>
              </a:rPr>
              <a:t>mysql</a:t>
            </a:r>
            <a:r>
              <a:rPr lang="en-US" altLang="en-US" sz="1600" b="1" dirty="0">
                <a:latin typeface="Courier New" panose="02070309020205020404" pitchFamily="49" charset="0"/>
              </a:rPr>
              <a:t>&gt; SELECT name, birth FROM pet ORDER BY birth DESC;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</a:rPr>
              <a:t>+----------+------------+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</a:rPr>
              <a:t>| name     | birth      |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</a:rPr>
              <a:t>+----------+------------+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</a:rPr>
              <a:t>| Fang     | 1999-08-27 |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</a:rPr>
              <a:t>| Fluffy   | 1999-02-04 |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</a:rPr>
              <a:t>| Chirpy   | 1998-09-11 |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</a:rPr>
              <a:t>| Bowser   | 1998-08-31 |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</a:rPr>
              <a:t>| Whistler | 1997-12-09 |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</a:rPr>
              <a:t>| Slim     | 1996-04-29 |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</a:rPr>
              <a:t>| Claws    | 1994-03-17 |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</a:rPr>
              <a:t>| Buffy    | 1989-05-13 |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</a:rPr>
              <a:t>+----------+------------+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</a:rPr>
              <a:t>8 rows in set (0.02 sec)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MySQL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MySQL is a very popular, open source database.</a:t>
            </a:r>
          </a:p>
          <a:p>
            <a:pPr eaLnBrk="1" hangingPunct="1"/>
            <a:r>
              <a:rPr lang="en-US" altLang="en-US" sz="2400" smtClean="0"/>
              <a:t>Officially pronounced “my Ess Que Ell” (not my sequel).</a:t>
            </a:r>
          </a:p>
          <a:p>
            <a:pPr eaLnBrk="1" hangingPunct="1"/>
            <a:r>
              <a:rPr lang="en-US" altLang="en-US" sz="2400" smtClean="0"/>
              <a:t>Handles very large databases;  very fast performance.</a:t>
            </a:r>
          </a:p>
          <a:p>
            <a:pPr eaLnBrk="1" hangingPunct="1"/>
            <a:r>
              <a:rPr lang="en-US" altLang="en-US" sz="2400" smtClean="0"/>
              <a:t>Why are we using MySQL?</a:t>
            </a:r>
          </a:p>
          <a:p>
            <a:pPr lvl="1" eaLnBrk="1" hangingPunct="1"/>
            <a:r>
              <a:rPr lang="en-US" altLang="en-US" sz="2000" smtClean="0"/>
              <a:t>Free (much cheaper than Oracle!)</a:t>
            </a:r>
          </a:p>
          <a:p>
            <a:pPr lvl="1" eaLnBrk="1" hangingPunct="1"/>
            <a:r>
              <a:rPr lang="en-US" altLang="en-US" sz="2000" smtClean="0"/>
              <a:t>Each student can install MySQL locally.</a:t>
            </a:r>
          </a:p>
          <a:p>
            <a:pPr lvl="1" eaLnBrk="1" hangingPunct="1"/>
            <a:r>
              <a:rPr lang="en-US" altLang="en-US" sz="2000" smtClean="0"/>
              <a:t>Easy to use Shell for creating tables, querying tables, etc.</a:t>
            </a:r>
          </a:p>
          <a:p>
            <a:pPr lvl="1" eaLnBrk="1" hangingPunct="1"/>
            <a:r>
              <a:rPr lang="en-US" altLang="en-US" sz="2000" smtClean="0"/>
              <a:t>Easy to use with Java JDBC</a:t>
            </a:r>
          </a:p>
          <a:p>
            <a:pPr lvl="1" eaLnBrk="1" hangingPunct="1"/>
            <a:endParaRPr lang="en-US" altLang="en-U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97359-765A-4FF8-B4E5-30F5EC921709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Working with NULLs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NULL means missing value or unknown value.</a:t>
            </a:r>
          </a:p>
          <a:p>
            <a:pPr eaLnBrk="1" hangingPunct="1"/>
            <a:r>
              <a:rPr lang="en-US" altLang="en-US" smtClean="0"/>
              <a:t>To test for NULL, you cannot use the arithmetic comparison operators, such as =, &lt; or &lt;&gt;.</a:t>
            </a:r>
          </a:p>
          <a:p>
            <a:pPr eaLnBrk="1" hangingPunct="1"/>
            <a:r>
              <a:rPr lang="en-US" altLang="en-US" smtClean="0"/>
              <a:t>Rather, you must use the IS NULL and IS NOT NULL operators instead.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81B5C6-CCE1-4F90-819C-55A73DC3C878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Working with NULLs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For example, to find all your dead pets </a:t>
            </a:r>
            <a:br>
              <a:rPr lang="en-US" altLang="en-US" sz="2400" dirty="0" smtClean="0"/>
            </a:br>
            <a:endParaRPr lang="en-US" altLang="en-US" sz="24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dirty="0" err="1" smtClean="0">
                <a:latin typeface="Courier New" panose="02070309020205020404" pitchFamily="49" charset="0"/>
              </a:rPr>
              <a:t>mysql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&gt; select name from pet where death &gt;IS NOT NULL;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+--------+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| name 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+--------+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| Bowser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+--------+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1 row in set (0.01 sec)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b="1" dirty="0" smtClean="0">
              <a:latin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0997B-18D3-4A40-9232-1EA03197509E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Pattern Matching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SQL Pattern matching:</a:t>
            </a:r>
          </a:p>
          <a:p>
            <a:pPr lvl="1" eaLnBrk="1" hangingPunct="1"/>
            <a:r>
              <a:rPr lang="en-US" altLang="en-US" sz="2000" dirty="0" smtClean="0"/>
              <a:t>To perform pattern matching, use the LIKE or NOT LIKE comparison operators</a:t>
            </a:r>
          </a:p>
          <a:p>
            <a:pPr lvl="1" eaLnBrk="1" hangingPunct="1"/>
            <a:r>
              <a:rPr lang="en-US" altLang="en-US" sz="2000" dirty="0" smtClean="0"/>
              <a:t>By default, patterns are case insensitive.</a:t>
            </a:r>
          </a:p>
          <a:p>
            <a:pPr eaLnBrk="1" hangingPunct="1"/>
            <a:r>
              <a:rPr lang="en-US" altLang="en-US" sz="2400" dirty="0" smtClean="0"/>
              <a:t>Special Characters:</a:t>
            </a:r>
          </a:p>
          <a:p>
            <a:pPr lvl="1" eaLnBrk="1" hangingPunct="1"/>
            <a:r>
              <a:rPr lang="en-US" altLang="en-US" sz="2000" dirty="0" smtClean="0"/>
              <a:t>_  Used to match any single character.</a:t>
            </a:r>
          </a:p>
          <a:p>
            <a:pPr lvl="1" eaLnBrk="1" hangingPunct="1"/>
            <a:r>
              <a:rPr lang="en-US" altLang="en-US" sz="2000" dirty="0" smtClean="0"/>
              <a:t>% Used to match an arbitrary number of characters.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7B057-820E-4EDD-AEEE-9230F64E9493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Pattern Matching Example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find names beginning with ‘b’: </a:t>
            </a:r>
          </a:p>
          <a:p>
            <a:pPr eaLnBrk="1" hangingPunct="1"/>
            <a:endParaRPr lang="en-US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mysql&gt; SELECT * FROM pet WHERE name LIKE "b%";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+--------+--------+---------+------+------------+------------+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| name   | owner  | species | sex  | birth      | death      |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+--------+--------+---------+------+------------+------------+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| Buffy  | Harold | dog     | f    | 1989-05-13 | NULL       |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| Bowser | Diane  | dog     | m    | 1989-08-31 | 1995-07-29 |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+--------+--------+---------+------+------------+------------+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5F09CF-566E-4258-8516-45E0DDE20B8A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Pattern Matching Example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find names ending with `fy': </a:t>
            </a:r>
          </a:p>
          <a:p>
            <a:pPr eaLnBrk="1" hangingPunct="1"/>
            <a:endParaRPr lang="en-US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mysql&gt; SELECT * FROM pet WHERE name LIKE "%fy";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+--------+--------+---------+------+------------+-------+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| name   | owner  | species | sex  | birth      | death |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+--------+--------+---------+------+------------+-------+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| Fluffy | Harold | cat     | f    | 1993-02-04 | NULL  |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| Buffy  | Harold | dog     | f    | 1989-05-13 | NULL  |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+--------+--------+---------+------+------------+-------+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1C1514-DBB8-4B2F-803B-3ACC791E42E2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Pattern Matching Example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76400"/>
            <a:ext cx="8382000" cy="41148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To find names containing a ‘w’: </a:t>
            </a:r>
          </a:p>
          <a:p>
            <a:pPr eaLnBrk="1" hangingPunct="1"/>
            <a:endParaRPr lang="en-US" altLang="en-US" sz="28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mysql&gt; SELECT * FROM pet WHERE name LIKE "%w%";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+----------+-------+---------+------+------------+------------+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| name     | owner | species | sex  | birth      | death      |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+----------+-------+---------+------+------------+------------+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| Claws    | Gwen  | cat     | m    | 1994-03-17 | NULL       |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| Bowser   | Diane | dog     | m    | 1989-08-31 | 1995-07-29 |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| Whistler | Gwen  | bird    | NULL | 1997-12-09 | NULL       |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+----------+-------+---------+------+------------+------------+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24494-82A4-469D-9530-35814CEDBD45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Pattern Matching Example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To find names containing exactly five characters, use the _ pattern character: 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mysql&gt; SELECT * FROM pet WHERE name LIKE "_____";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+-------+--------+---------+------+------------+-------+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| name  | owner  | species | sex  | birth      | death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+-------+--------+---------+------+------------+-------+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| Claws | Gwen   | cat     | m    | 1994-03-17 | NULL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| Buffy | Harold | dog     | f    | 1989-05-13 | NULL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+-------+--------+---------+------+------------+-------+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542A0-54B3-414D-8D55-32A340749945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Counting Rows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2400" dirty="0" smtClean="0"/>
              <a:t>Databases are often used to answer the question, "How often does a certain type of data occur in a table?"</a:t>
            </a:r>
          </a:p>
          <a:p>
            <a:pPr algn="just" eaLnBrk="1" hangingPunct="1"/>
            <a:r>
              <a:rPr lang="en-US" altLang="en-US" sz="2400" dirty="0" smtClean="0"/>
              <a:t>For example, you might want to know how many pets you have, or how many pets each owner has.</a:t>
            </a:r>
          </a:p>
          <a:p>
            <a:pPr algn="just" eaLnBrk="1" hangingPunct="1"/>
            <a:r>
              <a:rPr lang="en-US" altLang="en-US" sz="2400" dirty="0" smtClean="0"/>
              <a:t>Counting the total number of animals you have is the same question as “How many rows are in the pet table?” because there is one record per pet. </a:t>
            </a:r>
          </a:p>
          <a:p>
            <a:pPr algn="just" eaLnBrk="1" hangingPunct="1"/>
            <a:r>
              <a:rPr lang="en-US" altLang="en-US" sz="2400" dirty="0" smtClean="0"/>
              <a:t>The COUNT(</a:t>
            </a:r>
            <a:r>
              <a:rPr lang="en-US" altLang="en-US" sz="2400" dirty="0" err="1" smtClean="0"/>
              <a:t>column_name</a:t>
            </a:r>
            <a:r>
              <a:rPr lang="en-US" altLang="en-US" sz="2400" dirty="0" smtClean="0"/>
              <a:t>) function counts the number of non-NULL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968356-7A22-40BD-8816-DB27F53E80C2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Counting Rows Example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A query to determine total number of pets: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smtClean="0">
                <a:latin typeface="Courier New" panose="02070309020205020404" pitchFamily="49" charset="0"/>
              </a:rPr>
              <a:t>mysql&gt; SELECT COUNT(*) FROM pet;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smtClean="0">
                <a:latin typeface="Courier New" panose="02070309020205020404" pitchFamily="49" charset="0"/>
              </a:rPr>
              <a:t>+----------+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smtClean="0">
                <a:latin typeface="Courier New" panose="02070309020205020404" pitchFamily="49" charset="0"/>
              </a:rPr>
              <a:t>| COUNT(*) |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smtClean="0">
                <a:latin typeface="Courier New" panose="02070309020205020404" pitchFamily="49" charset="0"/>
              </a:rPr>
              <a:t>+----------+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smtClean="0">
                <a:latin typeface="Courier New" panose="02070309020205020404" pitchFamily="49" charset="0"/>
              </a:rPr>
              <a:t>|        9 |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smtClean="0">
                <a:latin typeface="Courier New" panose="02070309020205020404" pitchFamily="49" charset="0"/>
              </a:rPr>
              <a:t>+----------+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b="1" smtClean="0">
              <a:latin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BBAB6F-2CF4-4B8F-A19A-6A746FE7F08C}" type="slidenum">
              <a:rPr lang="en-US" altLang="en-US"/>
              <a:pPr>
                <a:defRPr/>
              </a:pPr>
              <a:t>38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Basic Queries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000" smtClean="0"/>
              <a:t>Once logged in, you can try some simple queries.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000" smtClean="0"/>
              <a:t>For example: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US" altLang="en-US" sz="2000" smtClean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800" b="1" smtClean="0">
                <a:latin typeface="Courier New" panose="02070309020205020404" pitchFamily="49" charset="0"/>
              </a:rPr>
              <a:t>mysql&gt; SELECT VERSION(), CURRENT_DATE;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800" b="1" smtClean="0">
                <a:latin typeface="Courier New" panose="02070309020205020404" pitchFamily="49" charset="0"/>
              </a:rPr>
              <a:t>+-----------+--------------+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800" b="1" smtClean="0">
                <a:latin typeface="Courier New" panose="02070309020205020404" pitchFamily="49" charset="0"/>
              </a:rPr>
              <a:t>| VERSION() | CURRENT_DATE |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800" b="1" smtClean="0">
                <a:latin typeface="Courier New" panose="02070309020205020404" pitchFamily="49" charset="0"/>
              </a:rPr>
              <a:t>+-----------+--------------+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800" b="1" smtClean="0">
                <a:latin typeface="Courier New" panose="02070309020205020404" pitchFamily="49" charset="0"/>
              </a:rPr>
              <a:t>| 3.23.49   | 2002-05-26   |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800" b="1" smtClean="0">
                <a:latin typeface="Courier New" panose="02070309020205020404" pitchFamily="49" charset="0"/>
              </a:rPr>
              <a:t>+-----------+--------------+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800" b="1" smtClean="0">
                <a:latin typeface="Courier New" panose="02070309020205020404" pitchFamily="49" charset="0"/>
              </a:rPr>
              <a:t>1 row in set (0.00 sec)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 sz="1800" b="1" smtClean="0"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000" smtClean="0"/>
              <a:t>Note that most MySQL commands end with a semicolon (;)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000" smtClean="0"/>
              <a:t>MySQL returns the total number of rows found, and the total time to execute the query.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US" altLang="en-US" sz="2000" b="1" smtClean="0">
              <a:latin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7EA0F-321A-4E0D-A1AD-A321B5B00D44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Basic Queries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Keywords may be entered in any lettercase.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The following queries are equivalent: 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smtClean="0">
                <a:latin typeface="Courier New" panose="02070309020205020404" pitchFamily="49" charset="0"/>
              </a:rPr>
              <a:t>mysql&gt; SELECT VERSION(), CURRENT_DATE;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smtClean="0">
                <a:latin typeface="Courier New" panose="02070309020205020404" pitchFamily="49" charset="0"/>
              </a:rPr>
              <a:t>mysql&gt; select version(), current_date;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smtClean="0">
                <a:latin typeface="Courier New" panose="02070309020205020404" pitchFamily="49" charset="0"/>
              </a:rPr>
              <a:t>mysql&gt; SeLeCt vErSiOn(), current_DATE;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smtClean="0">
              <a:latin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86F7A-4A52-4818-9389-3B2E347F116F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Basic Queries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Here's another query. It demonstrates that you can use mysql as a simple calculator: 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b="1" smtClean="0">
                <a:latin typeface="Courier New" panose="02070309020205020404" pitchFamily="49" charset="0"/>
              </a:rPr>
              <a:t>mysql&gt; SELECT SIN(PI()/4), (4+1)*5;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b="1" smtClean="0">
                <a:latin typeface="Courier New" panose="02070309020205020404" pitchFamily="49" charset="0"/>
              </a:rPr>
              <a:t>+-------------+---------+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b="1" smtClean="0">
                <a:latin typeface="Courier New" panose="02070309020205020404" pitchFamily="49" charset="0"/>
              </a:rPr>
              <a:t>| SIN(PI()/4) | (4+1)*5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b="1" smtClean="0">
                <a:latin typeface="Courier New" panose="02070309020205020404" pitchFamily="49" charset="0"/>
              </a:rPr>
              <a:t>+-------------+---------+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b="1" smtClean="0">
                <a:latin typeface="Courier New" panose="02070309020205020404" pitchFamily="49" charset="0"/>
              </a:rPr>
              <a:t>|    0.707107 |      25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b="1" smtClean="0">
                <a:latin typeface="Courier New" panose="02070309020205020404" pitchFamily="49" charset="0"/>
              </a:rPr>
              <a:t>+-------------+---------+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b="1" smtClean="0">
              <a:latin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50E380-70C6-4CDA-8840-73DF0045384C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Basic Queries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76400"/>
            <a:ext cx="77724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You can also enter multiple statements on a single line. Just end each one with a semicolon: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mysql&gt; SELECT VERSION(); SELECT NOW();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+--------------+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| VERSION()  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+--------------+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| 3.22.20a-log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+--------------+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+---------------------+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| NOW()             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+---------------------+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| 2004 00:15:33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+---------------------+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E3A77B-8E52-4EFB-AED5-DF742E3681D6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Multi-Line Commands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76400"/>
            <a:ext cx="7772400" cy="48006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800" smtClean="0"/>
              <a:t>mysql determines where your statement ends by looking for the terminating semicolon, not by looking for the end of the input line.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800" smtClean="0"/>
              <a:t>Here's a simple multiple-line statement: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US" altLang="en-US" sz="2800" smtClean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800" b="1" smtClean="0">
                <a:latin typeface="Courier New" panose="02070309020205020404" pitchFamily="49" charset="0"/>
              </a:rPr>
              <a:t>mysql&gt; SELECT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800" b="1" smtClean="0">
                <a:latin typeface="Courier New" panose="02070309020205020404" pitchFamily="49" charset="0"/>
              </a:rPr>
              <a:t>    -&gt; USER()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800" b="1" smtClean="0">
                <a:latin typeface="Courier New" panose="02070309020205020404" pitchFamily="49" charset="0"/>
              </a:rPr>
              <a:t>    -&gt; ,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800" b="1" smtClean="0">
                <a:latin typeface="Courier New" panose="02070309020205020404" pitchFamily="49" charset="0"/>
              </a:rPr>
              <a:t>    -&gt; CURRENT_DATE;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800" b="1" smtClean="0">
                <a:latin typeface="Courier New" panose="02070309020205020404" pitchFamily="49" charset="0"/>
              </a:rPr>
              <a:t>+--------------------+--------------+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800" b="1" smtClean="0">
                <a:latin typeface="Courier New" panose="02070309020205020404" pitchFamily="49" charset="0"/>
              </a:rPr>
              <a:t>| USER()             | CURRENT_DATE |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800" b="1" smtClean="0">
                <a:latin typeface="Courier New" panose="02070309020205020404" pitchFamily="49" charset="0"/>
              </a:rPr>
              <a:t>+--------------------+--------------+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800" b="1" smtClean="0">
                <a:latin typeface="Courier New" panose="02070309020205020404" pitchFamily="49" charset="0"/>
              </a:rPr>
              <a:t>| joesmith@localhost | 1999-03-18   |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800" b="1" smtClean="0">
                <a:latin typeface="Courier New" panose="02070309020205020404" pitchFamily="49" charset="0"/>
              </a:rPr>
              <a:t>+--------------------+--------------+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B288B6-7968-484F-A95B-FF12CFA1B8DA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a Database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76400"/>
            <a:ext cx="7772400" cy="47244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400" smtClean="0"/>
              <a:t>To get started on your own database, first check which databases currently exist.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400" smtClean="0"/>
              <a:t>Use the SHOW statement to find out which databases currently exist on the server: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2400" smtClean="0"/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000" b="1" smtClean="0">
                <a:latin typeface="Courier New" panose="02070309020205020404" pitchFamily="49" charset="0"/>
              </a:rPr>
              <a:t>mysql&gt; show databases;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000" b="1" smtClean="0">
                <a:latin typeface="Courier New" panose="02070309020205020404" pitchFamily="49" charset="0"/>
              </a:rPr>
              <a:t>+----------+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000" b="1" smtClean="0">
                <a:latin typeface="Courier New" panose="02070309020205020404" pitchFamily="49" charset="0"/>
              </a:rPr>
              <a:t>| Database |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000" b="1" smtClean="0">
                <a:latin typeface="Courier New" panose="02070309020205020404" pitchFamily="49" charset="0"/>
              </a:rPr>
              <a:t>+----------+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000" b="1" smtClean="0">
                <a:latin typeface="Courier New" panose="02070309020205020404" pitchFamily="49" charset="0"/>
              </a:rPr>
              <a:t>| mysql    |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000" b="1" smtClean="0">
                <a:latin typeface="Courier New" panose="02070309020205020404" pitchFamily="49" charset="0"/>
              </a:rPr>
              <a:t>| test     |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000" b="1" smtClean="0">
                <a:latin typeface="Courier New" panose="02070309020205020404" pitchFamily="49" charset="0"/>
              </a:rPr>
              <a:t>+----------+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000" b="1" smtClean="0">
                <a:latin typeface="Courier New" panose="02070309020205020404" pitchFamily="49" charset="0"/>
              </a:rPr>
              <a:t>2 rows in set (0.01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D48270-52D8-4618-975F-8E5EB22B4CC1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</TotalTime>
  <Words>2175</Words>
  <Application>Microsoft Office PowerPoint</Application>
  <PresentationFormat>On-screen Show (4:3)</PresentationFormat>
  <Paragraphs>478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Arial Narrow</vt:lpstr>
      <vt:lpstr>Calibri</vt:lpstr>
      <vt:lpstr>Calibri Light</vt:lpstr>
      <vt:lpstr>Courier New</vt:lpstr>
      <vt:lpstr>Times New Roman</vt:lpstr>
      <vt:lpstr>Wingdings</vt:lpstr>
      <vt:lpstr>Office Theme</vt:lpstr>
      <vt:lpstr>Web Programming Lecture 13 - SQL</vt:lpstr>
      <vt:lpstr>Road Map</vt:lpstr>
      <vt:lpstr>MySQL</vt:lpstr>
      <vt:lpstr>Basic Queries</vt:lpstr>
      <vt:lpstr>Basic Queries</vt:lpstr>
      <vt:lpstr>Basic Queries</vt:lpstr>
      <vt:lpstr>Basic Queries</vt:lpstr>
      <vt:lpstr>Multi-Line Commands</vt:lpstr>
      <vt:lpstr>Using a Database</vt:lpstr>
      <vt:lpstr>Using a Database</vt:lpstr>
      <vt:lpstr>Creating a Table</vt:lpstr>
      <vt:lpstr>Creating a Table</vt:lpstr>
      <vt:lpstr>Creating a Table</vt:lpstr>
      <vt:lpstr>Showing Tables</vt:lpstr>
      <vt:lpstr>Describing Tables</vt:lpstr>
      <vt:lpstr>Deleting a Table</vt:lpstr>
      <vt:lpstr>Loading Data</vt:lpstr>
      <vt:lpstr>More data…</vt:lpstr>
      <vt:lpstr>Loading Sample Data </vt:lpstr>
      <vt:lpstr>Sample Data File</vt:lpstr>
      <vt:lpstr>For each of the examples, assume the following set of data.</vt:lpstr>
      <vt:lpstr>SQL Select</vt:lpstr>
      <vt:lpstr>Selecting All Data</vt:lpstr>
      <vt:lpstr>Selecting Particular Rows</vt:lpstr>
      <vt:lpstr>Selecting Particular Rows</vt:lpstr>
      <vt:lpstr>Selecting Particular Columns</vt:lpstr>
      <vt:lpstr>Selecting Particular Columns</vt:lpstr>
      <vt:lpstr>Sorting Data</vt:lpstr>
      <vt:lpstr>Sorting Data</vt:lpstr>
      <vt:lpstr>Working with NULLs</vt:lpstr>
      <vt:lpstr>Working with NULLs</vt:lpstr>
      <vt:lpstr>Pattern Matching</vt:lpstr>
      <vt:lpstr>Pattern Matching Example</vt:lpstr>
      <vt:lpstr>Pattern Matching Example</vt:lpstr>
      <vt:lpstr>Pattern Matching Example</vt:lpstr>
      <vt:lpstr>Pattern Matching Example</vt:lpstr>
      <vt:lpstr>Counting Rows</vt:lpstr>
      <vt:lpstr>Counting Rows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Barbara Hecker</dc:creator>
  <cp:lastModifiedBy>kiranfatima001@gmail.com</cp:lastModifiedBy>
  <cp:revision>68</cp:revision>
  <dcterms:created xsi:type="dcterms:W3CDTF">2000-08-16T12:59:35Z</dcterms:created>
  <dcterms:modified xsi:type="dcterms:W3CDTF">2023-03-15T07:02:57Z</dcterms:modified>
</cp:coreProperties>
</file>