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294" r:id="rId5"/>
    <p:sldId id="295" r:id="rId6"/>
    <p:sldId id="302"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5745-1206-A8AE-9CC6-899310399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84E49-B0BF-A393-DB40-66EA107ED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5765A3-E24F-621F-F493-F0AA56ACE1E1}"/>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4805708E-6031-8AA1-D953-60BF80AB9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6A4C-5C99-6721-942C-03A0453A8234}"/>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345274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C7A5-FC95-6143-0474-62C298C4D7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737E7-C391-3BFD-0521-2C4EBA1E3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6F1C9-BDB4-2646-07FC-0957CD1B5299}"/>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4469BFF0-9EE4-BE35-24D3-D05246A0C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E4F62-5B59-F372-73E6-44D7CEC70929}"/>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14951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8E439-6DC3-E602-4D6D-40B38232A5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B3DAA3-3DD4-F1D5-F7E2-6C3581A0D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5F3B-7C05-B4F3-25F3-59562F022673}"/>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5CFD183C-F4CB-68EE-DB2A-E93919DEB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19F76-77CC-57BE-30EE-199EB1C0DEB2}"/>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59221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3DEB-790A-B8DC-955C-BDBC03DFD3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F53B3-3BC2-D170-9A60-A4E2A7D07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A4F9B-E9FD-D8FD-E8DD-1F12C08F257B}"/>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D233FDFB-5AF3-1086-61AD-94D488E08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17015-5EA4-B6AD-E834-4799074BCDB5}"/>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242708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DC27-3E26-F118-79F8-5C6B00490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32C7F-A257-BDE0-18A3-A71C32E0D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AE6FD-7A45-A8CB-8EC6-C4D9B387E777}"/>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E7B54BFE-BDBB-A52C-9ED3-13F0A7FA5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932A8-7EAD-ACEC-DD44-9A8F60E863B3}"/>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412561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3967-6CF2-8477-48D6-1D5D367BB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5DA74-BB60-5574-991B-9B05636B6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A17A1-788A-580B-42B8-1728AB23F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CE217-9D71-6D8A-74E6-B822EF936616}"/>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6" name="Footer Placeholder 5">
            <a:extLst>
              <a:ext uri="{FF2B5EF4-FFF2-40B4-BE49-F238E27FC236}">
                <a16:creationId xmlns:a16="http://schemas.microsoft.com/office/drawing/2014/main" id="{F6097D55-379C-E9E3-1ED7-3A00F8817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FDDC7-3CCE-5847-5CEB-402EFCA04AE2}"/>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246779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80B8-591B-3A43-7F0D-09E6A6481C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C5CDC-3568-271E-697F-240C53498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3DC40-F809-04CB-5B08-932381B37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2D149-AF82-03C9-CD6E-42C1F375A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057DF9-886A-EC57-66EE-D6EAF191B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E76344-5084-7F83-0E2B-BB0547D1436B}"/>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8" name="Footer Placeholder 7">
            <a:extLst>
              <a:ext uri="{FF2B5EF4-FFF2-40B4-BE49-F238E27FC236}">
                <a16:creationId xmlns:a16="http://schemas.microsoft.com/office/drawing/2014/main" id="{8E1F69E7-B245-11E7-06CA-7617DF2C9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0D0411-D6DD-E5C6-99DF-08CBD79DBCBB}"/>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33314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AB34-E9AA-18A1-5DA5-B34F5BA5C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9C820-A1AE-42D4-590E-5ED6F5A9DE33}"/>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4" name="Footer Placeholder 3">
            <a:extLst>
              <a:ext uri="{FF2B5EF4-FFF2-40B4-BE49-F238E27FC236}">
                <a16:creationId xmlns:a16="http://schemas.microsoft.com/office/drawing/2014/main" id="{D1E093C0-F5BF-936C-7153-EB99E3426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3436A-6824-7C07-4B5A-848971664363}"/>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362405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39039-89B6-46B9-B90C-ABA2792416EA}"/>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3" name="Footer Placeholder 2">
            <a:extLst>
              <a:ext uri="{FF2B5EF4-FFF2-40B4-BE49-F238E27FC236}">
                <a16:creationId xmlns:a16="http://schemas.microsoft.com/office/drawing/2014/main" id="{98C0EC12-AD78-C65E-954D-E066C7724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BFC43-8392-DEA2-2D4B-B15507CE422B}"/>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267163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3B4B-5141-6F4A-F793-2266367ED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217702-970F-001C-9725-01F6FC44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6F986-0704-5127-F8DA-C65EBEE7F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A595F-D6BA-C659-7DB5-52E13DCC4148}"/>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6" name="Footer Placeholder 5">
            <a:extLst>
              <a:ext uri="{FF2B5EF4-FFF2-40B4-BE49-F238E27FC236}">
                <a16:creationId xmlns:a16="http://schemas.microsoft.com/office/drawing/2014/main" id="{82C18DFB-7FC9-92AE-1A1F-0E3653301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80F66-408B-51A5-37FC-B1E479E61EBD}"/>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82496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C202-F87D-7739-BEBF-03F5A51F7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63E63-DF8A-C47F-E931-A4F7227B1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E729B-12BC-3EDF-CD8A-06CFD748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78376-F553-E8C8-4B61-6069C5B7E857}"/>
              </a:ext>
            </a:extLst>
          </p:cNvPr>
          <p:cNvSpPr>
            <a:spLocks noGrp="1"/>
          </p:cNvSpPr>
          <p:nvPr>
            <p:ph type="dt" sz="half" idx="10"/>
          </p:nvPr>
        </p:nvSpPr>
        <p:spPr/>
        <p:txBody>
          <a:bodyPr/>
          <a:lstStyle/>
          <a:p>
            <a:fld id="{78461243-77A0-44EA-BFA8-A9CD9633D5AA}" type="datetimeFigureOut">
              <a:rPr lang="en-US" smtClean="0"/>
              <a:t>07-Apr-23</a:t>
            </a:fld>
            <a:endParaRPr lang="en-US"/>
          </a:p>
        </p:txBody>
      </p:sp>
      <p:sp>
        <p:nvSpPr>
          <p:cNvPr id="6" name="Footer Placeholder 5">
            <a:extLst>
              <a:ext uri="{FF2B5EF4-FFF2-40B4-BE49-F238E27FC236}">
                <a16:creationId xmlns:a16="http://schemas.microsoft.com/office/drawing/2014/main" id="{68CFBDA7-BE0D-8097-3BD2-776E49F0C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84678-2067-0AB0-D4E3-220A08E29921}"/>
              </a:ext>
            </a:extLst>
          </p:cNvPr>
          <p:cNvSpPr>
            <a:spLocks noGrp="1"/>
          </p:cNvSpPr>
          <p:nvPr>
            <p:ph type="sldNum" sz="quarter" idx="12"/>
          </p:nvPr>
        </p:nvSpPr>
        <p:spPr/>
        <p:txBody>
          <a:bodyPr/>
          <a:lstStyle/>
          <a:p>
            <a:fld id="{27D2531B-88E3-4970-B6AA-DB93B7AB3170}" type="slidenum">
              <a:rPr lang="en-US" smtClean="0"/>
              <a:t>‹#›</a:t>
            </a:fld>
            <a:endParaRPr lang="en-US"/>
          </a:p>
        </p:txBody>
      </p:sp>
    </p:spTree>
    <p:extLst>
      <p:ext uri="{BB962C8B-B14F-4D97-AF65-F5344CB8AC3E}">
        <p14:creationId xmlns:p14="http://schemas.microsoft.com/office/powerpoint/2010/main" val="98717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55C98-BBEC-D84A-672D-2A7726335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41CCBA-491F-7C96-529E-DF285C177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22DB0-DC04-27E9-5405-F9620479A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1243-77A0-44EA-BFA8-A9CD9633D5AA}" type="datetimeFigureOut">
              <a:rPr lang="en-US" smtClean="0"/>
              <a:t>07-Apr-23</a:t>
            </a:fld>
            <a:endParaRPr lang="en-US"/>
          </a:p>
        </p:txBody>
      </p:sp>
      <p:sp>
        <p:nvSpPr>
          <p:cNvPr id="5" name="Footer Placeholder 4">
            <a:extLst>
              <a:ext uri="{FF2B5EF4-FFF2-40B4-BE49-F238E27FC236}">
                <a16:creationId xmlns:a16="http://schemas.microsoft.com/office/drawing/2014/main" id="{BF55C0F1-5D91-E567-B397-8462F4BFD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1C710-2DC2-BBF0-8C07-0E4577397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2531B-88E3-4970-B6AA-DB93B7AB3170}" type="slidenum">
              <a:rPr lang="en-US" smtClean="0"/>
              <a:t>‹#›</a:t>
            </a:fld>
            <a:endParaRPr lang="en-US"/>
          </a:p>
        </p:txBody>
      </p:sp>
    </p:spTree>
    <p:extLst>
      <p:ext uri="{BB962C8B-B14F-4D97-AF65-F5344CB8AC3E}">
        <p14:creationId xmlns:p14="http://schemas.microsoft.com/office/powerpoint/2010/main" val="255088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4612-283E-DFDB-0A53-F57D3A42DB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8976BA-235D-1229-9423-E4610F3FBA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733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41488D3-B4A5-849D-146A-2C6AAA782771}"/>
              </a:ext>
            </a:extLst>
          </p:cNvPr>
          <p:cNvSpPr>
            <a:spLocks noGrp="1"/>
          </p:cNvSpPr>
          <p:nvPr>
            <p:ph type="sldNum" sz="quarter" idx="11"/>
          </p:nvPr>
        </p:nvSpPr>
        <p:spPr/>
        <p:txBody>
          <a:bodyPr/>
          <a:lstStyle/>
          <a:p>
            <a:pPr>
              <a:defRPr/>
            </a:pPr>
            <a:fld id="{6247E7CC-8925-46ED-9590-C4AD88A199AD}" type="slidenum">
              <a:rPr lang="en-US" altLang="en-US"/>
              <a:pPr>
                <a:defRPr/>
              </a:pPr>
              <a:t>2</a:t>
            </a:fld>
            <a:endParaRPr lang="en-US" altLang="en-US" dirty="0"/>
          </a:p>
        </p:txBody>
      </p:sp>
      <p:sp>
        <p:nvSpPr>
          <p:cNvPr id="18436" name="Rectangle 2">
            <a:extLst>
              <a:ext uri="{FF2B5EF4-FFF2-40B4-BE49-F238E27FC236}">
                <a16:creationId xmlns:a16="http://schemas.microsoft.com/office/drawing/2014/main" id="{C084A178-B8E6-38BC-E435-08F2856F0EEE}"/>
              </a:ext>
            </a:extLst>
          </p:cNvPr>
          <p:cNvSpPr>
            <a:spLocks noGrp="1" noChangeArrowheads="1"/>
          </p:cNvSpPr>
          <p:nvPr>
            <p:ph type="title"/>
          </p:nvPr>
        </p:nvSpPr>
        <p:spPr>
          <a:xfrm>
            <a:off x="2819401" y="1066800"/>
            <a:ext cx="6111875" cy="660400"/>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dirty="0"/>
              <a:t>Still Other Process Models</a:t>
            </a:r>
          </a:p>
        </p:txBody>
      </p:sp>
      <p:sp>
        <p:nvSpPr>
          <p:cNvPr id="18437" name="Rectangle 3">
            <a:extLst>
              <a:ext uri="{FF2B5EF4-FFF2-40B4-BE49-F238E27FC236}">
                <a16:creationId xmlns:a16="http://schemas.microsoft.com/office/drawing/2014/main" id="{62A9E3F1-E0C1-522F-AC85-8F2035B19BA3}"/>
              </a:ext>
            </a:extLst>
          </p:cNvPr>
          <p:cNvSpPr>
            <a:spLocks noGrp="1" noChangeArrowheads="1"/>
          </p:cNvSpPr>
          <p:nvPr>
            <p:ph type="body" idx="1"/>
          </p:nvPr>
        </p:nvSpPr>
        <p:spPr>
          <a:xfrm>
            <a:off x="2743200" y="1828801"/>
            <a:ext cx="7620000" cy="449897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lnSpcReduction="10000"/>
          </a:bodyPr>
          <a:lstStyle/>
          <a:p>
            <a:pPr marL="285750" indent="-285750"/>
            <a:r>
              <a:rPr lang="en-US" altLang="en-US" dirty="0">
                <a:solidFill>
                  <a:schemeClr val="folHlink"/>
                </a:solidFill>
              </a:rPr>
              <a:t>Component based development</a:t>
            </a:r>
            <a:r>
              <a:rPr lang="en-US" altLang="en-US" dirty="0"/>
              <a:t>—the process to apply when reuse is a development objective</a:t>
            </a:r>
          </a:p>
          <a:p>
            <a:pPr marL="285750" indent="-285750"/>
            <a:r>
              <a:rPr lang="en-US" altLang="en-US" dirty="0">
                <a:solidFill>
                  <a:schemeClr val="folHlink"/>
                </a:solidFill>
              </a:rPr>
              <a:t>Formal methods</a:t>
            </a:r>
            <a:r>
              <a:rPr lang="en-US" altLang="en-US" dirty="0"/>
              <a:t>—emphasizes the mathematical specification of requirements</a:t>
            </a:r>
          </a:p>
          <a:p>
            <a:pPr marL="285750" indent="-285750"/>
            <a:r>
              <a:rPr lang="en-US" altLang="en-US" dirty="0">
                <a:solidFill>
                  <a:schemeClr val="folHlink"/>
                </a:solidFill>
              </a:rPr>
              <a:t>AOSD</a:t>
            </a:r>
            <a:r>
              <a:rPr lang="en-US" altLang="en-US" dirty="0"/>
              <a:t>—provides a process and methodological approach for defining, specifying, designing, and constructing </a:t>
            </a:r>
            <a:r>
              <a:rPr lang="en-US" altLang="en-US" i="1" dirty="0"/>
              <a:t>aspects</a:t>
            </a:r>
          </a:p>
          <a:p>
            <a:pPr marL="285750" indent="-285750"/>
            <a:r>
              <a:rPr lang="en-US" altLang="en-US" dirty="0">
                <a:solidFill>
                  <a:schemeClr val="folHlink"/>
                </a:solidFill>
              </a:rPr>
              <a:t>Unified Process</a:t>
            </a:r>
            <a:r>
              <a:rPr lang="en-US" altLang="en-US" dirty="0"/>
              <a:t>—a “use-case driven, architecture-centric, iterative and incremental” software process closely aligned with the Unified Modeling Language (UML)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93AB9436-B892-336F-D32D-42BE0D690C3A}"/>
              </a:ext>
            </a:extLst>
          </p:cNvPr>
          <p:cNvSpPr>
            <a:spLocks noGrp="1"/>
          </p:cNvSpPr>
          <p:nvPr>
            <p:ph type="sldNum" sz="quarter" idx="11"/>
          </p:nvPr>
        </p:nvSpPr>
        <p:spPr/>
        <p:txBody>
          <a:bodyPr/>
          <a:lstStyle/>
          <a:p>
            <a:pPr>
              <a:defRPr/>
            </a:pPr>
            <a:fld id="{D5340765-57E8-454D-A24B-DA01C7EA92B6}" type="slidenum">
              <a:rPr lang="en-US" altLang="en-US"/>
              <a:pPr>
                <a:defRPr/>
              </a:pPr>
              <a:t>3</a:t>
            </a:fld>
            <a:endParaRPr lang="en-US" altLang="en-US" dirty="0"/>
          </a:p>
        </p:txBody>
      </p:sp>
      <p:sp>
        <p:nvSpPr>
          <p:cNvPr id="19460" name="Rectangle 3">
            <a:extLst>
              <a:ext uri="{FF2B5EF4-FFF2-40B4-BE49-F238E27FC236}">
                <a16:creationId xmlns:a16="http://schemas.microsoft.com/office/drawing/2014/main" id="{63B409F4-8C3E-9F02-7698-E8C9DAF7A402}"/>
              </a:ext>
            </a:extLst>
          </p:cNvPr>
          <p:cNvSpPr>
            <a:spLocks noGrp="1" noChangeArrowheads="1"/>
          </p:cNvSpPr>
          <p:nvPr>
            <p:ph type="title"/>
          </p:nvPr>
        </p:nvSpPr>
        <p:spPr>
          <a:xfrm>
            <a:off x="2743201" y="1143001"/>
            <a:ext cx="7351713" cy="600075"/>
          </a:xfrm>
        </p:spPr>
        <p:txBody>
          <a:bodyPr>
            <a:normAutofit fontScale="90000"/>
          </a:bodyPr>
          <a:lstStyle/>
          <a:p>
            <a:pPr eaLnBrk="1" hangingPunct="1"/>
            <a:r>
              <a:rPr lang="en-US" altLang="en-US" dirty="0"/>
              <a:t>The Unified Process (UP)</a:t>
            </a:r>
          </a:p>
        </p:txBody>
      </p:sp>
      <p:grpSp>
        <p:nvGrpSpPr>
          <p:cNvPr id="19461" name="Group 8">
            <a:extLst>
              <a:ext uri="{FF2B5EF4-FFF2-40B4-BE49-F238E27FC236}">
                <a16:creationId xmlns:a16="http://schemas.microsoft.com/office/drawing/2014/main" id="{1D0C0DD1-CD0C-2B92-E335-092EB2D11B74}"/>
              </a:ext>
            </a:extLst>
          </p:cNvPr>
          <p:cNvGrpSpPr>
            <a:grpSpLocks/>
          </p:cNvGrpSpPr>
          <p:nvPr/>
        </p:nvGrpSpPr>
        <p:grpSpPr bwMode="auto">
          <a:xfrm>
            <a:off x="3810000" y="1905001"/>
            <a:ext cx="4679950" cy="4244975"/>
            <a:chOff x="1132" y="638"/>
            <a:chExt cx="3496" cy="3177"/>
          </a:xfrm>
        </p:grpSpPr>
        <p:pic>
          <p:nvPicPr>
            <p:cNvPr id="19462" name="Picture 4">
              <a:extLst>
                <a:ext uri="{FF2B5EF4-FFF2-40B4-BE49-F238E27FC236}">
                  <a16:creationId xmlns:a16="http://schemas.microsoft.com/office/drawing/2014/main" id="{F8C35DD1-59FB-6198-0799-F33CD209B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Rectangle 5">
              <a:extLst>
                <a:ext uri="{FF2B5EF4-FFF2-40B4-BE49-F238E27FC236}">
                  <a16:creationId xmlns:a16="http://schemas.microsoft.com/office/drawing/2014/main" id="{06660E18-0F4E-CDBE-3693-B9692297BA3B}"/>
                </a:ext>
              </a:extLst>
            </p:cNvPr>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600" dirty="0">
                  <a:solidFill>
                    <a:schemeClr val="bg2"/>
                  </a:solidFill>
                  <a:latin typeface="Helvetica" panose="020B0604020202020204" pitchFamily="34" charset="0"/>
                </a:rPr>
                <a:t>inception</a:t>
              </a:r>
              <a:endParaRPr lang="en-US" altLang="en-US" sz="1800" b="1" dirty="0">
                <a:solidFill>
                  <a:schemeClr val="bg2"/>
                </a:solidFill>
                <a:latin typeface="Helvetica" panose="020B0604020202020204" pitchFamily="34" charset="0"/>
              </a:endParaRPr>
            </a:p>
          </p:txBody>
        </p:sp>
        <p:sp>
          <p:nvSpPr>
            <p:cNvPr id="19464" name="Rectangle 6">
              <a:extLst>
                <a:ext uri="{FF2B5EF4-FFF2-40B4-BE49-F238E27FC236}">
                  <a16:creationId xmlns:a16="http://schemas.microsoft.com/office/drawing/2014/main" id="{98F4EFEF-E535-673B-F563-97EA294D7645}"/>
                </a:ext>
              </a:extLst>
            </p:cNvPr>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19465" name="Text Box 7">
              <a:extLst>
                <a:ext uri="{FF2B5EF4-FFF2-40B4-BE49-F238E27FC236}">
                  <a16:creationId xmlns:a16="http://schemas.microsoft.com/office/drawing/2014/main" id="{0FD43DF0-4429-7ED1-7720-F85A12648C5C}"/>
                </a:ext>
              </a:extLst>
            </p:cNvPr>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600" dirty="0">
                  <a:solidFill>
                    <a:schemeClr val="bg2"/>
                  </a:solidFill>
                  <a:latin typeface="Helvetica" panose="020B0604020202020204" pitchFamily="34" charset="0"/>
                </a:rPr>
                <a:t>elaboration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AE0F99E-50FF-DAD3-8FBE-A80BC6265DF9}"/>
              </a:ext>
            </a:extLst>
          </p:cNvPr>
          <p:cNvSpPr>
            <a:spLocks noGrp="1"/>
          </p:cNvSpPr>
          <p:nvPr>
            <p:ph type="sldNum" sz="quarter" idx="11"/>
          </p:nvPr>
        </p:nvSpPr>
        <p:spPr/>
        <p:txBody>
          <a:bodyPr/>
          <a:lstStyle/>
          <a:p>
            <a:pPr>
              <a:defRPr/>
            </a:pPr>
            <a:fld id="{50DBC971-CA26-4F79-8B6E-80CD728941DC}" type="slidenum">
              <a:rPr lang="en-US" altLang="en-US"/>
              <a:pPr>
                <a:defRPr/>
              </a:pPr>
              <a:t>4</a:t>
            </a:fld>
            <a:endParaRPr lang="en-US" altLang="en-US" dirty="0"/>
          </a:p>
        </p:txBody>
      </p:sp>
      <p:sp>
        <p:nvSpPr>
          <p:cNvPr id="20484" name="Rectangle 3">
            <a:extLst>
              <a:ext uri="{FF2B5EF4-FFF2-40B4-BE49-F238E27FC236}">
                <a16:creationId xmlns:a16="http://schemas.microsoft.com/office/drawing/2014/main" id="{3A8F1EAD-6B48-F8C8-2902-4BDE7DFBB139}"/>
              </a:ext>
            </a:extLst>
          </p:cNvPr>
          <p:cNvSpPr>
            <a:spLocks noGrp="1" noChangeArrowheads="1"/>
          </p:cNvSpPr>
          <p:nvPr>
            <p:ph type="title"/>
          </p:nvPr>
        </p:nvSpPr>
        <p:spPr>
          <a:xfrm>
            <a:off x="2743200" y="914401"/>
            <a:ext cx="2971800" cy="836613"/>
          </a:xfrm>
        </p:spPr>
        <p:txBody>
          <a:bodyPr/>
          <a:lstStyle/>
          <a:p>
            <a:pPr eaLnBrk="1" hangingPunct="1"/>
            <a:r>
              <a:rPr lang="en-US" altLang="en-US" dirty="0"/>
              <a:t>UP Phases</a:t>
            </a:r>
          </a:p>
        </p:txBody>
      </p:sp>
      <p:grpSp>
        <p:nvGrpSpPr>
          <p:cNvPr id="20485" name="Group 5">
            <a:extLst>
              <a:ext uri="{FF2B5EF4-FFF2-40B4-BE49-F238E27FC236}">
                <a16:creationId xmlns:a16="http://schemas.microsoft.com/office/drawing/2014/main" id="{A8EA1624-3896-7B03-D0F4-D2259C3FDF91}"/>
              </a:ext>
            </a:extLst>
          </p:cNvPr>
          <p:cNvGrpSpPr>
            <a:grpSpLocks/>
          </p:cNvGrpSpPr>
          <p:nvPr/>
        </p:nvGrpSpPr>
        <p:grpSpPr bwMode="auto">
          <a:xfrm>
            <a:off x="2514601" y="1828801"/>
            <a:ext cx="7408863" cy="4416425"/>
            <a:chOff x="421" y="674"/>
            <a:chExt cx="5043" cy="3143"/>
          </a:xfrm>
        </p:grpSpPr>
        <p:sp>
          <p:nvSpPr>
            <p:cNvPr id="20486" name="Rectangle 2">
              <a:extLst>
                <a:ext uri="{FF2B5EF4-FFF2-40B4-BE49-F238E27FC236}">
                  <a16:creationId xmlns:a16="http://schemas.microsoft.com/office/drawing/2014/main" id="{ABB1FD53-9215-3641-2E65-AA81BB416890}"/>
                </a:ext>
              </a:extLst>
            </p:cNvPr>
            <p:cNvSpPr>
              <a:spLocks noChangeArrowheads="1"/>
            </p:cNvSpPr>
            <p:nvPr/>
          </p:nvSpPr>
          <p:spPr bwMode="auto">
            <a:xfrm>
              <a:off x="421" y="674"/>
              <a:ext cx="5043" cy="3143"/>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pic>
          <p:nvPicPr>
            <p:cNvPr id="20487" name="Picture 4">
              <a:extLst>
                <a:ext uri="{FF2B5EF4-FFF2-40B4-BE49-F238E27FC236}">
                  <a16:creationId xmlns:a16="http://schemas.microsoft.com/office/drawing/2014/main" id="{B2E987F4-E3C7-6D0E-8D66-A54B9F778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238EDA-A8F0-1EE3-610E-3BB78159B4AB}"/>
              </a:ext>
            </a:extLst>
          </p:cNvPr>
          <p:cNvSpPr>
            <a:spLocks noGrp="1"/>
          </p:cNvSpPr>
          <p:nvPr>
            <p:ph type="sldNum" sz="quarter" idx="11"/>
          </p:nvPr>
        </p:nvSpPr>
        <p:spPr/>
        <p:txBody>
          <a:bodyPr/>
          <a:lstStyle/>
          <a:p>
            <a:pPr>
              <a:defRPr/>
            </a:pPr>
            <a:fld id="{14869116-9045-419A-B34F-AF781FFEE1D0}" type="slidenum">
              <a:rPr lang="en-US" altLang="en-US"/>
              <a:pPr>
                <a:defRPr/>
              </a:pPr>
              <a:t>5</a:t>
            </a:fld>
            <a:endParaRPr lang="en-US" altLang="en-US" dirty="0"/>
          </a:p>
        </p:txBody>
      </p:sp>
      <p:sp>
        <p:nvSpPr>
          <p:cNvPr id="21508" name="Rectangle 2">
            <a:extLst>
              <a:ext uri="{FF2B5EF4-FFF2-40B4-BE49-F238E27FC236}">
                <a16:creationId xmlns:a16="http://schemas.microsoft.com/office/drawing/2014/main" id="{2EF718CF-4448-BF9D-4BD3-0D5C0CDEBFD1}"/>
              </a:ext>
            </a:extLst>
          </p:cNvPr>
          <p:cNvSpPr>
            <a:spLocks noGrp="1" noChangeArrowheads="1"/>
          </p:cNvSpPr>
          <p:nvPr>
            <p:ph type="title"/>
          </p:nvPr>
        </p:nvSpPr>
        <p:spPr>
          <a:xfrm>
            <a:off x="2743201" y="1143001"/>
            <a:ext cx="5629275" cy="633413"/>
          </a:xfrm>
        </p:spPr>
        <p:txBody>
          <a:bodyPr>
            <a:normAutofit fontScale="90000"/>
          </a:bodyPr>
          <a:lstStyle/>
          <a:p>
            <a:pPr eaLnBrk="1" hangingPunct="1"/>
            <a:r>
              <a:rPr lang="en-US" altLang="en-US" dirty="0"/>
              <a:t>UP Work Products</a:t>
            </a:r>
          </a:p>
        </p:txBody>
      </p:sp>
      <p:pic>
        <p:nvPicPr>
          <p:cNvPr id="21509" name="Picture 3">
            <a:extLst>
              <a:ext uri="{FF2B5EF4-FFF2-40B4-BE49-F238E27FC236}">
                <a16:creationId xmlns:a16="http://schemas.microsoft.com/office/drawing/2014/main" id="{C928D3CF-5C24-1145-7F47-6832720DE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1"/>
            <a:ext cx="737870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1541427-427C-225D-292D-95F020C53EC2}"/>
              </a:ext>
            </a:extLst>
          </p:cNvPr>
          <p:cNvSpPr>
            <a:spLocks noGrp="1"/>
          </p:cNvSpPr>
          <p:nvPr>
            <p:ph type="sldNum" sz="quarter" idx="11"/>
          </p:nvPr>
        </p:nvSpPr>
        <p:spPr/>
        <p:txBody>
          <a:bodyPr/>
          <a:lstStyle/>
          <a:p>
            <a:pPr>
              <a:defRPr/>
            </a:pPr>
            <a:fld id="{81998361-FC9C-4530-BD78-47DC57C4AFD2}" type="slidenum">
              <a:rPr lang="en-US" altLang="en-US"/>
              <a:pPr>
                <a:defRPr/>
              </a:pPr>
              <a:t>6</a:t>
            </a:fld>
            <a:endParaRPr lang="en-US" altLang="en-US" dirty="0"/>
          </a:p>
        </p:txBody>
      </p:sp>
      <p:sp>
        <p:nvSpPr>
          <p:cNvPr id="22532" name="Rectangle 2">
            <a:extLst>
              <a:ext uri="{FF2B5EF4-FFF2-40B4-BE49-F238E27FC236}">
                <a16:creationId xmlns:a16="http://schemas.microsoft.com/office/drawing/2014/main" id="{E930451F-99CB-6A45-5F51-B95EACE48A6D}"/>
              </a:ext>
            </a:extLst>
          </p:cNvPr>
          <p:cNvSpPr>
            <a:spLocks noGrp="1" noChangeArrowheads="1"/>
          </p:cNvSpPr>
          <p:nvPr>
            <p:ph type="title"/>
          </p:nvPr>
        </p:nvSpPr>
        <p:spPr>
          <a:xfrm>
            <a:off x="2743200" y="1143001"/>
            <a:ext cx="6705600" cy="633413"/>
          </a:xfrm>
        </p:spPr>
        <p:txBody>
          <a:bodyPr/>
          <a:lstStyle/>
          <a:p>
            <a:pPr eaLnBrk="1" hangingPunct="1"/>
            <a:r>
              <a:rPr lang="en-US" altLang="en-US" sz="3200" dirty="0"/>
              <a:t>Personal Software Process (PSP)</a:t>
            </a:r>
            <a:endParaRPr lang="en-US" altLang="en-US" dirty="0"/>
          </a:p>
        </p:txBody>
      </p:sp>
      <p:sp>
        <p:nvSpPr>
          <p:cNvPr id="22533" name="Rectangle 3">
            <a:extLst>
              <a:ext uri="{FF2B5EF4-FFF2-40B4-BE49-F238E27FC236}">
                <a16:creationId xmlns:a16="http://schemas.microsoft.com/office/drawing/2014/main" id="{365D11FC-8989-0DE1-72D8-77603067629C}"/>
              </a:ext>
            </a:extLst>
          </p:cNvPr>
          <p:cNvSpPr>
            <a:spLocks noGrp="1" noChangeArrowheads="1"/>
          </p:cNvSpPr>
          <p:nvPr>
            <p:ph type="body" idx="1"/>
          </p:nvPr>
        </p:nvSpPr>
        <p:spPr/>
        <p:txBody>
          <a:bodyPr/>
          <a:lstStyle/>
          <a:p>
            <a:pPr>
              <a:spcBef>
                <a:spcPts val="600"/>
              </a:spcBef>
            </a:pPr>
            <a:r>
              <a:rPr lang="en-US" altLang="en-US" sz="1400" b="1" dirty="0">
                <a:solidFill>
                  <a:schemeClr val="folHlink"/>
                </a:solidFill>
                <a:latin typeface="Palatino" pitchFamily="-128" charset="0"/>
              </a:rPr>
              <a:t>Planning.</a:t>
            </a:r>
            <a:r>
              <a:rPr lang="en-US" altLang="en-US" sz="1400" b="1" dirty="0">
                <a:latin typeface="Palatino" pitchFamily="-128" charset="0"/>
              </a:rPr>
              <a:t> </a:t>
            </a:r>
            <a:r>
              <a:rPr lang="en-US" altLang="en-US" sz="1400" dirty="0">
                <a:latin typeface="Palatino" pitchFamily="-12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a:spcBef>
                <a:spcPts val="300"/>
              </a:spcBef>
            </a:pPr>
            <a:endParaRPr lang="en-US" altLang="en-US" sz="1400" b="1" dirty="0">
              <a:solidFill>
                <a:schemeClr val="folHlink"/>
              </a:solidFill>
              <a:latin typeface="Palatino" pitchFamily="-128" charset="0"/>
            </a:endParaRPr>
          </a:p>
          <a:p>
            <a:pPr>
              <a:spcBef>
                <a:spcPts val="300"/>
              </a:spcBef>
            </a:pPr>
            <a:r>
              <a:rPr lang="en-US" altLang="en-US" sz="1400" b="1" dirty="0">
                <a:solidFill>
                  <a:schemeClr val="folHlink"/>
                </a:solidFill>
                <a:latin typeface="Palatino" pitchFamily="-128" charset="0"/>
              </a:rPr>
              <a:t>high-level design.</a:t>
            </a:r>
            <a:r>
              <a:rPr lang="en-US" altLang="en-US" sz="1400" b="1" dirty="0">
                <a:latin typeface="Palatino" pitchFamily="-128" charset="0"/>
              </a:rPr>
              <a:t> </a:t>
            </a:r>
            <a:r>
              <a:rPr lang="en-US" altLang="en-US" sz="1400" dirty="0">
                <a:latin typeface="Palatino" pitchFamily="-128" charset="0"/>
              </a:rPr>
              <a:t> External specifications for each component to be constructed are developed and a component design is created. Prototypes are built when uncertainty exists. All issues are recorded and tracked.</a:t>
            </a:r>
          </a:p>
          <a:p>
            <a:pPr>
              <a:spcBef>
                <a:spcPts val="300"/>
              </a:spcBef>
            </a:pPr>
            <a:r>
              <a:rPr lang="en-US" altLang="en-US" sz="1400" b="1" dirty="0">
                <a:solidFill>
                  <a:schemeClr val="folHlink"/>
                </a:solidFill>
                <a:latin typeface="Palatino" pitchFamily="-128" charset="0"/>
              </a:rPr>
              <a:t>High Level design review.</a:t>
            </a:r>
            <a:r>
              <a:rPr lang="en-US" altLang="en-US" sz="1400" b="1" dirty="0">
                <a:latin typeface="Palatino" pitchFamily="-128" charset="0"/>
              </a:rPr>
              <a:t> </a:t>
            </a:r>
            <a:r>
              <a:rPr lang="en-US" altLang="en-US" sz="1400" dirty="0">
                <a:latin typeface="Palatino" pitchFamily="-128" charset="0"/>
              </a:rPr>
              <a:t>Formal verification methods (Chapter 21) are applied to uncover errors in the design. Metrics are maintained for all important tasks and work results.</a:t>
            </a:r>
          </a:p>
          <a:p>
            <a:pPr>
              <a:spcBef>
                <a:spcPts val="300"/>
              </a:spcBef>
            </a:pPr>
            <a:r>
              <a:rPr lang="en-US" altLang="en-US" sz="1400" b="1" dirty="0">
                <a:solidFill>
                  <a:schemeClr val="folHlink"/>
                </a:solidFill>
                <a:latin typeface="Palatino" pitchFamily="-128" charset="0"/>
              </a:rPr>
              <a:t>Development.</a:t>
            </a:r>
            <a:r>
              <a:rPr lang="en-US" altLang="en-US" sz="1400" b="1" dirty="0">
                <a:latin typeface="Palatino" pitchFamily="-128" charset="0"/>
              </a:rPr>
              <a:t> </a:t>
            </a:r>
            <a:r>
              <a:rPr lang="en-US" altLang="en-US" sz="1400" dirty="0">
                <a:latin typeface="Palatino" pitchFamily="-128" charset="0"/>
              </a:rPr>
              <a:t> </a:t>
            </a:r>
            <a:r>
              <a:rPr lang="en-US" altLang="en-US" sz="1400" dirty="0">
                <a:latin typeface="Times New Roman" panose="02020603050405020304" pitchFamily="18" charset="0"/>
              </a:rPr>
              <a:t>The</a:t>
            </a:r>
            <a:r>
              <a:rPr lang="en-US" altLang="en-US" sz="1400" dirty="0">
                <a:latin typeface="Palatino" pitchFamily="-128" charset="0"/>
              </a:rPr>
              <a:t> component level design is refined and reviewed. Code is generated, reviewed, compiled, and tested. Metrics are maintained for all important tasks and work results.</a:t>
            </a:r>
          </a:p>
          <a:p>
            <a:pPr>
              <a:spcBef>
                <a:spcPts val="300"/>
              </a:spcBef>
            </a:pPr>
            <a:r>
              <a:rPr lang="en-US" altLang="en-US" sz="1400" b="1" dirty="0">
                <a:solidFill>
                  <a:schemeClr val="folHlink"/>
                </a:solidFill>
                <a:latin typeface="Palatino" pitchFamily="-128" charset="0"/>
              </a:rPr>
              <a:t>Postmortem.</a:t>
            </a:r>
            <a:r>
              <a:rPr lang="en-US" altLang="en-US" sz="1400" dirty="0">
                <a:latin typeface="Palatino" pitchFamily="-128"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398ECDC-279C-E7AD-86B8-57F82949BB1F}"/>
              </a:ext>
            </a:extLst>
          </p:cNvPr>
          <p:cNvSpPr>
            <a:spLocks noGrp="1"/>
          </p:cNvSpPr>
          <p:nvPr>
            <p:ph type="sldNum" sz="quarter" idx="11"/>
          </p:nvPr>
        </p:nvSpPr>
        <p:spPr/>
        <p:txBody>
          <a:bodyPr/>
          <a:lstStyle/>
          <a:p>
            <a:pPr>
              <a:defRPr/>
            </a:pPr>
            <a:fld id="{255A39CB-008E-4132-BECC-ADB79641D13D}" type="slidenum">
              <a:rPr lang="en-US" altLang="en-US"/>
              <a:pPr>
                <a:defRPr/>
              </a:pPr>
              <a:t>7</a:t>
            </a:fld>
            <a:endParaRPr lang="en-US" altLang="en-US" dirty="0"/>
          </a:p>
        </p:txBody>
      </p:sp>
      <p:sp>
        <p:nvSpPr>
          <p:cNvPr id="23556" name="Rectangle 2">
            <a:extLst>
              <a:ext uri="{FF2B5EF4-FFF2-40B4-BE49-F238E27FC236}">
                <a16:creationId xmlns:a16="http://schemas.microsoft.com/office/drawing/2014/main" id="{370616D7-A572-6FB1-8C3D-421BE091492D}"/>
              </a:ext>
            </a:extLst>
          </p:cNvPr>
          <p:cNvSpPr>
            <a:spLocks noGrp="1" noChangeArrowheads="1"/>
          </p:cNvSpPr>
          <p:nvPr>
            <p:ph type="title"/>
          </p:nvPr>
        </p:nvSpPr>
        <p:spPr>
          <a:xfrm>
            <a:off x="2743200" y="990601"/>
            <a:ext cx="7239000" cy="633413"/>
          </a:xfrm>
        </p:spPr>
        <p:txBody>
          <a:bodyPr>
            <a:normAutofit fontScale="90000"/>
          </a:bodyPr>
          <a:lstStyle/>
          <a:p>
            <a:pPr eaLnBrk="1" hangingPunct="1"/>
            <a:r>
              <a:rPr lang="en-US" altLang="en-US" dirty="0"/>
              <a:t>Team Software Process (TSP)</a:t>
            </a:r>
          </a:p>
        </p:txBody>
      </p:sp>
      <p:sp>
        <p:nvSpPr>
          <p:cNvPr id="23557" name="Rectangle 3">
            <a:extLst>
              <a:ext uri="{FF2B5EF4-FFF2-40B4-BE49-F238E27FC236}">
                <a16:creationId xmlns:a16="http://schemas.microsoft.com/office/drawing/2014/main" id="{2BBDEE9C-352B-DB1A-8C1E-86864DE8E77B}"/>
              </a:ext>
            </a:extLst>
          </p:cNvPr>
          <p:cNvSpPr>
            <a:spLocks noGrp="1" noChangeArrowheads="1"/>
          </p:cNvSpPr>
          <p:nvPr>
            <p:ph type="body" idx="1"/>
          </p:nvPr>
        </p:nvSpPr>
        <p:spPr/>
        <p:txBody>
          <a:bodyPr/>
          <a:lstStyle/>
          <a:p>
            <a:pPr>
              <a:spcBef>
                <a:spcPts val="600"/>
              </a:spcBef>
            </a:pPr>
            <a:r>
              <a:rPr lang="en-US" altLang="en-US" sz="2000" dirty="0">
                <a:solidFill>
                  <a:srgbClr val="000000"/>
                </a:solidFill>
                <a:latin typeface="Palatino" pitchFamily="-128" charset="0"/>
              </a:rPr>
              <a:t>Build self-directed teams that plan and track their work, establish goals, and own their processes and plans. These can be pure software teams or integrated product teams (IPT) of three to about 20 engineers. </a:t>
            </a:r>
          </a:p>
          <a:p>
            <a:pPr eaLnBrk="1" hangingPunct="1">
              <a:lnSpc>
                <a:spcPct val="90000"/>
              </a:lnSpc>
            </a:pPr>
            <a:r>
              <a:rPr lang="en-US" altLang="en-US" sz="2000" dirty="0">
                <a:solidFill>
                  <a:srgbClr val="000000"/>
                </a:solidFill>
                <a:latin typeface="Palatino" pitchFamily="-128" charset="0"/>
              </a:rPr>
              <a:t>Show managers how to coach and motivate their teams and how to help them sustain peak performance. </a:t>
            </a:r>
          </a:p>
          <a:p>
            <a:pPr eaLnBrk="1" hangingPunct="1">
              <a:lnSpc>
                <a:spcPct val="90000"/>
              </a:lnSpc>
            </a:pPr>
            <a:r>
              <a:rPr lang="en-US" altLang="en-US" sz="2000" dirty="0">
                <a:solidFill>
                  <a:srgbClr val="000000"/>
                </a:solidFill>
                <a:latin typeface="Palatino" pitchFamily="-128" charset="0"/>
              </a:rPr>
              <a:t>Accelerate software process improvement by making CMM Level 5 behavior normal and expected. </a:t>
            </a:r>
          </a:p>
          <a:p>
            <a:pPr lvl="1" eaLnBrk="1" hangingPunct="1">
              <a:lnSpc>
                <a:spcPct val="90000"/>
              </a:lnSpc>
            </a:pPr>
            <a:r>
              <a:rPr lang="en-US" altLang="en-US" sz="1800" dirty="0">
                <a:latin typeface="Times New Roman" panose="02020603050405020304" pitchFamily="18" charset="0"/>
              </a:rPr>
              <a:t> The Capability Maturity Model (CMM), a measure of the effectiveness of a software process, is discussed in Chapter 30.</a:t>
            </a:r>
          </a:p>
          <a:p>
            <a:pPr eaLnBrk="1" hangingPunct="1">
              <a:lnSpc>
                <a:spcPct val="90000"/>
              </a:lnSpc>
            </a:pPr>
            <a:r>
              <a:rPr lang="en-US" altLang="en-US" sz="2000" dirty="0">
                <a:solidFill>
                  <a:srgbClr val="000000"/>
                </a:solidFill>
                <a:latin typeface="Palatino" pitchFamily="-128" charset="0"/>
              </a:rPr>
              <a:t>Provide improvement guidance to high-maturity organizations. </a:t>
            </a:r>
          </a:p>
          <a:p>
            <a:pPr>
              <a:spcBef>
                <a:spcPts val="300"/>
              </a:spcBef>
            </a:pPr>
            <a:r>
              <a:rPr lang="en-US" altLang="en-US" sz="2000" dirty="0">
                <a:solidFill>
                  <a:srgbClr val="000000"/>
                </a:solidFill>
                <a:latin typeface="Palatino" pitchFamily="-128" charset="0"/>
              </a:rPr>
              <a:t>Facilitate university teaching of industrial-grade team skills.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Helvetica</vt:lpstr>
      <vt:lpstr>Palatino</vt:lpstr>
      <vt:lpstr>Times New Roman</vt:lpstr>
      <vt:lpstr>Office Theme</vt:lpstr>
      <vt:lpstr>PowerPoint Presentation</vt:lpstr>
      <vt:lpstr>Still Other Process Models</vt:lpstr>
      <vt:lpstr>The Unified Process (UP)</vt:lpstr>
      <vt:lpstr>UP Phases</vt:lpstr>
      <vt:lpstr>UP Work Products</vt:lpstr>
      <vt:lpstr>Personal Software Process (PSP)</vt:lpstr>
      <vt:lpstr>Team Software Process (TSP)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Mudassar Alam</dc:creator>
  <cp:lastModifiedBy>Syed Mudassar Alam</cp:lastModifiedBy>
  <cp:revision>1</cp:revision>
  <dcterms:created xsi:type="dcterms:W3CDTF">2023-04-07T05:39:53Z</dcterms:created>
  <dcterms:modified xsi:type="dcterms:W3CDTF">2023-04-07T05:41:00Z</dcterms:modified>
</cp:coreProperties>
</file>