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2"/>
  </p:notesMasterIdLst>
  <p:sldIdLst>
    <p:sldId id="335" r:id="rId2"/>
    <p:sldId id="336" r:id="rId3"/>
    <p:sldId id="407" r:id="rId4"/>
    <p:sldId id="408" r:id="rId5"/>
    <p:sldId id="409" r:id="rId6"/>
    <p:sldId id="410" r:id="rId7"/>
    <p:sldId id="414" r:id="rId8"/>
    <p:sldId id="411" r:id="rId9"/>
    <p:sldId id="413" r:id="rId10"/>
    <p:sldId id="344" r:id="rId11"/>
    <p:sldId id="373" r:id="rId12"/>
    <p:sldId id="374" r:id="rId13"/>
    <p:sldId id="406" r:id="rId14"/>
    <p:sldId id="375" r:id="rId15"/>
    <p:sldId id="346" r:id="rId16"/>
    <p:sldId id="377" r:id="rId17"/>
    <p:sldId id="379" r:id="rId18"/>
    <p:sldId id="380" r:id="rId19"/>
    <p:sldId id="381" r:id="rId20"/>
    <p:sldId id="337"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76" r:id="rId36"/>
    <p:sldId id="396" r:id="rId37"/>
    <p:sldId id="397" r:id="rId38"/>
    <p:sldId id="398" r:id="rId39"/>
    <p:sldId id="399" r:id="rId40"/>
    <p:sldId id="4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763" autoAdjust="0"/>
  </p:normalViewPr>
  <p:slideViewPr>
    <p:cSldViewPr snapToGrid="0">
      <p:cViewPr varScale="1">
        <p:scale>
          <a:sx n="50" d="100"/>
          <a:sy n="50" d="100"/>
        </p:scale>
        <p:origin x="1500" y="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61368-D3C0-4B7D-8E4F-85263D2355A6}"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66635-1B62-4D86-8FC6-475AC6D54D2C}" type="slidenum">
              <a:rPr lang="en-US" smtClean="0"/>
              <a:t>‹#›</a:t>
            </a:fld>
            <a:endParaRPr lang="en-US"/>
          </a:p>
        </p:txBody>
      </p:sp>
    </p:spTree>
    <p:extLst>
      <p:ext uri="{BB962C8B-B14F-4D97-AF65-F5344CB8AC3E}">
        <p14:creationId xmlns:p14="http://schemas.microsoft.com/office/powerpoint/2010/main" val="2093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 The Collection Framework in Java is like a toolbox filled with different kinds of containers, or boxes, that you can use to organize and store your data.</a:t>
            </a:r>
          </a:p>
          <a:p>
            <a:pPr algn="l"/>
            <a:r>
              <a:rPr lang="en-US" b="0" i="0" dirty="0">
                <a:solidFill>
                  <a:srgbClr val="ECECEC"/>
                </a:solidFill>
                <a:effectLst/>
                <a:latin typeface="Söhne"/>
              </a:rPr>
              <a:t>Imagine you have different types of toys (like cars, dolls, and blocks). Each type of toy can be put into a specific container. For example, all the cars can go into one box, all the dolls in another, and so on.</a:t>
            </a:r>
          </a:p>
          <a:p>
            <a:pPr algn="l"/>
            <a:r>
              <a:rPr lang="en-US" b="0" i="0" dirty="0">
                <a:solidFill>
                  <a:srgbClr val="ECECEC"/>
                </a:solidFill>
                <a:effectLst/>
                <a:latin typeface="Söhne"/>
              </a:rPr>
              <a:t>In Java, these containers are called collections. They come in various types, each with its own unique features and ways of storing and accessing data. Some common types of collections include lists (like an ordered list of items), sets (like a group of unique items), and maps (like a dictionary where you can look up values based on a key).</a:t>
            </a:r>
          </a:p>
          <a:p>
            <a:endParaRPr lang="en-US" b="0" i="0" dirty="0">
              <a:effectLst/>
              <a:latin typeface="euclid_circular_a"/>
            </a:endParaRPr>
          </a:p>
          <a:p>
            <a:pPr algn="l"/>
            <a:br>
              <a:rPr lang="en-US" b="0" i="0" dirty="0">
                <a:solidFill>
                  <a:srgbClr val="ECECEC"/>
                </a:solidFill>
                <a:effectLst/>
                <a:latin typeface="Söhne"/>
              </a:rPr>
            </a:br>
            <a:r>
              <a:rPr lang="en-US" b="0" i="0" dirty="0">
                <a:solidFill>
                  <a:srgbClr val="ECECEC"/>
                </a:solidFill>
                <a:effectLst/>
                <a:latin typeface="Söhne"/>
              </a:rPr>
              <a:t>In Java, when we talk about a "group of objects," we're referring to a collection of individual items that can be treated as a single entity. These objects can be of any type or class, depending on what you're working with in your program.</a:t>
            </a:r>
          </a:p>
          <a:p>
            <a:pPr algn="l"/>
            <a:r>
              <a:rPr lang="en-US" b="0" i="0" dirty="0">
                <a:solidFill>
                  <a:srgbClr val="ECECEC"/>
                </a:solidFill>
                <a:effectLst/>
                <a:latin typeface="Söhne"/>
              </a:rPr>
              <a:t>For example, if you're building a program to manage a list of students, each student's information (such as name, age, and grade) could be represented as an object. Then, you can group all these student objects together into a collection. This collection allows you to perform operations on all the students at once, such as sorting them by age, finding a student with a specific name, or calculating statistics on their grades.</a:t>
            </a:r>
          </a:p>
          <a:p>
            <a:endParaRPr lang="en-US" b="0" i="0" dirty="0">
              <a:effectLst/>
              <a:latin typeface="euclid_circular_a"/>
            </a:endParaRPr>
          </a:p>
          <a:p>
            <a:endParaRPr lang="en-US" b="0" i="0" dirty="0">
              <a:effectLst/>
              <a:latin typeface="euclid_circular_a"/>
            </a:endParaRPr>
          </a:p>
          <a:p>
            <a:endParaRPr lang="en-US" b="0" i="0" dirty="0">
              <a:effectLst/>
              <a:latin typeface="euclid_circular_a"/>
            </a:endParaRPr>
          </a:p>
          <a:p>
            <a:r>
              <a:rPr lang="en-US" b="0" i="0" dirty="0">
                <a:effectLst/>
                <a:latin typeface="euclid_circular_a"/>
              </a:rPr>
              <a:t>The Java </a:t>
            </a:r>
            <a:r>
              <a:rPr lang="en-US" b="1" i="0" dirty="0">
                <a:effectLst/>
                <a:latin typeface="euclid_circular_a"/>
              </a:rPr>
              <a:t>collections</a:t>
            </a:r>
            <a:r>
              <a:rPr lang="en-US" b="0" i="0" dirty="0">
                <a:effectLst/>
                <a:latin typeface="euclid_circular_a"/>
              </a:rPr>
              <a:t> framework provides a set of interfaces and classes to implement various data structures and algorithms.</a:t>
            </a:r>
            <a:endParaRPr lang="en-US" b="0" i="0" dirty="0">
              <a:solidFill>
                <a:srgbClr val="FFFFFF"/>
              </a:solidFill>
              <a:effectLst/>
              <a:latin typeface="Nunito" pitchFamily="2" charset="0"/>
            </a:endParaRPr>
          </a:p>
          <a:p>
            <a:r>
              <a:rPr lang="en-US" b="0" i="0" dirty="0">
                <a:solidFill>
                  <a:srgbClr val="FFFFFF"/>
                </a:solidFill>
                <a:effectLst/>
                <a:latin typeface="Nunito" pitchFamily="2" charset="0"/>
              </a:rPr>
              <a:t>Any group of individual objects which are represented as a single unit is known as a collection of objects</a:t>
            </a: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1</a:t>
            </a:fld>
            <a:endParaRPr lang="en-US"/>
          </a:p>
        </p:txBody>
      </p:sp>
    </p:spTree>
    <p:extLst>
      <p:ext uri="{BB962C8B-B14F-4D97-AF65-F5344CB8AC3E}">
        <p14:creationId xmlns:p14="http://schemas.microsoft.com/office/powerpoint/2010/main" val="87830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13</a:t>
            </a:fld>
            <a:endParaRPr lang="en-US"/>
          </a:p>
        </p:txBody>
      </p:sp>
    </p:spTree>
    <p:extLst>
      <p:ext uri="{BB962C8B-B14F-4D97-AF65-F5344CB8AC3E}">
        <p14:creationId xmlns:p14="http://schemas.microsoft.com/office/powerpoint/2010/main" val="164520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14</a:t>
            </a:fld>
            <a:endParaRPr lang="en-US"/>
          </a:p>
        </p:txBody>
      </p:sp>
    </p:spTree>
    <p:extLst>
      <p:ext uri="{BB962C8B-B14F-4D97-AF65-F5344CB8AC3E}">
        <p14:creationId xmlns:p14="http://schemas.microsoft.com/office/powerpoint/2010/main" val="382619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It adds all the elements from the collection </a:t>
            </a:r>
            <a:r>
              <a:rPr lang="en-US" dirty="0"/>
              <a:t>c</a:t>
            </a:r>
            <a:r>
              <a:rPr lang="en-US" b="0" i="0" dirty="0">
                <a:solidFill>
                  <a:srgbClr val="ECECEC"/>
                </a:solidFill>
                <a:effectLst/>
                <a:latin typeface="Söhne"/>
              </a:rPr>
              <a:t> to the end of the invoking collection</a:t>
            </a:r>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15</a:t>
            </a:fld>
            <a:endParaRPr lang="en-US"/>
          </a:p>
        </p:txBody>
      </p:sp>
    </p:spTree>
    <p:extLst>
      <p:ext uri="{BB962C8B-B14F-4D97-AF65-F5344CB8AC3E}">
        <p14:creationId xmlns:p14="http://schemas.microsoft.com/office/powerpoint/2010/main" val="66792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he </a:t>
            </a:r>
            <a:r>
              <a:rPr lang="en-US" dirty="0" err="1"/>
              <a:t>removeAll</a:t>
            </a:r>
            <a:r>
              <a:rPr lang="en-US" dirty="0"/>
              <a:t>(Collection&lt;?&gt; c)</a:t>
            </a:r>
            <a:r>
              <a:rPr lang="en-US" b="0" i="0" dirty="0">
                <a:solidFill>
                  <a:srgbClr val="ECECEC"/>
                </a:solidFill>
                <a:effectLst/>
                <a:latin typeface="Söhne"/>
              </a:rPr>
              <a:t> method in the Java Collections Framework is used to remove all elements from the invoking collection that are also present in another specified collection </a:t>
            </a:r>
            <a:r>
              <a:rPr lang="en-US" dirty="0"/>
              <a:t>c</a:t>
            </a:r>
            <a:br>
              <a:rPr lang="en-US" dirty="0"/>
            </a:br>
            <a:endParaRPr lang="en-US" dirty="0"/>
          </a:p>
          <a:p>
            <a:pPr algn="l">
              <a:buFont typeface="Arial" panose="020B0604020202020204" pitchFamily="34" charset="0"/>
              <a:buChar char="•"/>
            </a:pPr>
            <a:r>
              <a:rPr lang="en-US" dirty="0"/>
              <a:t>invoking list is the one on which method is being called</a:t>
            </a:r>
            <a:br>
              <a:rPr lang="en-US" dirty="0"/>
            </a:br>
            <a:endParaRPr lang="en-US" dirty="0"/>
          </a:p>
          <a:p>
            <a:pPr algn="l">
              <a:buFont typeface="Arial" panose="020B0604020202020204" pitchFamily="34" charset="0"/>
              <a:buChar char="•"/>
            </a:pPr>
            <a:r>
              <a:rPr lang="en-US" b="0" i="0" dirty="0">
                <a:solidFill>
                  <a:srgbClr val="ECECEC"/>
                </a:solidFill>
                <a:effectLst/>
                <a:latin typeface="Söhne"/>
              </a:rPr>
              <a:t>It takes a parameter c, which is another collection containing elements to be removed from the invoking collection.</a:t>
            </a:r>
          </a:p>
          <a:p>
            <a:pPr algn="l">
              <a:buFont typeface="Arial" panose="020B0604020202020204" pitchFamily="34" charset="0"/>
              <a:buChar char="•"/>
            </a:pPr>
            <a:r>
              <a:rPr lang="en-US" b="0" i="0" dirty="0">
                <a:solidFill>
                  <a:srgbClr val="ECECEC"/>
                </a:solidFill>
                <a:effectLst/>
                <a:latin typeface="Söhne"/>
              </a:rPr>
              <a:t>It removes all elements from the invoking collection that are also present in the collection c.</a:t>
            </a:r>
          </a:p>
          <a:p>
            <a:pPr algn="l">
              <a:buFont typeface="Arial" panose="020B0604020202020204" pitchFamily="34" charset="0"/>
              <a:buChar char="•"/>
            </a:pPr>
            <a:r>
              <a:rPr lang="en-US" b="0" i="0" dirty="0">
                <a:solidFill>
                  <a:srgbClr val="ECECEC"/>
                </a:solidFill>
                <a:effectLst/>
                <a:latin typeface="Söhne"/>
              </a:rPr>
              <a:t>After the </a:t>
            </a:r>
            <a:r>
              <a:rPr lang="en-US" b="0" i="0" dirty="0" err="1">
                <a:solidFill>
                  <a:srgbClr val="ECECEC"/>
                </a:solidFill>
                <a:effectLst/>
                <a:latin typeface="Söhne"/>
              </a:rPr>
              <a:t>removeAll</a:t>
            </a:r>
            <a:r>
              <a:rPr lang="en-US" b="0" i="0" dirty="0">
                <a:solidFill>
                  <a:srgbClr val="ECECEC"/>
                </a:solidFill>
                <a:effectLst/>
                <a:latin typeface="Söhne"/>
              </a:rPr>
              <a:t>() operation, the size of the invoking collection may be reduced if any elements were removed.</a:t>
            </a:r>
          </a:p>
          <a:p>
            <a:pPr algn="l">
              <a:buFont typeface="Arial" panose="020B0604020202020204" pitchFamily="34" charset="0"/>
              <a:buChar char="•"/>
            </a:pPr>
            <a:r>
              <a:rPr lang="en-US" b="0" i="0" dirty="0">
                <a:solidFill>
                  <a:srgbClr val="ECECEC"/>
                </a:solidFill>
                <a:effectLst/>
                <a:latin typeface="Söhne"/>
              </a:rPr>
              <a:t>If the invoking collection does not contain any of the elements present in collection c, no elements will be removed, and the invoking collection remains unchanged.</a:t>
            </a:r>
          </a:p>
          <a:p>
            <a:pPr algn="l">
              <a:buFont typeface="Arial" panose="020B0604020202020204" pitchFamily="34" charset="0"/>
              <a:buChar char="•"/>
            </a:pPr>
            <a:r>
              <a:rPr lang="en-US" b="0" i="0" dirty="0">
                <a:solidFill>
                  <a:srgbClr val="ECECEC"/>
                </a:solidFill>
                <a:effectLst/>
                <a:latin typeface="Söhne"/>
              </a:rPr>
              <a:t>The </a:t>
            </a:r>
            <a:r>
              <a:rPr lang="en-US" b="0" i="0" dirty="0" err="1">
                <a:solidFill>
                  <a:srgbClr val="ECECEC"/>
                </a:solidFill>
                <a:effectLst/>
                <a:latin typeface="Söhne"/>
              </a:rPr>
              <a:t>removeAll</a:t>
            </a:r>
            <a:r>
              <a:rPr lang="en-US" b="0" i="0" dirty="0">
                <a:solidFill>
                  <a:srgbClr val="ECECEC"/>
                </a:solidFill>
                <a:effectLst/>
                <a:latin typeface="Söhne"/>
              </a:rPr>
              <a:t>() operation modifies the invoking collection, and the changes are reflected in it.</a:t>
            </a: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16</a:t>
            </a:fld>
            <a:endParaRPr lang="en-US"/>
          </a:p>
        </p:txBody>
      </p:sp>
    </p:spTree>
    <p:extLst>
      <p:ext uri="{BB962C8B-B14F-4D97-AF65-F5344CB8AC3E}">
        <p14:creationId xmlns:p14="http://schemas.microsoft.com/office/powerpoint/2010/main" val="3539959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In Java, when sorting a list of strings, the elements are sorted lexicographically, which means they are sorted based on their Unicode character codes.</a:t>
            </a:r>
          </a:p>
          <a:p>
            <a:pPr algn="l"/>
            <a:r>
              <a:rPr lang="en-US" b="0" i="0" dirty="0">
                <a:solidFill>
                  <a:srgbClr val="ECECEC"/>
                </a:solidFill>
                <a:effectLst/>
                <a:latin typeface="Söhne"/>
              </a:rPr>
              <a:t>Here's how it works:</a:t>
            </a:r>
          </a:p>
          <a:p>
            <a:pPr algn="l">
              <a:buFont typeface="+mj-lt"/>
              <a:buAutoNum type="arabicPeriod"/>
            </a:pPr>
            <a:r>
              <a:rPr lang="en-US" b="0" i="0" dirty="0">
                <a:solidFill>
                  <a:srgbClr val="ECECEC"/>
                </a:solidFill>
                <a:effectLst/>
                <a:latin typeface="Söhne"/>
              </a:rPr>
              <a:t>Each character in a string has a corresponding Unicode character code.</a:t>
            </a:r>
          </a:p>
          <a:p>
            <a:pPr algn="l">
              <a:buFont typeface="+mj-lt"/>
              <a:buAutoNum type="arabicPeriod"/>
            </a:pPr>
            <a:r>
              <a:rPr lang="en-US" b="0" i="0" dirty="0">
                <a:solidFill>
                  <a:srgbClr val="ECECEC"/>
                </a:solidFill>
                <a:effectLst/>
                <a:latin typeface="Söhne"/>
              </a:rPr>
              <a:t>The sorting algorithm compares the Unicode values of corresponding characters in the strings being compared.</a:t>
            </a:r>
          </a:p>
          <a:p>
            <a:pPr algn="l">
              <a:buFont typeface="+mj-lt"/>
              <a:buAutoNum type="arabicPeriod"/>
            </a:pPr>
            <a:r>
              <a:rPr lang="en-US" b="0" i="0" dirty="0">
                <a:solidFill>
                  <a:srgbClr val="ECECEC"/>
                </a:solidFill>
                <a:effectLst/>
                <a:latin typeface="Söhne"/>
              </a:rPr>
              <a:t>If two strings have different characters at the same position, the string with the smaller Unicode value comes first in the sorted order.</a:t>
            </a:r>
          </a:p>
          <a:p>
            <a:pPr algn="l">
              <a:buFont typeface="+mj-lt"/>
              <a:buAutoNum type="arabicPeriod"/>
            </a:pPr>
            <a:r>
              <a:rPr lang="en-US" b="0" i="0" dirty="0">
                <a:solidFill>
                  <a:srgbClr val="ECECEC"/>
                </a:solidFill>
                <a:effectLst/>
                <a:latin typeface="Söhne"/>
              </a:rPr>
              <a:t>If the characters at the corresponding positions are equal, the algorithm moves to the next character until a difference is found, or one string ends.</a:t>
            </a:r>
          </a:p>
          <a:p>
            <a:pPr algn="l"/>
            <a:r>
              <a:rPr lang="en-US" b="0" i="0" dirty="0">
                <a:solidFill>
                  <a:srgbClr val="ECECEC"/>
                </a:solidFill>
                <a:effectLst/>
                <a:latin typeface="Söhne"/>
              </a:rPr>
              <a:t>If one string ends before the other, it is considered smaller in the sorting order.</a:t>
            </a:r>
            <a:br>
              <a:rPr lang="en-US" b="0" i="0" dirty="0">
                <a:solidFill>
                  <a:srgbClr val="ECECEC"/>
                </a:solidFill>
                <a:effectLst/>
                <a:latin typeface="Söhne"/>
              </a:rPr>
            </a:br>
            <a:br>
              <a:rPr lang="en-US" b="0" i="0" dirty="0">
                <a:solidFill>
                  <a:srgbClr val="ECECEC"/>
                </a:solidFill>
                <a:effectLst/>
                <a:latin typeface="Söhne"/>
              </a:rPr>
            </a:br>
            <a:br>
              <a:rPr lang="en-US" b="0" i="0" dirty="0">
                <a:solidFill>
                  <a:srgbClr val="ECECEC"/>
                </a:solidFill>
                <a:effectLst/>
                <a:latin typeface="Söhne"/>
              </a:rPr>
            </a:br>
            <a:r>
              <a:rPr lang="en-US" b="0" i="0" dirty="0">
                <a:solidFill>
                  <a:srgbClr val="ECECEC"/>
                </a:solidFill>
                <a:effectLst/>
                <a:latin typeface="Söhne"/>
              </a:rPr>
              <a:t>In Java, when sorting strings lexicographically, the sorting is case-sensitive. This means that </a:t>
            </a:r>
            <a:r>
              <a:rPr lang="en-US" b="0" i="0" dirty="0">
                <a:solidFill>
                  <a:srgbClr val="E1E1E1"/>
                </a:solidFill>
                <a:effectLst/>
                <a:latin typeface="system-ui"/>
              </a:rPr>
              <a:t>Capital letters come before lowercase ones (i.e. they have lower values of code points),</a:t>
            </a:r>
            <a:br>
              <a:rPr lang="en-US" b="0" i="0" dirty="0">
                <a:solidFill>
                  <a:srgbClr val="ECECEC"/>
                </a:solidFill>
                <a:effectLst/>
                <a:latin typeface="Söhne"/>
              </a:rPr>
            </a:br>
            <a:endParaRPr lang="en-US" b="0" i="0" dirty="0">
              <a:solidFill>
                <a:srgbClr val="ECECEC"/>
              </a:solidFill>
              <a:effectLst/>
              <a:latin typeface="Söhne"/>
            </a:endParaRPr>
          </a:p>
          <a:p>
            <a:pPr algn="l"/>
            <a:r>
              <a:rPr lang="en-US" b="0" i="0" dirty="0">
                <a:solidFill>
                  <a:srgbClr val="ECECEC"/>
                </a:solidFill>
                <a:effectLst/>
                <a:latin typeface="Söhne"/>
              </a:rPr>
              <a:t>When comparing "APPE" and "APPI", the comparison is done character by character. Since both strings have the same characters up to the fourth position ('A', 'P', 'P', 'E'), the next character is compared.</a:t>
            </a:r>
          </a:p>
          <a:p>
            <a:pPr algn="l"/>
            <a:r>
              <a:rPr lang="en-US" b="0" i="0" dirty="0">
                <a:solidFill>
                  <a:srgbClr val="ECECEC"/>
                </a:solidFill>
                <a:effectLst/>
                <a:latin typeface="Söhne"/>
              </a:rPr>
              <a:t>In Unicode, 'E' comes before 'I', so "APPE" comes before "APPI" in the sorted order.</a:t>
            </a:r>
            <a:br>
              <a:rPr lang="en-US" b="0" i="0" dirty="0">
                <a:solidFill>
                  <a:srgbClr val="ECECEC"/>
                </a:solidFill>
                <a:effectLst/>
                <a:latin typeface="Söhne"/>
              </a:rPr>
            </a:br>
            <a:br>
              <a:rPr lang="en-US" b="0" i="0" dirty="0">
                <a:solidFill>
                  <a:srgbClr val="ECECEC"/>
                </a:solidFill>
                <a:effectLst/>
                <a:latin typeface="Söhne"/>
              </a:rPr>
            </a:br>
            <a:r>
              <a:rPr lang="en-US" b="0" i="0" dirty="0">
                <a:solidFill>
                  <a:srgbClr val="ECECEC"/>
                </a:solidFill>
                <a:effectLst/>
                <a:latin typeface="Söhne"/>
              </a:rPr>
              <a:t>In Unicode, the uppercase letters come before their corresponding lowercase letters</a:t>
            </a:r>
            <a:br>
              <a:rPr lang="en-US" b="0" i="0" dirty="0">
                <a:solidFill>
                  <a:srgbClr val="ECECEC"/>
                </a:solidFill>
                <a:effectLst/>
                <a:latin typeface="Söhne"/>
              </a:rPr>
            </a:br>
            <a:br>
              <a:rPr lang="en-US" b="0" i="0" dirty="0">
                <a:solidFill>
                  <a:srgbClr val="ECECEC"/>
                </a:solidFill>
                <a:effectLst/>
                <a:latin typeface="Söhne"/>
              </a:rPr>
            </a:br>
            <a:endParaRPr lang="en-US" b="0" i="0" dirty="0">
              <a:solidFill>
                <a:srgbClr val="ECECEC"/>
              </a:solidFill>
              <a:effectLst/>
              <a:latin typeface="Söhne"/>
            </a:endParaRPr>
          </a:p>
          <a:p>
            <a:pPr algn="l">
              <a:buFont typeface="+mj-lt"/>
              <a:buAutoNum type="arabicPeriod"/>
            </a:pPr>
            <a:endParaRPr lang="en-US" b="0" i="0" dirty="0">
              <a:solidFill>
                <a:srgbClr val="ECECEC"/>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20</a:t>
            </a:fld>
            <a:endParaRPr lang="en-US"/>
          </a:p>
        </p:txBody>
      </p:sp>
    </p:spTree>
    <p:extLst>
      <p:ext uri="{BB962C8B-B14F-4D97-AF65-F5344CB8AC3E}">
        <p14:creationId xmlns:p14="http://schemas.microsoft.com/office/powerpoint/2010/main" val="263576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21</a:t>
            </a:fld>
            <a:endParaRPr lang="en-US"/>
          </a:p>
        </p:txBody>
      </p:sp>
    </p:spTree>
    <p:extLst>
      <p:ext uri="{BB962C8B-B14F-4D97-AF65-F5344CB8AC3E}">
        <p14:creationId xmlns:p14="http://schemas.microsoft.com/office/powerpoint/2010/main" val="813426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For descending order, you can use a custom comparator that reverses the natural ordering of strings, sorting them from largest to smallest</a:t>
            </a:r>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22</a:t>
            </a:fld>
            <a:endParaRPr lang="en-US"/>
          </a:p>
        </p:txBody>
      </p:sp>
    </p:spTree>
    <p:extLst>
      <p:ext uri="{BB962C8B-B14F-4D97-AF65-F5344CB8AC3E}">
        <p14:creationId xmlns:p14="http://schemas.microsoft.com/office/powerpoint/2010/main" val="2866305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26</a:t>
            </a:fld>
            <a:endParaRPr lang="en-US"/>
          </a:p>
        </p:txBody>
      </p:sp>
    </p:spTree>
    <p:extLst>
      <p:ext uri="{BB962C8B-B14F-4D97-AF65-F5344CB8AC3E}">
        <p14:creationId xmlns:p14="http://schemas.microsoft.com/office/powerpoint/2010/main" val="390248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30</a:t>
            </a:fld>
            <a:endParaRPr lang="en-US"/>
          </a:p>
        </p:txBody>
      </p:sp>
    </p:spTree>
    <p:extLst>
      <p:ext uri="{BB962C8B-B14F-4D97-AF65-F5344CB8AC3E}">
        <p14:creationId xmlns:p14="http://schemas.microsoft.com/office/powerpoint/2010/main" val="307996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38</a:t>
            </a:fld>
            <a:endParaRPr lang="en-US"/>
          </a:p>
        </p:txBody>
      </p:sp>
    </p:spTree>
    <p:extLst>
      <p:ext uri="{BB962C8B-B14F-4D97-AF65-F5344CB8AC3E}">
        <p14:creationId xmlns:p14="http://schemas.microsoft.com/office/powerpoint/2010/main" val="387392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Library Catalog:</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Collection:</a:t>
            </a:r>
            <a:r>
              <a:rPr lang="en-US" b="0" i="0" dirty="0">
                <a:solidFill>
                  <a:srgbClr val="D1D5DB"/>
                </a:solidFill>
                <a:effectLst/>
                <a:latin typeface="Söhne"/>
              </a:rPr>
              <a:t> The collection of all the books in a library.</a:t>
            </a:r>
          </a:p>
          <a:p>
            <a:pPr marL="742950" lvl="1" indent="-285750" algn="l">
              <a:buFont typeface="+mj-lt"/>
              <a:buAutoNum type="arabicPeriod"/>
            </a:pPr>
            <a:r>
              <a:rPr lang="en-US" b="1" i="0" dirty="0">
                <a:solidFill>
                  <a:srgbClr val="D1D5DB"/>
                </a:solidFill>
                <a:effectLst/>
                <a:latin typeface="Söhne"/>
              </a:rPr>
              <a:t>Purpose:</a:t>
            </a:r>
            <a:r>
              <a:rPr lang="en-US" b="0" i="0" dirty="0">
                <a:solidFill>
                  <a:srgbClr val="D1D5DB"/>
                </a:solidFill>
                <a:effectLst/>
                <a:latin typeface="Söhne"/>
              </a:rPr>
              <a:t> To provide a unified catalog for library users to find and borrow books.</a:t>
            </a:r>
          </a:p>
          <a:p>
            <a:pPr algn="l">
              <a:buFont typeface="+mj-lt"/>
              <a:buAutoNum type="arabicPeriod"/>
            </a:pPr>
            <a:r>
              <a:rPr lang="en-US" b="1" i="0" dirty="0">
                <a:solidFill>
                  <a:srgbClr val="D1D5DB"/>
                </a:solidFill>
                <a:effectLst/>
                <a:latin typeface="Söhne"/>
              </a:rPr>
              <a:t>Grocery Shopping List:</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Collection:</a:t>
            </a:r>
            <a:r>
              <a:rPr lang="en-US" b="0" i="0" dirty="0">
                <a:solidFill>
                  <a:srgbClr val="D1D5DB"/>
                </a:solidFill>
                <a:effectLst/>
                <a:latin typeface="Söhne"/>
              </a:rPr>
              <a:t> The list of items you need to buy at the grocery store.</a:t>
            </a:r>
          </a:p>
          <a:p>
            <a:pPr marL="742950" lvl="1" indent="-285750" algn="l">
              <a:buFont typeface="+mj-lt"/>
              <a:buAutoNum type="arabicPeriod"/>
            </a:pPr>
            <a:r>
              <a:rPr lang="en-US" b="1" i="0" dirty="0">
                <a:solidFill>
                  <a:srgbClr val="D1D5DB"/>
                </a:solidFill>
                <a:effectLst/>
                <a:latin typeface="Söhne"/>
              </a:rPr>
              <a:t>Purpose:</a:t>
            </a:r>
            <a:r>
              <a:rPr lang="en-US" b="0" i="0" dirty="0">
                <a:solidFill>
                  <a:srgbClr val="D1D5DB"/>
                </a:solidFill>
                <a:effectLst/>
                <a:latin typeface="Söhne"/>
              </a:rPr>
              <a:t> To efficiently organize and manage your shopping needs.</a:t>
            </a: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2</a:t>
            </a:fld>
            <a:endParaRPr lang="en-US"/>
          </a:p>
        </p:txBody>
      </p:sp>
    </p:spTree>
    <p:extLst>
      <p:ext uri="{BB962C8B-B14F-4D97-AF65-F5344CB8AC3E}">
        <p14:creationId xmlns:p14="http://schemas.microsoft.com/office/powerpoint/2010/main" val="2397142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39</a:t>
            </a:fld>
            <a:endParaRPr lang="en-US"/>
          </a:p>
        </p:txBody>
      </p:sp>
    </p:spTree>
    <p:extLst>
      <p:ext uri="{BB962C8B-B14F-4D97-AF65-F5344CB8AC3E}">
        <p14:creationId xmlns:p14="http://schemas.microsoft.com/office/powerpoint/2010/main" val="336792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 for example check if list a exist in list b</a:t>
            </a:r>
            <a:br>
              <a:rPr lang="en-US" dirty="0"/>
            </a:br>
            <a:br>
              <a:rPr lang="en-US" dirty="0"/>
            </a:br>
            <a:r>
              <a:rPr lang="en-US" dirty="0"/>
              <a:t> remove all kia kart ha k wo check </a:t>
            </a:r>
            <a:r>
              <a:rPr lang="en-US" dirty="0" err="1"/>
              <a:t>krta</a:t>
            </a:r>
            <a:r>
              <a:rPr lang="en-US" dirty="0"/>
              <a:t> ha k list 1 me or list 2 me  common elements kia h or wo list 1 se </a:t>
            </a:r>
            <a:r>
              <a:rPr lang="en-US" dirty="0" err="1"/>
              <a:t>de;ete</a:t>
            </a:r>
            <a:r>
              <a:rPr lang="en-US" dirty="0"/>
              <a:t> </a:t>
            </a:r>
            <a:r>
              <a:rPr lang="en-US" dirty="0" err="1"/>
              <a:t>ker</a:t>
            </a:r>
            <a:r>
              <a:rPr lang="en-US" dirty="0"/>
              <a:t> </a:t>
            </a:r>
            <a:r>
              <a:rPr lang="en-US" dirty="0" err="1"/>
              <a:t>deta</a:t>
            </a:r>
            <a:r>
              <a:rPr lang="en-US" dirty="0"/>
              <a:t> ha</a:t>
            </a:r>
          </a:p>
        </p:txBody>
      </p:sp>
      <p:sp>
        <p:nvSpPr>
          <p:cNvPr id="4" name="Slide Number Placeholder 3"/>
          <p:cNvSpPr>
            <a:spLocks noGrp="1"/>
          </p:cNvSpPr>
          <p:nvPr>
            <p:ph type="sldNum" sz="quarter" idx="5"/>
          </p:nvPr>
        </p:nvSpPr>
        <p:spPr/>
        <p:txBody>
          <a:bodyPr/>
          <a:lstStyle/>
          <a:p>
            <a:fld id="{3D366635-1B62-4D86-8FC6-475AC6D54D2C}" type="slidenum">
              <a:rPr lang="en-US" smtClean="0"/>
              <a:t>4</a:t>
            </a:fld>
            <a:endParaRPr lang="en-US"/>
          </a:p>
        </p:txBody>
      </p:sp>
    </p:spTree>
    <p:extLst>
      <p:ext uri="{BB962C8B-B14F-4D97-AF65-F5344CB8AC3E}">
        <p14:creationId xmlns:p14="http://schemas.microsoft.com/office/powerpoint/2010/main" val="228903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A dynamic array, often called a resizable array or a growable array, is a data structure that provides a way to store a collection of elements in memory. It's similar to a regular array, but with the added capability of resizing itself dynamic</a:t>
            </a:r>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6</a:t>
            </a:fld>
            <a:endParaRPr lang="en-US"/>
          </a:p>
        </p:txBody>
      </p:sp>
    </p:spTree>
    <p:extLst>
      <p:ext uri="{BB962C8B-B14F-4D97-AF65-F5344CB8AC3E}">
        <p14:creationId xmlns:p14="http://schemas.microsoft.com/office/powerpoint/2010/main" val="154757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ECECEC"/>
                </a:solidFill>
                <a:effectLst/>
                <a:latin typeface="Söhne"/>
              </a:rPr>
              <a:t>ArrayList</a:t>
            </a:r>
            <a:r>
              <a:rPr lang="en-US" b="0" i="0" dirty="0">
                <a:solidFill>
                  <a:srgbClr val="ECECEC"/>
                </a:solidFill>
                <a:effectLst/>
                <a:latin typeface="Söhne"/>
              </a:rPr>
              <a:t>: This is the class name representing the </a:t>
            </a:r>
            <a:r>
              <a:rPr lang="en-US" b="0" i="0" dirty="0" err="1">
                <a:solidFill>
                  <a:srgbClr val="ECECEC"/>
                </a:solidFill>
                <a:effectLst/>
                <a:latin typeface="Söhne"/>
              </a:rPr>
              <a:t>ArrayList</a:t>
            </a:r>
            <a:r>
              <a:rPr lang="en-US" b="0" i="0" dirty="0">
                <a:solidFill>
                  <a:srgbClr val="ECECEC"/>
                </a:solidFill>
                <a:effectLst/>
                <a:latin typeface="Söhne"/>
              </a:rPr>
              <a:t> data structure in Java's Collection Framework.</a:t>
            </a:r>
          </a:p>
          <a:p>
            <a:pPr algn="l">
              <a:buFont typeface="Arial" panose="020B0604020202020204" pitchFamily="34" charset="0"/>
              <a:buChar char="•"/>
            </a:pPr>
            <a:r>
              <a:rPr lang="en-US" b="0" i="0" dirty="0">
                <a:solidFill>
                  <a:srgbClr val="ECECEC"/>
                </a:solidFill>
                <a:effectLst/>
                <a:latin typeface="Söhne"/>
              </a:rPr>
              <a:t>&lt;</a:t>
            </a:r>
            <a:r>
              <a:rPr lang="en-US" b="0" i="0" dirty="0" err="1">
                <a:solidFill>
                  <a:srgbClr val="ECECEC"/>
                </a:solidFill>
                <a:effectLst/>
                <a:latin typeface="Söhne"/>
              </a:rPr>
              <a:t>ElementType</a:t>
            </a:r>
            <a:r>
              <a:rPr lang="en-US" b="0" i="0" dirty="0">
                <a:solidFill>
                  <a:srgbClr val="ECECEC"/>
                </a:solidFill>
                <a:effectLst/>
                <a:latin typeface="Söhne"/>
              </a:rPr>
              <a:t>&gt;: This is the type of elements that the </a:t>
            </a:r>
            <a:r>
              <a:rPr lang="en-US" b="0" i="0" dirty="0" err="1">
                <a:solidFill>
                  <a:srgbClr val="ECECEC"/>
                </a:solidFill>
                <a:effectLst/>
                <a:latin typeface="Söhne"/>
              </a:rPr>
              <a:t>ArrayList</a:t>
            </a:r>
            <a:r>
              <a:rPr lang="en-US" b="0" i="0" dirty="0">
                <a:solidFill>
                  <a:srgbClr val="ECECEC"/>
                </a:solidFill>
                <a:effectLst/>
                <a:latin typeface="Söhne"/>
              </a:rPr>
              <a:t> will hold. Replace </a:t>
            </a:r>
            <a:r>
              <a:rPr lang="en-US" b="0" i="0" dirty="0" err="1">
                <a:solidFill>
                  <a:srgbClr val="ECECEC"/>
                </a:solidFill>
                <a:effectLst/>
                <a:latin typeface="Söhne"/>
              </a:rPr>
              <a:t>ElementType</a:t>
            </a:r>
            <a:r>
              <a:rPr lang="en-US" b="0" i="0" dirty="0">
                <a:solidFill>
                  <a:srgbClr val="ECECEC"/>
                </a:solidFill>
                <a:effectLst/>
                <a:latin typeface="Söhne"/>
              </a:rPr>
              <a:t> with the actual data type you want to store in the </a:t>
            </a:r>
            <a:r>
              <a:rPr lang="en-US" b="0" i="0" dirty="0" err="1">
                <a:solidFill>
                  <a:srgbClr val="ECECEC"/>
                </a:solidFill>
                <a:effectLst/>
                <a:latin typeface="Söhne"/>
              </a:rPr>
              <a:t>ArrayList</a:t>
            </a:r>
            <a:r>
              <a:rPr lang="en-US" b="0" i="0" dirty="0">
                <a:solidFill>
                  <a:srgbClr val="ECECEC"/>
                </a:solidFill>
                <a:effectLst/>
                <a:latin typeface="Söhne"/>
              </a:rPr>
              <a:t>. For example, if you want to store integers, you'd use Integer, and if you want to store strings, you'd use String.</a:t>
            </a:r>
          </a:p>
          <a:p>
            <a:pPr algn="l">
              <a:buFont typeface="Arial" panose="020B0604020202020204" pitchFamily="34" charset="0"/>
              <a:buChar char="•"/>
            </a:pPr>
            <a:r>
              <a:rPr lang="en-US" b="0" i="0" dirty="0" err="1">
                <a:solidFill>
                  <a:srgbClr val="ECECEC"/>
                </a:solidFill>
                <a:effectLst/>
                <a:latin typeface="Söhne"/>
              </a:rPr>
              <a:t>arrayListName</a:t>
            </a:r>
            <a:r>
              <a:rPr lang="en-US" b="0" i="0" dirty="0">
                <a:solidFill>
                  <a:srgbClr val="ECECEC"/>
                </a:solidFill>
                <a:effectLst/>
                <a:latin typeface="Söhne"/>
              </a:rPr>
              <a:t>: This is the name you give to your </a:t>
            </a:r>
            <a:r>
              <a:rPr lang="en-US" b="0" i="0" dirty="0" err="1">
                <a:solidFill>
                  <a:srgbClr val="ECECEC"/>
                </a:solidFill>
                <a:effectLst/>
                <a:latin typeface="Söhne"/>
              </a:rPr>
              <a:t>ArrayList</a:t>
            </a:r>
            <a:r>
              <a:rPr lang="en-US" b="0" i="0" dirty="0">
                <a:solidFill>
                  <a:srgbClr val="ECECEC"/>
                </a:solidFill>
                <a:effectLst/>
                <a:latin typeface="Söhne"/>
              </a:rPr>
              <a:t> variable. You can choose any valid Java identifier as the name.</a:t>
            </a:r>
          </a:p>
          <a:p>
            <a:pPr algn="l">
              <a:buFont typeface="Arial" panose="020B0604020202020204" pitchFamily="34" charset="0"/>
              <a:buChar char="•"/>
            </a:pPr>
            <a:r>
              <a:rPr lang="en-US" b="0" i="0" dirty="0">
                <a:solidFill>
                  <a:srgbClr val="ECECEC"/>
                </a:solidFill>
                <a:effectLst/>
                <a:latin typeface="Söhne"/>
              </a:rPr>
              <a:t>new </a:t>
            </a:r>
            <a:r>
              <a:rPr lang="en-US" b="0" i="0" dirty="0" err="1">
                <a:solidFill>
                  <a:srgbClr val="ECECEC"/>
                </a:solidFill>
                <a:effectLst/>
                <a:latin typeface="Söhne"/>
              </a:rPr>
              <a:t>ArrayList</a:t>
            </a:r>
            <a:r>
              <a:rPr lang="en-US" b="0" i="0" dirty="0">
                <a:solidFill>
                  <a:srgbClr val="ECECEC"/>
                </a:solidFill>
                <a:effectLst/>
                <a:latin typeface="Söhne"/>
              </a:rPr>
              <a:t>&lt;&gt;(): This part of the syntax creates a new instance of the </a:t>
            </a:r>
            <a:r>
              <a:rPr lang="en-US" b="0" i="0" dirty="0" err="1">
                <a:solidFill>
                  <a:srgbClr val="ECECEC"/>
                </a:solidFill>
                <a:effectLst/>
                <a:latin typeface="Söhne"/>
              </a:rPr>
              <a:t>ArrayList</a:t>
            </a:r>
            <a:r>
              <a:rPr lang="en-US" b="0" i="0" dirty="0">
                <a:solidFill>
                  <a:srgbClr val="ECECEC"/>
                </a:solidFill>
                <a:effectLst/>
                <a:latin typeface="Söhne"/>
              </a:rPr>
              <a:t>. The &lt;&gt; is called the diamond operator and is used to indicate that the </a:t>
            </a:r>
            <a:r>
              <a:rPr lang="en-US" b="0" i="0" dirty="0" err="1">
                <a:solidFill>
                  <a:srgbClr val="ECECEC"/>
                </a:solidFill>
                <a:effectLst/>
                <a:latin typeface="Söhne"/>
              </a:rPr>
              <a:t>ArrayList</a:t>
            </a:r>
            <a:r>
              <a:rPr lang="en-US" b="0" i="0" dirty="0">
                <a:solidFill>
                  <a:srgbClr val="ECECEC"/>
                </a:solidFill>
                <a:effectLst/>
                <a:latin typeface="Söhne"/>
              </a:rPr>
              <a:t> will hold elements of the specified type. It's optional in Java 7 and later versions</a:t>
            </a: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7</a:t>
            </a:fld>
            <a:endParaRPr lang="en-US"/>
          </a:p>
        </p:txBody>
      </p:sp>
    </p:spTree>
    <p:extLst>
      <p:ext uri="{BB962C8B-B14F-4D97-AF65-F5344CB8AC3E}">
        <p14:creationId xmlns:p14="http://schemas.microsoft.com/office/powerpoint/2010/main" val="382758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8</a:t>
            </a:fld>
            <a:endParaRPr lang="en-US"/>
          </a:p>
        </p:txBody>
      </p:sp>
    </p:spTree>
    <p:extLst>
      <p:ext uri="{BB962C8B-B14F-4D97-AF65-F5344CB8AC3E}">
        <p14:creationId xmlns:p14="http://schemas.microsoft.com/office/powerpoint/2010/main" val="227192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easiest way to do this is to employ an iterator, which is an object that implements either the Iterator or the </a:t>
            </a:r>
            <a:r>
              <a:rPr lang="en-US" b="0" i="0" dirty="0" err="1">
                <a:solidFill>
                  <a:srgbClr val="000000"/>
                </a:solidFill>
                <a:effectLst/>
                <a:latin typeface="Verdana" panose="020B0604030504040204" pitchFamily="34" charset="0"/>
              </a:rPr>
              <a:t>ListIterator</a:t>
            </a:r>
            <a:r>
              <a:rPr lang="en-US" b="0" i="0" dirty="0">
                <a:solidFill>
                  <a:srgbClr val="000000"/>
                </a:solidFill>
                <a:effectLst/>
                <a:latin typeface="Verdana" panose="020B0604030504040204" pitchFamily="34" charset="0"/>
              </a:rPr>
              <a:t> interface.</a:t>
            </a:r>
          </a:p>
          <a:p>
            <a:pPr algn="l"/>
            <a:r>
              <a:rPr lang="en-US" b="0" i="0" dirty="0">
                <a:solidFill>
                  <a:srgbClr val="000000"/>
                </a:solidFill>
                <a:effectLst/>
                <a:latin typeface="Verdana" panose="020B0604030504040204" pitchFamily="34" charset="0"/>
              </a:rPr>
              <a:t>Iterator enables you to cycle through a collection, obtaining or removing elements. </a:t>
            </a:r>
            <a:r>
              <a:rPr lang="en-US" b="0" i="0" dirty="0" err="1">
                <a:solidFill>
                  <a:srgbClr val="000000"/>
                </a:solidFill>
                <a:effectLst/>
                <a:latin typeface="Verdana" panose="020B0604030504040204" pitchFamily="34" charset="0"/>
              </a:rPr>
              <a:t>ListIterator</a:t>
            </a:r>
            <a:r>
              <a:rPr lang="en-US" b="0" i="0" dirty="0">
                <a:solidFill>
                  <a:srgbClr val="000000"/>
                </a:solidFill>
                <a:effectLst/>
                <a:latin typeface="Verdana" panose="020B0604030504040204" pitchFamily="34" charset="0"/>
              </a:rPr>
              <a:t> extends Iterator to allow bidirectional traversal of a list and the modification of elements.</a:t>
            </a:r>
          </a:p>
          <a:p>
            <a:endParaRPr lang="en-US" dirty="0"/>
          </a:p>
        </p:txBody>
      </p:sp>
      <p:sp>
        <p:nvSpPr>
          <p:cNvPr id="4" name="Slide Number Placeholder 3"/>
          <p:cNvSpPr>
            <a:spLocks noGrp="1"/>
          </p:cNvSpPr>
          <p:nvPr>
            <p:ph type="sldNum" sz="quarter" idx="5"/>
          </p:nvPr>
        </p:nvSpPr>
        <p:spPr/>
        <p:txBody>
          <a:bodyPr/>
          <a:lstStyle/>
          <a:p>
            <a:fld id="{3D366635-1B62-4D86-8FC6-475AC6D54D2C}" type="slidenum">
              <a:rPr lang="en-US" smtClean="0"/>
              <a:t>10</a:t>
            </a:fld>
            <a:endParaRPr lang="en-US"/>
          </a:p>
        </p:txBody>
      </p:sp>
    </p:spTree>
    <p:extLst>
      <p:ext uri="{BB962C8B-B14F-4D97-AF65-F5344CB8AC3E}">
        <p14:creationId xmlns:p14="http://schemas.microsoft.com/office/powerpoint/2010/main" val="390599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11</a:t>
            </a:fld>
            <a:endParaRPr lang="en-US"/>
          </a:p>
        </p:txBody>
      </p:sp>
    </p:spTree>
    <p:extLst>
      <p:ext uri="{BB962C8B-B14F-4D97-AF65-F5344CB8AC3E}">
        <p14:creationId xmlns:p14="http://schemas.microsoft.com/office/powerpoint/2010/main" val="357481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366635-1B62-4D86-8FC6-475AC6D54D2C}" type="slidenum">
              <a:rPr lang="en-US" smtClean="0"/>
              <a:t>12</a:t>
            </a:fld>
            <a:endParaRPr lang="en-US"/>
          </a:p>
        </p:txBody>
      </p:sp>
    </p:spTree>
    <p:extLst>
      <p:ext uri="{BB962C8B-B14F-4D97-AF65-F5344CB8AC3E}">
        <p14:creationId xmlns:p14="http://schemas.microsoft.com/office/powerpoint/2010/main" val="15202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58504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D1E9-ADBE-40D1-9F3F-83F984FEE6BC}"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1024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312089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50262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77745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1955735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94381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4251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5483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354121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0D1E9-ADBE-40D1-9F3F-83F984FEE6BC}"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50529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0D1E9-ADBE-40D1-9F3F-83F984FEE6BC}"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16401289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0D1E9-ADBE-40D1-9F3F-83F984FEE6BC}"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9193251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0D1E9-ADBE-40D1-9F3F-83F984FEE6BC}"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40026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0D1E9-ADBE-40D1-9F3F-83F984FEE6BC}"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109230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D1E9-ADBE-40D1-9F3F-83F984FEE6BC}"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32985410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0D1E9-ADBE-40D1-9F3F-83F984FEE6BC}"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5FBBB-D423-4E79-B776-CB7B6C607FA2}" type="slidenum">
              <a:rPr lang="en-US" smtClean="0"/>
              <a:t>‹#›</a:t>
            </a:fld>
            <a:endParaRPr lang="en-US"/>
          </a:p>
        </p:txBody>
      </p:sp>
    </p:spTree>
    <p:extLst>
      <p:ext uri="{BB962C8B-B14F-4D97-AF65-F5344CB8AC3E}">
        <p14:creationId xmlns:p14="http://schemas.microsoft.com/office/powerpoint/2010/main" val="21311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A0D1E9-ADBE-40D1-9F3F-83F984FEE6BC}" type="datetimeFigureOut">
              <a:rPr lang="en-US" smtClean="0"/>
              <a:t>3/20/2024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F5FBBB-D423-4E79-B776-CB7B6C607FA2}" type="slidenum">
              <a:rPr lang="en-US" smtClean="0"/>
              <a:t>‹#›</a:t>
            </a:fld>
            <a:endParaRPr lang="en-US"/>
          </a:p>
        </p:txBody>
      </p:sp>
    </p:spTree>
    <p:extLst>
      <p:ext uri="{BB962C8B-B14F-4D97-AF65-F5344CB8AC3E}">
        <p14:creationId xmlns:p14="http://schemas.microsoft.com/office/powerpoint/2010/main" val="96736662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4700"/>
            <a:ext cx="10018713" cy="1120461"/>
          </a:xfrm>
        </p:spPr>
        <p:txBody>
          <a:bodyPr>
            <a:normAutofit/>
          </a:bodyPr>
          <a:lstStyle/>
          <a:p>
            <a:r>
              <a:rPr lang="en-US" dirty="0"/>
              <a:t>Collections in Java</a:t>
            </a:r>
          </a:p>
        </p:txBody>
      </p:sp>
      <p:sp>
        <p:nvSpPr>
          <p:cNvPr id="3" name="Content Placeholder 2"/>
          <p:cNvSpPr>
            <a:spLocks noGrp="1"/>
          </p:cNvSpPr>
          <p:nvPr>
            <p:ph idx="1"/>
          </p:nvPr>
        </p:nvSpPr>
        <p:spPr>
          <a:xfrm>
            <a:off x="1484310" y="1596981"/>
            <a:ext cx="10018713" cy="4765182"/>
          </a:xfrm>
        </p:spPr>
        <p:txBody>
          <a:bodyPr>
            <a:normAutofit/>
          </a:bodyPr>
          <a:lstStyle/>
          <a:p>
            <a:r>
              <a:rPr lang="en-US" b="1" dirty="0"/>
              <a:t>Collections in java</a:t>
            </a:r>
            <a:r>
              <a:rPr lang="en-US" dirty="0"/>
              <a:t> is a framework that provides an architecture to store and manipulate the group of objects.</a:t>
            </a:r>
          </a:p>
          <a:p>
            <a:r>
              <a:rPr lang="en-US" dirty="0"/>
              <a:t>All the operations that you perform on a data such as searching, sorting, insertion, manipulation, deletion etc. can be performed by Java Collections.</a:t>
            </a:r>
          </a:p>
          <a:p>
            <a:r>
              <a:rPr lang="en-US" dirty="0"/>
              <a:t>Java Collection simply means a single unit of objects. Java Collection framework provides many interfaces (Set, List, Queue, </a:t>
            </a:r>
            <a:r>
              <a:rPr lang="en-US" dirty="0" err="1"/>
              <a:t>Deque</a:t>
            </a:r>
            <a:r>
              <a:rPr lang="en-US" dirty="0"/>
              <a:t> etc.) and classes (</a:t>
            </a:r>
            <a:r>
              <a:rPr lang="en-US" dirty="0" err="1"/>
              <a:t>ArrayList</a:t>
            </a:r>
            <a:r>
              <a:rPr lang="en-US" dirty="0"/>
              <a:t>, Vector, </a:t>
            </a:r>
            <a:r>
              <a:rPr lang="en-US" dirty="0" err="1"/>
              <a:t>LinkedList</a:t>
            </a:r>
            <a:r>
              <a:rPr lang="en-US" dirty="0"/>
              <a:t>, </a:t>
            </a:r>
            <a:r>
              <a:rPr lang="en-US" dirty="0" err="1"/>
              <a: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 </a:t>
            </a:r>
            <a:r>
              <a:rPr lang="en-US" dirty="0" err="1"/>
              <a:t>etc</a:t>
            </a:r>
            <a:r>
              <a:rPr lang="en-US" dirty="0"/>
              <a:t>).</a:t>
            </a:r>
            <a:br>
              <a:rPr lang="en-US" dirty="0"/>
            </a:br>
            <a:endParaRPr lang="en-US" dirty="0"/>
          </a:p>
        </p:txBody>
      </p:sp>
    </p:spTree>
    <p:extLst>
      <p:ext uri="{BB962C8B-B14F-4D97-AF65-F5344CB8AC3E}">
        <p14:creationId xmlns:p14="http://schemas.microsoft.com/office/powerpoint/2010/main" val="253679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7426"/>
            <a:ext cx="10018713" cy="1004551"/>
          </a:xfrm>
        </p:spPr>
        <p:txBody>
          <a:bodyPr>
            <a:normAutofit/>
          </a:bodyPr>
          <a:lstStyle/>
          <a:p>
            <a:r>
              <a:rPr lang="en-US" dirty="0"/>
              <a:t>Iterator interface</a:t>
            </a:r>
          </a:p>
        </p:txBody>
      </p:sp>
      <p:sp>
        <p:nvSpPr>
          <p:cNvPr id="3" name="Content Placeholder 2"/>
          <p:cNvSpPr>
            <a:spLocks noGrp="1"/>
          </p:cNvSpPr>
          <p:nvPr>
            <p:ph idx="1"/>
          </p:nvPr>
        </p:nvSpPr>
        <p:spPr>
          <a:xfrm>
            <a:off x="1484310" y="1442434"/>
            <a:ext cx="10018713" cy="5306095"/>
          </a:xfrm>
        </p:spPr>
        <p:txBody>
          <a:bodyPr>
            <a:normAutofit/>
          </a:bodyPr>
          <a:lstStyle/>
          <a:p>
            <a:pPr marL="0" indent="0">
              <a:buNone/>
            </a:pPr>
            <a:r>
              <a:rPr lang="en-US" b="1" dirty="0"/>
              <a:t>Iterator interface</a:t>
            </a:r>
          </a:p>
          <a:p>
            <a:r>
              <a:rPr lang="en-US" dirty="0"/>
              <a:t>Iterator interface provides the facility of iterating the elements in forward direction only.</a:t>
            </a:r>
          </a:p>
          <a:p>
            <a:pPr marL="0" indent="0">
              <a:buNone/>
            </a:pPr>
            <a:r>
              <a:rPr lang="en-US" b="1" dirty="0"/>
              <a:t>Methods of Iterator interface</a:t>
            </a:r>
          </a:p>
          <a:p>
            <a:r>
              <a:rPr lang="en-US" dirty="0"/>
              <a:t>There are only three methods in the Iterator interface. They are:</a:t>
            </a:r>
          </a:p>
          <a:p>
            <a:r>
              <a:rPr lang="en-US" b="1" dirty="0"/>
              <a:t>public </a:t>
            </a:r>
            <a:r>
              <a:rPr lang="en-US" b="1" dirty="0" err="1"/>
              <a:t>boolean</a:t>
            </a:r>
            <a:r>
              <a:rPr lang="en-US" b="1" dirty="0"/>
              <a:t> </a:t>
            </a:r>
            <a:r>
              <a:rPr lang="en-US" b="1" dirty="0" err="1"/>
              <a:t>hasNext</a:t>
            </a:r>
            <a:r>
              <a:rPr lang="en-US" b="1" dirty="0"/>
              <a:t>()</a:t>
            </a:r>
            <a:r>
              <a:rPr lang="en-US" dirty="0"/>
              <a:t>	It returns true if iterator has more elements.</a:t>
            </a:r>
          </a:p>
          <a:p>
            <a:r>
              <a:rPr lang="en-US" b="1" dirty="0"/>
              <a:t>public Object next()</a:t>
            </a:r>
            <a:r>
              <a:rPr lang="en-US" dirty="0"/>
              <a:t>		It returns the element and moves the cursor 									pointer to the next element.</a:t>
            </a:r>
          </a:p>
          <a:p>
            <a:r>
              <a:rPr lang="en-US" b="1" dirty="0"/>
              <a:t>public void remove()</a:t>
            </a:r>
            <a:r>
              <a:rPr lang="en-US" dirty="0"/>
              <a:t>		It removes the last elements returned by the iterator.</a:t>
            </a:r>
          </a:p>
        </p:txBody>
      </p:sp>
    </p:spTree>
    <p:extLst>
      <p:ext uri="{BB962C8B-B14F-4D97-AF65-F5344CB8AC3E}">
        <p14:creationId xmlns:p14="http://schemas.microsoft.com/office/powerpoint/2010/main" val="329894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546"/>
            <a:ext cx="10018713" cy="1004553"/>
          </a:xfrm>
        </p:spPr>
        <p:txBody>
          <a:bodyPr>
            <a:normAutofit/>
          </a:bodyPr>
          <a:lstStyle/>
          <a:p>
            <a:r>
              <a:rPr lang="en-US" dirty="0"/>
              <a:t>Java </a:t>
            </a:r>
            <a:r>
              <a:rPr lang="en-US" dirty="0" err="1"/>
              <a:t>ArrayList</a:t>
            </a:r>
            <a:r>
              <a:rPr lang="en-US" dirty="0"/>
              <a:t> class</a:t>
            </a:r>
          </a:p>
        </p:txBody>
      </p:sp>
      <p:sp>
        <p:nvSpPr>
          <p:cNvPr id="3" name="Content Placeholder 2"/>
          <p:cNvSpPr>
            <a:spLocks noGrp="1"/>
          </p:cNvSpPr>
          <p:nvPr>
            <p:ph idx="1"/>
          </p:nvPr>
        </p:nvSpPr>
        <p:spPr>
          <a:xfrm>
            <a:off x="1484310" y="1365161"/>
            <a:ext cx="10018713" cy="5344732"/>
          </a:xfrm>
        </p:spPr>
        <p:txBody>
          <a:bodyPr>
            <a:normAutofit fontScale="925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&lt;String&gt;();//Creating </a:t>
            </a:r>
            <a:r>
              <a:rPr lang="en-US" dirty="0" err="1"/>
              <a:t>arraylist</a:t>
            </a:r>
            <a:r>
              <a:rPr lang="en-US" dirty="0"/>
              <a:t>  </a:t>
            </a:r>
          </a:p>
          <a:p>
            <a:r>
              <a:rPr lang="en-US" dirty="0"/>
              <a:t>  </a:t>
            </a:r>
            <a:r>
              <a:rPr lang="en-US" dirty="0" err="1"/>
              <a:t>list.add</a:t>
            </a:r>
            <a:r>
              <a:rPr lang="en-US" dirty="0"/>
              <a:t>(“Imran");//Adding object in </a:t>
            </a:r>
            <a:r>
              <a:rPr lang="en-US" dirty="0" err="1"/>
              <a:t>arraylist</a:t>
            </a:r>
            <a:r>
              <a:rPr lang="en-US" dirty="0"/>
              <a:t>  </a:t>
            </a:r>
          </a:p>
          <a:p>
            <a:r>
              <a:rPr lang="en-US" dirty="0"/>
              <a:t>  </a:t>
            </a:r>
            <a:r>
              <a:rPr lang="en-US" dirty="0" err="1"/>
              <a:t>list.add</a:t>
            </a:r>
            <a:r>
              <a:rPr lang="en-US" dirty="0"/>
              <a:t>(“Ahsan");  </a:t>
            </a:r>
          </a:p>
          <a:p>
            <a:r>
              <a:rPr lang="en-US" dirty="0"/>
              <a:t>  </a:t>
            </a:r>
            <a:r>
              <a:rPr lang="en-US" dirty="0" err="1"/>
              <a:t>list.add</a:t>
            </a:r>
            <a:r>
              <a:rPr lang="en-US" dirty="0"/>
              <a:t>(“Ayesha");  </a:t>
            </a:r>
          </a:p>
          <a:p>
            <a:r>
              <a:rPr lang="en-US" dirty="0"/>
              <a:t>  </a:t>
            </a:r>
            <a:r>
              <a:rPr lang="en-US" dirty="0" err="1"/>
              <a:t>list.add</a:t>
            </a:r>
            <a:r>
              <a:rPr lang="en-US" dirty="0"/>
              <a:t>(“Ali");  </a:t>
            </a:r>
          </a:p>
          <a:p>
            <a:r>
              <a:rPr lang="en-US" dirty="0"/>
              <a:t>  //Traversing list through Iterator  </a:t>
            </a:r>
          </a:p>
          <a:p>
            <a:r>
              <a:rPr lang="en-US" dirty="0"/>
              <a:t>  Iterator </a:t>
            </a:r>
            <a:r>
              <a:rPr lang="en-US" dirty="0" err="1"/>
              <a:t>itr</a:t>
            </a:r>
            <a:r>
              <a:rPr lang="en-US" dirty="0"/>
              <a:t>=</a:t>
            </a:r>
            <a:r>
              <a:rPr lang="en-US" dirty="0" err="1"/>
              <a:t>list.iterator</a:t>
            </a:r>
            <a:r>
              <a:rPr lang="en-US" dirty="0"/>
              <a:t>();  </a:t>
            </a:r>
          </a:p>
          <a:p>
            <a:r>
              <a:rPr lang="en-US" dirty="0"/>
              <a:t>  </a:t>
            </a:r>
            <a:r>
              <a:rPr lang="en-US" b="1" dirty="0"/>
              <a:t>while</a:t>
            </a:r>
            <a:r>
              <a:rPr lang="en-US" dirty="0"/>
              <a:t>(</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  }</a:t>
            </a:r>
          </a:p>
        </p:txBody>
      </p:sp>
    </p:spTree>
    <p:extLst>
      <p:ext uri="{BB962C8B-B14F-4D97-AF65-F5344CB8AC3E}">
        <p14:creationId xmlns:p14="http://schemas.microsoft.com/office/powerpoint/2010/main" val="128984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0761"/>
            <a:ext cx="10248344" cy="1004553"/>
          </a:xfrm>
        </p:spPr>
        <p:txBody>
          <a:bodyPr>
            <a:normAutofit fontScale="90000"/>
          </a:bodyPr>
          <a:lstStyle/>
          <a:p>
            <a:r>
              <a:rPr lang="en-US" dirty="0"/>
              <a:t>Two ways to iterate the elements of collection in Java</a:t>
            </a:r>
          </a:p>
        </p:txBody>
      </p:sp>
      <p:sp>
        <p:nvSpPr>
          <p:cNvPr id="3" name="Content Placeholder 2"/>
          <p:cNvSpPr>
            <a:spLocks noGrp="1"/>
          </p:cNvSpPr>
          <p:nvPr>
            <p:ph idx="1"/>
          </p:nvPr>
        </p:nvSpPr>
        <p:spPr>
          <a:xfrm>
            <a:off x="1484310" y="1365161"/>
            <a:ext cx="10018713" cy="5344732"/>
          </a:xfrm>
        </p:spPr>
        <p:txBody>
          <a:bodyPr>
            <a:normAutofit/>
          </a:bodyPr>
          <a:lstStyle/>
          <a:p>
            <a:pPr marL="0" indent="0">
              <a:buNone/>
            </a:pPr>
            <a:r>
              <a:rPr lang="en-US" dirty="0"/>
              <a:t>There are two ways to traverse collection elements:</a:t>
            </a:r>
          </a:p>
          <a:p>
            <a:r>
              <a:rPr lang="en-US" dirty="0"/>
              <a:t>By Iterator interface.</a:t>
            </a:r>
          </a:p>
          <a:p>
            <a:r>
              <a:rPr lang="en-US" dirty="0"/>
              <a:t>By for-each loop.</a:t>
            </a:r>
          </a:p>
          <a:p>
            <a:r>
              <a:rPr lang="en-US" dirty="0"/>
              <a:t>In the above example, we have seen traversing </a:t>
            </a:r>
            <a:r>
              <a:rPr lang="en-US" dirty="0" err="1"/>
              <a:t>ArrayList</a:t>
            </a:r>
            <a:r>
              <a:rPr lang="en-US" dirty="0"/>
              <a:t> by Iterator. Let's see the example to traverse </a:t>
            </a:r>
            <a:r>
              <a:rPr lang="en-US" dirty="0" err="1"/>
              <a:t>ArrayList</a:t>
            </a:r>
            <a:r>
              <a:rPr lang="en-US" dirty="0"/>
              <a:t> elements using for-each loop.</a:t>
            </a:r>
          </a:p>
        </p:txBody>
      </p:sp>
    </p:spTree>
    <p:extLst>
      <p:ext uri="{BB962C8B-B14F-4D97-AF65-F5344CB8AC3E}">
        <p14:creationId xmlns:p14="http://schemas.microsoft.com/office/powerpoint/2010/main" val="46788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494" y="360608"/>
            <a:ext cx="10248344" cy="1004553"/>
          </a:xfrm>
        </p:spPr>
        <p:txBody>
          <a:bodyPr>
            <a:normAutofit/>
          </a:bodyPr>
          <a:lstStyle/>
          <a:p>
            <a:r>
              <a:rPr lang="en-US" dirty="0"/>
              <a:t>Important Points</a:t>
            </a:r>
          </a:p>
        </p:txBody>
      </p:sp>
      <p:sp>
        <p:nvSpPr>
          <p:cNvPr id="3" name="Content Placeholder 2"/>
          <p:cNvSpPr>
            <a:spLocks noGrp="1"/>
          </p:cNvSpPr>
          <p:nvPr>
            <p:ph idx="1"/>
          </p:nvPr>
        </p:nvSpPr>
        <p:spPr>
          <a:xfrm>
            <a:off x="1484310" y="1365161"/>
            <a:ext cx="10018713" cy="5344732"/>
          </a:xfrm>
        </p:spPr>
        <p:txBody>
          <a:bodyPr>
            <a:normAutofit/>
          </a:bodyPr>
          <a:lstStyle/>
          <a:p>
            <a:r>
              <a:rPr lang="en-US" dirty="0"/>
              <a:t>The important points about Java </a:t>
            </a:r>
            <a:r>
              <a:rPr lang="en-US" dirty="0" err="1"/>
              <a:t>ArrayList</a:t>
            </a:r>
            <a:r>
              <a:rPr lang="en-US" dirty="0"/>
              <a:t> class are:</a:t>
            </a:r>
          </a:p>
          <a:p>
            <a:r>
              <a:rPr lang="en-US" dirty="0"/>
              <a:t>Java </a:t>
            </a:r>
            <a:r>
              <a:rPr lang="en-US" dirty="0" err="1"/>
              <a:t>ArrayList</a:t>
            </a:r>
            <a:r>
              <a:rPr lang="en-US" dirty="0"/>
              <a:t> class can contain duplicate elements.</a:t>
            </a:r>
          </a:p>
          <a:p>
            <a:r>
              <a:rPr lang="en-US" dirty="0"/>
              <a:t>Java </a:t>
            </a:r>
            <a:r>
              <a:rPr lang="en-US" dirty="0" err="1"/>
              <a:t>ArrayList</a:t>
            </a:r>
            <a:r>
              <a:rPr lang="en-US" dirty="0"/>
              <a:t> class maintains insertion order.</a:t>
            </a:r>
          </a:p>
          <a:p>
            <a:r>
              <a:rPr lang="en-US" dirty="0"/>
              <a:t>Java </a:t>
            </a:r>
            <a:r>
              <a:rPr lang="en-US" dirty="0" err="1"/>
              <a:t>ArrayList</a:t>
            </a:r>
            <a:r>
              <a:rPr lang="en-US" dirty="0"/>
              <a:t> class is non synchronized.</a:t>
            </a:r>
          </a:p>
          <a:p>
            <a:r>
              <a:rPr lang="en-US" dirty="0"/>
              <a:t>Java </a:t>
            </a:r>
            <a:r>
              <a:rPr lang="en-US" dirty="0" err="1"/>
              <a:t>ArrayList</a:t>
            </a:r>
            <a:r>
              <a:rPr lang="en-US" dirty="0"/>
              <a:t> allows random access because array works at the index basis.</a:t>
            </a:r>
          </a:p>
          <a:p>
            <a:r>
              <a:rPr lang="en-US" dirty="0"/>
              <a:t>In Java </a:t>
            </a:r>
            <a:r>
              <a:rPr lang="en-US" dirty="0" err="1"/>
              <a:t>ArrayList</a:t>
            </a:r>
            <a:r>
              <a:rPr lang="en-US" dirty="0"/>
              <a:t> class, manipulation is slow because a lot of shifting needs to be occurred if any element is removed from the array list.</a:t>
            </a:r>
          </a:p>
          <a:p>
            <a:endParaRPr lang="en-US" dirty="0"/>
          </a:p>
        </p:txBody>
      </p:sp>
    </p:spTree>
    <p:extLst>
      <p:ext uri="{BB962C8B-B14F-4D97-AF65-F5344CB8AC3E}">
        <p14:creationId xmlns:p14="http://schemas.microsoft.com/office/powerpoint/2010/main" val="118869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546"/>
            <a:ext cx="10222585" cy="1004553"/>
          </a:xfrm>
        </p:spPr>
        <p:txBody>
          <a:bodyPr>
            <a:normAutofit fontScale="90000"/>
          </a:bodyPr>
          <a:lstStyle/>
          <a:p>
            <a:r>
              <a:rPr lang="en-US" dirty="0"/>
              <a:t>Two ways to iterate the elements of collection in Java</a:t>
            </a:r>
          </a:p>
        </p:txBody>
      </p:sp>
      <p:sp>
        <p:nvSpPr>
          <p:cNvPr id="3" name="Content Placeholder 2"/>
          <p:cNvSpPr>
            <a:spLocks noGrp="1"/>
          </p:cNvSpPr>
          <p:nvPr>
            <p:ph idx="1"/>
          </p:nvPr>
        </p:nvSpPr>
        <p:spPr>
          <a:xfrm>
            <a:off x="1484310" y="1365161"/>
            <a:ext cx="10018713" cy="5344732"/>
          </a:xfrm>
        </p:spPr>
        <p:txBody>
          <a:bodyPr>
            <a:normAutofit fontScale="92500" lnSpcReduction="10000"/>
          </a:bodyPr>
          <a:lstStyle/>
          <a:p>
            <a:r>
              <a:rPr lang="en-US" b="1" dirty="0"/>
              <a:t>import</a:t>
            </a:r>
            <a:r>
              <a:rPr lang="en-US" dirty="0"/>
              <a:t> </a:t>
            </a:r>
            <a:r>
              <a:rPr lang="en-US" dirty="0" err="1"/>
              <a:t>java.util</a:t>
            </a:r>
            <a:r>
              <a:rPr lang="en-US" dirty="0"/>
              <a:t>.*;  </a:t>
            </a:r>
          </a:p>
          <a:p>
            <a:r>
              <a:rPr lang="en-US" b="1" dirty="0"/>
              <a:t>class</a:t>
            </a:r>
            <a:r>
              <a:rPr lang="en-US" dirty="0"/>
              <a:t> TestCollection2{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list.add</a:t>
            </a:r>
            <a:r>
              <a:rPr lang="en-US" dirty="0"/>
              <a:t>(“Imran");//Adding object in </a:t>
            </a:r>
            <a:r>
              <a:rPr lang="en-US" dirty="0" err="1"/>
              <a:t>arraylist</a:t>
            </a:r>
            <a:r>
              <a:rPr lang="en-US" dirty="0"/>
              <a:t>  </a:t>
            </a:r>
          </a:p>
          <a:p>
            <a:r>
              <a:rPr lang="en-US" dirty="0"/>
              <a:t>  </a:t>
            </a:r>
            <a:r>
              <a:rPr lang="en-US" dirty="0" err="1"/>
              <a:t>list.add</a:t>
            </a:r>
            <a:r>
              <a:rPr lang="en-US" dirty="0"/>
              <a:t>(“Ahsan");  </a:t>
            </a:r>
          </a:p>
          <a:p>
            <a:r>
              <a:rPr lang="en-US" dirty="0"/>
              <a:t>  </a:t>
            </a:r>
            <a:r>
              <a:rPr lang="en-US" dirty="0" err="1"/>
              <a:t>list.add</a:t>
            </a:r>
            <a:r>
              <a:rPr lang="en-US" dirty="0"/>
              <a:t>(“Ayesha");  </a:t>
            </a:r>
          </a:p>
          <a:p>
            <a:r>
              <a:rPr lang="en-US" dirty="0"/>
              <a:t>  </a:t>
            </a:r>
            <a:r>
              <a:rPr lang="en-US" dirty="0" err="1"/>
              <a:t>list.add</a:t>
            </a:r>
            <a:r>
              <a:rPr lang="en-US" dirty="0"/>
              <a:t>(“Ali");   </a:t>
            </a:r>
          </a:p>
          <a:p>
            <a:r>
              <a:rPr lang="en-US" dirty="0"/>
              <a:t>  </a:t>
            </a:r>
            <a:r>
              <a:rPr lang="en-US" b="1" dirty="0"/>
              <a:t>for</a:t>
            </a:r>
            <a:r>
              <a:rPr lang="en-US" dirty="0"/>
              <a:t>(String </a:t>
            </a:r>
            <a:r>
              <a:rPr lang="en-US" dirty="0" err="1"/>
              <a:t>obj:list</a:t>
            </a:r>
            <a:r>
              <a:rPr lang="en-US" dirty="0"/>
              <a:t>)  </a:t>
            </a:r>
          </a:p>
          <a:p>
            <a:r>
              <a:rPr lang="en-US" dirty="0"/>
              <a:t>    </a:t>
            </a:r>
            <a:r>
              <a:rPr lang="en-US" dirty="0" err="1"/>
              <a:t>System.out.println</a:t>
            </a:r>
            <a:r>
              <a:rPr lang="en-US" dirty="0"/>
              <a:t>(</a:t>
            </a:r>
            <a:r>
              <a:rPr lang="en-US" dirty="0" err="1"/>
              <a:t>obj</a:t>
            </a:r>
            <a:r>
              <a:rPr lang="en-US" dirty="0"/>
              <a:t>);  </a:t>
            </a:r>
          </a:p>
          <a:p>
            <a:r>
              <a:rPr lang="en-US" dirty="0"/>
              <a:t> }  </a:t>
            </a:r>
          </a:p>
          <a:p>
            <a:r>
              <a:rPr lang="en-US" dirty="0"/>
              <a:t>}  </a:t>
            </a:r>
          </a:p>
        </p:txBody>
      </p:sp>
    </p:spTree>
    <p:extLst>
      <p:ext uri="{BB962C8B-B14F-4D97-AF65-F5344CB8AC3E}">
        <p14:creationId xmlns:p14="http://schemas.microsoft.com/office/powerpoint/2010/main" val="225845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1820"/>
            <a:ext cx="10018713" cy="1133341"/>
          </a:xfrm>
        </p:spPr>
        <p:txBody>
          <a:bodyPr>
            <a:normAutofit/>
          </a:bodyPr>
          <a:lstStyle/>
          <a:p>
            <a:r>
              <a:rPr lang="en-US" dirty="0"/>
              <a:t>Example of </a:t>
            </a:r>
            <a:r>
              <a:rPr lang="en-US" dirty="0" err="1"/>
              <a:t>addAll</a:t>
            </a:r>
            <a:r>
              <a:rPr lang="en-US" dirty="0"/>
              <a:t>(Collection c) method</a:t>
            </a:r>
          </a:p>
        </p:txBody>
      </p:sp>
      <p:sp>
        <p:nvSpPr>
          <p:cNvPr id="3" name="Content Placeholder 2"/>
          <p:cNvSpPr>
            <a:spLocks noGrp="1"/>
          </p:cNvSpPr>
          <p:nvPr>
            <p:ph idx="1"/>
          </p:nvPr>
        </p:nvSpPr>
        <p:spPr>
          <a:xfrm>
            <a:off x="1484310" y="1365161"/>
            <a:ext cx="10018713" cy="5125791"/>
          </a:xfrm>
        </p:spPr>
        <p:txBody>
          <a:bodyPr>
            <a:normAutofit fontScale="775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TestCollection4{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list.add</a:t>
            </a:r>
            <a:r>
              <a:rPr lang="en-US" dirty="0"/>
              <a:t>(“Imran");//Adding object in </a:t>
            </a:r>
            <a:r>
              <a:rPr lang="en-US" dirty="0" err="1"/>
              <a:t>arraylist</a:t>
            </a:r>
            <a:r>
              <a:rPr lang="en-US" dirty="0"/>
              <a:t>  </a:t>
            </a:r>
          </a:p>
          <a:p>
            <a:r>
              <a:rPr lang="en-US" dirty="0"/>
              <a:t>  </a:t>
            </a:r>
            <a:r>
              <a:rPr lang="en-US" dirty="0" err="1"/>
              <a:t>list.add</a:t>
            </a:r>
            <a:r>
              <a:rPr lang="en-US" dirty="0"/>
              <a:t>(“Ahsan");    </a:t>
            </a:r>
          </a:p>
          <a:p>
            <a:r>
              <a:rPr lang="en-US" dirty="0"/>
              <a:t>  </a:t>
            </a:r>
            <a:r>
              <a:rPr lang="en-US" dirty="0" err="1"/>
              <a:t>ArrayList</a:t>
            </a:r>
            <a:r>
              <a:rPr lang="en-US" dirty="0"/>
              <a:t>&lt;String&gt; list2=</a:t>
            </a:r>
            <a:r>
              <a:rPr lang="en-US" b="1" dirty="0"/>
              <a:t>new</a:t>
            </a:r>
            <a:r>
              <a:rPr lang="en-US" dirty="0"/>
              <a:t> </a:t>
            </a:r>
            <a:r>
              <a:rPr lang="en-US" dirty="0" err="1"/>
              <a:t>ArrayList</a:t>
            </a:r>
            <a:r>
              <a:rPr lang="en-US" dirty="0"/>
              <a:t>&lt;String&gt;();  </a:t>
            </a:r>
          </a:p>
          <a:p>
            <a:r>
              <a:rPr lang="en-US" dirty="0"/>
              <a:t>  list2.add(“Ayesha");  </a:t>
            </a:r>
          </a:p>
          <a:p>
            <a:r>
              <a:rPr lang="en-US" dirty="0"/>
              <a:t>  list2.add(“Ali");  </a:t>
            </a:r>
          </a:p>
          <a:p>
            <a:r>
              <a:rPr lang="en-US" dirty="0"/>
              <a:t>  </a:t>
            </a:r>
            <a:r>
              <a:rPr lang="en-US" dirty="0" err="1"/>
              <a:t>list.addAll</a:t>
            </a:r>
            <a:r>
              <a:rPr lang="en-US" dirty="0"/>
              <a:t>(list2);//adding second list in first list  </a:t>
            </a:r>
          </a:p>
          <a:p>
            <a:r>
              <a:rPr lang="en-US" dirty="0"/>
              <a:t>  Iterator </a:t>
            </a:r>
            <a:r>
              <a:rPr lang="en-US" dirty="0" err="1"/>
              <a:t>itr</a:t>
            </a:r>
            <a:r>
              <a:rPr lang="en-US" dirty="0"/>
              <a:t>=</a:t>
            </a:r>
            <a:r>
              <a:rPr lang="en-US" dirty="0" err="1"/>
              <a:t>list.iterator</a:t>
            </a:r>
            <a:r>
              <a:rPr lang="en-US" dirty="0"/>
              <a:t>();  </a:t>
            </a:r>
          </a:p>
          <a:p>
            <a:r>
              <a:rPr lang="en-US" dirty="0"/>
              <a:t>  </a:t>
            </a:r>
            <a:r>
              <a:rPr lang="en-US" b="1" dirty="0"/>
              <a:t>while</a:t>
            </a:r>
            <a:r>
              <a:rPr lang="en-US" dirty="0"/>
              <a:t>(</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  }</a:t>
            </a:r>
          </a:p>
        </p:txBody>
      </p:sp>
    </p:spTree>
    <p:extLst>
      <p:ext uri="{BB962C8B-B14F-4D97-AF65-F5344CB8AC3E}">
        <p14:creationId xmlns:p14="http://schemas.microsoft.com/office/powerpoint/2010/main" val="349611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fontScale="90000"/>
          </a:bodyPr>
          <a:lstStyle/>
          <a:p>
            <a:r>
              <a:rPr lang="en-US" dirty="0"/>
              <a:t>Example of </a:t>
            </a:r>
            <a:r>
              <a:rPr lang="en-US" dirty="0" err="1"/>
              <a:t>removeAll</a:t>
            </a:r>
            <a:r>
              <a:rPr lang="en-US" dirty="0"/>
              <a:t>() method</a:t>
            </a:r>
            <a:br>
              <a:rPr lang="en-US" dirty="0"/>
            </a:br>
            <a:r>
              <a:rPr lang="en-US" dirty="0" err="1"/>
              <a:t>removeAll</a:t>
            </a:r>
            <a:r>
              <a:rPr lang="en-US" dirty="0"/>
              <a:t>(Collection&lt;?&gt; c)</a:t>
            </a:r>
          </a:p>
        </p:txBody>
      </p:sp>
      <p:sp>
        <p:nvSpPr>
          <p:cNvPr id="3" name="Content Placeholder 2"/>
          <p:cNvSpPr>
            <a:spLocks noGrp="1"/>
          </p:cNvSpPr>
          <p:nvPr>
            <p:ph idx="1"/>
          </p:nvPr>
        </p:nvSpPr>
        <p:spPr>
          <a:xfrm>
            <a:off x="1484310" y="1352282"/>
            <a:ext cx="10018713" cy="5505717"/>
          </a:xfrm>
        </p:spPr>
        <p:txBody>
          <a:bodyPr>
            <a:normAutofit fontScale="700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list.add</a:t>
            </a:r>
            <a:r>
              <a:rPr lang="en-US" dirty="0"/>
              <a:t>(“Imran");//Adding object in </a:t>
            </a:r>
            <a:r>
              <a:rPr lang="en-US" dirty="0" err="1"/>
              <a:t>arraylist</a:t>
            </a:r>
            <a:r>
              <a:rPr lang="en-US" dirty="0"/>
              <a:t>  </a:t>
            </a:r>
          </a:p>
          <a:p>
            <a:r>
              <a:rPr lang="en-US" dirty="0"/>
              <a:t>  </a:t>
            </a:r>
            <a:r>
              <a:rPr lang="en-US" dirty="0" err="1"/>
              <a:t>list.add</a:t>
            </a:r>
            <a:r>
              <a:rPr lang="en-US" dirty="0"/>
              <a:t>(“Ahsan");    </a:t>
            </a:r>
          </a:p>
          <a:p>
            <a:r>
              <a:rPr lang="en-US" dirty="0"/>
              <a:t>  </a:t>
            </a:r>
            <a:r>
              <a:rPr lang="en-US" dirty="0" err="1"/>
              <a:t>ArrayList</a:t>
            </a:r>
            <a:r>
              <a:rPr lang="en-US" dirty="0"/>
              <a:t>&lt;String&gt; list2=</a:t>
            </a:r>
            <a:r>
              <a:rPr lang="en-US" b="1" dirty="0"/>
              <a:t>new</a:t>
            </a:r>
            <a:r>
              <a:rPr lang="en-US" dirty="0"/>
              <a:t> </a:t>
            </a:r>
            <a:r>
              <a:rPr lang="en-US" dirty="0" err="1"/>
              <a:t>ArrayList</a:t>
            </a:r>
            <a:r>
              <a:rPr lang="en-US" dirty="0"/>
              <a:t>&lt;String&gt;();  </a:t>
            </a:r>
          </a:p>
          <a:p>
            <a:r>
              <a:rPr lang="en-US" dirty="0"/>
              <a:t>  list2.add(“Ayesha");  </a:t>
            </a:r>
          </a:p>
          <a:p>
            <a:r>
              <a:rPr lang="en-US" dirty="0"/>
              <a:t>  list2.add(“Ali");   </a:t>
            </a:r>
          </a:p>
          <a:p>
            <a:r>
              <a:rPr lang="en-US" dirty="0"/>
              <a:t>  </a:t>
            </a:r>
            <a:r>
              <a:rPr lang="en-US" dirty="0" err="1"/>
              <a:t>list.removeAll</a:t>
            </a:r>
            <a:r>
              <a:rPr lang="en-US" dirty="0"/>
              <a:t>(list2);  </a:t>
            </a:r>
          </a:p>
          <a:p>
            <a:r>
              <a:rPr lang="en-US" dirty="0"/>
              <a:t>  </a:t>
            </a:r>
            <a:r>
              <a:rPr lang="en-US" dirty="0" err="1"/>
              <a:t>System.out.println</a:t>
            </a:r>
            <a:r>
              <a:rPr lang="en-US" dirty="0"/>
              <a:t>("iterating the elements after removing the elements of list2...");  </a:t>
            </a:r>
          </a:p>
          <a:p>
            <a:r>
              <a:rPr lang="en-US" dirty="0"/>
              <a:t>  Iterator </a:t>
            </a:r>
            <a:r>
              <a:rPr lang="en-US" dirty="0" err="1"/>
              <a:t>itr</a:t>
            </a:r>
            <a:r>
              <a:rPr lang="en-US" dirty="0"/>
              <a:t>=</a:t>
            </a:r>
            <a:r>
              <a:rPr lang="en-US" dirty="0" err="1"/>
              <a:t>list.iterator</a:t>
            </a:r>
            <a:r>
              <a:rPr lang="en-US" dirty="0"/>
              <a:t>();  </a:t>
            </a:r>
          </a:p>
          <a:p>
            <a:r>
              <a:rPr lang="en-US" dirty="0"/>
              <a:t>  </a:t>
            </a:r>
            <a:r>
              <a:rPr lang="en-US" b="1" dirty="0"/>
              <a:t>while</a:t>
            </a:r>
            <a:r>
              <a:rPr lang="en-US" dirty="0"/>
              <a:t>(</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  }</a:t>
            </a:r>
          </a:p>
          <a:p>
            <a:endParaRPr lang="en-US" dirty="0"/>
          </a:p>
        </p:txBody>
      </p:sp>
    </p:spTree>
    <p:extLst>
      <p:ext uri="{BB962C8B-B14F-4D97-AF65-F5344CB8AC3E}">
        <p14:creationId xmlns:p14="http://schemas.microsoft.com/office/powerpoint/2010/main" val="228139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57578"/>
            <a:ext cx="10018713" cy="1275008"/>
          </a:xfrm>
        </p:spPr>
        <p:txBody>
          <a:bodyPr/>
          <a:lstStyle/>
          <a:p>
            <a:r>
              <a:rPr lang="en-US" dirty="0"/>
              <a:t>Collections Algorithms</a:t>
            </a:r>
          </a:p>
        </p:txBody>
      </p:sp>
      <p:sp>
        <p:nvSpPr>
          <p:cNvPr id="3" name="Content Placeholder 2"/>
          <p:cNvSpPr>
            <a:spLocks noGrp="1"/>
          </p:cNvSpPr>
          <p:nvPr>
            <p:ph idx="1"/>
          </p:nvPr>
        </p:nvSpPr>
        <p:spPr>
          <a:xfrm>
            <a:off x="1484310" y="1751527"/>
            <a:ext cx="10018713" cy="4039673"/>
          </a:xfrm>
        </p:spPr>
        <p:txBody>
          <a:bodyPr>
            <a:normAutofit/>
          </a:bodyPr>
          <a:lstStyle/>
          <a:p>
            <a:r>
              <a:rPr lang="en-US" dirty="0"/>
              <a:t>The collections framework provides several high-performance algorithms for manipulating collection elements.</a:t>
            </a:r>
          </a:p>
          <a:p>
            <a:r>
              <a:rPr lang="en-US" dirty="0"/>
              <a:t>Algorithms  sort , </a:t>
            </a:r>
            <a:r>
              <a:rPr lang="en-US" dirty="0" err="1"/>
              <a:t>binarySearch</a:t>
            </a:r>
            <a:r>
              <a:rPr lang="en-US" dirty="0"/>
              <a:t> , reverse , shuffle , fill and copy operate on Lists. Algorithms  min , max , </a:t>
            </a:r>
            <a:r>
              <a:rPr lang="en-US" dirty="0" err="1"/>
              <a:t>addAll</a:t>
            </a:r>
            <a:r>
              <a:rPr lang="en-US" dirty="0"/>
              <a:t>, frequency and disjoint operate on Collections.</a:t>
            </a:r>
          </a:p>
        </p:txBody>
      </p:sp>
    </p:spTree>
    <p:extLst>
      <p:ext uri="{BB962C8B-B14F-4D97-AF65-F5344CB8AC3E}">
        <p14:creationId xmlns:p14="http://schemas.microsoft.com/office/powerpoint/2010/main" val="174801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546"/>
            <a:ext cx="10018713" cy="1133341"/>
          </a:xfrm>
        </p:spPr>
        <p:txBody>
          <a:bodyPr/>
          <a:lstStyle/>
          <a:p>
            <a:r>
              <a:rPr lang="en-US" dirty="0"/>
              <a:t>Collections Algorithms</a:t>
            </a:r>
          </a:p>
        </p:txBody>
      </p:sp>
      <p:pic>
        <p:nvPicPr>
          <p:cNvPr id="5" name="Picture 4"/>
          <p:cNvPicPr>
            <a:picLocks noChangeAspect="1"/>
          </p:cNvPicPr>
          <p:nvPr/>
        </p:nvPicPr>
        <p:blipFill>
          <a:blip r:embed="rId2"/>
          <a:stretch>
            <a:fillRect/>
          </a:stretch>
        </p:blipFill>
        <p:spPr>
          <a:xfrm>
            <a:off x="2919780" y="1287887"/>
            <a:ext cx="7147773" cy="5280338"/>
          </a:xfrm>
          <a:prstGeom prst="rect">
            <a:avLst/>
          </a:prstGeom>
        </p:spPr>
      </p:pic>
    </p:spTree>
    <p:extLst>
      <p:ext uri="{BB962C8B-B14F-4D97-AF65-F5344CB8AC3E}">
        <p14:creationId xmlns:p14="http://schemas.microsoft.com/office/powerpoint/2010/main" val="74807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96214"/>
            <a:ext cx="10018713" cy="1429555"/>
          </a:xfrm>
        </p:spPr>
        <p:txBody>
          <a:bodyPr>
            <a:normAutofit/>
          </a:bodyPr>
          <a:lstStyle/>
          <a:p>
            <a:r>
              <a:rPr lang="en-US" dirty="0"/>
              <a:t>Algorithm sort</a:t>
            </a:r>
          </a:p>
        </p:txBody>
      </p:sp>
      <p:sp>
        <p:nvSpPr>
          <p:cNvPr id="3" name="Content Placeholder 2"/>
          <p:cNvSpPr>
            <a:spLocks noGrp="1"/>
          </p:cNvSpPr>
          <p:nvPr>
            <p:ph idx="1"/>
          </p:nvPr>
        </p:nvSpPr>
        <p:spPr>
          <a:xfrm>
            <a:off x="1484310" y="1957589"/>
            <a:ext cx="10018713" cy="3833611"/>
          </a:xfrm>
        </p:spPr>
        <p:txBody>
          <a:bodyPr/>
          <a:lstStyle/>
          <a:p>
            <a:r>
              <a:rPr lang="en-US" dirty="0"/>
              <a:t>Algorithm sort sorts the elements of a List</a:t>
            </a:r>
          </a:p>
          <a:p>
            <a:pPr lvl="1"/>
            <a:r>
              <a:rPr lang="en-US" dirty="0"/>
              <a:t>Sorting in Ascending Order</a:t>
            </a:r>
          </a:p>
          <a:p>
            <a:pPr lvl="1"/>
            <a:r>
              <a:rPr lang="en-US" dirty="0"/>
              <a:t>Sorting in Descending Order</a:t>
            </a:r>
          </a:p>
        </p:txBody>
      </p:sp>
    </p:spTree>
    <p:extLst>
      <p:ext uri="{BB962C8B-B14F-4D97-AF65-F5344CB8AC3E}">
        <p14:creationId xmlns:p14="http://schemas.microsoft.com/office/powerpoint/2010/main" val="326166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547"/>
            <a:ext cx="10018713" cy="940158"/>
          </a:xfrm>
        </p:spPr>
        <p:txBody>
          <a:bodyPr>
            <a:normAutofit/>
          </a:bodyPr>
          <a:lstStyle/>
          <a:p>
            <a:r>
              <a:rPr lang="en-US" dirty="0"/>
              <a:t>Collections in Java</a:t>
            </a:r>
          </a:p>
        </p:txBody>
      </p:sp>
      <p:sp>
        <p:nvSpPr>
          <p:cNvPr id="3" name="Content Placeholder 2"/>
          <p:cNvSpPr>
            <a:spLocks noGrp="1"/>
          </p:cNvSpPr>
          <p:nvPr>
            <p:ph idx="1"/>
          </p:nvPr>
        </p:nvSpPr>
        <p:spPr>
          <a:xfrm>
            <a:off x="1484310" y="1094705"/>
            <a:ext cx="10018713" cy="5383368"/>
          </a:xfrm>
        </p:spPr>
        <p:txBody>
          <a:bodyPr>
            <a:normAutofit/>
          </a:bodyPr>
          <a:lstStyle/>
          <a:p>
            <a:pPr marL="0" indent="0">
              <a:buNone/>
            </a:pPr>
            <a:r>
              <a:rPr lang="en-US" b="1" dirty="0"/>
              <a:t>What is Collection in java:</a:t>
            </a:r>
          </a:p>
          <a:p>
            <a:r>
              <a:rPr lang="en-US" dirty="0"/>
              <a:t>Collections in Java are a framework that provides a way to store and manage groups of objects. They offer various types of containers, like lists, sets, and maps, each with different features for organizing and accessing the stored objects</a:t>
            </a:r>
            <a:br>
              <a:rPr lang="en-US" dirty="0"/>
            </a:br>
            <a:endParaRPr lang="en-US" dirty="0"/>
          </a:p>
          <a:p>
            <a:pPr marL="0" indent="0">
              <a:buNone/>
            </a:pPr>
            <a:r>
              <a:rPr lang="en-US" b="1" dirty="0"/>
              <a:t>What is Collection framework:</a:t>
            </a:r>
          </a:p>
          <a:p>
            <a:r>
              <a:rPr lang="en-US" dirty="0"/>
              <a:t>Collection framework represents a unified architecture for storing and manipulating group of objects. It has:</a:t>
            </a:r>
          </a:p>
          <a:p>
            <a:pPr lvl="1"/>
            <a:r>
              <a:rPr lang="en-US" sz="2800" dirty="0"/>
              <a:t>Interfaces and its implementations i.e. classes</a:t>
            </a:r>
          </a:p>
          <a:p>
            <a:pPr lvl="1"/>
            <a:r>
              <a:rPr lang="en-US" sz="2800" dirty="0"/>
              <a:t>Algorithm</a:t>
            </a:r>
          </a:p>
        </p:txBody>
      </p:sp>
    </p:spTree>
    <p:extLst>
      <p:ext uri="{BB962C8B-B14F-4D97-AF65-F5344CB8AC3E}">
        <p14:creationId xmlns:p14="http://schemas.microsoft.com/office/powerpoint/2010/main" val="276500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1821"/>
            <a:ext cx="10018713" cy="914400"/>
          </a:xfrm>
        </p:spPr>
        <p:txBody>
          <a:bodyPr>
            <a:normAutofit fontScale="90000"/>
          </a:bodyPr>
          <a:lstStyle/>
          <a:p>
            <a:r>
              <a:rPr lang="en-US" dirty="0"/>
              <a:t>Example of Sorting the elements of List that contains string objects</a:t>
            </a:r>
          </a:p>
        </p:txBody>
      </p:sp>
      <p:sp>
        <p:nvSpPr>
          <p:cNvPr id="3" name="Content Placeholder 2"/>
          <p:cNvSpPr>
            <a:spLocks noGrp="1"/>
          </p:cNvSpPr>
          <p:nvPr>
            <p:ph idx="1"/>
          </p:nvPr>
        </p:nvSpPr>
        <p:spPr>
          <a:xfrm>
            <a:off x="1484310" y="1146221"/>
            <a:ext cx="10018713" cy="5847007"/>
          </a:xfrm>
        </p:spPr>
        <p:txBody>
          <a:bodyPr>
            <a:normAutofit fontScale="92500" lnSpcReduction="20000"/>
          </a:bodyPr>
          <a:lstStyle/>
          <a:p>
            <a:r>
              <a:rPr lang="en-US" b="1" dirty="0"/>
              <a:t>import</a:t>
            </a:r>
            <a:r>
              <a:rPr lang="en-US" dirty="0"/>
              <a:t> </a:t>
            </a:r>
            <a:r>
              <a:rPr lang="en-US" dirty="0" err="1"/>
              <a:t>java.util</a:t>
            </a:r>
            <a:r>
              <a:rPr lang="en-US" dirty="0"/>
              <a:t>.*;  </a:t>
            </a:r>
          </a:p>
          <a:p>
            <a:r>
              <a:rPr lang="en-US" b="1" dirty="0"/>
              <a:t>class</a:t>
            </a:r>
            <a:r>
              <a:rPr lang="en-US" dirty="0"/>
              <a:t> TestSort1{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err="1"/>
              <a:t>list.add</a:t>
            </a:r>
            <a:r>
              <a:rPr lang="en-US" dirty="0"/>
              <a:t>(“Imran");//Adding object in </a:t>
            </a:r>
            <a:r>
              <a:rPr lang="en-US" dirty="0" err="1"/>
              <a:t>arraylist</a:t>
            </a:r>
            <a:r>
              <a:rPr lang="en-US" dirty="0"/>
              <a:t>  </a:t>
            </a:r>
          </a:p>
          <a:p>
            <a:r>
              <a:rPr lang="en-US" dirty="0" err="1"/>
              <a:t>list.add</a:t>
            </a:r>
            <a:r>
              <a:rPr lang="en-US" dirty="0"/>
              <a:t>(“Ahsan");  </a:t>
            </a:r>
          </a:p>
          <a:p>
            <a:r>
              <a:rPr lang="en-US" dirty="0" err="1"/>
              <a:t>list.add</a:t>
            </a:r>
            <a:r>
              <a:rPr lang="en-US" dirty="0"/>
              <a:t>(“Ayesha");  </a:t>
            </a:r>
          </a:p>
          <a:p>
            <a:r>
              <a:rPr lang="en-US" dirty="0" err="1"/>
              <a:t>list.add</a:t>
            </a:r>
            <a:r>
              <a:rPr lang="en-US" dirty="0"/>
              <a:t>(“Ali");   </a:t>
            </a:r>
          </a:p>
          <a:p>
            <a:r>
              <a:rPr lang="en-US" dirty="0" err="1"/>
              <a:t>Collections.sort</a:t>
            </a:r>
            <a:r>
              <a:rPr lang="en-US" dirty="0"/>
              <a:t>(list);  </a:t>
            </a:r>
          </a:p>
          <a:p>
            <a:r>
              <a:rPr lang="en-US" b="1" dirty="0"/>
              <a:t>//</a:t>
            </a:r>
            <a:r>
              <a:rPr lang="en-US" b="1" dirty="0" err="1"/>
              <a:t>Collections</a:t>
            </a:r>
            <a:r>
              <a:rPr lang="en-US" dirty="0" err="1"/>
              <a:t>.sort</a:t>
            </a:r>
            <a:r>
              <a:rPr lang="en-US" dirty="0"/>
              <a:t>(list, </a:t>
            </a:r>
            <a:r>
              <a:rPr lang="en-US" b="1" dirty="0" err="1"/>
              <a:t>Collections</a:t>
            </a:r>
            <a:r>
              <a:rPr lang="en-US" dirty="0" err="1"/>
              <a:t>.reverseOrder</a:t>
            </a:r>
            <a:r>
              <a:rPr lang="en-US" dirty="0"/>
              <a:t>()); </a:t>
            </a:r>
          </a:p>
          <a:p>
            <a:r>
              <a:rPr lang="en-US" dirty="0"/>
              <a:t>Iterator </a:t>
            </a:r>
            <a:r>
              <a:rPr lang="en-US" dirty="0" err="1"/>
              <a:t>itr</a:t>
            </a:r>
            <a:r>
              <a:rPr lang="en-US" dirty="0"/>
              <a:t>=</a:t>
            </a:r>
            <a:r>
              <a:rPr lang="en-US" dirty="0" err="1"/>
              <a:t>list.iterator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  }</a:t>
            </a:r>
          </a:p>
        </p:txBody>
      </p:sp>
    </p:spTree>
    <p:extLst>
      <p:ext uri="{BB962C8B-B14F-4D97-AF65-F5344CB8AC3E}">
        <p14:creationId xmlns:p14="http://schemas.microsoft.com/office/powerpoint/2010/main" val="373495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Sorting in Ascending Order</a:t>
            </a:r>
          </a:p>
        </p:txBody>
      </p:sp>
      <p:sp>
        <p:nvSpPr>
          <p:cNvPr id="3" name="Content Placeholder 2"/>
          <p:cNvSpPr>
            <a:spLocks noGrp="1"/>
          </p:cNvSpPr>
          <p:nvPr>
            <p:ph idx="1"/>
          </p:nvPr>
        </p:nvSpPr>
        <p:spPr>
          <a:xfrm>
            <a:off x="1484310" y="1352282"/>
            <a:ext cx="10018713" cy="5505717"/>
          </a:xfrm>
        </p:spPr>
        <p:txBody>
          <a:bodyPr>
            <a:normAutofit fontScale="850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System.out.println</a:t>
            </a:r>
            <a:r>
              <a:rPr lang="en-US" dirty="0"/>
              <a:t>("Unsorted array elements:");</a:t>
            </a:r>
          </a:p>
          <a:p>
            <a:r>
              <a:rPr lang="en-US" dirty="0"/>
              <a:t>  </a:t>
            </a:r>
            <a:r>
              <a:rPr lang="en-US" dirty="0" err="1"/>
              <a:t>list.add</a:t>
            </a:r>
            <a:r>
              <a:rPr lang="en-US" dirty="0"/>
              <a:t>("Hearts");</a:t>
            </a:r>
          </a:p>
          <a:p>
            <a:r>
              <a:rPr lang="en-US" dirty="0"/>
              <a:t>  </a:t>
            </a:r>
            <a:r>
              <a:rPr lang="en-US" dirty="0" err="1"/>
              <a:t>list.add</a:t>
            </a:r>
            <a:r>
              <a:rPr lang="en-US" dirty="0"/>
              <a:t>("Diamonds");</a:t>
            </a:r>
          </a:p>
          <a:p>
            <a:r>
              <a:rPr lang="en-US" dirty="0"/>
              <a:t>  </a:t>
            </a:r>
            <a:r>
              <a:rPr lang="en-US" dirty="0" err="1"/>
              <a:t>list.add</a:t>
            </a:r>
            <a:r>
              <a:rPr lang="en-US" dirty="0"/>
              <a:t>("Clubs");</a:t>
            </a:r>
          </a:p>
          <a:p>
            <a:r>
              <a:rPr lang="en-US" dirty="0"/>
              <a:t>  </a:t>
            </a:r>
            <a:r>
              <a:rPr lang="en-US" dirty="0" err="1"/>
              <a:t>list.add</a:t>
            </a:r>
            <a:r>
              <a:rPr lang="en-US" dirty="0"/>
              <a:t>("Spades"); </a:t>
            </a:r>
          </a:p>
          <a:p>
            <a:r>
              <a:rPr lang="en-US" dirty="0"/>
              <a:t>  </a:t>
            </a:r>
            <a:r>
              <a:rPr lang="en-US" dirty="0" err="1"/>
              <a:t>System.out.println</a:t>
            </a:r>
            <a:r>
              <a:rPr lang="en-US" dirty="0"/>
              <a:t>(list);</a:t>
            </a:r>
          </a:p>
          <a:p>
            <a:r>
              <a:rPr lang="en-US" dirty="0"/>
              <a:t>  </a:t>
            </a:r>
            <a:r>
              <a:rPr lang="en-US" dirty="0" err="1"/>
              <a:t>System.out.printf</a:t>
            </a:r>
            <a:r>
              <a:rPr lang="en-US" dirty="0"/>
              <a:t>("Sorted array elements:");</a:t>
            </a:r>
          </a:p>
          <a:p>
            <a:r>
              <a:rPr lang="en-US" dirty="0"/>
              <a:t>  </a:t>
            </a:r>
            <a:r>
              <a:rPr lang="en-US" dirty="0" err="1"/>
              <a:t>Collections.sort</a:t>
            </a:r>
            <a:r>
              <a:rPr lang="en-US" dirty="0"/>
              <a:t>(list);</a:t>
            </a:r>
          </a:p>
          <a:p>
            <a:r>
              <a:rPr lang="en-US" dirty="0"/>
              <a:t>  </a:t>
            </a:r>
            <a:r>
              <a:rPr lang="en-US" dirty="0" err="1"/>
              <a:t>System.out.println</a:t>
            </a:r>
            <a:r>
              <a:rPr lang="en-US" dirty="0"/>
              <a:t>(list);   </a:t>
            </a:r>
          </a:p>
          <a:p>
            <a:r>
              <a:rPr lang="en-US" dirty="0"/>
              <a:t>   }  }</a:t>
            </a:r>
          </a:p>
          <a:p>
            <a:endParaRPr lang="en-US" dirty="0"/>
          </a:p>
        </p:txBody>
      </p:sp>
    </p:spTree>
    <p:extLst>
      <p:ext uri="{BB962C8B-B14F-4D97-AF65-F5344CB8AC3E}">
        <p14:creationId xmlns:p14="http://schemas.microsoft.com/office/powerpoint/2010/main" val="145199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Sorting in Descending Order</a:t>
            </a:r>
          </a:p>
        </p:txBody>
      </p:sp>
      <p:sp>
        <p:nvSpPr>
          <p:cNvPr id="3" name="Content Placeholder 2"/>
          <p:cNvSpPr>
            <a:spLocks noGrp="1"/>
          </p:cNvSpPr>
          <p:nvPr>
            <p:ph idx="1"/>
          </p:nvPr>
        </p:nvSpPr>
        <p:spPr>
          <a:xfrm>
            <a:off x="1484310" y="1352282"/>
            <a:ext cx="10018713" cy="5505717"/>
          </a:xfrm>
        </p:spPr>
        <p:txBody>
          <a:bodyPr>
            <a:normAutofit fontScale="700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System.out.println</a:t>
            </a:r>
            <a:r>
              <a:rPr lang="en-US" dirty="0"/>
              <a:t>("Unsorted array elements:");</a:t>
            </a:r>
          </a:p>
          <a:p>
            <a:r>
              <a:rPr lang="en-US" dirty="0"/>
              <a:t>  </a:t>
            </a:r>
            <a:r>
              <a:rPr lang="en-US" dirty="0" err="1"/>
              <a:t>list.add</a:t>
            </a:r>
            <a:r>
              <a:rPr lang="en-US" dirty="0"/>
              <a:t>("Hearts");</a:t>
            </a:r>
          </a:p>
          <a:p>
            <a:r>
              <a:rPr lang="en-US" dirty="0"/>
              <a:t>  </a:t>
            </a:r>
            <a:r>
              <a:rPr lang="en-US" dirty="0" err="1"/>
              <a:t>list.add</a:t>
            </a:r>
            <a:r>
              <a:rPr lang="en-US" dirty="0"/>
              <a:t>("Diamonds");</a:t>
            </a:r>
          </a:p>
          <a:p>
            <a:r>
              <a:rPr lang="en-US" dirty="0"/>
              <a:t>  </a:t>
            </a:r>
            <a:r>
              <a:rPr lang="en-US" dirty="0" err="1"/>
              <a:t>list.add</a:t>
            </a:r>
            <a:r>
              <a:rPr lang="en-US" dirty="0"/>
              <a:t>("Clubs");</a:t>
            </a:r>
          </a:p>
          <a:p>
            <a:r>
              <a:rPr lang="en-US" dirty="0"/>
              <a:t>  </a:t>
            </a:r>
            <a:r>
              <a:rPr lang="en-US" dirty="0" err="1"/>
              <a:t>list.add</a:t>
            </a:r>
            <a:r>
              <a:rPr lang="en-US" dirty="0"/>
              <a:t>("Spades"); </a:t>
            </a:r>
          </a:p>
          <a:p>
            <a:r>
              <a:rPr lang="en-US" dirty="0"/>
              <a:t>  </a:t>
            </a:r>
            <a:r>
              <a:rPr lang="en-US" dirty="0" err="1"/>
              <a:t>System.out.println</a:t>
            </a:r>
            <a:r>
              <a:rPr lang="en-US" dirty="0"/>
              <a:t>(list);</a:t>
            </a:r>
          </a:p>
          <a:p>
            <a:r>
              <a:rPr lang="en-US" dirty="0"/>
              <a:t>  </a:t>
            </a:r>
            <a:r>
              <a:rPr lang="en-US" dirty="0" err="1"/>
              <a:t>System.out.printf</a:t>
            </a:r>
            <a:r>
              <a:rPr lang="en-US" dirty="0"/>
              <a:t>("Sorted array elements in reverse Order:");</a:t>
            </a:r>
          </a:p>
          <a:p>
            <a:r>
              <a:rPr lang="en-US" dirty="0"/>
              <a:t> </a:t>
            </a:r>
            <a:r>
              <a:rPr lang="en-US" dirty="0" err="1"/>
              <a:t>Collections.sort</a:t>
            </a:r>
            <a:r>
              <a:rPr lang="en-US" dirty="0"/>
              <a:t>( list, </a:t>
            </a:r>
            <a:r>
              <a:rPr lang="en-US" dirty="0" err="1"/>
              <a:t>Collections.reverseOrder</a:t>
            </a:r>
            <a:r>
              <a:rPr lang="en-US" dirty="0"/>
              <a:t>() ); //using sorting algorithm</a:t>
            </a:r>
          </a:p>
          <a:p>
            <a:r>
              <a:rPr lang="en-US" dirty="0"/>
              <a:t> </a:t>
            </a:r>
            <a:r>
              <a:rPr lang="en-US" dirty="0" err="1"/>
              <a:t>Collections.reverse</a:t>
            </a:r>
            <a:r>
              <a:rPr lang="en-US" dirty="0"/>
              <a:t>(list); //using Collection algorithm</a:t>
            </a:r>
          </a:p>
          <a:p>
            <a:r>
              <a:rPr lang="en-US" dirty="0"/>
              <a:t>  </a:t>
            </a:r>
            <a:r>
              <a:rPr lang="en-US" dirty="0" err="1"/>
              <a:t>System.out.println</a:t>
            </a:r>
            <a:r>
              <a:rPr lang="en-US" dirty="0"/>
              <a:t>(list);   </a:t>
            </a:r>
          </a:p>
          <a:p>
            <a:r>
              <a:rPr lang="en-US" dirty="0"/>
              <a:t>   }  }</a:t>
            </a:r>
          </a:p>
          <a:p>
            <a:endParaRPr lang="en-US" dirty="0"/>
          </a:p>
        </p:txBody>
      </p:sp>
    </p:spTree>
    <p:extLst>
      <p:ext uri="{BB962C8B-B14F-4D97-AF65-F5344CB8AC3E}">
        <p14:creationId xmlns:p14="http://schemas.microsoft.com/office/powerpoint/2010/main" val="2686574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shuffle</a:t>
            </a:r>
          </a:p>
        </p:txBody>
      </p:sp>
      <p:sp>
        <p:nvSpPr>
          <p:cNvPr id="3" name="Content Placeholder 2"/>
          <p:cNvSpPr>
            <a:spLocks noGrp="1"/>
          </p:cNvSpPr>
          <p:nvPr>
            <p:ph idx="1"/>
          </p:nvPr>
        </p:nvSpPr>
        <p:spPr/>
        <p:txBody>
          <a:bodyPr/>
          <a:lstStyle/>
          <a:p>
            <a:r>
              <a:rPr lang="en-US" dirty="0"/>
              <a:t>Algorithm shuffle randomly orders a List’s elements.</a:t>
            </a:r>
          </a:p>
          <a:p>
            <a:endParaRPr lang="en-US" dirty="0"/>
          </a:p>
        </p:txBody>
      </p:sp>
    </p:spTree>
    <p:extLst>
      <p:ext uri="{BB962C8B-B14F-4D97-AF65-F5344CB8AC3E}">
        <p14:creationId xmlns:p14="http://schemas.microsoft.com/office/powerpoint/2010/main" val="407076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shuffle</a:t>
            </a:r>
          </a:p>
        </p:txBody>
      </p:sp>
      <p:sp>
        <p:nvSpPr>
          <p:cNvPr id="3" name="Content Placeholder 2"/>
          <p:cNvSpPr>
            <a:spLocks noGrp="1"/>
          </p:cNvSpPr>
          <p:nvPr>
            <p:ph idx="1"/>
          </p:nvPr>
        </p:nvSpPr>
        <p:spPr>
          <a:xfrm>
            <a:off x="1484310" y="1352282"/>
            <a:ext cx="10018713" cy="5505717"/>
          </a:xfrm>
        </p:spPr>
        <p:txBody>
          <a:bodyPr>
            <a:normAutofit fontScale="850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System.out.println</a:t>
            </a:r>
            <a:r>
              <a:rPr lang="en-US" dirty="0"/>
              <a:t>("Unsorted array elements:");</a:t>
            </a:r>
          </a:p>
          <a:p>
            <a:r>
              <a:rPr lang="en-US" dirty="0"/>
              <a:t>  </a:t>
            </a:r>
            <a:r>
              <a:rPr lang="en-US" dirty="0" err="1"/>
              <a:t>list.add</a:t>
            </a:r>
            <a:r>
              <a:rPr lang="en-US" dirty="0"/>
              <a:t>("Hearts");</a:t>
            </a:r>
          </a:p>
          <a:p>
            <a:r>
              <a:rPr lang="en-US" dirty="0"/>
              <a:t>  </a:t>
            </a:r>
            <a:r>
              <a:rPr lang="en-US" dirty="0" err="1"/>
              <a:t>list.add</a:t>
            </a:r>
            <a:r>
              <a:rPr lang="en-US" dirty="0"/>
              <a:t>("Diamonds");</a:t>
            </a:r>
          </a:p>
          <a:p>
            <a:r>
              <a:rPr lang="en-US" dirty="0"/>
              <a:t>  </a:t>
            </a:r>
            <a:r>
              <a:rPr lang="en-US" dirty="0" err="1"/>
              <a:t>list.add</a:t>
            </a:r>
            <a:r>
              <a:rPr lang="en-US" dirty="0"/>
              <a:t>("Clubs");</a:t>
            </a:r>
          </a:p>
          <a:p>
            <a:r>
              <a:rPr lang="en-US" dirty="0"/>
              <a:t>  </a:t>
            </a:r>
            <a:r>
              <a:rPr lang="en-US" dirty="0" err="1"/>
              <a:t>list.add</a:t>
            </a:r>
            <a:r>
              <a:rPr lang="en-US" dirty="0"/>
              <a:t>("Spades"); </a:t>
            </a:r>
          </a:p>
          <a:p>
            <a:r>
              <a:rPr lang="en-US" dirty="0"/>
              <a:t>  </a:t>
            </a:r>
            <a:r>
              <a:rPr lang="en-US" dirty="0" err="1"/>
              <a:t>System.out.println</a:t>
            </a:r>
            <a:r>
              <a:rPr lang="en-US" dirty="0"/>
              <a:t>(list);</a:t>
            </a:r>
          </a:p>
          <a:p>
            <a:r>
              <a:rPr lang="en-US" dirty="0"/>
              <a:t>  </a:t>
            </a:r>
            <a:r>
              <a:rPr lang="en-US" dirty="0" err="1"/>
              <a:t>System.out.printf</a:t>
            </a:r>
            <a:r>
              <a:rPr lang="en-US" dirty="0"/>
              <a:t>(“Shuffle array elements:");</a:t>
            </a:r>
          </a:p>
          <a:p>
            <a:r>
              <a:rPr lang="en-US" dirty="0"/>
              <a:t> </a:t>
            </a:r>
            <a:r>
              <a:rPr lang="en-US" dirty="0" err="1"/>
              <a:t>Collections.shuffle</a:t>
            </a:r>
            <a:r>
              <a:rPr lang="en-US" dirty="0"/>
              <a:t>( list );</a:t>
            </a:r>
          </a:p>
          <a:p>
            <a:r>
              <a:rPr lang="en-US" dirty="0"/>
              <a:t>  </a:t>
            </a:r>
            <a:r>
              <a:rPr lang="en-US" dirty="0" err="1"/>
              <a:t>System.out.println</a:t>
            </a:r>
            <a:r>
              <a:rPr lang="en-US" dirty="0"/>
              <a:t>(list);   </a:t>
            </a:r>
          </a:p>
          <a:p>
            <a:r>
              <a:rPr lang="en-US" dirty="0"/>
              <a:t>   }  }</a:t>
            </a:r>
          </a:p>
          <a:p>
            <a:endParaRPr lang="en-US" dirty="0"/>
          </a:p>
        </p:txBody>
      </p:sp>
    </p:spTree>
    <p:extLst>
      <p:ext uri="{BB962C8B-B14F-4D97-AF65-F5344CB8AC3E}">
        <p14:creationId xmlns:p14="http://schemas.microsoft.com/office/powerpoint/2010/main" val="2463650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fill</a:t>
            </a:r>
          </a:p>
        </p:txBody>
      </p:sp>
      <p:sp>
        <p:nvSpPr>
          <p:cNvPr id="3" name="Content Placeholder 2"/>
          <p:cNvSpPr>
            <a:spLocks noGrp="1"/>
          </p:cNvSpPr>
          <p:nvPr>
            <p:ph idx="1"/>
          </p:nvPr>
        </p:nvSpPr>
        <p:spPr/>
        <p:txBody>
          <a:bodyPr/>
          <a:lstStyle/>
          <a:p>
            <a:r>
              <a:rPr lang="en-US" dirty="0"/>
              <a:t>Algorithm fill overwrites elements in a List with a specified value.</a:t>
            </a:r>
          </a:p>
          <a:p>
            <a:r>
              <a:rPr lang="en-US" dirty="0"/>
              <a:t>The fill operation is useful for reinitializing a List.</a:t>
            </a:r>
          </a:p>
          <a:p>
            <a:endParaRPr lang="en-US" dirty="0"/>
          </a:p>
          <a:p>
            <a:endParaRPr lang="en-US" dirty="0"/>
          </a:p>
        </p:txBody>
      </p:sp>
    </p:spTree>
    <p:extLst>
      <p:ext uri="{BB962C8B-B14F-4D97-AF65-F5344CB8AC3E}">
        <p14:creationId xmlns:p14="http://schemas.microsoft.com/office/powerpoint/2010/main" val="258236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fill</a:t>
            </a:r>
          </a:p>
        </p:txBody>
      </p:sp>
      <p:sp>
        <p:nvSpPr>
          <p:cNvPr id="3" name="Content Placeholder 2"/>
          <p:cNvSpPr>
            <a:spLocks noGrp="1"/>
          </p:cNvSpPr>
          <p:nvPr>
            <p:ph idx="1"/>
          </p:nvPr>
        </p:nvSpPr>
        <p:spPr>
          <a:xfrm>
            <a:off x="1484310" y="1352282"/>
            <a:ext cx="10018713" cy="5505717"/>
          </a:xfrm>
        </p:spPr>
        <p:txBody>
          <a:bodyPr>
            <a:normAutofit fontScale="850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System.out.println</a:t>
            </a:r>
            <a:r>
              <a:rPr lang="en-US" dirty="0"/>
              <a:t>("Unsorted array elements:");</a:t>
            </a:r>
          </a:p>
          <a:p>
            <a:r>
              <a:rPr lang="en-US" dirty="0"/>
              <a:t>  </a:t>
            </a:r>
            <a:r>
              <a:rPr lang="en-US" dirty="0" err="1"/>
              <a:t>list.add</a:t>
            </a:r>
            <a:r>
              <a:rPr lang="en-US" dirty="0"/>
              <a:t>("Hearts");</a:t>
            </a:r>
          </a:p>
          <a:p>
            <a:r>
              <a:rPr lang="en-US" dirty="0"/>
              <a:t>  </a:t>
            </a:r>
            <a:r>
              <a:rPr lang="en-US" dirty="0" err="1"/>
              <a:t>list.add</a:t>
            </a:r>
            <a:r>
              <a:rPr lang="en-US" dirty="0"/>
              <a:t>("Diamonds");</a:t>
            </a:r>
          </a:p>
          <a:p>
            <a:r>
              <a:rPr lang="en-US" dirty="0"/>
              <a:t>  </a:t>
            </a:r>
            <a:r>
              <a:rPr lang="en-US" dirty="0" err="1"/>
              <a:t>list.add</a:t>
            </a:r>
            <a:r>
              <a:rPr lang="en-US" dirty="0"/>
              <a:t>("Clubs");</a:t>
            </a:r>
          </a:p>
          <a:p>
            <a:r>
              <a:rPr lang="en-US" dirty="0"/>
              <a:t>  </a:t>
            </a:r>
            <a:r>
              <a:rPr lang="en-US" dirty="0" err="1"/>
              <a:t>list.add</a:t>
            </a:r>
            <a:r>
              <a:rPr lang="en-US" dirty="0"/>
              <a:t>("Spades"); </a:t>
            </a:r>
          </a:p>
          <a:p>
            <a:r>
              <a:rPr lang="en-US" dirty="0"/>
              <a:t>  </a:t>
            </a:r>
            <a:r>
              <a:rPr lang="en-US" dirty="0" err="1"/>
              <a:t>System.out.println</a:t>
            </a:r>
            <a:r>
              <a:rPr lang="en-US" dirty="0"/>
              <a:t>(list);</a:t>
            </a:r>
          </a:p>
          <a:p>
            <a:r>
              <a:rPr lang="en-US" dirty="0"/>
              <a:t>  </a:t>
            </a:r>
            <a:r>
              <a:rPr lang="en-US" dirty="0" err="1"/>
              <a:t>System.out.printf</a:t>
            </a:r>
            <a:r>
              <a:rPr lang="en-US" dirty="0"/>
              <a:t>(“Fill array elements with some value:");</a:t>
            </a:r>
          </a:p>
          <a:p>
            <a:r>
              <a:rPr lang="en-US" dirty="0"/>
              <a:t>  </a:t>
            </a:r>
            <a:r>
              <a:rPr lang="en-US" dirty="0" err="1"/>
              <a:t>Collections.fill</a:t>
            </a:r>
            <a:r>
              <a:rPr lang="en-US" dirty="0"/>
              <a:t>( </a:t>
            </a:r>
            <a:r>
              <a:rPr lang="en-US" dirty="0" err="1"/>
              <a:t>list,"test</a:t>
            </a:r>
            <a:r>
              <a:rPr lang="en-US" dirty="0"/>
              <a:t>");</a:t>
            </a:r>
          </a:p>
          <a:p>
            <a:r>
              <a:rPr lang="en-US" dirty="0"/>
              <a:t>  </a:t>
            </a:r>
            <a:r>
              <a:rPr lang="en-US" dirty="0" err="1"/>
              <a:t>System.out.println</a:t>
            </a:r>
            <a:r>
              <a:rPr lang="en-US" dirty="0"/>
              <a:t>(list);   </a:t>
            </a:r>
          </a:p>
          <a:p>
            <a:r>
              <a:rPr lang="en-US" dirty="0"/>
              <a:t>   }  }</a:t>
            </a:r>
          </a:p>
          <a:p>
            <a:endParaRPr lang="en-US" dirty="0"/>
          </a:p>
        </p:txBody>
      </p:sp>
      <p:sp>
        <p:nvSpPr>
          <p:cNvPr id="4" name="TextBox 3"/>
          <p:cNvSpPr txBox="1"/>
          <p:nvPr/>
        </p:nvSpPr>
        <p:spPr>
          <a:xfrm>
            <a:off x="7748336" y="2069432"/>
            <a:ext cx="4251158" cy="2862322"/>
          </a:xfrm>
          <a:prstGeom prst="rect">
            <a:avLst/>
          </a:prstGeom>
          <a:noFill/>
        </p:spPr>
        <p:txBody>
          <a:bodyPr wrap="square" rtlCol="0">
            <a:spAutoFit/>
          </a:bodyPr>
          <a:lstStyle/>
          <a:p>
            <a:pPr algn="just"/>
            <a:r>
              <a:rPr lang="en-US" dirty="0"/>
              <a:t>To replace a single element in a List, you can use the set() method, which replaces the element at the specified index with the specified element. Here's an example</a:t>
            </a:r>
          </a:p>
          <a:p>
            <a:pPr algn="just"/>
            <a:r>
              <a:rPr lang="en-US" dirty="0"/>
              <a:t>List&lt;String&gt; list = new </a:t>
            </a:r>
            <a:r>
              <a:rPr lang="en-US" dirty="0" err="1"/>
              <a:t>ArrayList</a:t>
            </a:r>
            <a:r>
              <a:rPr lang="en-US" dirty="0"/>
              <a:t>&lt;&gt;();</a:t>
            </a:r>
          </a:p>
          <a:p>
            <a:pPr algn="just"/>
            <a:r>
              <a:rPr lang="en-US" dirty="0" err="1"/>
              <a:t>list.add</a:t>
            </a:r>
            <a:r>
              <a:rPr lang="en-US" dirty="0"/>
              <a:t>("apple");</a:t>
            </a:r>
          </a:p>
          <a:p>
            <a:pPr algn="just"/>
            <a:r>
              <a:rPr lang="en-US" dirty="0" err="1"/>
              <a:t>list.add</a:t>
            </a:r>
            <a:r>
              <a:rPr lang="en-US" dirty="0"/>
              <a:t>("banana");</a:t>
            </a:r>
          </a:p>
          <a:p>
            <a:pPr algn="just"/>
            <a:r>
              <a:rPr lang="en-US" dirty="0" err="1"/>
              <a:t>list.add</a:t>
            </a:r>
            <a:r>
              <a:rPr lang="en-US" dirty="0"/>
              <a:t>("orange");</a:t>
            </a:r>
          </a:p>
          <a:p>
            <a:pPr algn="just"/>
            <a:r>
              <a:rPr lang="en-US" dirty="0"/>
              <a:t>// Replace the second element with "pear“</a:t>
            </a:r>
          </a:p>
          <a:p>
            <a:pPr algn="just"/>
            <a:r>
              <a:rPr lang="en-US" dirty="0" err="1"/>
              <a:t>list.set</a:t>
            </a:r>
            <a:r>
              <a:rPr lang="en-US" dirty="0"/>
              <a:t>(1, "pear");</a:t>
            </a:r>
          </a:p>
        </p:txBody>
      </p:sp>
    </p:spTree>
    <p:extLst>
      <p:ext uri="{BB962C8B-B14F-4D97-AF65-F5344CB8AC3E}">
        <p14:creationId xmlns:p14="http://schemas.microsoft.com/office/powerpoint/2010/main" val="291672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copy</a:t>
            </a:r>
          </a:p>
        </p:txBody>
      </p:sp>
      <p:sp>
        <p:nvSpPr>
          <p:cNvPr id="3" name="Content Placeholder 2"/>
          <p:cNvSpPr>
            <a:spLocks noGrp="1"/>
          </p:cNvSpPr>
          <p:nvPr>
            <p:ph idx="1"/>
          </p:nvPr>
        </p:nvSpPr>
        <p:spPr/>
        <p:txBody>
          <a:bodyPr>
            <a:normAutofit/>
          </a:bodyPr>
          <a:lstStyle/>
          <a:p>
            <a:r>
              <a:rPr lang="en-US" dirty="0"/>
              <a:t>Algorithm copy takes two arguments—a destination List and a source List. Each source List element is copied to the destination List.</a:t>
            </a:r>
          </a:p>
          <a:p>
            <a:endParaRPr lang="en-US" dirty="0"/>
          </a:p>
        </p:txBody>
      </p:sp>
    </p:spTree>
    <p:extLst>
      <p:ext uri="{BB962C8B-B14F-4D97-AF65-F5344CB8AC3E}">
        <p14:creationId xmlns:p14="http://schemas.microsoft.com/office/powerpoint/2010/main" val="2542311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copy</a:t>
            </a:r>
          </a:p>
        </p:txBody>
      </p:sp>
      <p:sp>
        <p:nvSpPr>
          <p:cNvPr id="3" name="Content Placeholder 2"/>
          <p:cNvSpPr>
            <a:spLocks noGrp="1"/>
          </p:cNvSpPr>
          <p:nvPr>
            <p:ph idx="1"/>
          </p:nvPr>
        </p:nvSpPr>
        <p:spPr>
          <a:xfrm>
            <a:off x="1484310" y="1120462"/>
            <a:ext cx="10018713" cy="5737537"/>
          </a:xfrm>
        </p:spPr>
        <p:txBody>
          <a:bodyPr>
            <a:normAutofit fontScale="625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System.out.println</a:t>
            </a:r>
            <a:r>
              <a:rPr lang="en-US" dirty="0"/>
              <a:t>("Unsorted array elements:");</a:t>
            </a:r>
          </a:p>
          <a:p>
            <a:r>
              <a:rPr lang="en-US" dirty="0"/>
              <a:t>  </a:t>
            </a:r>
            <a:r>
              <a:rPr lang="en-US" dirty="0" err="1"/>
              <a:t>list.add</a:t>
            </a:r>
            <a:r>
              <a:rPr lang="en-US" dirty="0"/>
              <a:t>("Hearts");</a:t>
            </a:r>
          </a:p>
          <a:p>
            <a:r>
              <a:rPr lang="en-US" dirty="0"/>
              <a:t>  </a:t>
            </a:r>
            <a:r>
              <a:rPr lang="en-US" dirty="0" err="1"/>
              <a:t>list.add</a:t>
            </a:r>
            <a:r>
              <a:rPr lang="en-US" dirty="0"/>
              <a:t>("Diamonds");</a:t>
            </a:r>
          </a:p>
          <a:p>
            <a:r>
              <a:rPr lang="en-US" dirty="0"/>
              <a:t>  </a:t>
            </a:r>
            <a:r>
              <a:rPr lang="en-US" dirty="0" err="1"/>
              <a:t>list.add</a:t>
            </a:r>
            <a:r>
              <a:rPr lang="en-US" dirty="0"/>
              <a:t>("Clubs");</a:t>
            </a:r>
          </a:p>
          <a:p>
            <a:r>
              <a:rPr lang="en-US" dirty="0"/>
              <a:t>  </a:t>
            </a:r>
            <a:r>
              <a:rPr lang="en-US" dirty="0" err="1"/>
              <a:t>list.add</a:t>
            </a:r>
            <a:r>
              <a:rPr lang="en-US" dirty="0"/>
              <a:t>("Spades"); </a:t>
            </a:r>
          </a:p>
          <a:p>
            <a:r>
              <a:rPr lang="en-US" dirty="0"/>
              <a:t>  </a:t>
            </a:r>
            <a:r>
              <a:rPr lang="en-US" dirty="0" err="1"/>
              <a:t>System.out.println</a:t>
            </a:r>
            <a:r>
              <a:rPr lang="en-US" dirty="0"/>
              <a:t>(list);</a:t>
            </a:r>
          </a:p>
          <a:p>
            <a:r>
              <a:rPr lang="en-US" dirty="0"/>
              <a:t>  </a:t>
            </a:r>
            <a:r>
              <a:rPr lang="en-US" dirty="0" err="1"/>
              <a:t>System.out.printf</a:t>
            </a:r>
            <a:r>
              <a:rPr lang="en-US" dirty="0"/>
              <a:t>(“Copy list into list1:");</a:t>
            </a:r>
          </a:p>
          <a:p>
            <a:r>
              <a:rPr lang="en-US" dirty="0"/>
              <a:t>  </a:t>
            </a:r>
            <a:r>
              <a:rPr lang="en-US" dirty="0" err="1"/>
              <a:t>ArrayList</a:t>
            </a:r>
            <a:r>
              <a:rPr lang="en-US" dirty="0"/>
              <a:t>&lt; String &gt; list1 = new </a:t>
            </a:r>
            <a:r>
              <a:rPr lang="en-US" dirty="0" err="1"/>
              <a:t>ArrayList</a:t>
            </a:r>
            <a:r>
              <a:rPr lang="en-US" dirty="0"/>
              <a:t>&lt;String&gt;(); </a:t>
            </a:r>
          </a:p>
          <a:p>
            <a:r>
              <a:rPr lang="en-US" dirty="0"/>
              <a:t>  list1.add("H");</a:t>
            </a:r>
          </a:p>
          <a:p>
            <a:r>
              <a:rPr lang="en-US" dirty="0"/>
              <a:t>  list1.add("D");</a:t>
            </a:r>
          </a:p>
          <a:p>
            <a:r>
              <a:rPr lang="en-US" dirty="0"/>
              <a:t>  list1.add("C");</a:t>
            </a:r>
          </a:p>
          <a:p>
            <a:r>
              <a:rPr lang="en-US" dirty="0"/>
              <a:t>  list1.add("S");</a:t>
            </a:r>
          </a:p>
          <a:p>
            <a:r>
              <a:rPr lang="en-US" dirty="0"/>
              <a:t>  </a:t>
            </a:r>
            <a:r>
              <a:rPr lang="en-US" dirty="0" err="1"/>
              <a:t>Collections.copy</a:t>
            </a:r>
            <a:r>
              <a:rPr lang="en-US" dirty="0"/>
              <a:t>( list,list1);  </a:t>
            </a:r>
            <a:r>
              <a:rPr lang="en-US" dirty="0" err="1"/>
              <a:t>System.out.println</a:t>
            </a:r>
            <a:r>
              <a:rPr lang="en-US" dirty="0"/>
              <a:t>(list);   </a:t>
            </a:r>
          </a:p>
          <a:p>
            <a:r>
              <a:rPr lang="en-US" dirty="0"/>
              <a:t>   }  }</a:t>
            </a:r>
          </a:p>
        </p:txBody>
      </p:sp>
    </p:spTree>
    <p:extLst>
      <p:ext uri="{BB962C8B-B14F-4D97-AF65-F5344CB8AC3E}">
        <p14:creationId xmlns:p14="http://schemas.microsoft.com/office/powerpoint/2010/main" val="190872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 and max</a:t>
            </a:r>
          </a:p>
        </p:txBody>
      </p:sp>
      <p:sp>
        <p:nvSpPr>
          <p:cNvPr id="3" name="Content Placeholder 2"/>
          <p:cNvSpPr>
            <a:spLocks noGrp="1"/>
          </p:cNvSpPr>
          <p:nvPr>
            <p:ph idx="1"/>
          </p:nvPr>
        </p:nvSpPr>
        <p:spPr/>
        <p:txBody>
          <a:bodyPr>
            <a:normAutofit/>
          </a:bodyPr>
          <a:lstStyle/>
          <a:p>
            <a:r>
              <a:rPr lang="en-US" dirty="0"/>
              <a:t>Algorithms min and max each operate on any  Collection. Algorithm min returns the smallest element in a Collection , and algorithm max returns the largest element in a Collection.</a:t>
            </a:r>
          </a:p>
          <a:p>
            <a:endParaRPr lang="en-US" dirty="0"/>
          </a:p>
        </p:txBody>
      </p:sp>
    </p:spTree>
    <p:extLst>
      <p:ext uri="{BB962C8B-B14F-4D97-AF65-F5344CB8AC3E}">
        <p14:creationId xmlns:p14="http://schemas.microsoft.com/office/powerpoint/2010/main" val="39054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9"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0"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1"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33" name="Group 32">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4"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6"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7"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8"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9"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1" name="Freeform: Shape 40">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F2916F4-0195-B167-51B8-FF4A43A27CA4}"/>
              </a:ext>
            </a:extLst>
          </p:cNvPr>
          <p:cNvPicPr>
            <a:picLocks noGrp="1" noChangeAspect="1"/>
          </p:cNvPicPr>
          <p:nvPr>
            <p:ph idx="1"/>
          </p:nvPr>
        </p:nvPicPr>
        <p:blipFill>
          <a:blip r:embed="rId3"/>
          <a:stretch>
            <a:fillRect/>
          </a:stretch>
        </p:blipFill>
        <p:spPr>
          <a:xfrm>
            <a:off x="3192651" y="573437"/>
            <a:ext cx="7501180" cy="5735288"/>
          </a:xfrm>
          <a:prstGeom prst="rect">
            <a:avLst/>
          </a:prstGeom>
        </p:spPr>
      </p:pic>
    </p:spTree>
    <p:extLst>
      <p:ext uri="{BB962C8B-B14F-4D97-AF65-F5344CB8AC3E}">
        <p14:creationId xmlns:p14="http://schemas.microsoft.com/office/powerpoint/2010/main" val="2864462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Min and max</a:t>
            </a:r>
          </a:p>
        </p:txBody>
      </p:sp>
      <p:sp>
        <p:nvSpPr>
          <p:cNvPr id="3" name="Content Placeholder 2"/>
          <p:cNvSpPr>
            <a:spLocks noGrp="1"/>
          </p:cNvSpPr>
          <p:nvPr>
            <p:ph idx="1"/>
          </p:nvPr>
        </p:nvSpPr>
        <p:spPr>
          <a:xfrm>
            <a:off x="1484310" y="1120462"/>
            <a:ext cx="10018713" cy="5473521"/>
          </a:xfrm>
        </p:spPr>
        <p:txBody>
          <a:bodyPr>
            <a:normAutofit fontScale="92500" lnSpcReduction="1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 String &gt; list1 = new </a:t>
            </a:r>
            <a:r>
              <a:rPr lang="en-US" dirty="0" err="1"/>
              <a:t>ArrayList</a:t>
            </a:r>
            <a:r>
              <a:rPr lang="en-US" dirty="0"/>
              <a:t>&lt;String&gt;(); </a:t>
            </a:r>
          </a:p>
          <a:p>
            <a:r>
              <a:rPr lang="en-US" dirty="0"/>
              <a:t>  list1.add("H");</a:t>
            </a:r>
          </a:p>
          <a:p>
            <a:r>
              <a:rPr lang="en-US" dirty="0"/>
              <a:t>  list1.add("D");</a:t>
            </a:r>
          </a:p>
          <a:p>
            <a:r>
              <a:rPr lang="en-US" dirty="0"/>
              <a:t>  list1.add("C");</a:t>
            </a:r>
          </a:p>
          <a:p>
            <a:r>
              <a:rPr lang="en-US" dirty="0"/>
              <a:t>  list1.add("S");</a:t>
            </a:r>
          </a:p>
          <a:p>
            <a:r>
              <a:rPr lang="en-US" dirty="0"/>
              <a:t>  //</a:t>
            </a:r>
            <a:r>
              <a:rPr lang="en-US" dirty="0" err="1"/>
              <a:t>Collections.copy</a:t>
            </a:r>
            <a:r>
              <a:rPr lang="en-US" dirty="0"/>
              <a:t>( list1,list);</a:t>
            </a:r>
          </a:p>
          <a:p>
            <a:r>
              <a:rPr lang="en-US" dirty="0"/>
              <a:t>  </a:t>
            </a:r>
            <a:r>
              <a:rPr lang="en-US" dirty="0" err="1"/>
              <a:t>System.out.println</a:t>
            </a:r>
            <a:r>
              <a:rPr lang="en-US" dirty="0"/>
              <a:t>(</a:t>
            </a:r>
            <a:r>
              <a:rPr lang="en-US" dirty="0" err="1"/>
              <a:t>Collections.min</a:t>
            </a:r>
            <a:r>
              <a:rPr lang="en-US" dirty="0"/>
              <a:t>(list1) );</a:t>
            </a:r>
          </a:p>
          <a:p>
            <a:r>
              <a:rPr lang="en-US" dirty="0"/>
              <a:t>  </a:t>
            </a:r>
            <a:r>
              <a:rPr lang="en-US" dirty="0" err="1"/>
              <a:t>System.out.println</a:t>
            </a:r>
            <a:r>
              <a:rPr lang="en-US" dirty="0"/>
              <a:t>(</a:t>
            </a:r>
            <a:r>
              <a:rPr lang="en-US" dirty="0" err="1"/>
              <a:t>Collections.max</a:t>
            </a:r>
            <a:r>
              <a:rPr lang="en-US" dirty="0"/>
              <a:t>(list1) );   </a:t>
            </a:r>
          </a:p>
          <a:p>
            <a:r>
              <a:rPr lang="en-US" dirty="0"/>
              <a:t>   }  }</a:t>
            </a:r>
          </a:p>
        </p:txBody>
      </p:sp>
      <p:sp>
        <p:nvSpPr>
          <p:cNvPr id="4" name="TextBox 3"/>
          <p:cNvSpPr txBox="1"/>
          <p:nvPr/>
        </p:nvSpPr>
        <p:spPr>
          <a:xfrm>
            <a:off x="7122695" y="3272589"/>
            <a:ext cx="4685128" cy="1754326"/>
          </a:xfrm>
          <a:prstGeom prst="rect">
            <a:avLst/>
          </a:prstGeom>
          <a:noFill/>
        </p:spPr>
        <p:txBody>
          <a:bodyPr wrap="square" rtlCol="0">
            <a:spAutoFit/>
          </a:bodyPr>
          <a:lstStyle/>
          <a:p>
            <a:pPr algn="just"/>
            <a:r>
              <a:rPr lang="en-US" dirty="0" err="1"/>
              <a:t>Collections.min</a:t>
            </a:r>
            <a:r>
              <a:rPr lang="en-US" dirty="0"/>
              <a:t>(list1) returns the minimum element in the list1 according to their natural ordering, which for strings means the element that comes first in lexicographic order. In this case, "C" comes first, so it is printed to the console.</a:t>
            </a:r>
          </a:p>
        </p:txBody>
      </p:sp>
    </p:spTree>
    <p:extLst>
      <p:ext uri="{BB962C8B-B14F-4D97-AF65-F5344CB8AC3E}">
        <p14:creationId xmlns:p14="http://schemas.microsoft.com/office/powerpoint/2010/main" val="2313742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a:t>
            </a:r>
          </a:p>
        </p:txBody>
      </p:sp>
      <p:sp>
        <p:nvSpPr>
          <p:cNvPr id="3" name="Content Placeholder 2"/>
          <p:cNvSpPr>
            <a:spLocks noGrp="1"/>
          </p:cNvSpPr>
          <p:nvPr>
            <p:ph idx="1"/>
          </p:nvPr>
        </p:nvSpPr>
        <p:spPr/>
        <p:txBody>
          <a:bodyPr>
            <a:normAutofit/>
          </a:bodyPr>
          <a:lstStyle/>
          <a:p>
            <a:pPr marL="0" indent="0">
              <a:buNone/>
            </a:pPr>
            <a:r>
              <a:rPr lang="en-US" dirty="0"/>
              <a:t>Algorithm frequency takes two arguments—a Collection to be searched and an Object to be searched for in the collection. Method frequency returns the number of times that the second argument appears in the collection.</a:t>
            </a:r>
          </a:p>
          <a:p>
            <a:endParaRPr lang="en-US" dirty="0"/>
          </a:p>
        </p:txBody>
      </p:sp>
    </p:spTree>
    <p:extLst>
      <p:ext uri="{BB962C8B-B14F-4D97-AF65-F5344CB8AC3E}">
        <p14:creationId xmlns:p14="http://schemas.microsoft.com/office/powerpoint/2010/main" val="1782805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frequency</a:t>
            </a:r>
          </a:p>
        </p:txBody>
      </p:sp>
      <p:sp>
        <p:nvSpPr>
          <p:cNvPr id="3" name="Content Placeholder 2"/>
          <p:cNvSpPr>
            <a:spLocks noGrp="1"/>
          </p:cNvSpPr>
          <p:nvPr>
            <p:ph idx="1"/>
          </p:nvPr>
        </p:nvSpPr>
        <p:spPr>
          <a:xfrm>
            <a:off x="1484310" y="1120462"/>
            <a:ext cx="10018713" cy="5737537"/>
          </a:xfrm>
        </p:spPr>
        <p:txBody>
          <a:bodyPr>
            <a:normAutofit/>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 String &gt; list1 = new </a:t>
            </a:r>
            <a:r>
              <a:rPr lang="en-US" dirty="0" err="1"/>
              <a:t>ArrayList</a:t>
            </a:r>
            <a:r>
              <a:rPr lang="en-US" dirty="0"/>
              <a:t>&lt;String&gt;(); </a:t>
            </a:r>
          </a:p>
          <a:p>
            <a:r>
              <a:rPr lang="en-US" dirty="0"/>
              <a:t>  list1.add("H");</a:t>
            </a:r>
          </a:p>
          <a:p>
            <a:r>
              <a:rPr lang="en-US" dirty="0"/>
              <a:t>  list1.add("D");</a:t>
            </a:r>
          </a:p>
          <a:p>
            <a:r>
              <a:rPr lang="en-US" dirty="0"/>
              <a:t>  list1.add("H");</a:t>
            </a:r>
          </a:p>
          <a:p>
            <a:r>
              <a:rPr lang="en-US" dirty="0"/>
              <a:t>  list1.add("S");</a:t>
            </a:r>
          </a:p>
          <a:p>
            <a:r>
              <a:rPr lang="en-US" dirty="0"/>
              <a:t>  </a:t>
            </a:r>
            <a:r>
              <a:rPr lang="en-US" dirty="0" err="1"/>
              <a:t>int</a:t>
            </a:r>
            <a:r>
              <a:rPr lang="en-US" dirty="0"/>
              <a:t> frequency = </a:t>
            </a:r>
            <a:r>
              <a:rPr lang="en-US" dirty="0" err="1"/>
              <a:t>Collections.frequency</a:t>
            </a:r>
            <a:r>
              <a:rPr lang="en-US" dirty="0"/>
              <a:t>( list1,“H");</a:t>
            </a:r>
          </a:p>
          <a:p>
            <a:r>
              <a:rPr lang="en-US" dirty="0"/>
              <a:t>  </a:t>
            </a:r>
            <a:r>
              <a:rPr lang="en-US" dirty="0" err="1"/>
              <a:t>System.out.println</a:t>
            </a:r>
            <a:r>
              <a:rPr lang="en-US" dirty="0"/>
              <a:t>(frequency);   </a:t>
            </a:r>
          </a:p>
          <a:p>
            <a:r>
              <a:rPr lang="en-US" dirty="0"/>
              <a:t>   }  }</a:t>
            </a:r>
          </a:p>
        </p:txBody>
      </p:sp>
    </p:spTree>
    <p:extLst>
      <p:ext uri="{BB962C8B-B14F-4D97-AF65-F5344CB8AC3E}">
        <p14:creationId xmlns:p14="http://schemas.microsoft.com/office/powerpoint/2010/main" val="3114328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a:t>
            </a:r>
          </a:p>
        </p:txBody>
      </p:sp>
      <p:sp>
        <p:nvSpPr>
          <p:cNvPr id="3" name="Content Placeholder 2"/>
          <p:cNvSpPr>
            <a:spLocks noGrp="1"/>
          </p:cNvSpPr>
          <p:nvPr>
            <p:ph idx="1"/>
          </p:nvPr>
        </p:nvSpPr>
        <p:spPr/>
        <p:txBody>
          <a:bodyPr>
            <a:normAutofit/>
          </a:bodyPr>
          <a:lstStyle/>
          <a:p>
            <a:r>
              <a:rPr lang="en-US" dirty="0"/>
              <a:t>Algorithm disjoint takes two Collections and returns true if they have no elements in common.</a:t>
            </a:r>
          </a:p>
          <a:p>
            <a:endParaRPr lang="en-US" dirty="0"/>
          </a:p>
        </p:txBody>
      </p:sp>
    </p:spTree>
    <p:extLst>
      <p:ext uri="{BB962C8B-B14F-4D97-AF65-F5344CB8AC3E}">
        <p14:creationId xmlns:p14="http://schemas.microsoft.com/office/powerpoint/2010/main" val="100498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5911"/>
            <a:ext cx="10018713" cy="1094704"/>
          </a:xfrm>
        </p:spPr>
        <p:txBody>
          <a:bodyPr>
            <a:normAutofit/>
          </a:bodyPr>
          <a:lstStyle/>
          <a:p>
            <a:r>
              <a:rPr lang="en-US" dirty="0"/>
              <a:t>Example of disjoint</a:t>
            </a:r>
          </a:p>
        </p:txBody>
      </p:sp>
      <p:sp>
        <p:nvSpPr>
          <p:cNvPr id="3" name="Content Placeholder 2"/>
          <p:cNvSpPr>
            <a:spLocks noGrp="1"/>
          </p:cNvSpPr>
          <p:nvPr>
            <p:ph idx="1"/>
          </p:nvPr>
        </p:nvSpPr>
        <p:spPr>
          <a:xfrm>
            <a:off x="1484310" y="1120462"/>
            <a:ext cx="10018713" cy="5737537"/>
          </a:xfrm>
        </p:spPr>
        <p:txBody>
          <a:bodyPr>
            <a:normAutofit fontScale="70000" lnSpcReduction="20000"/>
          </a:bodyPr>
          <a:lstStyle/>
          <a:p>
            <a:r>
              <a:rPr lang="en-US" b="1" dirty="0"/>
              <a:t>import</a:t>
            </a:r>
            <a:r>
              <a:rPr lang="en-US" dirty="0"/>
              <a:t> </a:t>
            </a:r>
            <a:r>
              <a:rPr lang="en-US" dirty="0" err="1"/>
              <a:t>java.util</a:t>
            </a:r>
            <a:r>
              <a:rPr lang="en-US" dirty="0"/>
              <a:t>.*;  </a:t>
            </a:r>
          </a:p>
          <a:p>
            <a:r>
              <a:rPr lang="en-US" b="1" dirty="0"/>
              <a:t>class</a:t>
            </a:r>
            <a:r>
              <a:rPr lang="en-US" dirty="0"/>
              <a:t> TestCollection5{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list=</a:t>
            </a:r>
            <a:r>
              <a:rPr lang="en-US" b="1" dirty="0"/>
              <a:t>new</a:t>
            </a:r>
            <a:r>
              <a:rPr lang="en-US" dirty="0"/>
              <a:t> </a:t>
            </a:r>
            <a:r>
              <a:rPr lang="en-US" dirty="0" err="1"/>
              <a:t>ArrayList</a:t>
            </a:r>
            <a:r>
              <a:rPr lang="en-US" dirty="0"/>
              <a:t>&lt;String&gt;();  </a:t>
            </a:r>
          </a:p>
          <a:p>
            <a:r>
              <a:rPr lang="en-US" dirty="0"/>
              <a:t>  </a:t>
            </a:r>
            <a:r>
              <a:rPr lang="en-US" dirty="0" err="1"/>
              <a:t>System.out.println</a:t>
            </a:r>
            <a:r>
              <a:rPr lang="en-US" dirty="0"/>
              <a:t>("Unsorted array elements:");</a:t>
            </a:r>
          </a:p>
          <a:p>
            <a:r>
              <a:rPr lang="en-US" dirty="0"/>
              <a:t>  </a:t>
            </a:r>
            <a:r>
              <a:rPr lang="en-US" dirty="0" err="1"/>
              <a:t>list.add</a:t>
            </a:r>
            <a:r>
              <a:rPr lang="en-US" dirty="0"/>
              <a:t>("Hearts");</a:t>
            </a:r>
          </a:p>
          <a:p>
            <a:r>
              <a:rPr lang="en-US" dirty="0"/>
              <a:t>  </a:t>
            </a:r>
            <a:r>
              <a:rPr lang="en-US" dirty="0" err="1"/>
              <a:t>list.add</a:t>
            </a:r>
            <a:r>
              <a:rPr lang="en-US" dirty="0"/>
              <a:t>("Diamonds");</a:t>
            </a:r>
          </a:p>
          <a:p>
            <a:r>
              <a:rPr lang="en-US" dirty="0"/>
              <a:t>  </a:t>
            </a:r>
            <a:r>
              <a:rPr lang="en-US" dirty="0" err="1"/>
              <a:t>list.add</a:t>
            </a:r>
            <a:r>
              <a:rPr lang="en-US" dirty="0"/>
              <a:t>("Clubs");</a:t>
            </a:r>
          </a:p>
          <a:p>
            <a:r>
              <a:rPr lang="en-US" dirty="0"/>
              <a:t>  </a:t>
            </a:r>
            <a:r>
              <a:rPr lang="en-US" dirty="0" err="1"/>
              <a:t>list.add</a:t>
            </a:r>
            <a:r>
              <a:rPr lang="en-US" dirty="0"/>
              <a:t>("Spades"); </a:t>
            </a:r>
          </a:p>
          <a:p>
            <a:r>
              <a:rPr lang="en-US" dirty="0"/>
              <a:t>  </a:t>
            </a:r>
            <a:r>
              <a:rPr lang="en-US" dirty="0" err="1"/>
              <a:t>System.out.println</a:t>
            </a:r>
            <a:r>
              <a:rPr lang="en-US" dirty="0"/>
              <a:t>(list);</a:t>
            </a:r>
          </a:p>
          <a:p>
            <a:r>
              <a:rPr lang="en-US" dirty="0"/>
              <a:t>  </a:t>
            </a:r>
            <a:r>
              <a:rPr lang="en-US" dirty="0" err="1"/>
              <a:t>ArrayList</a:t>
            </a:r>
            <a:r>
              <a:rPr lang="en-US" dirty="0"/>
              <a:t>&lt; String &gt; list1 = new </a:t>
            </a:r>
            <a:r>
              <a:rPr lang="en-US" dirty="0" err="1"/>
              <a:t>ArrayList</a:t>
            </a:r>
            <a:r>
              <a:rPr lang="en-US" dirty="0"/>
              <a:t>&lt;String&gt;(); </a:t>
            </a:r>
          </a:p>
          <a:p>
            <a:r>
              <a:rPr lang="en-US" dirty="0"/>
              <a:t>  list1.add("H");</a:t>
            </a:r>
          </a:p>
          <a:p>
            <a:r>
              <a:rPr lang="en-US" dirty="0"/>
              <a:t>  list1.add("D");</a:t>
            </a:r>
          </a:p>
          <a:p>
            <a:r>
              <a:rPr lang="en-US" dirty="0"/>
              <a:t>  list1.add("C");</a:t>
            </a:r>
          </a:p>
          <a:p>
            <a:r>
              <a:rPr lang="en-US" dirty="0"/>
              <a:t>  list1.add("S");</a:t>
            </a:r>
          </a:p>
          <a:p>
            <a:r>
              <a:rPr lang="en-US" dirty="0"/>
              <a:t>  </a:t>
            </a:r>
            <a:r>
              <a:rPr lang="en-US" dirty="0" err="1"/>
              <a:t>boolean</a:t>
            </a:r>
            <a:r>
              <a:rPr lang="en-US" dirty="0"/>
              <a:t> disjoint = </a:t>
            </a:r>
            <a:r>
              <a:rPr lang="en-US" dirty="0" err="1"/>
              <a:t>Collections.disjoint</a:t>
            </a:r>
            <a:r>
              <a:rPr lang="en-US" dirty="0"/>
              <a:t>( list, list1 );   </a:t>
            </a:r>
          </a:p>
          <a:p>
            <a:r>
              <a:rPr lang="en-US" dirty="0"/>
              <a:t>   }  }</a:t>
            </a:r>
          </a:p>
        </p:txBody>
      </p:sp>
    </p:spTree>
    <p:extLst>
      <p:ext uri="{BB962C8B-B14F-4D97-AF65-F5344CB8AC3E}">
        <p14:creationId xmlns:p14="http://schemas.microsoft.com/office/powerpoint/2010/main" val="2142126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0152"/>
            <a:ext cx="10018713" cy="695459"/>
          </a:xfrm>
        </p:spPr>
        <p:txBody>
          <a:bodyPr>
            <a:normAutofit fontScale="90000"/>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1184856" y="1326524"/>
            <a:ext cx="4262907" cy="4984123"/>
          </a:xfrm>
        </p:spPr>
        <p:txBody>
          <a:bodyPr>
            <a:normAutofit fontScale="92500" lnSpcReduction="10000"/>
          </a:bodyPr>
          <a:lstStyle/>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a:t>
            </a:r>
            <a:r>
              <a:rPr lang="en-US" b="1" dirty="0" err="1"/>
              <a:t>int</a:t>
            </a:r>
            <a:r>
              <a:rPr lang="en-US" dirty="0"/>
              <a:t> age;  </a:t>
            </a:r>
          </a:p>
          <a:p>
            <a:r>
              <a:rPr lang="en-US" dirty="0"/>
              <a:t>  Student(</a:t>
            </a:r>
            <a:r>
              <a:rPr lang="en-US" b="1" dirty="0" err="1"/>
              <a:t>int</a:t>
            </a:r>
            <a:r>
              <a:rPr lang="en-US" dirty="0"/>
              <a:t> </a:t>
            </a:r>
            <a:r>
              <a:rPr lang="en-US" dirty="0" err="1"/>
              <a:t>rollno,String</a:t>
            </a:r>
            <a:r>
              <a:rPr lang="en-US" dirty="0"/>
              <a:t> name,	</a:t>
            </a:r>
            <a:r>
              <a:rPr lang="en-US" b="1" dirty="0" err="1"/>
              <a:t>int</a:t>
            </a:r>
            <a:r>
              <a:rPr lang="en-US" dirty="0"/>
              <a:t> age){  </a:t>
            </a:r>
          </a:p>
          <a:p>
            <a:r>
              <a:rPr lang="en-US" dirty="0"/>
              <a:t>   </a:t>
            </a:r>
            <a:r>
              <a:rPr lang="en-US" b="1" dirty="0" err="1"/>
              <a:t>this</a:t>
            </a:r>
            <a:r>
              <a:rPr lang="en-US" dirty="0" err="1"/>
              <a:t>.rollno</a:t>
            </a:r>
            <a:r>
              <a:rPr lang="en-US" dirty="0"/>
              <a:t>=</a:t>
            </a:r>
            <a:r>
              <a:rPr lang="en-US" dirty="0" err="1"/>
              <a:t>rollno</a:t>
            </a:r>
            <a:r>
              <a:rPr lang="en-US" dirty="0"/>
              <a:t>;  </a:t>
            </a:r>
          </a:p>
          <a:p>
            <a:r>
              <a:rPr lang="en-US" dirty="0"/>
              <a:t>   </a:t>
            </a:r>
            <a:r>
              <a:rPr lang="en-US" b="1" dirty="0"/>
              <a:t>this</a:t>
            </a:r>
            <a:r>
              <a:rPr lang="en-US" dirty="0"/>
              <a:t>.name=name;  </a:t>
            </a:r>
          </a:p>
          <a:p>
            <a:r>
              <a:rPr lang="en-US" dirty="0"/>
              <a:t>   </a:t>
            </a:r>
            <a:r>
              <a:rPr lang="en-US" b="1" dirty="0" err="1"/>
              <a:t>this</a:t>
            </a:r>
            <a:r>
              <a:rPr lang="en-US" dirty="0" err="1"/>
              <a:t>.age</a:t>
            </a:r>
            <a:r>
              <a:rPr lang="en-US" dirty="0"/>
              <a:t>=age;  </a:t>
            </a:r>
          </a:p>
          <a:p>
            <a:r>
              <a:rPr lang="en-US" dirty="0"/>
              <a:t>  }  </a:t>
            </a:r>
          </a:p>
          <a:p>
            <a:r>
              <a:rPr lang="en-US" dirty="0"/>
              <a:t>}</a:t>
            </a:r>
          </a:p>
        </p:txBody>
      </p:sp>
      <p:sp>
        <p:nvSpPr>
          <p:cNvPr id="4" name="Content Placeholder 2"/>
          <p:cNvSpPr txBox="1">
            <a:spLocks/>
          </p:cNvSpPr>
          <p:nvPr/>
        </p:nvSpPr>
        <p:spPr>
          <a:xfrm>
            <a:off x="5745070" y="785612"/>
            <a:ext cx="6090615" cy="591140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a:t>import</a:t>
            </a:r>
            <a:r>
              <a:rPr lang="en-US" dirty="0"/>
              <a:t> </a:t>
            </a:r>
            <a:r>
              <a:rPr lang="en-US" dirty="0" err="1"/>
              <a:t>java.util</a:t>
            </a:r>
            <a:r>
              <a:rPr lang="en-US" dirty="0"/>
              <a:t>.*;  </a:t>
            </a:r>
          </a:p>
          <a:p>
            <a:pPr marL="0" indent="0">
              <a:buNone/>
            </a:pPr>
            <a:r>
              <a:rPr lang="en-US" b="1" dirty="0"/>
              <a:t>public</a:t>
            </a:r>
            <a:r>
              <a:rPr lang="en-US" dirty="0"/>
              <a:t> </a:t>
            </a:r>
            <a:r>
              <a:rPr lang="en-US" b="1" dirty="0"/>
              <a:t>class</a:t>
            </a:r>
            <a:r>
              <a:rPr lang="en-US" dirty="0"/>
              <a:t> TestCollection3{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a:t>
            </a:r>
            <a:r>
              <a:rPr lang="en-US" b="1" dirty="0"/>
              <a:t>new</a:t>
            </a:r>
            <a:r>
              <a:rPr lang="en-US" dirty="0"/>
              <a:t> Student(101,“Imran",23);  </a:t>
            </a:r>
          </a:p>
          <a:p>
            <a:pPr marL="0" indent="0">
              <a:buNone/>
            </a:pPr>
            <a:r>
              <a:rPr lang="en-US" dirty="0"/>
              <a:t>  Student s2=</a:t>
            </a:r>
            <a:r>
              <a:rPr lang="en-US" b="1" dirty="0"/>
              <a:t>new</a:t>
            </a:r>
            <a:r>
              <a:rPr lang="en-US" dirty="0"/>
              <a:t> Student(102,“Ahsan",21);  </a:t>
            </a:r>
          </a:p>
          <a:p>
            <a:pPr marL="0" indent="0">
              <a:buNone/>
            </a:pPr>
            <a:r>
              <a:rPr lang="en-US" dirty="0"/>
              <a:t>  Student s3=</a:t>
            </a:r>
            <a:r>
              <a:rPr lang="en-US" b="1" dirty="0"/>
              <a:t>new</a:t>
            </a:r>
            <a:r>
              <a:rPr lang="en-US" dirty="0"/>
              <a:t> Student(103,“Ayesha",25);   </a:t>
            </a:r>
          </a:p>
          <a:p>
            <a:pPr marL="0" indent="0">
              <a:buNone/>
            </a:pPr>
            <a:r>
              <a:rPr lang="en-US" dirty="0"/>
              <a:t>  </a:t>
            </a:r>
            <a:r>
              <a:rPr lang="en-US" dirty="0" err="1"/>
              <a:t>ArrayList</a:t>
            </a:r>
            <a:r>
              <a:rPr lang="en-US" dirty="0"/>
              <a:t>&lt;Student&gt; list=</a:t>
            </a:r>
            <a:r>
              <a:rPr lang="en-US" b="1" dirty="0"/>
              <a:t>new</a:t>
            </a:r>
            <a:r>
              <a:rPr lang="en-US" dirty="0"/>
              <a:t> </a:t>
            </a:r>
            <a:r>
              <a:rPr lang="en-US" dirty="0" err="1"/>
              <a:t>ArrayList</a:t>
            </a:r>
            <a:r>
              <a:rPr lang="en-US" dirty="0"/>
              <a:t>&lt;Student&gt;();  </a:t>
            </a:r>
          </a:p>
          <a:p>
            <a:pPr marL="0" indent="0">
              <a:buNone/>
            </a:pPr>
            <a:r>
              <a:rPr lang="en-US" dirty="0"/>
              <a:t>  </a:t>
            </a:r>
            <a:r>
              <a:rPr lang="en-US" dirty="0" err="1"/>
              <a:t>list.add</a:t>
            </a:r>
            <a:r>
              <a:rPr lang="en-US" dirty="0"/>
              <a:t>(s1);//adding Student class object  </a:t>
            </a:r>
          </a:p>
          <a:p>
            <a:pPr marL="0" indent="0">
              <a:buNone/>
            </a:pPr>
            <a:r>
              <a:rPr lang="en-US" dirty="0"/>
              <a:t>  </a:t>
            </a:r>
            <a:r>
              <a:rPr lang="en-US" dirty="0" err="1"/>
              <a:t>list.add</a:t>
            </a:r>
            <a:r>
              <a:rPr lang="en-US" dirty="0"/>
              <a:t>(s2);  </a:t>
            </a:r>
          </a:p>
          <a:p>
            <a:pPr marL="0" indent="0">
              <a:buNone/>
            </a:pPr>
            <a:r>
              <a:rPr lang="en-US" dirty="0"/>
              <a:t>  </a:t>
            </a:r>
            <a:r>
              <a:rPr lang="en-US" dirty="0" err="1"/>
              <a:t>list.add</a:t>
            </a:r>
            <a:r>
              <a:rPr lang="en-US" dirty="0"/>
              <a:t>(s3);  </a:t>
            </a:r>
          </a:p>
          <a:p>
            <a:pPr marL="0" indent="0">
              <a:buNone/>
            </a:pPr>
            <a:r>
              <a:rPr lang="en-US" dirty="0"/>
              <a:t>  Iterator </a:t>
            </a:r>
            <a:r>
              <a:rPr lang="en-US" dirty="0" err="1"/>
              <a:t>itr</a:t>
            </a:r>
            <a:r>
              <a:rPr lang="en-US" dirty="0"/>
              <a:t>=</a:t>
            </a:r>
            <a:r>
              <a:rPr lang="en-US" dirty="0" err="1"/>
              <a:t>list.iterator</a:t>
            </a:r>
            <a:r>
              <a:rPr lang="en-US" dirty="0"/>
              <a:t>();    //Getting Iterator</a:t>
            </a:r>
          </a:p>
          <a:p>
            <a:pPr marL="0" indent="0">
              <a:buNone/>
            </a:pPr>
            <a:r>
              <a:rPr lang="en-US" dirty="0"/>
              <a:t>  </a:t>
            </a:r>
            <a:r>
              <a:rPr lang="en-US" b="1" dirty="0"/>
              <a:t>while</a:t>
            </a:r>
            <a:r>
              <a:rPr lang="en-US" dirty="0"/>
              <a:t>(</a:t>
            </a:r>
            <a:r>
              <a:rPr lang="en-US" dirty="0" err="1"/>
              <a:t>itr.hasNext</a:t>
            </a:r>
            <a:r>
              <a:rPr lang="en-US" dirty="0"/>
              <a:t>()){  </a:t>
            </a:r>
          </a:p>
          <a:p>
            <a:pPr marL="0" indent="0">
              <a:buNone/>
            </a:pPr>
            <a:r>
              <a:rPr lang="en-US" dirty="0"/>
              <a:t>    Student </a:t>
            </a:r>
            <a:r>
              <a:rPr lang="en-US" dirty="0" err="1"/>
              <a:t>st</a:t>
            </a:r>
            <a:r>
              <a:rPr lang="en-US" dirty="0"/>
              <a:t>=(Student)</a:t>
            </a:r>
            <a:r>
              <a:rPr lang="en-US" dirty="0" err="1"/>
              <a:t>itr.next</a:t>
            </a:r>
            <a:r>
              <a:rPr lang="en-US" dirty="0"/>
              <a:t>();  </a:t>
            </a:r>
          </a:p>
          <a:p>
            <a:pPr marL="0" indent="0">
              <a:buNone/>
            </a:pPr>
            <a:r>
              <a:rPr lang="en-US" dirty="0"/>
              <a:t>    </a:t>
            </a:r>
            <a:r>
              <a:rPr lang="en-US" dirty="0" err="1"/>
              <a:t>System.out.println</a:t>
            </a:r>
            <a:r>
              <a:rPr lang="en-US" dirty="0"/>
              <a:t>(</a:t>
            </a:r>
            <a:r>
              <a:rPr lang="en-US" dirty="0" err="1"/>
              <a:t>st.rollno</a:t>
            </a:r>
            <a:r>
              <a:rPr lang="en-US" dirty="0"/>
              <a:t>+" "+st.name+" "+</a:t>
            </a:r>
            <a:r>
              <a:rPr lang="en-US" dirty="0" err="1"/>
              <a:t>st.age</a:t>
            </a:r>
            <a:r>
              <a:rPr lang="en-US" dirty="0"/>
              <a:t>);  </a:t>
            </a:r>
          </a:p>
          <a:p>
            <a:pPr marL="0" indent="0">
              <a:buNone/>
            </a:pPr>
            <a:r>
              <a:rPr lang="en-US" dirty="0"/>
              <a:t>  }   }  }</a:t>
            </a:r>
          </a:p>
        </p:txBody>
      </p:sp>
    </p:spTree>
    <p:extLst>
      <p:ext uri="{BB962C8B-B14F-4D97-AF65-F5344CB8AC3E}">
        <p14:creationId xmlns:p14="http://schemas.microsoft.com/office/powerpoint/2010/main" val="3037003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7426"/>
            <a:ext cx="10018713" cy="1146219"/>
          </a:xfrm>
        </p:spPr>
        <p:txBody>
          <a:bodyPr>
            <a:normAutofit/>
          </a:bodyPr>
          <a:lstStyle/>
          <a:p>
            <a:r>
              <a:rPr lang="en-US" dirty="0"/>
              <a:t>Java </a:t>
            </a:r>
            <a:r>
              <a:rPr lang="en-US" dirty="0" err="1"/>
              <a:t>ArrayList</a:t>
            </a:r>
            <a:r>
              <a:rPr lang="en-US" dirty="0"/>
              <a:t> Example: Book</a:t>
            </a:r>
          </a:p>
        </p:txBody>
      </p:sp>
      <p:sp>
        <p:nvSpPr>
          <p:cNvPr id="3" name="Content Placeholder 2"/>
          <p:cNvSpPr>
            <a:spLocks noGrp="1"/>
          </p:cNvSpPr>
          <p:nvPr>
            <p:ph idx="1"/>
          </p:nvPr>
        </p:nvSpPr>
        <p:spPr>
          <a:xfrm>
            <a:off x="1484311" y="1442434"/>
            <a:ext cx="4710428" cy="5138669"/>
          </a:xfrm>
        </p:spPr>
        <p:txBody>
          <a:bodyPr>
            <a:normAutofit fontScale="85000" lnSpcReduction="20000"/>
          </a:bodyPr>
          <a:lstStyle/>
          <a:p>
            <a:pPr marL="0" indent="0">
              <a:buNone/>
            </a:pPr>
            <a:r>
              <a:rPr lang="en-US" b="1" dirty="0"/>
              <a:t>import</a:t>
            </a:r>
            <a:r>
              <a:rPr lang="en-US" dirty="0"/>
              <a:t> </a:t>
            </a:r>
            <a:r>
              <a:rPr lang="en-US" dirty="0" err="1"/>
              <a:t>java.util</a:t>
            </a:r>
            <a:r>
              <a:rPr lang="en-US" dirty="0"/>
              <a:t>.*;  </a:t>
            </a:r>
          </a:p>
          <a:p>
            <a:pPr marL="0" indent="0">
              <a:buNone/>
            </a:pPr>
            <a:r>
              <a:rPr lang="en-US" b="1" dirty="0"/>
              <a:t>class</a:t>
            </a:r>
            <a:r>
              <a:rPr lang="en-US" dirty="0"/>
              <a:t> Book {  </a:t>
            </a:r>
          </a:p>
          <a:p>
            <a:pPr marL="0" indent="0">
              <a:buNone/>
            </a:pPr>
            <a:r>
              <a:rPr lang="en-US" b="1" dirty="0" err="1"/>
              <a:t>int</a:t>
            </a:r>
            <a:r>
              <a:rPr lang="en-US" dirty="0"/>
              <a:t> id;  </a:t>
            </a:r>
          </a:p>
          <a:p>
            <a:pPr marL="0" indent="0">
              <a:buNone/>
            </a:pPr>
            <a:r>
              <a:rPr lang="en-US" dirty="0"/>
              <a:t>String </a:t>
            </a:r>
            <a:r>
              <a:rPr lang="en-US" dirty="0" err="1"/>
              <a:t>name,author,publisher</a:t>
            </a:r>
            <a:r>
              <a:rPr lang="en-US" dirty="0"/>
              <a:t>;  </a:t>
            </a:r>
          </a:p>
          <a:p>
            <a:pPr marL="0" indent="0">
              <a:buNone/>
            </a:pPr>
            <a:r>
              <a:rPr lang="en-US" b="1" dirty="0" err="1"/>
              <a:t>int</a:t>
            </a:r>
            <a:r>
              <a:rPr lang="en-US" dirty="0"/>
              <a:t> quantity;  </a:t>
            </a:r>
          </a:p>
          <a:p>
            <a:pPr marL="0" indent="0">
              <a:buNone/>
            </a:pPr>
            <a:r>
              <a:rPr lang="en-US" b="1" dirty="0"/>
              <a:t>public</a:t>
            </a:r>
            <a:r>
              <a:rPr lang="en-US" dirty="0"/>
              <a:t> Book(</a:t>
            </a:r>
            <a:r>
              <a:rPr lang="en-US" b="1" dirty="0" err="1"/>
              <a:t>int</a:t>
            </a:r>
            <a:r>
              <a:rPr lang="en-US" dirty="0"/>
              <a:t> id, String name, String author, String publisher, </a:t>
            </a:r>
            <a:r>
              <a:rPr lang="en-US" b="1" dirty="0" err="1"/>
              <a:t>int</a:t>
            </a:r>
            <a:r>
              <a:rPr lang="en-US" dirty="0"/>
              <a:t> quantity) {  </a:t>
            </a:r>
          </a:p>
          <a:p>
            <a:pPr marL="0" indent="0">
              <a:buNone/>
            </a:pPr>
            <a:r>
              <a:rPr lang="en-US" dirty="0"/>
              <a:t>    </a:t>
            </a:r>
            <a:r>
              <a:rPr lang="en-US" b="1" dirty="0"/>
              <a:t>this</a:t>
            </a:r>
            <a:r>
              <a:rPr lang="en-US" dirty="0"/>
              <a:t>.id = id;  </a:t>
            </a:r>
          </a:p>
          <a:p>
            <a:pPr marL="0" indent="0">
              <a:buNone/>
            </a:pPr>
            <a:r>
              <a:rPr lang="en-US" dirty="0"/>
              <a:t>    </a:t>
            </a:r>
            <a:r>
              <a:rPr lang="en-US" b="1" dirty="0"/>
              <a:t>this</a:t>
            </a:r>
            <a:r>
              <a:rPr lang="en-US" dirty="0"/>
              <a:t>.name = name;  </a:t>
            </a:r>
          </a:p>
          <a:p>
            <a:pPr marL="0" indent="0">
              <a:buNone/>
            </a:pPr>
            <a:r>
              <a:rPr lang="en-US" dirty="0"/>
              <a:t>    </a:t>
            </a:r>
            <a:r>
              <a:rPr lang="en-US" b="1" dirty="0" err="1"/>
              <a:t>this</a:t>
            </a:r>
            <a:r>
              <a:rPr lang="en-US" dirty="0" err="1"/>
              <a:t>.author</a:t>
            </a:r>
            <a:r>
              <a:rPr lang="en-US" dirty="0"/>
              <a:t> = author;  </a:t>
            </a:r>
          </a:p>
          <a:p>
            <a:pPr marL="0" indent="0">
              <a:buNone/>
            </a:pPr>
            <a:r>
              <a:rPr lang="en-US" dirty="0"/>
              <a:t>    </a:t>
            </a:r>
            <a:r>
              <a:rPr lang="en-US" b="1" dirty="0" err="1"/>
              <a:t>this</a:t>
            </a:r>
            <a:r>
              <a:rPr lang="en-US" dirty="0" err="1"/>
              <a:t>.publisher</a:t>
            </a:r>
            <a:r>
              <a:rPr lang="en-US" dirty="0"/>
              <a:t> = publisher;  </a:t>
            </a:r>
          </a:p>
          <a:p>
            <a:pPr marL="0" indent="0">
              <a:buNone/>
            </a:pPr>
            <a:r>
              <a:rPr lang="en-US" dirty="0"/>
              <a:t>    </a:t>
            </a:r>
            <a:r>
              <a:rPr lang="en-US" b="1" dirty="0" err="1"/>
              <a:t>this</a:t>
            </a:r>
            <a:r>
              <a:rPr lang="en-US" dirty="0" err="1"/>
              <a:t>.quantity</a:t>
            </a:r>
            <a:r>
              <a:rPr lang="en-US" dirty="0"/>
              <a:t> = quantity;  </a:t>
            </a:r>
          </a:p>
          <a:p>
            <a:pPr marL="0" indent="0">
              <a:buNone/>
            </a:pPr>
            <a:r>
              <a:rPr lang="en-US" dirty="0"/>
              <a:t>}  }  </a:t>
            </a:r>
          </a:p>
        </p:txBody>
      </p:sp>
      <p:sp>
        <p:nvSpPr>
          <p:cNvPr id="4" name="Content Placeholder 2"/>
          <p:cNvSpPr txBox="1">
            <a:spLocks/>
          </p:cNvSpPr>
          <p:nvPr/>
        </p:nvSpPr>
        <p:spPr>
          <a:xfrm>
            <a:off x="6387922" y="1313645"/>
            <a:ext cx="5267502" cy="5267458"/>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a:t>public</a:t>
            </a:r>
            <a:r>
              <a:rPr lang="en-US" dirty="0"/>
              <a:t> </a:t>
            </a:r>
            <a:r>
              <a:rPr lang="en-US" b="1" dirty="0"/>
              <a:t>class</a:t>
            </a:r>
            <a:r>
              <a:rPr lang="en-US" dirty="0"/>
              <a:t> </a:t>
            </a:r>
            <a:r>
              <a:rPr lang="en-US" dirty="0" err="1"/>
              <a:t>ArrayListExample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dirty="0" err="1"/>
              <a:t>ArrayList</a:t>
            </a:r>
            <a:r>
              <a:rPr lang="en-US" dirty="0"/>
              <a:t>&lt;Book&gt; list=</a:t>
            </a:r>
            <a:r>
              <a:rPr lang="en-US" b="1" dirty="0"/>
              <a:t>new</a:t>
            </a:r>
            <a:r>
              <a:rPr lang="en-US" dirty="0"/>
              <a:t> </a:t>
            </a:r>
            <a:r>
              <a:rPr lang="en-US" dirty="0" err="1"/>
              <a:t>ArrayList</a:t>
            </a:r>
            <a:r>
              <a:rPr lang="en-US" dirty="0"/>
              <a:t>&lt;Book&gt;();  </a:t>
            </a:r>
          </a:p>
          <a:p>
            <a:pPr marL="0" indent="0">
              <a:buNone/>
            </a:pPr>
            <a:r>
              <a:rPr lang="en-US" dirty="0"/>
              <a:t>   Book b1=</a:t>
            </a:r>
            <a:r>
              <a:rPr lang="en-US" b="1" dirty="0"/>
              <a:t>new</a:t>
            </a:r>
            <a:r>
              <a:rPr lang="en-US" dirty="0"/>
              <a:t> Book(101,"Let us </a:t>
            </a:r>
            <a:r>
              <a:rPr lang="en-US" dirty="0" err="1"/>
              <a:t>C","Yashwant</a:t>
            </a:r>
            <a:r>
              <a:rPr lang="en-US" dirty="0"/>
              <a:t> Kanetkar","BPB",8);  </a:t>
            </a:r>
          </a:p>
          <a:p>
            <a:pPr marL="0" indent="0">
              <a:buNone/>
            </a:pPr>
            <a:r>
              <a:rPr lang="en-US" dirty="0"/>
              <a:t>    Book b2=</a:t>
            </a:r>
            <a:r>
              <a:rPr lang="en-US" b="1" dirty="0"/>
              <a:t>new</a:t>
            </a:r>
            <a:r>
              <a:rPr lang="en-US" dirty="0"/>
              <a:t> Book(102,"Data Communications &amp; Networking","</a:t>
            </a:r>
            <a:r>
              <a:rPr lang="en-US" dirty="0" err="1"/>
              <a:t>Forouzan</a:t>
            </a:r>
            <a:r>
              <a:rPr lang="en-US" dirty="0"/>
              <a:t>","</a:t>
            </a:r>
            <a:r>
              <a:rPr lang="en-US" dirty="0" err="1"/>
              <a:t>Mc</a:t>
            </a:r>
            <a:r>
              <a:rPr lang="en-US" dirty="0"/>
              <a:t> </a:t>
            </a:r>
            <a:r>
              <a:rPr lang="en-US" dirty="0" err="1"/>
              <a:t>Graw</a:t>
            </a:r>
            <a:r>
              <a:rPr lang="en-US" dirty="0"/>
              <a:t> Hill",4);  </a:t>
            </a:r>
          </a:p>
          <a:p>
            <a:pPr marL="0" indent="0">
              <a:buNone/>
            </a:pPr>
            <a:r>
              <a:rPr lang="en-US" dirty="0"/>
              <a:t>    Book b3=</a:t>
            </a:r>
            <a:r>
              <a:rPr lang="en-US" b="1" dirty="0"/>
              <a:t>new</a:t>
            </a:r>
            <a:r>
              <a:rPr lang="en-US" dirty="0"/>
              <a:t> Book(103,"Operating System","Galvin","Wiley",6);  </a:t>
            </a:r>
          </a:p>
          <a:p>
            <a:pPr marL="0" indent="0">
              <a:buNone/>
            </a:pPr>
            <a:r>
              <a:rPr lang="en-US" dirty="0"/>
              <a:t>    </a:t>
            </a:r>
            <a:r>
              <a:rPr lang="en-US" dirty="0" err="1"/>
              <a:t>list.add</a:t>
            </a:r>
            <a:r>
              <a:rPr lang="en-US" dirty="0"/>
              <a:t>(b1);  </a:t>
            </a:r>
          </a:p>
          <a:p>
            <a:pPr marL="0" indent="0">
              <a:buNone/>
            </a:pPr>
            <a:r>
              <a:rPr lang="en-US" dirty="0"/>
              <a:t>    </a:t>
            </a:r>
            <a:r>
              <a:rPr lang="en-US" dirty="0" err="1"/>
              <a:t>list.add</a:t>
            </a:r>
            <a:r>
              <a:rPr lang="en-US" dirty="0"/>
              <a:t>(b2);  </a:t>
            </a:r>
          </a:p>
          <a:p>
            <a:pPr marL="0" indent="0">
              <a:buNone/>
            </a:pPr>
            <a:r>
              <a:rPr lang="en-US" dirty="0"/>
              <a:t>    </a:t>
            </a:r>
            <a:r>
              <a:rPr lang="en-US" dirty="0" err="1"/>
              <a:t>list.add</a:t>
            </a:r>
            <a:r>
              <a:rPr lang="en-US" dirty="0"/>
              <a:t>(b3);  </a:t>
            </a:r>
          </a:p>
          <a:p>
            <a:pPr marL="0" indent="0">
              <a:buNone/>
            </a:pPr>
            <a:r>
              <a:rPr lang="en-US" dirty="0"/>
              <a:t>    </a:t>
            </a:r>
            <a:r>
              <a:rPr lang="en-US" b="1" dirty="0"/>
              <a:t>for</a:t>
            </a:r>
            <a:r>
              <a:rPr lang="en-US" dirty="0"/>
              <a:t>(Book b:list){  </a:t>
            </a:r>
          </a:p>
          <a:p>
            <a:pPr marL="0" indent="0">
              <a:buNone/>
            </a:pPr>
            <a:r>
              <a:rPr lang="en-US" dirty="0"/>
              <a:t>        </a:t>
            </a:r>
            <a:r>
              <a:rPr lang="en-US" dirty="0" err="1"/>
              <a:t>System.out.println</a:t>
            </a:r>
            <a:r>
              <a:rPr lang="en-US" dirty="0"/>
              <a:t>(b.id+" "+b.name+" "+</a:t>
            </a:r>
            <a:r>
              <a:rPr lang="en-US" dirty="0" err="1"/>
              <a:t>b.author</a:t>
            </a:r>
            <a:r>
              <a:rPr lang="en-US" dirty="0"/>
              <a:t>+" "+</a:t>
            </a:r>
            <a:r>
              <a:rPr lang="en-US" dirty="0" err="1"/>
              <a:t>b.publisher</a:t>
            </a:r>
            <a:r>
              <a:rPr lang="en-US" dirty="0"/>
              <a:t>+" "+</a:t>
            </a:r>
            <a:r>
              <a:rPr lang="en-US" dirty="0" err="1"/>
              <a:t>b.quantity</a:t>
            </a:r>
            <a:r>
              <a:rPr lang="en-US" dirty="0"/>
              <a:t>);  </a:t>
            </a:r>
          </a:p>
          <a:p>
            <a:pPr marL="0" indent="0">
              <a:buNone/>
            </a:pPr>
            <a:r>
              <a:rPr lang="en-US" dirty="0"/>
              <a:t>    }  }  }</a:t>
            </a:r>
          </a:p>
        </p:txBody>
      </p:sp>
    </p:spTree>
    <p:extLst>
      <p:ext uri="{BB962C8B-B14F-4D97-AF65-F5344CB8AC3E}">
        <p14:creationId xmlns:p14="http://schemas.microsoft.com/office/powerpoint/2010/main" val="4172593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perform searching in </a:t>
            </a:r>
            <a:r>
              <a:rPr lang="en-US" dirty="0" err="1"/>
              <a:t>ArrayList</a:t>
            </a:r>
            <a:endParaRPr lang="en-US" dirty="0"/>
          </a:p>
        </p:txBody>
      </p:sp>
      <p:sp>
        <p:nvSpPr>
          <p:cNvPr id="3" name="Content Placeholder 2"/>
          <p:cNvSpPr>
            <a:spLocks noGrp="1"/>
          </p:cNvSpPr>
          <p:nvPr>
            <p:ph idx="1"/>
          </p:nvPr>
        </p:nvSpPr>
        <p:spPr/>
        <p:txBody>
          <a:bodyPr/>
          <a:lstStyle/>
          <a:p>
            <a:r>
              <a:rPr lang="en-US" dirty="0"/>
              <a:t>contains()</a:t>
            </a:r>
          </a:p>
          <a:p>
            <a:r>
              <a:rPr lang="en-US" dirty="0"/>
              <a:t>get()</a:t>
            </a:r>
          </a:p>
          <a:p>
            <a:r>
              <a:rPr lang="en-US" dirty="0" err="1"/>
              <a:t>indexOf</a:t>
            </a:r>
            <a:r>
              <a:rPr lang="en-US" dirty="0"/>
              <a:t>()</a:t>
            </a:r>
          </a:p>
        </p:txBody>
      </p:sp>
    </p:spTree>
    <p:extLst>
      <p:ext uri="{BB962C8B-B14F-4D97-AF65-F5344CB8AC3E}">
        <p14:creationId xmlns:p14="http://schemas.microsoft.com/office/powerpoint/2010/main" val="424914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18942"/>
            <a:ext cx="10018713" cy="875762"/>
          </a:xfrm>
        </p:spPr>
        <p:txBody>
          <a:bodyPr/>
          <a:lstStyle/>
          <a:p>
            <a:r>
              <a:rPr lang="en-US" dirty="0" err="1"/>
              <a:t>indexOf</a:t>
            </a:r>
            <a:endParaRPr lang="en-US" dirty="0"/>
          </a:p>
        </p:txBody>
      </p:sp>
      <p:sp>
        <p:nvSpPr>
          <p:cNvPr id="3" name="Content Placeholder 2"/>
          <p:cNvSpPr>
            <a:spLocks noGrp="1"/>
          </p:cNvSpPr>
          <p:nvPr>
            <p:ph idx="1"/>
          </p:nvPr>
        </p:nvSpPr>
        <p:spPr>
          <a:xfrm>
            <a:off x="1484310" y="1210614"/>
            <a:ext cx="10018713" cy="5254579"/>
          </a:xfrm>
        </p:spPr>
        <p:txBody>
          <a:bodyPr>
            <a:normAutofit fontScale="62500" lnSpcReduction="20000"/>
          </a:bodyPr>
          <a:lstStyle/>
          <a:p>
            <a:r>
              <a:rPr lang="en-US" dirty="0"/>
              <a:t>import </a:t>
            </a:r>
            <a:r>
              <a:rPr lang="en-US" dirty="0" err="1"/>
              <a:t>java.util.ArrayList</a:t>
            </a:r>
            <a:r>
              <a:rPr lang="en-US" dirty="0"/>
              <a:t>;</a:t>
            </a:r>
          </a:p>
          <a:p>
            <a:r>
              <a:rPr lang="en-US" dirty="0"/>
              <a:t>public class </a:t>
            </a:r>
            <a:r>
              <a:rPr lang="en-US" dirty="0" err="1"/>
              <a:t>IndexOfExample</a:t>
            </a:r>
            <a:r>
              <a:rPr lang="en-US" dirty="0"/>
              <a:t> {</a:t>
            </a:r>
          </a:p>
          <a:p>
            <a:r>
              <a:rPr lang="en-US" dirty="0"/>
              <a:t>  public static void main(String[] </a:t>
            </a:r>
            <a:r>
              <a:rPr lang="en-US" dirty="0" err="1"/>
              <a:t>args</a:t>
            </a:r>
            <a:r>
              <a:rPr lang="en-US" dirty="0"/>
              <a:t>) {</a:t>
            </a:r>
          </a:p>
          <a:p>
            <a:r>
              <a:rPr lang="en-US" dirty="0"/>
              <a:t>      </a:t>
            </a:r>
            <a:r>
              <a:rPr lang="en-US" dirty="0" err="1"/>
              <a:t>ArrayList</a:t>
            </a:r>
            <a:r>
              <a:rPr lang="en-US" dirty="0"/>
              <a:t>&lt;String&gt; al = new </a:t>
            </a:r>
            <a:r>
              <a:rPr lang="en-US" dirty="0" err="1"/>
              <a:t>ArrayList</a:t>
            </a:r>
            <a:r>
              <a:rPr lang="en-US" dirty="0"/>
              <a:t>&lt;String&gt;();</a:t>
            </a:r>
          </a:p>
          <a:p>
            <a:r>
              <a:rPr lang="en-US" dirty="0"/>
              <a:t>      </a:t>
            </a:r>
            <a:r>
              <a:rPr lang="en-US" dirty="0" err="1"/>
              <a:t>al.add</a:t>
            </a:r>
            <a:r>
              <a:rPr lang="en-US" dirty="0"/>
              <a:t>("AB");</a:t>
            </a:r>
          </a:p>
          <a:p>
            <a:r>
              <a:rPr lang="en-US" dirty="0"/>
              <a:t>      </a:t>
            </a:r>
            <a:r>
              <a:rPr lang="en-US" dirty="0" err="1"/>
              <a:t>al.add</a:t>
            </a:r>
            <a:r>
              <a:rPr lang="en-US" dirty="0"/>
              <a:t>("CD");</a:t>
            </a:r>
          </a:p>
          <a:p>
            <a:r>
              <a:rPr lang="en-US" dirty="0"/>
              <a:t>      </a:t>
            </a:r>
            <a:r>
              <a:rPr lang="en-US" dirty="0" err="1"/>
              <a:t>al.add</a:t>
            </a:r>
            <a:r>
              <a:rPr lang="en-US" dirty="0"/>
              <a:t>("EF");</a:t>
            </a:r>
          </a:p>
          <a:p>
            <a:r>
              <a:rPr lang="en-US" dirty="0"/>
              <a:t>      </a:t>
            </a:r>
            <a:r>
              <a:rPr lang="en-US" dirty="0" err="1"/>
              <a:t>al.add</a:t>
            </a:r>
            <a:r>
              <a:rPr lang="en-US" dirty="0"/>
              <a:t>("GH");</a:t>
            </a:r>
          </a:p>
          <a:p>
            <a:r>
              <a:rPr lang="en-US" dirty="0"/>
              <a:t>      </a:t>
            </a:r>
            <a:r>
              <a:rPr lang="en-US" dirty="0" err="1"/>
              <a:t>al.add</a:t>
            </a:r>
            <a:r>
              <a:rPr lang="en-US" dirty="0"/>
              <a:t>("IJ");</a:t>
            </a:r>
          </a:p>
          <a:p>
            <a:r>
              <a:rPr lang="en-US" dirty="0"/>
              <a:t>      </a:t>
            </a:r>
            <a:r>
              <a:rPr lang="en-US" dirty="0" err="1"/>
              <a:t>al.add</a:t>
            </a:r>
            <a:r>
              <a:rPr lang="en-US" dirty="0"/>
              <a:t>("KL");</a:t>
            </a:r>
          </a:p>
          <a:p>
            <a:r>
              <a:rPr lang="en-US" dirty="0"/>
              <a:t>      </a:t>
            </a:r>
            <a:r>
              <a:rPr lang="en-US" dirty="0" err="1"/>
              <a:t>al.add</a:t>
            </a:r>
            <a:r>
              <a:rPr lang="en-US" dirty="0"/>
              <a:t>("MN");</a:t>
            </a:r>
          </a:p>
          <a:p>
            <a:r>
              <a:rPr lang="en-US" dirty="0"/>
              <a:t>      </a:t>
            </a:r>
            <a:r>
              <a:rPr lang="en-US" dirty="0" err="1"/>
              <a:t>System.out.println</a:t>
            </a:r>
            <a:r>
              <a:rPr lang="en-US" dirty="0"/>
              <a:t>("Index of 'AB': "+</a:t>
            </a:r>
            <a:r>
              <a:rPr lang="en-US" dirty="0" err="1"/>
              <a:t>al.indexOf</a:t>
            </a:r>
            <a:r>
              <a:rPr lang="en-US" dirty="0"/>
              <a:t>("AB"));</a:t>
            </a:r>
          </a:p>
          <a:p>
            <a:r>
              <a:rPr lang="en-US" dirty="0"/>
              <a:t>      </a:t>
            </a:r>
            <a:r>
              <a:rPr lang="en-US" dirty="0" err="1"/>
              <a:t>System.out.println</a:t>
            </a:r>
            <a:r>
              <a:rPr lang="en-US" dirty="0"/>
              <a:t>("Index of 'KL': "+</a:t>
            </a:r>
            <a:r>
              <a:rPr lang="en-US" dirty="0" err="1"/>
              <a:t>al.indexOf</a:t>
            </a:r>
            <a:r>
              <a:rPr lang="en-US" dirty="0"/>
              <a:t>("KL"));</a:t>
            </a:r>
          </a:p>
          <a:p>
            <a:r>
              <a:rPr lang="en-US" dirty="0"/>
              <a:t>      </a:t>
            </a:r>
            <a:r>
              <a:rPr lang="en-US" dirty="0" err="1"/>
              <a:t>System.out.println</a:t>
            </a:r>
            <a:r>
              <a:rPr lang="en-US" dirty="0"/>
              <a:t>("Index of 'AA': "+</a:t>
            </a:r>
            <a:r>
              <a:rPr lang="en-US" dirty="0" err="1"/>
              <a:t>al.indexOf</a:t>
            </a:r>
            <a:r>
              <a:rPr lang="en-US" dirty="0"/>
              <a:t>("AA"));</a:t>
            </a:r>
          </a:p>
          <a:p>
            <a:r>
              <a:rPr lang="en-US" dirty="0"/>
              <a:t>      </a:t>
            </a:r>
            <a:r>
              <a:rPr lang="en-US" dirty="0" err="1"/>
              <a:t>System.out.println</a:t>
            </a:r>
            <a:r>
              <a:rPr lang="en-US" dirty="0"/>
              <a:t>("Index of 'EF': "+</a:t>
            </a:r>
            <a:r>
              <a:rPr lang="en-US" dirty="0" err="1"/>
              <a:t>al.indexOf</a:t>
            </a:r>
            <a:r>
              <a:rPr lang="en-US" dirty="0"/>
              <a:t>("EF"));</a:t>
            </a:r>
          </a:p>
          <a:p>
            <a:r>
              <a:rPr lang="en-US" dirty="0"/>
              <a:t>  }</a:t>
            </a:r>
          </a:p>
          <a:p>
            <a:r>
              <a:rPr lang="en-US" dirty="0"/>
              <a:t>}</a:t>
            </a:r>
          </a:p>
        </p:txBody>
      </p:sp>
      <p:sp>
        <p:nvSpPr>
          <p:cNvPr id="5" name="TextBox 4"/>
          <p:cNvSpPr txBox="1"/>
          <p:nvPr/>
        </p:nvSpPr>
        <p:spPr>
          <a:xfrm>
            <a:off x="8261684" y="2791325"/>
            <a:ext cx="3737810" cy="1477328"/>
          </a:xfrm>
          <a:prstGeom prst="rect">
            <a:avLst/>
          </a:prstGeom>
          <a:noFill/>
        </p:spPr>
        <p:txBody>
          <a:bodyPr wrap="square" rtlCol="0">
            <a:spAutoFit/>
          </a:bodyPr>
          <a:lstStyle/>
          <a:p>
            <a:r>
              <a:rPr lang="en-US" b="1" dirty="0"/>
              <a:t>Output:</a:t>
            </a:r>
          </a:p>
          <a:p>
            <a:r>
              <a:rPr lang="en-US" dirty="0"/>
              <a:t>Index of 'AB': 0 </a:t>
            </a:r>
          </a:p>
          <a:p>
            <a:r>
              <a:rPr lang="en-US" dirty="0"/>
              <a:t>Index of 'KL': 5 </a:t>
            </a:r>
          </a:p>
          <a:p>
            <a:r>
              <a:rPr lang="en-US" dirty="0"/>
              <a:t>Index of 'AA': -1 </a:t>
            </a:r>
          </a:p>
          <a:p>
            <a:r>
              <a:rPr lang="en-US" dirty="0"/>
              <a:t>Index of 'EF': 2</a:t>
            </a:r>
          </a:p>
        </p:txBody>
      </p:sp>
    </p:spTree>
    <p:extLst>
      <p:ext uri="{BB962C8B-B14F-4D97-AF65-F5344CB8AC3E}">
        <p14:creationId xmlns:p14="http://schemas.microsoft.com/office/powerpoint/2010/main" val="4075006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18942"/>
            <a:ext cx="10018713" cy="875762"/>
          </a:xfrm>
        </p:spPr>
        <p:txBody>
          <a:bodyPr/>
          <a:lstStyle/>
          <a:p>
            <a:r>
              <a:rPr lang="en-US" dirty="0"/>
              <a:t>contains</a:t>
            </a:r>
          </a:p>
        </p:txBody>
      </p:sp>
      <p:sp>
        <p:nvSpPr>
          <p:cNvPr id="3" name="Content Placeholder 2"/>
          <p:cNvSpPr>
            <a:spLocks noGrp="1"/>
          </p:cNvSpPr>
          <p:nvPr>
            <p:ph idx="1"/>
          </p:nvPr>
        </p:nvSpPr>
        <p:spPr>
          <a:xfrm>
            <a:off x="1484310" y="1210614"/>
            <a:ext cx="10018713" cy="5254579"/>
          </a:xfrm>
        </p:spPr>
        <p:txBody>
          <a:bodyPr>
            <a:normAutofit fontScale="85000" lnSpcReduction="20000"/>
          </a:bodyPr>
          <a:lstStyle/>
          <a:p>
            <a:r>
              <a:rPr lang="en-US" dirty="0"/>
              <a:t>  import </a:t>
            </a:r>
            <a:r>
              <a:rPr lang="en-US" dirty="0" err="1"/>
              <a:t>java.util.ArrayList</a:t>
            </a:r>
            <a:r>
              <a:rPr lang="en-US" dirty="0"/>
              <a:t>;</a:t>
            </a:r>
          </a:p>
          <a:p>
            <a:r>
              <a:rPr lang="en-US" dirty="0"/>
              <a:t>  public class </a:t>
            </a:r>
            <a:r>
              <a:rPr lang="en-US" dirty="0" err="1"/>
              <a:t>IndexOfExample</a:t>
            </a:r>
            <a:r>
              <a:rPr lang="en-US" dirty="0"/>
              <a:t> {</a:t>
            </a:r>
          </a:p>
          <a:p>
            <a:r>
              <a:rPr lang="en-US" dirty="0"/>
              <a:t>  public static void main(String[] </a:t>
            </a:r>
            <a:r>
              <a:rPr lang="en-US" dirty="0" err="1"/>
              <a:t>args</a:t>
            </a:r>
            <a:r>
              <a:rPr lang="en-US" dirty="0"/>
              <a:t>) {</a:t>
            </a:r>
          </a:p>
          <a:p>
            <a:pPr marL="457200" lvl="1" indent="0">
              <a:buNone/>
            </a:pPr>
            <a:r>
              <a:rPr lang="en-US" dirty="0"/>
              <a:t>    </a:t>
            </a:r>
            <a:r>
              <a:rPr lang="en-US" dirty="0" err="1"/>
              <a:t>ArrayList</a:t>
            </a:r>
            <a:r>
              <a:rPr lang="en-US" dirty="0"/>
              <a:t>&lt;String&gt; al = new </a:t>
            </a:r>
            <a:r>
              <a:rPr lang="en-US" dirty="0" err="1"/>
              <a:t>ArrayList</a:t>
            </a:r>
            <a:r>
              <a:rPr lang="en-US" dirty="0"/>
              <a:t>&lt;String&gt;();</a:t>
            </a:r>
          </a:p>
          <a:p>
            <a:r>
              <a:rPr lang="en-US" dirty="0"/>
              <a:t>      </a:t>
            </a:r>
            <a:r>
              <a:rPr lang="en-US" dirty="0" err="1"/>
              <a:t>al.add</a:t>
            </a:r>
            <a:r>
              <a:rPr lang="en-US" dirty="0"/>
              <a:t>("pen");</a:t>
            </a:r>
          </a:p>
          <a:p>
            <a:r>
              <a:rPr lang="en-US" dirty="0"/>
              <a:t>      </a:t>
            </a:r>
            <a:r>
              <a:rPr lang="en-US" dirty="0" err="1"/>
              <a:t>al.add</a:t>
            </a:r>
            <a:r>
              <a:rPr lang="en-US" dirty="0"/>
              <a:t>("pencil");</a:t>
            </a:r>
          </a:p>
          <a:p>
            <a:r>
              <a:rPr lang="en-US" dirty="0"/>
              <a:t>      </a:t>
            </a:r>
            <a:r>
              <a:rPr lang="en-US" dirty="0" err="1"/>
              <a:t>al.add</a:t>
            </a:r>
            <a:r>
              <a:rPr lang="en-US" dirty="0"/>
              <a:t>("ink");</a:t>
            </a:r>
          </a:p>
          <a:p>
            <a:r>
              <a:rPr lang="en-US" dirty="0"/>
              <a:t>      </a:t>
            </a:r>
            <a:r>
              <a:rPr lang="en-US" dirty="0" err="1"/>
              <a:t>al.add</a:t>
            </a:r>
            <a:r>
              <a:rPr lang="en-US" dirty="0"/>
              <a:t>("notebook");</a:t>
            </a:r>
          </a:p>
          <a:p>
            <a:endParaRPr lang="en-US" dirty="0"/>
          </a:p>
          <a:p>
            <a:r>
              <a:rPr lang="en-US" dirty="0"/>
              <a:t>      </a:t>
            </a:r>
            <a:r>
              <a:rPr lang="en-US" dirty="0" err="1"/>
              <a:t>System.out.println</a:t>
            </a:r>
            <a:r>
              <a:rPr lang="en-US" dirty="0"/>
              <a:t>("</a:t>
            </a:r>
            <a:r>
              <a:rPr lang="en-US" dirty="0" err="1"/>
              <a:t>ArrayList</a:t>
            </a:r>
            <a:r>
              <a:rPr lang="en-US" dirty="0"/>
              <a:t> contains the string 'ink pen': " +</a:t>
            </a:r>
            <a:r>
              <a:rPr lang="en-US" dirty="0" err="1"/>
              <a:t>al.contains</a:t>
            </a:r>
            <a:r>
              <a:rPr lang="en-US" dirty="0"/>
              <a:t>("ink pen"));</a:t>
            </a:r>
          </a:p>
          <a:p>
            <a:r>
              <a:rPr lang="en-US" dirty="0"/>
              <a:t>      </a:t>
            </a:r>
            <a:r>
              <a:rPr lang="en-US" dirty="0" err="1"/>
              <a:t>System.out.println</a:t>
            </a:r>
            <a:r>
              <a:rPr lang="en-US" dirty="0"/>
              <a:t>("</a:t>
            </a:r>
            <a:r>
              <a:rPr lang="en-US" dirty="0" err="1"/>
              <a:t>ArrayList</a:t>
            </a:r>
            <a:r>
              <a:rPr lang="en-US" dirty="0"/>
              <a:t> contains the string 'pen': " +</a:t>
            </a:r>
            <a:r>
              <a:rPr lang="en-US" dirty="0" err="1"/>
              <a:t>al.contains</a:t>
            </a:r>
            <a:r>
              <a:rPr lang="en-US" dirty="0"/>
              <a:t>("pen"));</a:t>
            </a:r>
          </a:p>
          <a:p>
            <a:r>
              <a:rPr lang="en-US" dirty="0"/>
              <a:t>      </a:t>
            </a:r>
            <a:r>
              <a:rPr lang="en-US" dirty="0" err="1"/>
              <a:t>System.out.println</a:t>
            </a:r>
            <a:r>
              <a:rPr lang="en-US" dirty="0"/>
              <a:t>("</a:t>
            </a:r>
            <a:r>
              <a:rPr lang="en-US" dirty="0" err="1"/>
              <a:t>ArrayList</a:t>
            </a:r>
            <a:r>
              <a:rPr lang="en-US" dirty="0"/>
              <a:t> contains the string 'pencil': "  +</a:t>
            </a:r>
            <a:r>
              <a:rPr lang="en-US" dirty="0" err="1"/>
              <a:t>al.contains</a:t>
            </a:r>
            <a:r>
              <a:rPr lang="en-US" dirty="0"/>
              <a:t>("pencil"));</a:t>
            </a:r>
          </a:p>
          <a:p>
            <a:r>
              <a:rPr lang="en-US" dirty="0"/>
              <a:t>      </a:t>
            </a:r>
            <a:r>
              <a:rPr lang="en-US" dirty="0" err="1"/>
              <a:t>System.out.println</a:t>
            </a:r>
            <a:r>
              <a:rPr lang="en-US" dirty="0"/>
              <a:t>("</a:t>
            </a:r>
            <a:r>
              <a:rPr lang="en-US" dirty="0" err="1"/>
              <a:t>ArrayList</a:t>
            </a:r>
            <a:r>
              <a:rPr lang="en-US" dirty="0"/>
              <a:t> contains the string 'book': "      +</a:t>
            </a:r>
            <a:r>
              <a:rPr lang="en-US" dirty="0" err="1"/>
              <a:t>al.contains</a:t>
            </a:r>
            <a:r>
              <a:rPr lang="en-US" dirty="0"/>
              <a:t>("book"));  }</a:t>
            </a:r>
          </a:p>
          <a:p>
            <a:r>
              <a:rPr lang="en-US" dirty="0"/>
              <a:t>}</a:t>
            </a:r>
          </a:p>
        </p:txBody>
      </p:sp>
      <p:sp>
        <p:nvSpPr>
          <p:cNvPr id="5" name="TextBox 4"/>
          <p:cNvSpPr txBox="1"/>
          <p:nvPr/>
        </p:nvSpPr>
        <p:spPr>
          <a:xfrm>
            <a:off x="7475622" y="2083577"/>
            <a:ext cx="4396370" cy="1754326"/>
          </a:xfrm>
          <a:prstGeom prst="rect">
            <a:avLst/>
          </a:prstGeom>
          <a:noFill/>
        </p:spPr>
        <p:txBody>
          <a:bodyPr wrap="square" rtlCol="0">
            <a:spAutoFit/>
          </a:bodyPr>
          <a:lstStyle/>
          <a:p>
            <a:pPr algn="just"/>
            <a:r>
              <a:rPr lang="en-US" b="1" dirty="0"/>
              <a:t>Output:</a:t>
            </a:r>
          </a:p>
          <a:p>
            <a:pPr algn="just"/>
            <a:r>
              <a:rPr lang="en-US" dirty="0" err="1"/>
              <a:t>ArrayList</a:t>
            </a:r>
            <a:r>
              <a:rPr lang="en-US" dirty="0"/>
              <a:t> contains the string 'ink pen': false</a:t>
            </a:r>
          </a:p>
          <a:p>
            <a:pPr algn="just"/>
            <a:r>
              <a:rPr lang="en-US" dirty="0" err="1"/>
              <a:t>ArrayList</a:t>
            </a:r>
            <a:r>
              <a:rPr lang="en-US" dirty="0"/>
              <a:t> contains the string 'pen': true</a:t>
            </a:r>
          </a:p>
          <a:p>
            <a:pPr algn="just"/>
            <a:r>
              <a:rPr lang="en-US" dirty="0" err="1"/>
              <a:t>ArrayList</a:t>
            </a:r>
            <a:r>
              <a:rPr lang="en-US" dirty="0"/>
              <a:t> contains the string 'pencil': true</a:t>
            </a:r>
          </a:p>
          <a:p>
            <a:pPr algn="just"/>
            <a:r>
              <a:rPr lang="en-US" dirty="0" err="1"/>
              <a:t>ArrayList</a:t>
            </a:r>
            <a:r>
              <a:rPr lang="en-US" dirty="0"/>
              <a:t> contains the string 'book': false</a:t>
            </a:r>
          </a:p>
          <a:p>
            <a:pPr algn="just"/>
            <a:endParaRPr lang="en-US" dirty="0"/>
          </a:p>
        </p:txBody>
      </p:sp>
    </p:spTree>
    <p:extLst>
      <p:ext uri="{BB962C8B-B14F-4D97-AF65-F5344CB8AC3E}">
        <p14:creationId xmlns:p14="http://schemas.microsoft.com/office/powerpoint/2010/main" val="229304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B688-BA6D-8108-7A3F-449AA75C215C}"/>
              </a:ext>
            </a:extLst>
          </p:cNvPr>
          <p:cNvSpPr>
            <a:spLocks noGrp="1"/>
          </p:cNvSpPr>
          <p:nvPr>
            <p:ph type="title"/>
          </p:nvPr>
        </p:nvSpPr>
        <p:spPr>
          <a:xfrm>
            <a:off x="1484310" y="140776"/>
            <a:ext cx="10018713" cy="926024"/>
          </a:xfrm>
        </p:spPr>
        <p:txBody>
          <a:bodyPr/>
          <a:lstStyle/>
          <a:p>
            <a:r>
              <a:rPr lang="en-US" dirty="0"/>
              <a:t>Java Collection Interface Methods</a:t>
            </a:r>
          </a:p>
        </p:txBody>
      </p:sp>
      <p:graphicFrame>
        <p:nvGraphicFramePr>
          <p:cNvPr id="5" name="Content Placeholder 4">
            <a:extLst>
              <a:ext uri="{FF2B5EF4-FFF2-40B4-BE49-F238E27FC236}">
                <a16:creationId xmlns:a16="http://schemas.microsoft.com/office/drawing/2014/main" id="{DDD53D3F-340F-D73A-5683-6A667FC956EB}"/>
              </a:ext>
            </a:extLst>
          </p:cNvPr>
          <p:cNvGraphicFramePr>
            <a:graphicFrameLocks noGrp="1"/>
          </p:cNvGraphicFramePr>
          <p:nvPr>
            <p:ph idx="1"/>
            <p:extLst>
              <p:ext uri="{D42A27DB-BD31-4B8C-83A1-F6EECF244321}">
                <p14:modId xmlns:p14="http://schemas.microsoft.com/office/powerpoint/2010/main" val="3612709262"/>
              </p:ext>
            </p:extLst>
          </p:nvPr>
        </p:nvGraphicFramePr>
        <p:xfrm>
          <a:off x="1890549" y="894426"/>
          <a:ext cx="9612474" cy="5758222"/>
        </p:xfrm>
        <a:graphic>
          <a:graphicData uri="http://schemas.openxmlformats.org/drawingml/2006/table">
            <a:tbl>
              <a:tblPr firstRow="1" firstCol="1" bandRow="1">
                <a:tableStyleId>{5C22544A-7EE6-4342-B048-85BDC9FD1C3A}</a:tableStyleId>
              </a:tblPr>
              <a:tblGrid>
                <a:gridCol w="1475865">
                  <a:extLst>
                    <a:ext uri="{9D8B030D-6E8A-4147-A177-3AD203B41FA5}">
                      <a16:colId xmlns:a16="http://schemas.microsoft.com/office/drawing/2014/main" val="3617048641"/>
                    </a:ext>
                  </a:extLst>
                </a:gridCol>
                <a:gridCol w="3967566">
                  <a:extLst>
                    <a:ext uri="{9D8B030D-6E8A-4147-A177-3AD203B41FA5}">
                      <a16:colId xmlns:a16="http://schemas.microsoft.com/office/drawing/2014/main" val="1425884734"/>
                    </a:ext>
                  </a:extLst>
                </a:gridCol>
                <a:gridCol w="4169043">
                  <a:extLst>
                    <a:ext uri="{9D8B030D-6E8A-4147-A177-3AD203B41FA5}">
                      <a16:colId xmlns:a16="http://schemas.microsoft.com/office/drawing/2014/main" val="1038974497"/>
                    </a:ext>
                  </a:extLst>
                </a:gridCol>
              </a:tblGrid>
              <a:tr h="441345">
                <a:tc>
                  <a:txBody>
                    <a:bodyPr/>
                    <a:lstStyle/>
                    <a:p>
                      <a:pPr marL="0" marR="0">
                        <a:lnSpc>
                          <a:spcPct val="107000"/>
                        </a:lnSpc>
                        <a:spcBef>
                          <a:spcPts val="0"/>
                        </a:spcBef>
                        <a:spcAft>
                          <a:spcPts val="1800"/>
                        </a:spcAft>
                      </a:pPr>
                      <a:r>
                        <a:rPr lang="en-US" sz="2000" kern="0">
                          <a:effectLst/>
                        </a:rPr>
                        <a:t>Sr.no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Method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Description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80831411"/>
                  </a:ext>
                </a:extLst>
              </a:tr>
              <a:tr h="690922">
                <a:tc>
                  <a:txBody>
                    <a:bodyPr/>
                    <a:lstStyle/>
                    <a:p>
                      <a:pPr marL="0" marR="0">
                        <a:lnSpc>
                          <a:spcPct val="107000"/>
                        </a:lnSpc>
                        <a:spcBef>
                          <a:spcPts val="0"/>
                        </a:spcBef>
                        <a:spcAft>
                          <a:spcPts val="1800"/>
                        </a:spcAft>
                      </a:pPr>
                      <a:r>
                        <a:rPr lang="en-US" sz="2000" kern="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add(Object 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To insert an element in the collection.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774380266"/>
                  </a:ext>
                </a:extLst>
              </a:tr>
              <a:tr h="690922">
                <a:tc>
                  <a:txBody>
                    <a:bodyPr/>
                    <a:lstStyle/>
                    <a:p>
                      <a:pPr marL="0" marR="0">
                        <a:lnSpc>
                          <a:spcPct val="107000"/>
                        </a:lnSpc>
                        <a:spcBef>
                          <a:spcPts val="0"/>
                        </a:spcBef>
                        <a:spcAft>
                          <a:spcPts val="1800"/>
                        </a:spcAft>
                      </a:pPr>
                      <a:r>
                        <a:rPr lang="en-US" sz="2000" kern="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addAll(Collection 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To insert another collection in the present collection.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13264539"/>
                  </a:ext>
                </a:extLst>
              </a:tr>
              <a:tr h="690922">
                <a:tc>
                  <a:txBody>
                    <a:bodyPr/>
                    <a:lstStyle/>
                    <a:p>
                      <a:pPr marL="0" marR="0">
                        <a:lnSpc>
                          <a:spcPct val="107000"/>
                        </a:lnSpc>
                        <a:spcBef>
                          <a:spcPts val="0"/>
                        </a:spcBef>
                        <a:spcAft>
                          <a:spcPts val="1800"/>
                        </a:spcAft>
                      </a:pPr>
                      <a:r>
                        <a:rPr lang="en-US" sz="2000" kern="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remove(Object 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To remove an element in the collection.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58001721"/>
                  </a:ext>
                </a:extLst>
              </a:tr>
              <a:tr h="940497">
                <a:tc>
                  <a:txBody>
                    <a:bodyPr/>
                    <a:lstStyle/>
                    <a:p>
                      <a:pPr marL="0" marR="0">
                        <a:lnSpc>
                          <a:spcPct val="107000"/>
                        </a:lnSpc>
                        <a:spcBef>
                          <a:spcPts val="0"/>
                        </a:spcBef>
                        <a:spcAft>
                          <a:spcPts val="1800"/>
                        </a:spcAft>
                      </a:pPr>
                      <a:r>
                        <a:rPr lang="en-US" sz="2000" kern="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removeAll(Collection 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dirty="0">
                          <a:effectLst/>
                        </a:rPr>
                        <a:t>To remove another collection from the present collection if another is inserted.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737302773"/>
                  </a:ext>
                </a:extLst>
              </a:tr>
              <a:tr h="940497">
                <a:tc>
                  <a:txBody>
                    <a:bodyPr/>
                    <a:lstStyle/>
                    <a:p>
                      <a:pPr marL="0" marR="0">
                        <a:lnSpc>
                          <a:spcPct val="107000"/>
                        </a:lnSpc>
                        <a:spcBef>
                          <a:spcPts val="0"/>
                        </a:spcBef>
                        <a:spcAft>
                          <a:spcPts val="1800"/>
                        </a:spcAft>
                      </a:pPr>
                      <a:r>
                        <a:rPr lang="en-US" sz="2000" kern="0">
                          <a:effectLst/>
                        </a:rPr>
                        <a:t>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retain(collection 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dirty="0">
                          <a:effectLst/>
                        </a:rPr>
                        <a:t>To remove all the collection elements that are not contained in the specified collection.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971115326"/>
                  </a:ext>
                </a:extLst>
              </a:tr>
              <a:tr h="690922">
                <a:tc>
                  <a:txBody>
                    <a:bodyPr/>
                    <a:lstStyle/>
                    <a:p>
                      <a:pPr marL="0" marR="0">
                        <a:lnSpc>
                          <a:spcPct val="107000"/>
                        </a:lnSpc>
                        <a:spcBef>
                          <a:spcPts val="0"/>
                        </a:spcBef>
                        <a:spcAft>
                          <a:spcPts val="1800"/>
                        </a:spcAft>
                      </a:pPr>
                      <a:r>
                        <a:rPr lang="en-US" sz="2000" kern="0">
                          <a:effectLst/>
                        </a:rPr>
                        <a:t>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a:effectLst/>
                        </a:rPr>
                        <a:t>clear()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2000" kern="0" dirty="0">
                          <a:effectLst/>
                        </a:rPr>
                        <a:t>It removes all the elements from the collection.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21377099"/>
                  </a:ext>
                </a:extLst>
              </a:tr>
            </a:tbl>
          </a:graphicData>
        </a:graphic>
      </p:graphicFrame>
    </p:spTree>
    <p:extLst>
      <p:ext uri="{BB962C8B-B14F-4D97-AF65-F5344CB8AC3E}">
        <p14:creationId xmlns:p14="http://schemas.microsoft.com/office/powerpoint/2010/main" val="893636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18942"/>
            <a:ext cx="10018713" cy="875762"/>
          </a:xfrm>
        </p:spPr>
        <p:txBody>
          <a:bodyPr/>
          <a:lstStyle/>
          <a:p>
            <a:r>
              <a:rPr lang="en-US" dirty="0"/>
              <a:t>get</a:t>
            </a:r>
          </a:p>
        </p:txBody>
      </p:sp>
      <p:sp>
        <p:nvSpPr>
          <p:cNvPr id="3" name="Content Placeholder 2"/>
          <p:cNvSpPr>
            <a:spLocks noGrp="1"/>
          </p:cNvSpPr>
          <p:nvPr>
            <p:ph idx="1"/>
          </p:nvPr>
        </p:nvSpPr>
        <p:spPr>
          <a:xfrm>
            <a:off x="1484310" y="1210614"/>
            <a:ext cx="10018713" cy="5537916"/>
          </a:xfrm>
        </p:spPr>
        <p:txBody>
          <a:bodyPr>
            <a:normAutofit fontScale="70000" lnSpcReduction="20000"/>
          </a:bodyPr>
          <a:lstStyle/>
          <a:p>
            <a:r>
              <a:rPr lang="en-US" dirty="0"/>
              <a:t>  import </a:t>
            </a:r>
            <a:r>
              <a:rPr lang="en-US" dirty="0" err="1"/>
              <a:t>java.util.ArrayList</a:t>
            </a:r>
            <a:r>
              <a:rPr lang="en-US" dirty="0"/>
              <a:t>;</a:t>
            </a:r>
          </a:p>
          <a:p>
            <a:r>
              <a:rPr lang="en-US" dirty="0"/>
              <a:t>  public class </a:t>
            </a:r>
            <a:r>
              <a:rPr lang="en-US" dirty="0" err="1"/>
              <a:t>IndexOfExample</a:t>
            </a:r>
            <a:r>
              <a:rPr lang="en-US" dirty="0"/>
              <a:t> {</a:t>
            </a:r>
          </a:p>
          <a:p>
            <a:r>
              <a:rPr lang="en-US" dirty="0"/>
              <a:t>  public static void main(String[] </a:t>
            </a:r>
            <a:r>
              <a:rPr lang="en-US" dirty="0" err="1"/>
              <a:t>args</a:t>
            </a:r>
            <a:r>
              <a:rPr lang="en-US" dirty="0"/>
              <a:t>) {</a:t>
            </a:r>
          </a:p>
          <a:p>
            <a:pPr marL="457200" lvl="1" indent="0">
              <a:buNone/>
            </a:pPr>
            <a:r>
              <a:rPr lang="en-US" dirty="0"/>
              <a:t>      </a:t>
            </a:r>
            <a:r>
              <a:rPr lang="en-US" dirty="0" err="1"/>
              <a:t>ArrayList</a:t>
            </a:r>
            <a:r>
              <a:rPr lang="en-US" dirty="0"/>
              <a:t>&lt;String&gt; al = new </a:t>
            </a:r>
            <a:r>
              <a:rPr lang="en-US" dirty="0" err="1"/>
              <a:t>ArrayList</a:t>
            </a:r>
            <a:r>
              <a:rPr lang="en-US" dirty="0"/>
              <a:t>&lt;String&gt;();</a:t>
            </a:r>
          </a:p>
          <a:p>
            <a:pPr marL="457200" lvl="1" indent="0">
              <a:buNone/>
            </a:pPr>
            <a:r>
              <a:rPr lang="en-US" dirty="0"/>
              <a:t>       </a:t>
            </a:r>
            <a:r>
              <a:rPr lang="en-US" dirty="0" err="1"/>
              <a:t>al.add</a:t>
            </a:r>
            <a:r>
              <a:rPr lang="en-US" dirty="0"/>
              <a:t>("pen");</a:t>
            </a:r>
          </a:p>
          <a:p>
            <a:pPr marL="457200" lvl="1" indent="0">
              <a:buNone/>
            </a:pPr>
            <a:r>
              <a:rPr lang="en-US" dirty="0"/>
              <a:t>       </a:t>
            </a:r>
            <a:r>
              <a:rPr lang="en-US" dirty="0" err="1"/>
              <a:t>al.add</a:t>
            </a:r>
            <a:r>
              <a:rPr lang="en-US" dirty="0"/>
              <a:t>("pencil");</a:t>
            </a:r>
          </a:p>
          <a:p>
            <a:pPr marL="457200" lvl="1" indent="0">
              <a:buNone/>
            </a:pPr>
            <a:r>
              <a:rPr lang="en-US" dirty="0"/>
              <a:t>       </a:t>
            </a:r>
            <a:r>
              <a:rPr lang="en-US" dirty="0" err="1"/>
              <a:t>al.add</a:t>
            </a:r>
            <a:r>
              <a:rPr lang="en-US" dirty="0"/>
              <a:t>("ink");</a:t>
            </a:r>
          </a:p>
          <a:p>
            <a:pPr marL="457200" lvl="1" indent="0">
              <a:buNone/>
            </a:pPr>
            <a:r>
              <a:rPr lang="en-US" dirty="0"/>
              <a:t>       </a:t>
            </a:r>
            <a:r>
              <a:rPr lang="en-US" dirty="0" err="1"/>
              <a:t>al.add</a:t>
            </a:r>
            <a:r>
              <a:rPr lang="en-US" dirty="0"/>
              <a:t>("notebook");</a:t>
            </a:r>
          </a:p>
          <a:p>
            <a:pPr marL="457200" lvl="1" indent="0">
              <a:buNone/>
            </a:pPr>
            <a:r>
              <a:rPr lang="en-US" dirty="0"/>
              <a:t>       </a:t>
            </a:r>
            <a:r>
              <a:rPr lang="en-US" dirty="0" err="1"/>
              <a:t>al.add</a:t>
            </a:r>
            <a:r>
              <a:rPr lang="en-US" dirty="0"/>
              <a:t>("book");</a:t>
            </a:r>
          </a:p>
          <a:p>
            <a:pPr marL="457200" lvl="1" indent="0">
              <a:buNone/>
            </a:pPr>
            <a:r>
              <a:rPr lang="en-US" dirty="0"/>
              <a:t>       </a:t>
            </a:r>
            <a:r>
              <a:rPr lang="en-US" dirty="0" err="1"/>
              <a:t>al.add</a:t>
            </a:r>
            <a:r>
              <a:rPr lang="en-US" dirty="0"/>
              <a:t>("books");</a:t>
            </a:r>
          </a:p>
          <a:p>
            <a:pPr marL="457200" lvl="1" indent="0">
              <a:buNone/>
            </a:pPr>
            <a:r>
              <a:rPr lang="en-US" dirty="0"/>
              <a:t>       </a:t>
            </a:r>
            <a:r>
              <a:rPr lang="en-US" dirty="0" err="1"/>
              <a:t>al.add</a:t>
            </a:r>
            <a:r>
              <a:rPr lang="en-US" dirty="0"/>
              <a:t>("paper");</a:t>
            </a:r>
          </a:p>
          <a:p>
            <a:pPr marL="457200" lvl="1" indent="0">
              <a:buNone/>
            </a:pPr>
            <a:r>
              <a:rPr lang="en-US" dirty="0"/>
              <a:t>       </a:t>
            </a:r>
            <a:r>
              <a:rPr lang="en-US" dirty="0" err="1"/>
              <a:t>al.add</a:t>
            </a:r>
            <a:r>
              <a:rPr lang="en-US" dirty="0"/>
              <a:t>("white board");</a:t>
            </a:r>
          </a:p>
          <a:p>
            <a:pPr marL="457200" lvl="1" indent="0">
              <a:buNone/>
            </a:pPr>
            <a:r>
              <a:rPr lang="en-US" dirty="0"/>
              <a:t>       </a:t>
            </a:r>
            <a:r>
              <a:rPr lang="en-US" dirty="0" err="1"/>
              <a:t>System.out.println</a:t>
            </a:r>
            <a:r>
              <a:rPr lang="en-US" dirty="0"/>
              <a:t>("First element of the </a:t>
            </a:r>
            <a:r>
              <a:rPr lang="en-US" dirty="0" err="1"/>
              <a:t>ArrayList</a:t>
            </a:r>
            <a:r>
              <a:rPr lang="en-US" dirty="0"/>
              <a:t>: "+</a:t>
            </a:r>
            <a:r>
              <a:rPr lang="en-US" dirty="0" err="1"/>
              <a:t>al.get</a:t>
            </a:r>
            <a:r>
              <a:rPr lang="en-US" dirty="0"/>
              <a:t>(0));</a:t>
            </a:r>
          </a:p>
          <a:p>
            <a:pPr marL="457200" lvl="1" indent="0">
              <a:buNone/>
            </a:pPr>
            <a:r>
              <a:rPr lang="en-US" dirty="0"/>
              <a:t>       </a:t>
            </a:r>
            <a:r>
              <a:rPr lang="en-US" dirty="0" err="1"/>
              <a:t>System.out.println</a:t>
            </a:r>
            <a:r>
              <a:rPr lang="en-US" dirty="0"/>
              <a:t>("Third element of the </a:t>
            </a:r>
            <a:r>
              <a:rPr lang="en-US" dirty="0" err="1"/>
              <a:t>ArrayList</a:t>
            </a:r>
            <a:r>
              <a:rPr lang="en-US" dirty="0"/>
              <a:t>: "+</a:t>
            </a:r>
            <a:r>
              <a:rPr lang="en-US" dirty="0" err="1"/>
              <a:t>al.get</a:t>
            </a:r>
            <a:r>
              <a:rPr lang="en-US" dirty="0"/>
              <a:t>(2));</a:t>
            </a:r>
          </a:p>
          <a:p>
            <a:pPr marL="457200" lvl="1" indent="0">
              <a:buNone/>
            </a:pPr>
            <a:r>
              <a:rPr lang="en-US" dirty="0"/>
              <a:t>       </a:t>
            </a:r>
            <a:r>
              <a:rPr lang="en-US" dirty="0" err="1"/>
              <a:t>System.out.println</a:t>
            </a:r>
            <a:r>
              <a:rPr lang="en-US" dirty="0"/>
              <a:t>("Sixth element of the </a:t>
            </a:r>
            <a:r>
              <a:rPr lang="en-US" dirty="0" err="1"/>
              <a:t>ArrayList</a:t>
            </a:r>
            <a:r>
              <a:rPr lang="en-US" dirty="0"/>
              <a:t>: "+</a:t>
            </a:r>
            <a:r>
              <a:rPr lang="en-US" dirty="0" err="1"/>
              <a:t>al.get</a:t>
            </a:r>
            <a:r>
              <a:rPr lang="en-US" dirty="0"/>
              <a:t>(5));</a:t>
            </a:r>
          </a:p>
          <a:p>
            <a:pPr marL="457200" lvl="1" indent="0">
              <a:buNone/>
            </a:pPr>
            <a:r>
              <a:rPr lang="en-US" dirty="0"/>
              <a:t>       </a:t>
            </a:r>
            <a:r>
              <a:rPr lang="en-US" dirty="0" err="1"/>
              <a:t>System.out.println</a:t>
            </a:r>
            <a:r>
              <a:rPr lang="en-US" dirty="0"/>
              <a:t>("Fourth element of the </a:t>
            </a:r>
            <a:r>
              <a:rPr lang="en-US" dirty="0" err="1"/>
              <a:t>ArrayList</a:t>
            </a:r>
            <a:r>
              <a:rPr lang="en-US" dirty="0"/>
              <a:t>: "+</a:t>
            </a:r>
            <a:r>
              <a:rPr lang="en-US" dirty="0" err="1"/>
              <a:t>al.get</a:t>
            </a:r>
            <a:r>
              <a:rPr lang="en-US" dirty="0"/>
              <a:t>(3));    </a:t>
            </a:r>
          </a:p>
          <a:p>
            <a:r>
              <a:rPr lang="en-US" dirty="0"/>
              <a:t> }</a:t>
            </a:r>
          </a:p>
          <a:p>
            <a:r>
              <a:rPr lang="en-US" dirty="0"/>
              <a:t>}</a:t>
            </a:r>
          </a:p>
        </p:txBody>
      </p:sp>
    </p:spTree>
    <p:extLst>
      <p:ext uri="{BB962C8B-B14F-4D97-AF65-F5344CB8AC3E}">
        <p14:creationId xmlns:p14="http://schemas.microsoft.com/office/powerpoint/2010/main" val="200883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2B0CE29-2862-5002-9A10-0242BC07F10C}"/>
              </a:ext>
            </a:extLst>
          </p:cNvPr>
          <p:cNvGraphicFramePr>
            <a:graphicFrameLocks noGrp="1"/>
          </p:cNvGraphicFramePr>
          <p:nvPr>
            <p:ph idx="1"/>
            <p:extLst>
              <p:ext uri="{D42A27DB-BD31-4B8C-83A1-F6EECF244321}">
                <p14:modId xmlns:p14="http://schemas.microsoft.com/office/powerpoint/2010/main" val="518567574"/>
              </p:ext>
            </p:extLst>
          </p:nvPr>
        </p:nvGraphicFramePr>
        <p:xfrm>
          <a:off x="2541721" y="266985"/>
          <a:ext cx="7966128" cy="6324030"/>
        </p:xfrm>
        <a:graphic>
          <a:graphicData uri="http://schemas.openxmlformats.org/drawingml/2006/table">
            <a:tbl>
              <a:tblPr firstRow="1" firstCol="1" bandRow="1">
                <a:tableStyleId>{5C22544A-7EE6-4342-B048-85BDC9FD1C3A}</a:tableStyleId>
              </a:tblPr>
              <a:tblGrid>
                <a:gridCol w="1270862">
                  <a:extLst>
                    <a:ext uri="{9D8B030D-6E8A-4147-A177-3AD203B41FA5}">
                      <a16:colId xmlns:a16="http://schemas.microsoft.com/office/drawing/2014/main" val="4284992497"/>
                    </a:ext>
                  </a:extLst>
                </a:gridCol>
                <a:gridCol w="4039890">
                  <a:extLst>
                    <a:ext uri="{9D8B030D-6E8A-4147-A177-3AD203B41FA5}">
                      <a16:colId xmlns:a16="http://schemas.microsoft.com/office/drawing/2014/main" val="4076415340"/>
                    </a:ext>
                  </a:extLst>
                </a:gridCol>
                <a:gridCol w="2655376">
                  <a:extLst>
                    <a:ext uri="{9D8B030D-6E8A-4147-A177-3AD203B41FA5}">
                      <a16:colId xmlns:a16="http://schemas.microsoft.com/office/drawing/2014/main" val="1246497488"/>
                    </a:ext>
                  </a:extLst>
                </a:gridCol>
              </a:tblGrid>
              <a:tr h="743757">
                <a:tc>
                  <a:txBody>
                    <a:bodyPr/>
                    <a:lstStyle/>
                    <a:p>
                      <a:pPr marL="0" marR="0">
                        <a:lnSpc>
                          <a:spcPct val="107000"/>
                        </a:lnSpc>
                        <a:spcBef>
                          <a:spcPts val="0"/>
                        </a:spcBef>
                        <a:spcAft>
                          <a:spcPts val="1800"/>
                        </a:spcAft>
                      </a:pPr>
                      <a:r>
                        <a:rPr lang="en-US" sz="1600" kern="0">
                          <a:effectLst/>
                        </a:rPr>
                        <a:t>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dirty="0" err="1">
                          <a:effectLst/>
                        </a:rPr>
                        <a:t>isEmpty</a:t>
                      </a:r>
                      <a:r>
                        <a:rPr lang="en-US" sz="1600" kern="0" dirty="0">
                          <a:effectLst/>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It checks collection is empty or not and provides true or false.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78945949"/>
                  </a:ext>
                </a:extLst>
              </a:tr>
              <a:tr h="1012418">
                <a:tc>
                  <a:txBody>
                    <a:bodyPr/>
                    <a:lstStyle/>
                    <a:p>
                      <a:pPr marL="0" marR="0">
                        <a:lnSpc>
                          <a:spcPct val="107000"/>
                        </a:lnSpc>
                        <a:spcBef>
                          <a:spcPts val="0"/>
                        </a:spcBef>
                        <a:spcAft>
                          <a:spcPts val="1800"/>
                        </a:spcAft>
                      </a:pPr>
                      <a:r>
                        <a:rPr lang="en-US" sz="1600" kern="0">
                          <a:effectLst/>
                        </a:rPr>
                        <a:t>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size()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It gives the total number of elements present in the collection in form of a numeric value.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73397160"/>
                  </a:ext>
                </a:extLst>
              </a:tr>
              <a:tr h="743757">
                <a:tc>
                  <a:txBody>
                    <a:bodyPr/>
                    <a:lstStyle/>
                    <a:p>
                      <a:pPr marL="0" marR="0">
                        <a:lnSpc>
                          <a:spcPct val="107000"/>
                        </a:lnSpc>
                        <a:spcBef>
                          <a:spcPts val="0"/>
                        </a:spcBef>
                        <a:spcAft>
                          <a:spcPts val="1800"/>
                        </a:spcAft>
                      </a:pPr>
                      <a:r>
                        <a:rPr lang="en-US" sz="1600" kern="0">
                          <a:effectLst/>
                        </a:rPr>
                        <a:t>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equals(collection 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It is used to check if the two collections are the same or not.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593323888"/>
                  </a:ext>
                </a:extLst>
              </a:tr>
              <a:tr h="475095">
                <a:tc>
                  <a:txBody>
                    <a:bodyPr/>
                    <a:lstStyle/>
                    <a:p>
                      <a:pPr marL="0" marR="0">
                        <a:lnSpc>
                          <a:spcPct val="107000"/>
                        </a:lnSpc>
                        <a:spcBef>
                          <a:spcPts val="0"/>
                        </a:spcBef>
                        <a:spcAft>
                          <a:spcPts val="1800"/>
                        </a:spcAft>
                      </a:pPr>
                      <a:r>
                        <a:rPr lang="en-US" sz="1600" kern="0">
                          <a:effectLst/>
                        </a:rPr>
                        <a:t>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toArray(collection 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It converts collection into an array.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11570652"/>
                  </a:ext>
                </a:extLst>
              </a:tr>
              <a:tr h="1012418">
                <a:tc>
                  <a:txBody>
                    <a:bodyPr/>
                    <a:lstStyle/>
                    <a:p>
                      <a:pPr marL="0" marR="0">
                        <a:lnSpc>
                          <a:spcPct val="107000"/>
                        </a:lnSpc>
                        <a:spcBef>
                          <a:spcPts val="0"/>
                        </a:spcBef>
                        <a:spcAft>
                          <a:spcPts val="1800"/>
                        </a:spcAft>
                      </a:pPr>
                      <a:r>
                        <a:rPr lang="en-US" sz="1600" kern="0">
                          <a:effectLst/>
                        </a:rPr>
                        <a:t>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contains(Object o)</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dirty="0">
                          <a:effectLst/>
                        </a:rPr>
                        <a:t>It is used for searching. If an element is present in the collection it returns true or false.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575545063"/>
                  </a:ext>
                </a:extLst>
              </a:tr>
              <a:tr h="1281081">
                <a:tc>
                  <a:txBody>
                    <a:bodyPr/>
                    <a:lstStyle/>
                    <a:p>
                      <a:pPr marL="0" marR="0">
                        <a:lnSpc>
                          <a:spcPct val="107000"/>
                        </a:lnSpc>
                        <a:spcBef>
                          <a:spcPts val="0"/>
                        </a:spcBef>
                        <a:spcAft>
                          <a:spcPts val="1800"/>
                        </a:spcAft>
                      </a:pPr>
                      <a:r>
                        <a:rPr lang="en-US" sz="1600" kern="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a:effectLst/>
                        </a:rPr>
                        <a:t>contains(collection 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1800"/>
                        </a:spcAft>
                      </a:pPr>
                      <a:r>
                        <a:rPr lang="en-US" sz="1600" kern="0" dirty="0">
                          <a:effectLst/>
                        </a:rPr>
                        <a:t>It is used for searching. If elements of another collection are present in the collection or not. If present returns true or false.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76966505"/>
                  </a:ext>
                </a:extLst>
              </a:tr>
            </a:tbl>
          </a:graphicData>
        </a:graphic>
      </p:graphicFrame>
    </p:spTree>
    <p:extLst>
      <p:ext uri="{BB962C8B-B14F-4D97-AF65-F5344CB8AC3E}">
        <p14:creationId xmlns:p14="http://schemas.microsoft.com/office/powerpoint/2010/main" val="307692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67C6-681C-2591-5D7A-34B5F4CF9831}"/>
              </a:ext>
            </a:extLst>
          </p:cNvPr>
          <p:cNvSpPr>
            <a:spLocks noGrp="1"/>
          </p:cNvSpPr>
          <p:nvPr>
            <p:ph type="title"/>
          </p:nvPr>
        </p:nvSpPr>
        <p:spPr>
          <a:xfrm>
            <a:off x="1329328" y="422329"/>
            <a:ext cx="10018713" cy="895027"/>
          </a:xfrm>
        </p:spPr>
        <p:txBody>
          <a:bodyPr>
            <a:normAutofit fontScale="90000"/>
          </a:bodyPr>
          <a:lstStyle/>
          <a:p>
            <a:r>
              <a:rPr lang="en-US" dirty="0"/>
              <a:t>List Interface and Array List</a:t>
            </a:r>
            <a:br>
              <a:rPr lang="en-US" dirty="0"/>
            </a:br>
            <a:endParaRPr lang="en-US" dirty="0"/>
          </a:p>
        </p:txBody>
      </p:sp>
      <p:sp>
        <p:nvSpPr>
          <p:cNvPr id="3" name="Content Placeholder 2">
            <a:extLst>
              <a:ext uri="{FF2B5EF4-FFF2-40B4-BE49-F238E27FC236}">
                <a16:creationId xmlns:a16="http://schemas.microsoft.com/office/drawing/2014/main" id="{EC3D1604-EAE9-EEE3-0F7B-D1D22E89F0E9}"/>
              </a:ext>
            </a:extLst>
          </p:cNvPr>
          <p:cNvSpPr>
            <a:spLocks noGrp="1"/>
          </p:cNvSpPr>
          <p:nvPr>
            <p:ph idx="1"/>
          </p:nvPr>
        </p:nvSpPr>
        <p:spPr>
          <a:xfrm>
            <a:off x="1484310" y="1084881"/>
            <a:ext cx="10018713" cy="5773119"/>
          </a:xfrm>
        </p:spPr>
        <p:txBody>
          <a:bodyPr>
            <a:normAutofit fontScale="92500" lnSpcReduction="10000"/>
          </a:bodyPr>
          <a:lstStyle/>
          <a:p>
            <a:pPr algn="l" fontAlgn="base"/>
            <a:r>
              <a:rPr lang="en-US" b="1" i="0" dirty="0">
                <a:effectLst/>
                <a:latin typeface="Poppins" panose="00000500000000000000" pitchFamily="2" charset="0"/>
              </a:rPr>
              <a:t>List Interface</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The list is a child interface of Collections in java.</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Insertion order preserved i.e., They appear in the same order in which we inserted.</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Duplicate elements are allowed.</a:t>
            </a:r>
            <a:br>
              <a:rPr lang="en-US" b="0" i="0" dirty="0">
                <a:solidFill>
                  <a:srgbClr val="444444"/>
                </a:solidFill>
                <a:effectLst/>
                <a:latin typeface="Poppins" panose="00000500000000000000" pitchFamily="2" charset="0"/>
              </a:rPr>
            </a:br>
            <a:br>
              <a:rPr lang="en-US" b="0" i="0" dirty="0">
                <a:solidFill>
                  <a:srgbClr val="444444"/>
                </a:solidFill>
                <a:effectLst/>
                <a:latin typeface="Poppins" panose="00000500000000000000" pitchFamily="2" charset="0"/>
              </a:rPr>
            </a:br>
            <a:r>
              <a:rPr lang="en-US" b="0" i="0" dirty="0">
                <a:solidFill>
                  <a:srgbClr val="444444"/>
                </a:solidFill>
                <a:effectLst/>
                <a:latin typeface="Poppins" panose="00000500000000000000" pitchFamily="2" charset="0"/>
              </a:rPr>
              <a:t>List Interface is implemented by using </a:t>
            </a:r>
            <a:r>
              <a:rPr lang="en-US" b="0" i="0" dirty="0" err="1">
                <a:solidFill>
                  <a:srgbClr val="444444"/>
                </a:solidFill>
                <a:effectLst/>
                <a:latin typeface="Poppins" panose="00000500000000000000" pitchFamily="2" charset="0"/>
              </a:rPr>
              <a:t>ArrayList</a:t>
            </a:r>
            <a:r>
              <a:rPr lang="en-US" b="0" i="0" dirty="0">
                <a:solidFill>
                  <a:srgbClr val="444444"/>
                </a:solidFill>
                <a:effectLst/>
                <a:latin typeface="Poppins" panose="00000500000000000000" pitchFamily="2" charset="0"/>
              </a:rPr>
              <a:t>, LinkedList, and Vector class.</a:t>
            </a:r>
          </a:p>
          <a:p>
            <a:pPr algn="l" fontAlgn="base"/>
            <a:r>
              <a:rPr lang="en-US" b="1" i="0" dirty="0" err="1">
                <a:effectLst/>
                <a:latin typeface="Poppins" panose="00000500000000000000" pitchFamily="2" charset="0"/>
              </a:rPr>
              <a:t>ArrayList</a:t>
            </a:r>
            <a:endParaRPr lang="en-US" b="1" i="0" dirty="0">
              <a:effectLst/>
              <a:latin typeface="Poppins" panose="00000500000000000000" pitchFamily="2" charset="0"/>
            </a:endParaRPr>
          </a:p>
          <a:p>
            <a:pPr algn="l" fontAlgn="base">
              <a:buFont typeface="Arial" panose="020B0604020202020204" pitchFamily="34" charset="0"/>
              <a:buChar char="•"/>
            </a:pPr>
            <a:r>
              <a:rPr lang="en-US" b="0" i="0" dirty="0" err="1">
                <a:solidFill>
                  <a:srgbClr val="444444"/>
                </a:solidFill>
                <a:effectLst/>
                <a:latin typeface="Poppins" panose="00000500000000000000" pitchFamily="2" charset="0"/>
              </a:rPr>
              <a:t>ArrayList</a:t>
            </a:r>
            <a:r>
              <a:rPr lang="en-US" b="0" i="0" dirty="0">
                <a:solidFill>
                  <a:srgbClr val="444444"/>
                </a:solidFill>
                <a:effectLst/>
                <a:latin typeface="Poppins" panose="00000500000000000000" pitchFamily="2" charset="0"/>
              </a:rPr>
              <a:t> is a class present in java. util package.</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It provides a dynamic array for storing the element.</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It is an array but there is no size limit.</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We can add or remove elements easily.</a:t>
            </a:r>
          </a:p>
          <a:p>
            <a:pPr algn="l" fontAlgn="base">
              <a:buFont typeface="Arial" panose="020B0604020202020204" pitchFamily="34" charset="0"/>
              <a:buChar char="•"/>
            </a:pPr>
            <a:r>
              <a:rPr lang="en-US" b="0" i="0" dirty="0">
                <a:solidFill>
                  <a:srgbClr val="444444"/>
                </a:solidFill>
                <a:effectLst/>
                <a:latin typeface="Poppins" panose="00000500000000000000" pitchFamily="2" charset="0"/>
              </a:rPr>
              <a:t>It is more flexible than a traditional array.</a:t>
            </a:r>
          </a:p>
          <a:p>
            <a:endParaRPr lang="en-US" dirty="0"/>
          </a:p>
        </p:txBody>
      </p:sp>
    </p:spTree>
    <p:extLst>
      <p:ext uri="{BB962C8B-B14F-4D97-AF65-F5344CB8AC3E}">
        <p14:creationId xmlns:p14="http://schemas.microsoft.com/office/powerpoint/2010/main" val="171323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82E3-9757-1E07-159F-937DC5F24BA8}"/>
              </a:ext>
            </a:extLst>
          </p:cNvPr>
          <p:cNvSpPr>
            <a:spLocks noGrp="1"/>
          </p:cNvSpPr>
          <p:nvPr>
            <p:ph type="title"/>
          </p:nvPr>
        </p:nvSpPr>
        <p:spPr>
          <a:xfrm>
            <a:off x="1484310" y="190500"/>
            <a:ext cx="10018713" cy="1752599"/>
          </a:xfrm>
        </p:spPr>
        <p:txBody>
          <a:bodyPr/>
          <a:lstStyle/>
          <a:p>
            <a:r>
              <a:rPr lang="en-US" dirty="0"/>
              <a:t>Array List Creation</a:t>
            </a:r>
            <a:br>
              <a:rPr lang="en-US" dirty="0"/>
            </a:br>
            <a:r>
              <a:rPr lang="en-US" dirty="0"/>
              <a:t>(Syntax)</a:t>
            </a:r>
          </a:p>
        </p:txBody>
      </p:sp>
      <p:sp>
        <p:nvSpPr>
          <p:cNvPr id="3" name="Content Placeholder 2">
            <a:extLst>
              <a:ext uri="{FF2B5EF4-FFF2-40B4-BE49-F238E27FC236}">
                <a16:creationId xmlns:a16="http://schemas.microsoft.com/office/drawing/2014/main" id="{76CAAA81-BC48-2FED-4BDE-7E9F1D780DA1}"/>
              </a:ext>
            </a:extLst>
          </p:cNvPr>
          <p:cNvSpPr>
            <a:spLocks noGrp="1"/>
          </p:cNvSpPr>
          <p:nvPr>
            <p:ph idx="1"/>
          </p:nvPr>
        </p:nvSpPr>
        <p:spPr>
          <a:xfrm>
            <a:off x="1484310" y="1943099"/>
            <a:ext cx="10018713" cy="3848101"/>
          </a:xfrm>
        </p:spPr>
        <p:txBody>
          <a:bodyPr/>
          <a:lstStyle/>
          <a:p>
            <a:r>
              <a:rPr lang="en-US" b="1" dirty="0" err="1"/>
              <a:t>ArrayList</a:t>
            </a:r>
            <a:r>
              <a:rPr lang="en-US" b="1" dirty="0"/>
              <a:t>&lt;</a:t>
            </a:r>
            <a:r>
              <a:rPr lang="en-US" b="1" dirty="0" err="1"/>
              <a:t>ElementType</a:t>
            </a:r>
            <a:r>
              <a:rPr lang="en-US" b="1" dirty="0"/>
              <a:t>&gt; </a:t>
            </a:r>
            <a:r>
              <a:rPr lang="en-US" b="1" dirty="0" err="1"/>
              <a:t>arrayListName</a:t>
            </a:r>
            <a:r>
              <a:rPr lang="en-US" b="1" dirty="0"/>
              <a:t> = new </a:t>
            </a:r>
            <a:r>
              <a:rPr lang="en-US" b="1" dirty="0" err="1"/>
              <a:t>ArrayList</a:t>
            </a:r>
            <a:r>
              <a:rPr lang="en-US" b="1" dirty="0"/>
              <a:t>&lt;&gt;();</a:t>
            </a:r>
          </a:p>
          <a:p>
            <a:endParaRPr lang="en-US" dirty="0"/>
          </a:p>
        </p:txBody>
      </p:sp>
    </p:spTree>
    <p:extLst>
      <p:ext uri="{BB962C8B-B14F-4D97-AF65-F5344CB8AC3E}">
        <p14:creationId xmlns:p14="http://schemas.microsoft.com/office/powerpoint/2010/main" val="12309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D10D-516C-D8F3-E4CA-AC36D8384549}"/>
              </a:ext>
            </a:extLst>
          </p:cNvPr>
          <p:cNvSpPr>
            <a:spLocks noGrp="1"/>
          </p:cNvSpPr>
          <p:nvPr>
            <p:ph type="title"/>
          </p:nvPr>
        </p:nvSpPr>
        <p:spPr>
          <a:xfrm>
            <a:off x="1380988" y="298343"/>
            <a:ext cx="10018713" cy="616058"/>
          </a:xfrm>
        </p:spPr>
        <p:txBody>
          <a:bodyPr>
            <a:normAutofit fontScale="90000"/>
          </a:bodyPr>
          <a:lstStyle/>
          <a:p>
            <a:r>
              <a:rPr lang="en-US" dirty="0"/>
              <a:t>How to create Array List</a:t>
            </a:r>
          </a:p>
        </p:txBody>
      </p:sp>
      <p:sp>
        <p:nvSpPr>
          <p:cNvPr id="3" name="Content Placeholder 2">
            <a:extLst>
              <a:ext uri="{FF2B5EF4-FFF2-40B4-BE49-F238E27FC236}">
                <a16:creationId xmlns:a16="http://schemas.microsoft.com/office/drawing/2014/main" id="{C418C76C-3026-F7A9-95D8-BB12BAEA885C}"/>
              </a:ext>
            </a:extLst>
          </p:cNvPr>
          <p:cNvSpPr>
            <a:spLocks noGrp="1"/>
          </p:cNvSpPr>
          <p:nvPr>
            <p:ph idx="1"/>
          </p:nvPr>
        </p:nvSpPr>
        <p:spPr>
          <a:xfrm>
            <a:off x="1484310" y="1115878"/>
            <a:ext cx="10018713" cy="5742121"/>
          </a:xfrm>
        </p:spPr>
        <p:txBody>
          <a:bodyPr anchor="t" anchorCtr="0">
            <a:norm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This is way is to store values of the same datatype</a:t>
            </a:r>
          </a:p>
          <a:p>
            <a:pPr marL="0" indent="0">
              <a:buNone/>
            </a:pPr>
            <a:endParaRPr lang="en-US" dirty="0"/>
          </a:p>
        </p:txBody>
      </p:sp>
      <p:graphicFrame>
        <p:nvGraphicFramePr>
          <p:cNvPr id="5" name="Table 4">
            <a:extLst>
              <a:ext uri="{FF2B5EF4-FFF2-40B4-BE49-F238E27FC236}">
                <a16:creationId xmlns:a16="http://schemas.microsoft.com/office/drawing/2014/main" id="{A6B4742C-98C5-00FF-1D3E-89350CF2783E}"/>
              </a:ext>
            </a:extLst>
          </p:cNvPr>
          <p:cNvGraphicFramePr>
            <a:graphicFrameLocks noGrp="1"/>
          </p:cNvGraphicFramePr>
          <p:nvPr>
            <p:extLst>
              <p:ext uri="{D42A27DB-BD31-4B8C-83A1-F6EECF244321}">
                <p14:modId xmlns:p14="http://schemas.microsoft.com/office/powerpoint/2010/main" val="72462578"/>
              </p:ext>
            </p:extLst>
          </p:nvPr>
        </p:nvGraphicFramePr>
        <p:xfrm>
          <a:off x="1737532" y="1727056"/>
          <a:ext cx="8128000" cy="550202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93499503"/>
                    </a:ext>
                  </a:extLst>
                </a:gridCol>
              </a:tblGrid>
              <a:tr h="5006254">
                <a:tc>
                  <a:txBody>
                    <a:bodyPr/>
                    <a:lstStyle/>
                    <a:p>
                      <a:pPr marL="0" marR="0">
                        <a:lnSpc>
                          <a:spcPct val="107000"/>
                        </a:lnSpc>
                        <a:spcBef>
                          <a:spcPts val="0"/>
                        </a:spcBef>
                        <a:spcAft>
                          <a:spcPts val="800"/>
                        </a:spcAft>
                      </a:pP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import </a:t>
                      </a: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java.util</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public class </a:t>
                      </a: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ListArryList</a:t>
                      </a:r>
                      <a:endPar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Public static void main(String[] </a:t>
                      </a: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args</a:t>
                      </a:r>
                      <a:endPar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ArryList</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&lt; String&gt;name =new </a:t>
                      </a: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ArrayList</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&lt;String&gt;();</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name.add</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(“XYZ');</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name.add</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(“ABC");</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name.add</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(“123");</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name.add</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("sara");</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name.add</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(“NAEEM');</a:t>
                      </a:r>
                    </a:p>
                    <a:p>
                      <a:pPr marL="0" marR="0">
                        <a:lnSpc>
                          <a:spcPct val="107000"/>
                        </a:lnSpc>
                        <a:spcBef>
                          <a:spcPts val="0"/>
                        </a:spcBef>
                        <a:spcAft>
                          <a:spcPts val="800"/>
                        </a:spcAft>
                      </a:pPr>
                      <a:r>
                        <a:rPr lang="en-US" sz="1800" b="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t>
                      </a: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a:txBody>
                  <a:tcPr>
                    <a:noFill/>
                  </a:tcPr>
                </a:tc>
                <a:extLst>
                  <a:ext uri="{0D108BD9-81ED-4DB2-BD59-A6C34878D82A}">
                    <a16:rowId xmlns:a16="http://schemas.microsoft.com/office/drawing/2014/main" val="285271138"/>
                  </a:ext>
                </a:extLst>
              </a:tr>
            </a:tbl>
          </a:graphicData>
        </a:graphic>
      </p:graphicFrame>
    </p:spTree>
    <p:extLst>
      <p:ext uri="{BB962C8B-B14F-4D97-AF65-F5344CB8AC3E}">
        <p14:creationId xmlns:p14="http://schemas.microsoft.com/office/powerpoint/2010/main" val="12266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F64B-7F63-C079-D9BB-FED92FBFC451}"/>
              </a:ext>
            </a:extLst>
          </p:cNvPr>
          <p:cNvSpPr>
            <a:spLocks noGrp="1"/>
          </p:cNvSpPr>
          <p:nvPr>
            <p:ph type="title"/>
          </p:nvPr>
        </p:nvSpPr>
        <p:spPr>
          <a:xfrm>
            <a:off x="1760706" y="685800"/>
            <a:ext cx="9742318" cy="1752599"/>
          </a:xfrm>
        </p:spPr>
        <p:txBody>
          <a:bodyPr>
            <a:normAutofit/>
          </a:bodyPr>
          <a:lstStyle/>
          <a:p>
            <a:r>
              <a:rPr lang="en-US"/>
              <a:t>Methods In Array List</a:t>
            </a:r>
            <a:endParaRPr lang="en-US" dirty="0"/>
          </a:p>
        </p:txBody>
      </p:sp>
      <p:graphicFrame>
        <p:nvGraphicFramePr>
          <p:cNvPr id="4" name="Content Placeholder 3">
            <a:extLst>
              <a:ext uri="{FF2B5EF4-FFF2-40B4-BE49-F238E27FC236}">
                <a16:creationId xmlns:a16="http://schemas.microsoft.com/office/drawing/2014/main" id="{6D2E11C7-F2F3-E159-F893-609CF63AC926}"/>
              </a:ext>
            </a:extLst>
          </p:cNvPr>
          <p:cNvGraphicFramePr>
            <a:graphicFrameLocks noGrp="1"/>
          </p:cNvGraphicFramePr>
          <p:nvPr>
            <p:ph idx="1"/>
            <p:extLst>
              <p:ext uri="{D42A27DB-BD31-4B8C-83A1-F6EECF244321}">
                <p14:modId xmlns:p14="http://schemas.microsoft.com/office/powerpoint/2010/main" val="908603072"/>
              </p:ext>
            </p:extLst>
          </p:nvPr>
        </p:nvGraphicFramePr>
        <p:xfrm>
          <a:off x="1760705" y="2907186"/>
          <a:ext cx="9742320" cy="2671392"/>
        </p:xfrm>
        <a:graphic>
          <a:graphicData uri="http://schemas.openxmlformats.org/drawingml/2006/table">
            <a:tbl>
              <a:tblPr firstRow="1" bandRow="1"/>
              <a:tblGrid>
                <a:gridCol w="1252569">
                  <a:extLst>
                    <a:ext uri="{9D8B030D-6E8A-4147-A177-3AD203B41FA5}">
                      <a16:colId xmlns:a16="http://schemas.microsoft.com/office/drawing/2014/main" val="3977849734"/>
                    </a:ext>
                  </a:extLst>
                </a:gridCol>
                <a:gridCol w="2659979">
                  <a:extLst>
                    <a:ext uri="{9D8B030D-6E8A-4147-A177-3AD203B41FA5}">
                      <a16:colId xmlns:a16="http://schemas.microsoft.com/office/drawing/2014/main" val="1872655695"/>
                    </a:ext>
                  </a:extLst>
                </a:gridCol>
                <a:gridCol w="5829772">
                  <a:extLst>
                    <a:ext uri="{9D8B030D-6E8A-4147-A177-3AD203B41FA5}">
                      <a16:colId xmlns:a16="http://schemas.microsoft.com/office/drawing/2014/main" val="1507397337"/>
                    </a:ext>
                  </a:extLst>
                </a:gridCol>
              </a:tblGrid>
              <a:tr h="333924">
                <a:tc>
                  <a:txBody>
                    <a:bodyPr/>
                    <a:lstStyle/>
                    <a:p>
                      <a:r>
                        <a:rPr lang="en-US" sz="1500">
                          <a:effectLst/>
                        </a:rPr>
                        <a:t>r.no</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Method</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Description</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61772560"/>
                  </a:ext>
                </a:extLst>
              </a:tr>
              <a:tr h="333924">
                <a:tc>
                  <a:txBody>
                    <a:bodyPr/>
                    <a:lstStyle/>
                    <a:p>
                      <a:r>
                        <a:rPr lang="en-US" sz="1500">
                          <a:effectLst/>
                        </a:rPr>
                        <a:t>1</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get(object o)</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It prints the value at a specific index.</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094705509"/>
                  </a:ext>
                </a:extLst>
              </a:tr>
              <a:tr h="333924">
                <a:tc>
                  <a:txBody>
                    <a:bodyPr/>
                    <a:lstStyle/>
                    <a:p>
                      <a:r>
                        <a:rPr lang="en-US" sz="1500" b="1">
                          <a:effectLst/>
                        </a:rPr>
                        <a:t>2</a:t>
                      </a:r>
                      <a:endParaRPr lang="en-US" sz="1500">
                        <a:effectLst/>
                      </a:endParaRP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set(index, object o)</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It updates the value. In that, we need to provide an index.</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42180902"/>
                  </a:ext>
                </a:extLst>
              </a:tr>
              <a:tr h="333924">
                <a:tc>
                  <a:txBody>
                    <a:bodyPr/>
                    <a:lstStyle/>
                    <a:p>
                      <a:r>
                        <a:rPr lang="en-US" sz="1500" b="1">
                          <a:effectLst/>
                        </a:rPr>
                        <a:t>3</a:t>
                      </a:r>
                      <a:endParaRPr lang="en-US" sz="1500">
                        <a:effectLst/>
                      </a:endParaRP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add(index, object o)</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It adds an element at a specific index.</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273305187"/>
                  </a:ext>
                </a:extLst>
              </a:tr>
              <a:tr h="333924">
                <a:tc>
                  <a:txBody>
                    <a:bodyPr/>
                    <a:lstStyle/>
                    <a:p>
                      <a:r>
                        <a:rPr lang="en-US" sz="1500" b="1">
                          <a:effectLst/>
                        </a:rPr>
                        <a:t>4</a:t>
                      </a:r>
                      <a:endParaRPr lang="en-US" sz="1500">
                        <a:effectLst/>
                      </a:endParaRP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remove(Object o)</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It removes elements at specific indexes.</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3224061"/>
                  </a:ext>
                </a:extLst>
              </a:tr>
              <a:tr h="333924">
                <a:tc>
                  <a:txBody>
                    <a:bodyPr/>
                    <a:lstStyle/>
                    <a:p>
                      <a:r>
                        <a:rPr lang="en-US" sz="1500" b="1">
                          <a:effectLst/>
                        </a:rPr>
                        <a:t>5</a:t>
                      </a:r>
                      <a:endParaRPr lang="en-US" sz="1500">
                        <a:effectLst/>
                      </a:endParaRP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sort()</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It sorts an array depending upon the data type.</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519091464"/>
                  </a:ext>
                </a:extLst>
              </a:tr>
              <a:tr h="333924">
                <a:tc>
                  <a:txBody>
                    <a:bodyPr/>
                    <a:lstStyle/>
                    <a:p>
                      <a:r>
                        <a:rPr lang="en-US" sz="1500" b="1">
                          <a:effectLst/>
                        </a:rPr>
                        <a:t>6</a:t>
                      </a:r>
                      <a:endParaRPr lang="en-US" sz="1500">
                        <a:effectLst/>
                      </a:endParaRP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addAll(Collection c)</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It is used to add another collection.</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1362280"/>
                  </a:ext>
                </a:extLst>
              </a:tr>
              <a:tr h="333924">
                <a:tc>
                  <a:txBody>
                    <a:bodyPr/>
                    <a:lstStyle/>
                    <a:p>
                      <a:r>
                        <a:rPr lang="en-US" sz="1500" b="1">
                          <a:effectLst/>
                        </a:rPr>
                        <a:t>7</a:t>
                      </a:r>
                      <a:endParaRPr lang="en-US" sz="1500">
                        <a:effectLst/>
                      </a:endParaRP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a:effectLst/>
                        </a:rPr>
                        <a:t>removeAll(Collection c)</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r>
                        <a:rPr lang="en-US" sz="1500" dirty="0">
                          <a:effectLst/>
                        </a:rPr>
                        <a:t>It is used to remove another collection.</a:t>
                      </a:r>
                    </a:p>
                  </a:txBody>
                  <a:tcPr marL="76040" marR="76040" marT="38021" marB="38021"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92387958"/>
                  </a:ext>
                </a:extLst>
              </a:tr>
            </a:tbl>
          </a:graphicData>
        </a:graphic>
      </p:graphicFrame>
    </p:spTree>
    <p:extLst>
      <p:ext uri="{BB962C8B-B14F-4D97-AF65-F5344CB8AC3E}">
        <p14:creationId xmlns:p14="http://schemas.microsoft.com/office/powerpoint/2010/main" val="1172567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17584</TotalTime>
  <Words>4953</Words>
  <Application>Microsoft Office PowerPoint</Application>
  <PresentationFormat>Widescreen</PresentationFormat>
  <Paragraphs>529</Paragraphs>
  <Slides>40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Corbel</vt:lpstr>
      <vt:lpstr>euclid_circular_a</vt:lpstr>
      <vt:lpstr>Nunito</vt:lpstr>
      <vt:lpstr>Poppins</vt:lpstr>
      <vt:lpstr>Söhne</vt:lpstr>
      <vt:lpstr>system-ui</vt:lpstr>
      <vt:lpstr>Verdana</vt:lpstr>
      <vt:lpstr>Parallax</vt:lpstr>
      <vt:lpstr>Collections in Java</vt:lpstr>
      <vt:lpstr>Collections in Java</vt:lpstr>
      <vt:lpstr>PowerPoint Presentation</vt:lpstr>
      <vt:lpstr>Java Collection Interface Methods</vt:lpstr>
      <vt:lpstr>PowerPoint Presentation</vt:lpstr>
      <vt:lpstr>List Interface and Array List </vt:lpstr>
      <vt:lpstr>Array List Creation (Syntax)</vt:lpstr>
      <vt:lpstr>How to create Array List</vt:lpstr>
      <vt:lpstr>Methods In Array List</vt:lpstr>
      <vt:lpstr>Iterator interface</vt:lpstr>
      <vt:lpstr>Java ArrayList class</vt:lpstr>
      <vt:lpstr>Two ways to iterate the elements of collection in Java</vt:lpstr>
      <vt:lpstr>Important Points</vt:lpstr>
      <vt:lpstr>Two ways to iterate the elements of collection in Java</vt:lpstr>
      <vt:lpstr>Example of addAll(Collection c) method</vt:lpstr>
      <vt:lpstr>Example of removeAll() method removeAll(Collection&lt;?&gt; c)</vt:lpstr>
      <vt:lpstr>Collections Algorithms</vt:lpstr>
      <vt:lpstr>Collections Algorithms</vt:lpstr>
      <vt:lpstr>Algorithm sort</vt:lpstr>
      <vt:lpstr>Example of Sorting the elements of List that contains string objects</vt:lpstr>
      <vt:lpstr>Example of Sorting in Ascending Order</vt:lpstr>
      <vt:lpstr>Example of Sorting in Descending Order</vt:lpstr>
      <vt:lpstr>Algorithm shuffle</vt:lpstr>
      <vt:lpstr>Example of shuffle</vt:lpstr>
      <vt:lpstr>Algorithm fill</vt:lpstr>
      <vt:lpstr>Example of fill</vt:lpstr>
      <vt:lpstr>Algorithm copy</vt:lpstr>
      <vt:lpstr>Example of copy</vt:lpstr>
      <vt:lpstr>Min and max</vt:lpstr>
      <vt:lpstr>Example of Min and max</vt:lpstr>
      <vt:lpstr>frequency</vt:lpstr>
      <vt:lpstr>Example of frequency</vt:lpstr>
      <vt:lpstr>disjoint</vt:lpstr>
      <vt:lpstr>Example of disjoint</vt:lpstr>
      <vt:lpstr>User-defined class objects in Java ArrayList</vt:lpstr>
      <vt:lpstr>Java ArrayList Example: Book</vt:lpstr>
      <vt:lpstr>How to perform searching in ArrayList</vt:lpstr>
      <vt:lpstr>indexOf</vt:lpstr>
      <vt:lpstr>contains</vt:lpstr>
      <vt:lpstr>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Libzay</dc:creator>
  <cp:lastModifiedBy>03-243191-018</cp:lastModifiedBy>
  <cp:revision>661</cp:revision>
  <dcterms:created xsi:type="dcterms:W3CDTF">2018-02-04T18:33:59Z</dcterms:created>
  <dcterms:modified xsi:type="dcterms:W3CDTF">2024-03-20T16:27:58Z</dcterms:modified>
</cp:coreProperties>
</file>