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798"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DAFC-E604-4A63-805E-3CBDE4F22259}"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2BFAE-1629-49A1-8BBF-7070140E9914}" type="slidenum">
              <a:rPr lang="en-US" smtClean="0"/>
              <a:t>‹#›</a:t>
            </a:fld>
            <a:endParaRPr lang="en-US"/>
          </a:p>
        </p:txBody>
      </p:sp>
    </p:spTree>
    <p:extLst>
      <p:ext uri="{BB962C8B-B14F-4D97-AF65-F5344CB8AC3E}">
        <p14:creationId xmlns:p14="http://schemas.microsoft.com/office/powerpoint/2010/main" val="957277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Logically related data means that </a:t>
            </a:r>
            <a:r>
              <a:rPr lang="en-US" b="0" i="0" dirty="0">
                <a:solidFill>
                  <a:srgbClr val="E2EEFF"/>
                </a:solidFill>
                <a:effectLst/>
                <a:latin typeface="Google Sans"/>
              </a:rPr>
              <a:t>the data should be relevant in some context</a:t>
            </a:r>
            <a:r>
              <a:rPr lang="en-US" b="0" i="0" dirty="0">
                <a:solidFill>
                  <a:srgbClr val="E8EAED"/>
                </a:solidFill>
                <a:effectLst/>
                <a:latin typeface="Google Sans"/>
              </a:rPr>
              <a:t>. Example: If we are going to make a database for a customer then the database may include customer name, contact number, age, past orders, address, email id, etc. All these information are in the context of the customer</a:t>
            </a:r>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3</a:t>
            </a:fld>
            <a:endParaRPr lang="en-US"/>
          </a:p>
        </p:txBody>
      </p:sp>
    </p:spTree>
    <p:extLst>
      <p:ext uri="{BB962C8B-B14F-4D97-AF65-F5344CB8AC3E}">
        <p14:creationId xmlns:p14="http://schemas.microsoft.com/office/powerpoint/2010/main" val="2850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A network database is </a:t>
            </a:r>
            <a:r>
              <a:rPr lang="en-US" b="0" i="0" dirty="0">
                <a:solidFill>
                  <a:srgbClr val="E2EEFF"/>
                </a:solidFill>
                <a:effectLst/>
                <a:latin typeface="Google Sans"/>
              </a:rPr>
              <a:t>a database model where numerous records or files can link to multiple owner files and vice versa</a:t>
            </a:r>
            <a:r>
              <a:rPr lang="en-US" b="0" i="0" dirty="0">
                <a:solidFill>
                  <a:srgbClr val="E8EAED"/>
                </a:solidFill>
                <a:effectLst/>
                <a:latin typeface="Google Sans"/>
              </a:rPr>
              <a:t>. </a:t>
            </a:r>
          </a:p>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4</a:t>
            </a:fld>
            <a:endParaRPr lang="en-US"/>
          </a:p>
        </p:txBody>
      </p:sp>
    </p:spTree>
    <p:extLst>
      <p:ext uri="{BB962C8B-B14F-4D97-AF65-F5344CB8AC3E}">
        <p14:creationId xmlns:p14="http://schemas.microsoft.com/office/powerpoint/2010/main" val="263506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RDBMS Stores data in the form of tables or we can say collection of tables.</a:t>
            </a:r>
          </a:p>
          <a:p>
            <a:pPr marL="171450" indent="-171450">
              <a:buFont typeface="Arial" panose="020B0604020202020204" pitchFamily="34" charset="0"/>
              <a:buChar char="•"/>
            </a:pPr>
            <a:r>
              <a:rPr lang="en-US" dirty="0"/>
              <a:t>A table is also called relation</a:t>
            </a:r>
          </a:p>
          <a:p>
            <a:pPr marL="171450" indent="-171450">
              <a:buFont typeface="Arial" panose="020B0604020202020204" pitchFamily="34" charset="0"/>
              <a:buChar char="•"/>
            </a:pPr>
            <a:r>
              <a:rPr lang="en-US" dirty="0"/>
              <a:t>Rows ---------&gt;tuple</a:t>
            </a:r>
            <a:br>
              <a:rPr lang="en-US" dirty="0"/>
            </a:br>
            <a:r>
              <a:rPr lang="en-US" dirty="0"/>
              <a:t>Columns </a:t>
            </a:r>
            <a:r>
              <a:rPr lang="en-US" b="1" i="0" dirty="0">
                <a:solidFill>
                  <a:srgbClr val="BDC1C6"/>
                </a:solidFill>
                <a:effectLst/>
                <a:latin typeface="arial" panose="020B0604020202020204" pitchFamily="34" charset="0"/>
              </a:rPr>
              <a:t> :column arranges data vertically from top to bottom (attributes or fields)</a:t>
            </a:r>
            <a:endParaRPr lang="en-US" dirty="0"/>
          </a:p>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5</a:t>
            </a:fld>
            <a:endParaRPr lang="en-US"/>
          </a:p>
        </p:txBody>
      </p:sp>
    </p:spTree>
    <p:extLst>
      <p:ext uri="{BB962C8B-B14F-4D97-AF65-F5344CB8AC3E}">
        <p14:creationId xmlns:p14="http://schemas.microsoft.com/office/powerpoint/2010/main" val="81348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7</a:t>
            </a:fld>
            <a:endParaRPr lang="en-US"/>
          </a:p>
        </p:txBody>
      </p:sp>
    </p:spTree>
    <p:extLst>
      <p:ext uri="{BB962C8B-B14F-4D97-AF65-F5344CB8AC3E}">
        <p14:creationId xmlns:p14="http://schemas.microsoft.com/office/powerpoint/2010/main" val="41858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11</a:t>
            </a:fld>
            <a:endParaRPr lang="en-US"/>
          </a:p>
        </p:txBody>
      </p:sp>
    </p:spTree>
    <p:extLst>
      <p:ext uri="{BB962C8B-B14F-4D97-AF65-F5344CB8AC3E}">
        <p14:creationId xmlns:p14="http://schemas.microsoft.com/office/powerpoint/2010/main" val="163180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where not used and have multiple rows with </a:t>
            </a:r>
            <a:r>
              <a:rPr lang="en-US"/>
              <a:t>same columns </a:t>
            </a:r>
            <a:r>
              <a:rPr lang="en-US" dirty="0"/>
              <a:t>all the rows will be affected</a:t>
            </a:r>
          </a:p>
        </p:txBody>
      </p:sp>
      <p:sp>
        <p:nvSpPr>
          <p:cNvPr id="4" name="Slide Number Placeholder 3"/>
          <p:cNvSpPr>
            <a:spLocks noGrp="1"/>
          </p:cNvSpPr>
          <p:nvPr>
            <p:ph type="sldNum" sz="quarter" idx="5"/>
          </p:nvPr>
        </p:nvSpPr>
        <p:spPr/>
        <p:txBody>
          <a:bodyPr/>
          <a:lstStyle/>
          <a:p>
            <a:fld id="{9BF2BFAE-1629-49A1-8BBF-7070140E9914}" type="slidenum">
              <a:rPr lang="en-US" smtClean="0"/>
              <a:t>15</a:t>
            </a:fld>
            <a:endParaRPr lang="en-US"/>
          </a:p>
        </p:txBody>
      </p:sp>
    </p:spTree>
    <p:extLst>
      <p:ext uri="{BB962C8B-B14F-4D97-AF65-F5344CB8AC3E}">
        <p14:creationId xmlns:p14="http://schemas.microsoft.com/office/powerpoint/2010/main" val="890534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1546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6100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3531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4724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2792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9709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3337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791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4774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3097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2/19/2024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9813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2/19/2024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98565939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dots in a circle&#10;&#10;Description automatically generated">
            <a:extLst>
              <a:ext uri="{FF2B5EF4-FFF2-40B4-BE49-F238E27FC236}">
                <a16:creationId xmlns:a16="http://schemas.microsoft.com/office/drawing/2014/main" id="{FC85DE53-111F-F24F-C5B5-8528BC5E5F2B}"/>
              </a:ext>
            </a:extLst>
          </p:cNvPr>
          <p:cNvPicPr>
            <a:picLocks noChangeAspect="1"/>
          </p:cNvPicPr>
          <p:nvPr/>
        </p:nvPicPr>
        <p:blipFill rotWithShape="1">
          <a:blip r:embed="rId2"/>
          <a:srcRect t="23156" b="14344"/>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97C8C7-1215-0603-F760-0B44D86F572A}"/>
              </a:ext>
            </a:extLst>
          </p:cNvPr>
          <p:cNvSpPr>
            <a:spLocks noGrp="1"/>
          </p:cNvSpPr>
          <p:nvPr>
            <p:ph type="ctrTitle"/>
          </p:nvPr>
        </p:nvSpPr>
        <p:spPr>
          <a:xfrm>
            <a:off x="1473390" y="1826096"/>
            <a:ext cx="3149221" cy="2142699"/>
          </a:xfrm>
        </p:spPr>
        <p:txBody>
          <a:bodyPr anchor="b">
            <a:normAutofit/>
          </a:bodyPr>
          <a:lstStyle/>
          <a:p>
            <a:pPr algn="ctr"/>
            <a:r>
              <a:rPr lang="en-US" sz="4000" dirty="0"/>
              <a:t>ADVANCE OOP</a:t>
            </a:r>
          </a:p>
        </p:txBody>
      </p:sp>
      <p:sp>
        <p:nvSpPr>
          <p:cNvPr id="3" name="Subtitle 2">
            <a:extLst>
              <a:ext uri="{FF2B5EF4-FFF2-40B4-BE49-F238E27FC236}">
                <a16:creationId xmlns:a16="http://schemas.microsoft.com/office/drawing/2014/main" id="{E434F10D-C307-B2EA-93FF-3606DDA3AC0B}"/>
              </a:ext>
            </a:extLst>
          </p:cNvPr>
          <p:cNvSpPr>
            <a:spLocks noGrp="1"/>
          </p:cNvSpPr>
          <p:nvPr>
            <p:ph type="subTitle" idx="1"/>
          </p:nvPr>
        </p:nvSpPr>
        <p:spPr>
          <a:xfrm>
            <a:off x="1594514" y="4196605"/>
            <a:ext cx="2906973" cy="948601"/>
          </a:xfrm>
        </p:spPr>
        <p:txBody>
          <a:bodyPr anchor="t">
            <a:normAutofit/>
          </a:bodyPr>
          <a:lstStyle/>
          <a:p>
            <a:pPr algn="ctr"/>
            <a:r>
              <a:rPr lang="en-US" dirty="0"/>
              <a:t>DATABASE</a:t>
            </a:r>
          </a:p>
          <a:p>
            <a:pPr algn="ctr"/>
            <a:endParaRPr lang="en-US" dirty="0"/>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586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040D-F9BB-C93F-5277-FB3BC5E9C33F}"/>
              </a:ext>
            </a:extLst>
          </p:cNvPr>
          <p:cNvSpPr>
            <a:spLocks noGrp="1"/>
          </p:cNvSpPr>
          <p:nvPr>
            <p:ph type="title"/>
          </p:nvPr>
        </p:nvSpPr>
        <p:spPr/>
        <p:txBody>
          <a:bodyPr/>
          <a:lstStyle/>
          <a:p>
            <a:pPr algn="ctr"/>
            <a:r>
              <a:rPr lang="en-US" dirty="0"/>
              <a:t>Create Statement</a:t>
            </a:r>
          </a:p>
        </p:txBody>
      </p:sp>
      <p:sp>
        <p:nvSpPr>
          <p:cNvPr id="3" name="Content Placeholder 2">
            <a:extLst>
              <a:ext uri="{FF2B5EF4-FFF2-40B4-BE49-F238E27FC236}">
                <a16:creationId xmlns:a16="http://schemas.microsoft.com/office/drawing/2014/main" id="{BC126339-441E-AD62-A28F-DC643266DE63}"/>
              </a:ext>
            </a:extLst>
          </p:cNvPr>
          <p:cNvSpPr>
            <a:spLocks noGrp="1"/>
          </p:cNvSpPr>
          <p:nvPr>
            <p:ph idx="1"/>
          </p:nvPr>
        </p:nvSpPr>
        <p:spPr/>
        <p:txBody>
          <a:bodyPr>
            <a:normAutofit fontScale="92500"/>
          </a:bodyPr>
          <a:lstStyle/>
          <a:p>
            <a:r>
              <a:rPr lang="en-US" b="0" i="0" dirty="0">
                <a:solidFill>
                  <a:srgbClr val="000000"/>
                </a:solidFill>
                <a:effectLst/>
                <a:latin typeface="Verdana" panose="020B0604030504040204" pitchFamily="34" charset="0"/>
              </a:rPr>
              <a:t>The following example creates a table called "Persons" that contains five columns: </a:t>
            </a:r>
            <a:r>
              <a:rPr lang="en-US" b="0" i="0" dirty="0" err="1">
                <a:solidFill>
                  <a:srgbClr val="000000"/>
                </a:solidFill>
                <a:effectLst/>
                <a:latin typeface="Verdana" panose="020B0604030504040204" pitchFamily="34" charset="0"/>
              </a:rPr>
              <a:t>PersonID</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LastName</a:t>
            </a:r>
            <a:r>
              <a:rPr lang="en-US" b="0" i="0" dirty="0">
                <a:solidFill>
                  <a:srgbClr val="000000"/>
                </a:solidFill>
                <a:effectLst/>
                <a:latin typeface="Verdana" panose="020B0604030504040204" pitchFamily="34" charset="0"/>
              </a:rPr>
              <a:t>, FirstName, Address, and City:</a:t>
            </a:r>
            <a:endParaRPr lang="en-US" b="0" i="0" dirty="0">
              <a:solidFill>
                <a:srgbClr val="0000CD"/>
              </a:solidFill>
              <a:effectLst/>
              <a:latin typeface="Consolas" panose="020B0609020204030204" pitchFamily="49" charset="0"/>
            </a:endParaRPr>
          </a:p>
          <a:p>
            <a:endParaRPr lang="en-US" dirty="0">
              <a:solidFill>
                <a:srgbClr val="0000CD"/>
              </a:solidFill>
              <a:latin typeface="Consolas" panose="020B0609020204030204" pitchFamily="49" charset="0"/>
            </a:endParaRPr>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a:t>
            </a:r>
          </a:p>
          <a:p>
            <a:r>
              <a:rPr lang="en-US" dirty="0">
                <a:solidFill>
                  <a:srgbClr val="000000"/>
                </a:solidFill>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 int,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Address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City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50645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94E2-F942-5ADA-9632-89CE9DD3E1EE}"/>
              </a:ext>
            </a:extLst>
          </p:cNvPr>
          <p:cNvSpPr>
            <a:spLocks noGrp="1"/>
          </p:cNvSpPr>
          <p:nvPr>
            <p:ph type="title"/>
          </p:nvPr>
        </p:nvSpPr>
        <p:spPr>
          <a:xfrm>
            <a:off x="966743" y="221034"/>
            <a:ext cx="9076329" cy="1064277"/>
          </a:xfrm>
        </p:spPr>
        <p:txBody>
          <a:bodyPr/>
          <a:lstStyle/>
          <a:p>
            <a:pPr algn="ctr"/>
            <a:r>
              <a:rPr lang="en-US" b="1" dirty="0"/>
              <a:t>Insert Statement</a:t>
            </a:r>
          </a:p>
        </p:txBody>
      </p:sp>
      <p:sp>
        <p:nvSpPr>
          <p:cNvPr id="3" name="Content Placeholder 2">
            <a:extLst>
              <a:ext uri="{FF2B5EF4-FFF2-40B4-BE49-F238E27FC236}">
                <a16:creationId xmlns:a16="http://schemas.microsoft.com/office/drawing/2014/main" id="{D4FD6E3F-BD2B-ACA6-8EB8-F03C6664B01C}"/>
              </a:ext>
            </a:extLst>
          </p:cNvPr>
          <p:cNvSpPr>
            <a:spLocks noGrp="1"/>
          </p:cNvSpPr>
          <p:nvPr>
            <p:ph idx="1"/>
          </p:nvPr>
        </p:nvSpPr>
        <p:spPr>
          <a:xfrm>
            <a:off x="966743" y="1603922"/>
            <a:ext cx="9076329" cy="4867216"/>
          </a:xfrm>
        </p:spPr>
        <p:txBody>
          <a:bodyPr>
            <a:normAutofit lnSpcReduction="10000"/>
          </a:bodyPr>
          <a:lstStyle/>
          <a:p>
            <a:r>
              <a:rPr lang="en-US" sz="2400" dirty="0">
                <a:solidFill>
                  <a:schemeClr val="tx1"/>
                </a:solidFill>
              </a:rPr>
              <a:t>To insert values into a table in MySQL, you can use the </a:t>
            </a:r>
            <a:r>
              <a:rPr lang="en-US" sz="2400" dirty="0">
                <a:solidFill>
                  <a:srgbClr val="C00000"/>
                </a:solidFill>
              </a:rPr>
              <a:t>INSERT INTO </a:t>
            </a:r>
            <a:r>
              <a:rPr lang="en-US" sz="2400" dirty="0">
                <a:solidFill>
                  <a:schemeClr val="tx1"/>
                </a:solidFill>
              </a:rPr>
              <a:t>statement. Here's the basic syntax for inserting values into a table:</a:t>
            </a:r>
          </a:p>
          <a:p>
            <a:pPr marL="0" indent="0">
              <a:buNone/>
            </a:pPr>
            <a:endParaRPr lang="en-US" sz="2400" dirty="0">
              <a:solidFill>
                <a:schemeClr val="tx1"/>
              </a:solidFill>
            </a:endParaRPr>
          </a:p>
          <a:p>
            <a:pPr marL="0" indent="0">
              <a:buNone/>
            </a:pPr>
            <a:r>
              <a:rPr lang="en-US" sz="2400" dirty="0">
                <a:solidFill>
                  <a:srgbClr val="FF0000"/>
                </a:solidFill>
              </a:rPr>
              <a:t>INSERT INTO </a:t>
            </a:r>
            <a:r>
              <a:rPr lang="en-US" sz="2400" dirty="0" err="1">
                <a:solidFill>
                  <a:srgbClr val="FF0000"/>
                </a:solidFill>
              </a:rPr>
              <a:t>table_name</a:t>
            </a:r>
            <a:r>
              <a:rPr lang="en-US" sz="2400" dirty="0">
                <a:solidFill>
                  <a:srgbClr val="FF0000"/>
                </a:solidFill>
              </a:rPr>
              <a:t> (column1, column2, column3, ...)</a:t>
            </a:r>
          </a:p>
          <a:p>
            <a:pPr marL="0" indent="0">
              <a:buNone/>
            </a:pPr>
            <a:r>
              <a:rPr lang="en-US" sz="2400" dirty="0">
                <a:solidFill>
                  <a:srgbClr val="FF0000"/>
                </a:solidFill>
              </a:rPr>
              <a:t>VALUES (value1, value2, value3, ...);</a:t>
            </a:r>
          </a:p>
          <a:p>
            <a:r>
              <a:rPr lang="en-US" dirty="0">
                <a:solidFill>
                  <a:schemeClr val="tx1"/>
                </a:solidFill>
              </a:rPr>
              <a:t>Replace </a:t>
            </a:r>
            <a:r>
              <a:rPr lang="en-US" dirty="0" err="1">
                <a:solidFill>
                  <a:schemeClr val="tx1"/>
                </a:solidFill>
              </a:rPr>
              <a:t>table_name</a:t>
            </a:r>
            <a:r>
              <a:rPr lang="en-US" dirty="0">
                <a:solidFill>
                  <a:schemeClr val="tx1"/>
                </a:solidFill>
              </a:rPr>
              <a:t> with the name of the table into which you want to insert data.</a:t>
            </a:r>
          </a:p>
          <a:p>
            <a:r>
              <a:rPr lang="en-US" dirty="0">
                <a:solidFill>
                  <a:schemeClr val="tx1"/>
                </a:solidFill>
              </a:rPr>
              <a:t>Inside the parentheses after </a:t>
            </a:r>
            <a:r>
              <a:rPr lang="en-US" dirty="0" err="1">
                <a:solidFill>
                  <a:schemeClr val="tx1"/>
                </a:solidFill>
              </a:rPr>
              <a:t>table_name</a:t>
            </a:r>
            <a:r>
              <a:rPr lang="en-US" dirty="0">
                <a:solidFill>
                  <a:schemeClr val="tx1"/>
                </a:solidFill>
              </a:rPr>
              <a:t>, specify the names of the columns into which you want to insert data. If you're inserting data into all columns, you can omit this part.</a:t>
            </a:r>
          </a:p>
          <a:p>
            <a:r>
              <a:rPr lang="en-US" dirty="0">
                <a:solidFill>
                  <a:schemeClr val="tx1"/>
                </a:solidFill>
              </a:rPr>
              <a:t>After the VALUES keyword, provide the actual values you want to insert into the specified columns. The values should be enclosed in parentheses and separated by commas</a:t>
            </a:r>
            <a:endParaRPr lang="en-US" sz="2400" dirty="0">
              <a:solidFill>
                <a:schemeClr val="tx1"/>
              </a:solidFill>
            </a:endParaRPr>
          </a:p>
          <a:p>
            <a:pPr marL="0" indent="0">
              <a:buNone/>
            </a:pPr>
            <a:endParaRPr lang="en-US" sz="2400" dirty="0">
              <a:solidFill>
                <a:schemeClr val="tx1"/>
              </a:solidFill>
            </a:endParaRPr>
          </a:p>
          <a:p>
            <a:endParaRPr lang="en-US" dirty="0"/>
          </a:p>
        </p:txBody>
      </p:sp>
    </p:spTree>
    <p:extLst>
      <p:ext uri="{BB962C8B-B14F-4D97-AF65-F5344CB8AC3E}">
        <p14:creationId xmlns:p14="http://schemas.microsoft.com/office/powerpoint/2010/main" val="38028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E590-9913-BBC2-36BF-E65FCAD8D6EE}"/>
              </a:ext>
            </a:extLst>
          </p:cNvPr>
          <p:cNvSpPr>
            <a:spLocks noGrp="1"/>
          </p:cNvSpPr>
          <p:nvPr>
            <p:ph type="title"/>
          </p:nvPr>
        </p:nvSpPr>
        <p:spPr/>
        <p:txBody>
          <a:bodyPr/>
          <a:lstStyle/>
          <a:p>
            <a:pPr algn="ctr"/>
            <a:r>
              <a:rPr lang="en-US" dirty="0"/>
              <a:t>Insert Statement</a:t>
            </a:r>
          </a:p>
        </p:txBody>
      </p:sp>
      <p:sp>
        <p:nvSpPr>
          <p:cNvPr id="3" name="Content Placeholder 2">
            <a:extLst>
              <a:ext uri="{FF2B5EF4-FFF2-40B4-BE49-F238E27FC236}">
                <a16:creationId xmlns:a16="http://schemas.microsoft.com/office/drawing/2014/main" id="{EDB18ABC-E1A2-41BD-C79F-FAA536B87CF6}"/>
              </a:ext>
            </a:extLst>
          </p:cNvPr>
          <p:cNvSpPr>
            <a:spLocks noGrp="1"/>
          </p:cNvSpPr>
          <p:nvPr>
            <p:ph idx="1"/>
          </p:nvPr>
        </p:nvSpPr>
        <p:spPr>
          <a:xfrm>
            <a:off x="966744" y="2248258"/>
            <a:ext cx="9076329" cy="3650155"/>
          </a:xfrm>
        </p:spPr>
        <p:txBody>
          <a:bodyPr>
            <a:normAutofit/>
          </a:bodyPr>
          <a:lstStyle/>
          <a:p>
            <a:r>
              <a:rPr lang="en-US" sz="2800" dirty="0"/>
              <a:t>INSERT INTO employees (</a:t>
            </a:r>
            <a:r>
              <a:rPr lang="en-US" sz="2800" dirty="0" err="1"/>
              <a:t>first_name</a:t>
            </a:r>
            <a:r>
              <a:rPr lang="en-US" sz="2800" dirty="0"/>
              <a:t>, </a:t>
            </a:r>
            <a:r>
              <a:rPr lang="en-US" sz="2800" dirty="0" err="1"/>
              <a:t>last_name</a:t>
            </a:r>
            <a:r>
              <a:rPr lang="en-US" sz="2800" dirty="0"/>
              <a:t>, email, </a:t>
            </a:r>
            <a:r>
              <a:rPr lang="en-US" sz="2800" dirty="0" err="1"/>
              <a:t>hire_date</a:t>
            </a:r>
            <a:r>
              <a:rPr lang="en-US" sz="2800" dirty="0"/>
              <a:t>, salary)</a:t>
            </a:r>
          </a:p>
          <a:p>
            <a:r>
              <a:rPr lang="en-US" sz="2800" dirty="0"/>
              <a:t>VALUES ('John', 'Doe', 'john.doe@example.com', '2023-09-27', 60000.00);</a:t>
            </a:r>
          </a:p>
        </p:txBody>
      </p:sp>
    </p:spTree>
    <p:extLst>
      <p:ext uri="{BB962C8B-B14F-4D97-AF65-F5344CB8AC3E}">
        <p14:creationId xmlns:p14="http://schemas.microsoft.com/office/powerpoint/2010/main" val="33144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3282-C606-BF78-E6F6-6F1D1B697801}"/>
              </a:ext>
            </a:extLst>
          </p:cNvPr>
          <p:cNvSpPr>
            <a:spLocks noGrp="1"/>
          </p:cNvSpPr>
          <p:nvPr>
            <p:ph type="title"/>
          </p:nvPr>
        </p:nvSpPr>
        <p:spPr/>
        <p:txBody>
          <a:bodyPr/>
          <a:lstStyle/>
          <a:p>
            <a:pPr algn="ctr"/>
            <a:r>
              <a:rPr lang="en-US" dirty="0"/>
              <a:t>Select Statement</a:t>
            </a:r>
          </a:p>
        </p:txBody>
      </p:sp>
      <p:sp>
        <p:nvSpPr>
          <p:cNvPr id="3" name="Content Placeholder 2">
            <a:extLst>
              <a:ext uri="{FF2B5EF4-FFF2-40B4-BE49-F238E27FC236}">
                <a16:creationId xmlns:a16="http://schemas.microsoft.com/office/drawing/2014/main" id="{0EFF359B-0FCB-F900-D494-9118A4561D5D}"/>
              </a:ext>
            </a:extLst>
          </p:cNvPr>
          <p:cNvSpPr>
            <a:spLocks noGrp="1"/>
          </p:cNvSpPr>
          <p:nvPr>
            <p:ph idx="1"/>
          </p:nvPr>
        </p:nvSpPr>
        <p:spPr>
          <a:xfrm>
            <a:off x="966744" y="2248258"/>
            <a:ext cx="9076329" cy="3650155"/>
          </a:xfrm>
        </p:spPr>
        <p:txBody>
          <a:bodyPr>
            <a:normAutofit/>
          </a:bodyPr>
          <a:lstStyle/>
          <a:p>
            <a:pPr algn="just"/>
            <a:r>
              <a:rPr lang="en-US" sz="2800" dirty="0"/>
              <a:t>To view the values inserted into a table in MySQL, you can use </a:t>
            </a:r>
            <a:r>
              <a:rPr lang="en-US" sz="2800" dirty="0">
                <a:solidFill>
                  <a:srgbClr val="C00000"/>
                </a:solidFill>
              </a:rPr>
              <a:t>SQL SELECT </a:t>
            </a:r>
            <a:r>
              <a:rPr lang="en-US" sz="2800" dirty="0"/>
              <a:t>statements</a:t>
            </a:r>
          </a:p>
          <a:p>
            <a:pPr marL="0" indent="0" algn="ctr">
              <a:buNone/>
            </a:pPr>
            <a:r>
              <a:rPr lang="en-US" sz="2800" dirty="0">
                <a:solidFill>
                  <a:srgbClr val="C00000"/>
                </a:solidFill>
              </a:rPr>
              <a:t>SELECT * FROM employees;</a:t>
            </a:r>
          </a:p>
          <a:p>
            <a:pPr marL="0" indent="0" algn="just">
              <a:buNone/>
            </a:pPr>
            <a:r>
              <a:rPr lang="en-US" sz="2400" dirty="0"/>
              <a:t>You can also specify particular columns if you're only interested in certain information. For example, if you want to see only the first and last names of employees, you can do:</a:t>
            </a:r>
          </a:p>
          <a:p>
            <a:pPr marL="0" indent="0" algn="ctr">
              <a:buNone/>
            </a:pPr>
            <a:r>
              <a:rPr lang="en-US" sz="2400" dirty="0">
                <a:solidFill>
                  <a:srgbClr val="C00000"/>
                </a:solidFill>
              </a:rPr>
              <a:t>SELECT </a:t>
            </a:r>
            <a:r>
              <a:rPr lang="en-US" sz="2400" dirty="0" err="1">
                <a:solidFill>
                  <a:srgbClr val="C00000"/>
                </a:solidFill>
              </a:rPr>
              <a:t>first_name</a:t>
            </a:r>
            <a:r>
              <a:rPr lang="en-US" sz="2400" dirty="0">
                <a:solidFill>
                  <a:srgbClr val="C00000"/>
                </a:solidFill>
              </a:rPr>
              <a:t>, </a:t>
            </a:r>
            <a:r>
              <a:rPr lang="en-US" sz="2400" dirty="0" err="1">
                <a:solidFill>
                  <a:srgbClr val="C00000"/>
                </a:solidFill>
              </a:rPr>
              <a:t>last_name</a:t>
            </a:r>
            <a:r>
              <a:rPr lang="en-US" sz="2400" dirty="0">
                <a:solidFill>
                  <a:srgbClr val="C00000"/>
                </a:solidFill>
              </a:rPr>
              <a:t> FROM employees;</a:t>
            </a:r>
          </a:p>
          <a:p>
            <a:pPr marL="0" indent="0" algn="just">
              <a:buNone/>
            </a:pPr>
            <a:endParaRPr lang="en-US" sz="2400" dirty="0"/>
          </a:p>
        </p:txBody>
      </p:sp>
    </p:spTree>
    <p:extLst>
      <p:ext uri="{BB962C8B-B14F-4D97-AF65-F5344CB8AC3E}">
        <p14:creationId xmlns:p14="http://schemas.microsoft.com/office/powerpoint/2010/main" val="10814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D785-4E05-31BB-D994-F56C8AAAC767}"/>
              </a:ext>
            </a:extLst>
          </p:cNvPr>
          <p:cNvSpPr>
            <a:spLocks noGrp="1"/>
          </p:cNvSpPr>
          <p:nvPr>
            <p:ph type="title"/>
          </p:nvPr>
        </p:nvSpPr>
        <p:spPr/>
        <p:txBody>
          <a:bodyPr/>
          <a:lstStyle/>
          <a:p>
            <a:pPr algn="ctr"/>
            <a:r>
              <a:rPr lang="en-US" dirty="0"/>
              <a:t>Update Statement</a:t>
            </a:r>
          </a:p>
        </p:txBody>
      </p:sp>
      <p:sp>
        <p:nvSpPr>
          <p:cNvPr id="3" name="Content Placeholder 2">
            <a:extLst>
              <a:ext uri="{FF2B5EF4-FFF2-40B4-BE49-F238E27FC236}">
                <a16:creationId xmlns:a16="http://schemas.microsoft.com/office/drawing/2014/main" id="{93166474-52D5-8164-0B32-ECCD044993E3}"/>
              </a:ext>
            </a:extLst>
          </p:cNvPr>
          <p:cNvSpPr>
            <a:spLocks noGrp="1"/>
          </p:cNvSpPr>
          <p:nvPr>
            <p:ph idx="1"/>
          </p:nvPr>
        </p:nvSpPr>
        <p:spPr/>
        <p:txBody>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update data in database , you can use the SQL UPDATE statement. Here's the basic syntax for an </a:t>
            </a:r>
            <a:r>
              <a:rPr lang="en-US"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UPDATE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statement:</a:t>
            </a:r>
          </a:p>
          <a:p>
            <a:pPr marL="0" indent="0" algn="just">
              <a:buNone/>
            </a:pPr>
            <a:r>
              <a:rPr lang="en-US" sz="2400" dirty="0">
                <a:solidFill>
                  <a:srgbClr val="FF0000"/>
                </a:solidFill>
              </a:rPr>
              <a:t>UPDATE</a:t>
            </a:r>
            <a:r>
              <a:rPr lang="en-US" sz="2400" dirty="0"/>
              <a:t> </a:t>
            </a:r>
            <a:r>
              <a:rPr lang="en-US" sz="2400" dirty="0" err="1"/>
              <a:t>table_name</a:t>
            </a:r>
            <a:endParaRPr lang="en-US" sz="2400" dirty="0"/>
          </a:p>
          <a:p>
            <a:pPr marL="0" indent="0" algn="just">
              <a:buNone/>
            </a:pPr>
            <a:r>
              <a:rPr lang="en-US" sz="2400" dirty="0">
                <a:solidFill>
                  <a:srgbClr val="FF0000"/>
                </a:solidFill>
              </a:rPr>
              <a:t>SET</a:t>
            </a:r>
            <a:r>
              <a:rPr lang="en-US" sz="2400" dirty="0"/>
              <a:t> column1 = value1, column2 = value2, ...</a:t>
            </a:r>
          </a:p>
          <a:p>
            <a:pPr marL="0" indent="0" algn="just">
              <a:buNone/>
            </a:pPr>
            <a:r>
              <a:rPr lang="en-US" sz="2400" dirty="0">
                <a:solidFill>
                  <a:srgbClr val="FF0000"/>
                </a:solidFill>
              </a:rPr>
              <a:t>WHERE</a:t>
            </a:r>
            <a:r>
              <a:rPr lang="en-US" sz="2400" dirty="0"/>
              <a:t> condition;</a:t>
            </a:r>
          </a:p>
          <a:p>
            <a:pPr marL="0" indent="0">
              <a:buNone/>
            </a:pPr>
            <a:endParaRPr lang="en-US" dirty="0"/>
          </a:p>
        </p:txBody>
      </p:sp>
    </p:spTree>
    <p:extLst>
      <p:ext uri="{BB962C8B-B14F-4D97-AF65-F5344CB8AC3E}">
        <p14:creationId xmlns:p14="http://schemas.microsoft.com/office/powerpoint/2010/main" val="399852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D785-4E05-31BB-D994-F56C8AAAC767}"/>
              </a:ext>
            </a:extLst>
          </p:cNvPr>
          <p:cNvSpPr>
            <a:spLocks noGrp="1"/>
          </p:cNvSpPr>
          <p:nvPr>
            <p:ph type="title"/>
          </p:nvPr>
        </p:nvSpPr>
        <p:spPr/>
        <p:txBody>
          <a:bodyPr/>
          <a:lstStyle/>
          <a:p>
            <a:pPr algn="ctr"/>
            <a:r>
              <a:rPr lang="en-US" dirty="0"/>
              <a:t>Update Statement</a:t>
            </a:r>
          </a:p>
        </p:txBody>
      </p:sp>
      <p:sp>
        <p:nvSpPr>
          <p:cNvPr id="3" name="Content Placeholder 2">
            <a:extLst>
              <a:ext uri="{FF2B5EF4-FFF2-40B4-BE49-F238E27FC236}">
                <a16:creationId xmlns:a16="http://schemas.microsoft.com/office/drawing/2014/main" id="{93166474-52D5-8164-0B32-ECCD044993E3}"/>
              </a:ext>
            </a:extLst>
          </p:cNvPr>
          <p:cNvSpPr>
            <a:spLocks noGrp="1"/>
          </p:cNvSpPr>
          <p:nvPr>
            <p:ph idx="1"/>
          </p:nvPr>
        </p:nvSpPr>
        <p:spPr/>
        <p:txBody>
          <a:bodyPr/>
          <a:lstStyle/>
          <a:p>
            <a:pPr marL="0" marR="0" indent="0" algn="just">
              <a:lnSpc>
                <a:spcPct val="107000"/>
              </a:lnSpc>
              <a:spcBef>
                <a:spcPts val="0"/>
              </a:spcBef>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Breakdown of the syntax is as follows: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UPDATE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table_name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Specifies the name of the table you want to update.</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SET column1 = value1, column2 = value2, ...: Specifies the columns you want to update and the new values you want to set for them.</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WHERE condition: An optional clause that allows you to specify a condition that determines which rows should be updated. If you omit the WHERE clause, all rows in the table will be updated.</a:t>
            </a:r>
          </a:p>
          <a:p>
            <a:pPr marL="0" indent="0">
              <a:buNone/>
            </a:pPr>
            <a:endParaRPr lang="en-US" dirty="0"/>
          </a:p>
        </p:txBody>
      </p:sp>
    </p:spTree>
    <p:extLst>
      <p:ext uri="{BB962C8B-B14F-4D97-AF65-F5344CB8AC3E}">
        <p14:creationId xmlns:p14="http://schemas.microsoft.com/office/powerpoint/2010/main" val="154606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E212-B578-755B-C087-301475EEEC8A}"/>
              </a:ext>
            </a:extLst>
          </p:cNvPr>
          <p:cNvSpPr>
            <a:spLocks noGrp="1"/>
          </p:cNvSpPr>
          <p:nvPr>
            <p:ph type="title"/>
          </p:nvPr>
        </p:nvSpPr>
        <p:spPr/>
        <p:txBody>
          <a:bodyPr/>
          <a:lstStyle/>
          <a:p>
            <a:pPr algn="ctr"/>
            <a:r>
              <a:rPr lang="en-US" dirty="0"/>
              <a:t>Delete Statement</a:t>
            </a:r>
          </a:p>
        </p:txBody>
      </p:sp>
      <p:sp>
        <p:nvSpPr>
          <p:cNvPr id="3" name="Content Placeholder 2">
            <a:extLst>
              <a:ext uri="{FF2B5EF4-FFF2-40B4-BE49-F238E27FC236}">
                <a16:creationId xmlns:a16="http://schemas.microsoft.com/office/drawing/2014/main" id="{CCDA280C-4841-DE25-1DC6-8A7F89FB9057}"/>
              </a:ext>
            </a:extLst>
          </p:cNvPr>
          <p:cNvSpPr>
            <a:spLocks noGrp="1"/>
          </p:cNvSpPr>
          <p:nvPr>
            <p:ph idx="1"/>
          </p:nvPr>
        </p:nvSpPr>
        <p:spPr/>
        <p:txBody>
          <a:bodyPr/>
          <a:lstStyle/>
          <a:p>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delete data from a table  you can use the DELETE statement. The basic syntax for the DELETE statement is as follows:</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DELETE FROM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table_name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WHERE condition;</a:t>
            </a:r>
          </a:p>
          <a:p>
            <a:r>
              <a:rPr lang="en-US" sz="2400" kern="100" dirty="0">
                <a:latin typeface="Calibri" panose="020F0502020204030204" pitchFamily="34" charset="0"/>
                <a:ea typeface="Calibri" panose="020F0502020204030204" pitchFamily="34" charset="0"/>
                <a:cs typeface="Times New Roman" panose="02020603050405020304" pitchFamily="18" charset="0"/>
              </a:rPr>
              <a:t>You can also use “</a:t>
            </a:r>
            <a:r>
              <a:rPr lang="en-US"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DROP TABLE” </a:t>
            </a:r>
            <a:r>
              <a:rPr lang="en-US" sz="2400" kern="100" dirty="0">
                <a:latin typeface="Calibri" panose="020F0502020204030204" pitchFamily="34" charset="0"/>
                <a:ea typeface="Calibri" panose="020F0502020204030204" pitchFamily="34" charset="0"/>
                <a:cs typeface="Times New Roman" panose="02020603050405020304" pitchFamily="18" charset="0"/>
              </a:rPr>
              <a:t>to delete/drop the whole table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684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3A4C-457D-00A4-6075-933F91866FFB}"/>
              </a:ext>
            </a:extLst>
          </p:cNvPr>
          <p:cNvSpPr>
            <a:spLocks noGrp="1"/>
          </p:cNvSpPr>
          <p:nvPr>
            <p:ph type="title"/>
          </p:nvPr>
        </p:nvSpPr>
        <p:spPr/>
        <p:txBody>
          <a:bodyPr/>
          <a:lstStyle/>
          <a:p>
            <a:pPr algn="ctr"/>
            <a:r>
              <a:rPr lang="en-US" dirty="0"/>
              <a:t>What is Data?</a:t>
            </a:r>
          </a:p>
        </p:txBody>
      </p:sp>
      <p:sp>
        <p:nvSpPr>
          <p:cNvPr id="3" name="Content Placeholder 2">
            <a:extLst>
              <a:ext uri="{FF2B5EF4-FFF2-40B4-BE49-F238E27FC236}">
                <a16:creationId xmlns:a16="http://schemas.microsoft.com/office/drawing/2014/main" id="{5B7344AF-BE23-F418-0E37-54FF8818C564}"/>
              </a:ext>
            </a:extLst>
          </p:cNvPr>
          <p:cNvSpPr>
            <a:spLocks noGrp="1"/>
          </p:cNvSpPr>
          <p:nvPr>
            <p:ph idx="1"/>
          </p:nvPr>
        </p:nvSpPr>
        <p:spPr/>
        <p:txBody>
          <a:bodyPr/>
          <a:lstStyle/>
          <a:p>
            <a:r>
              <a:rPr lang="en-US" sz="2400" b="1" dirty="0">
                <a:solidFill>
                  <a:schemeClr val="tx1"/>
                </a:solidFill>
              </a:rPr>
              <a:t>Raw facts </a:t>
            </a:r>
            <a:r>
              <a:rPr lang="en-US" sz="2400" dirty="0">
                <a:solidFill>
                  <a:schemeClr val="tx1"/>
                </a:solidFill>
              </a:rPr>
              <a:t>that has some </a:t>
            </a:r>
            <a:r>
              <a:rPr lang="en-US" sz="2400" b="1" dirty="0">
                <a:solidFill>
                  <a:schemeClr val="tx1"/>
                </a:solidFill>
              </a:rPr>
              <a:t>meaning</a:t>
            </a:r>
            <a:r>
              <a:rPr lang="en-US" sz="2400" dirty="0">
                <a:solidFill>
                  <a:schemeClr val="tx1"/>
                </a:solidFill>
              </a:rPr>
              <a:t> in </a:t>
            </a:r>
            <a:r>
              <a:rPr lang="en-US" sz="2400" b="1" dirty="0">
                <a:solidFill>
                  <a:schemeClr val="tx1"/>
                </a:solidFill>
              </a:rPr>
              <a:t>user environment </a:t>
            </a:r>
          </a:p>
          <a:p>
            <a:r>
              <a:rPr lang="en-US" sz="2400" dirty="0">
                <a:solidFill>
                  <a:schemeClr val="tx1"/>
                </a:solidFill>
              </a:rPr>
              <a:t>Data could be of type:</a:t>
            </a:r>
          </a:p>
          <a:p>
            <a:pPr marL="617220" lvl="1" indent="-342900">
              <a:buFont typeface="Arial" panose="020B0604020202020204" pitchFamily="34" charset="0"/>
              <a:buChar char="•"/>
            </a:pPr>
            <a:r>
              <a:rPr lang="en-US" sz="2000" dirty="0">
                <a:solidFill>
                  <a:schemeClr val="tx1"/>
                </a:solidFill>
              </a:rPr>
              <a:t>Structured : Numerical, text, </a:t>
            </a:r>
          </a:p>
          <a:p>
            <a:pPr marL="617220" lvl="1" indent="-342900">
              <a:buFont typeface="Arial" panose="020B0604020202020204" pitchFamily="34" charset="0"/>
              <a:buChar char="•"/>
            </a:pPr>
            <a:r>
              <a:rPr lang="en-US" sz="2000" dirty="0">
                <a:solidFill>
                  <a:schemeClr val="tx1"/>
                </a:solidFill>
              </a:rPr>
              <a:t>Unstructured : graphic, maps,  images, sound and video segments</a:t>
            </a:r>
          </a:p>
          <a:p>
            <a:endParaRPr lang="en-US" dirty="0"/>
          </a:p>
        </p:txBody>
      </p:sp>
    </p:spTree>
    <p:extLst>
      <p:ext uri="{BB962C8B-B14F-4D97-AF65-F5344CB8AC3E}">
        <p14:creationId xmlns:p14="http://schemas.microsoft.com/office/powerpoint/2010/main" val="32665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802-BDC5-0578-8AD7-77C136BED16E}"/>
              </a:ext>
            </a:extLst>
          </p:cNvPr>
          <p:cNvSpPr>
            <a:spLocks noGrp="1"/>
          </p:cNvSpPr>
          <p:nvPr>
            <p:ph type="title"/>
          </p:nvPr>
        </p:nvSpPr>
        <p:spPr/>
        <p:txBody>
          <a:bodyPr/>
          <a:lstStyle/>
          <a:p>
            <a:pPr algn="ctr"/>
            <a:r>
              <a:rPr lang="en-US" dirty="0"/>
              <a:t>DATABASE</a:t>
            </a:r>
          </a:p>
        </p:txBody>
      </p:sp>
      <p:sp>
        <p:nvSpPr>
          <p:cNvPr id="3" name="Content Placeholder 2">
            <a:extLst>
              <a:ext uri="{FF2B5EF4-FFF2-40B4-BE49-F238E27FC236}">
                <a16:creationId xmlns:a16="http://schemas.microsoft.com/office/drawing/2014/main" id="{B988A776-F96D-626F-27ED-2878ED75AABB}"/>
              </a:ext>
            </a:extLst>
          </p:cNvPr>
          <p:cNvSpPr>
            <a:spLocks noGrp="1"/>
          </p:cNvSpPr>
          <p:nvPr>
            <p:ph idx="1"/>
          </p:nvPr>
        </p:nvSpPr>
        <p:spPr/>
        <p:txBody>
          <a:bodyPr/>
          <a:lstStyle/>
          <a:p>
            <a:r>
              <a:rPr lang="en-US" sz="2800" dirty="0"/>
              <a:t>Database is a </a:t>
            </a:r>
            <a:r>
              <a:rPr lang="en-US" sz="2800" b="1" dirty="0"/>
              <a:t>centralized, </a:t>
            </a:r>
            <a:r>
              <a:rPr lang="en-US" sz="2800" dirty="0"/>
              <a:t>and </a:t>
            </a:r>
            <a:r>
              <a:rPr lang="en-US" sz="2800" b="1" dirty="0"/>
              <a:t>organized collection</a:t>
            </a:r>
            <a:r>
              <a:rPr lang="en-US" sz="2800" dirty="0"/>
              <a:t> of some </a:t>
            </a:r>
            <a:r>
              <a:rPr lang="en-US" sz="2800" b="1" dirty="0"/>
              <a:t>logically related</a:t>
            </a:r>
            <a:r>
              <a:rPr lang="en-US" sz="2800" dirty="0"/>
              <a:t> organizational data</a:t>
            </a:r>
          </a:p>
          <a:p>
            <a:r>
              <a:rPr lang="en-US" sz="2800" dirty="0"/>
              <a:t>In database, data is organized using some </a:t>
            </a:r>
            <a:r>
              <a:rPr lang="en-US" sz="2800" b="1" dirty="0"/>
              <a:t>Data Model</a:t>
            </a:r>
          </a:p>
          <a:p>
            <a:endParaRPr lang="en-US" dirty="0"/>
          </a:p>
        </p:txBody>
      </p:sp>
    </p:spTree>
    <p:extLst>
      <p:ext uri="{BB962C8B-B14F-4D97-AF65-F5344CB8AC3E}">
        <p14:creationId xmlns:p14="http://schemas.microsoft.com/office/powerpoint/2010/main" val="415911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DE74-18FD-8C30-43E2-77A215797D20}"/>
              </a:ext>
            </a:extLst>
          </p:cNvPr>
          <p:cNvSpPr>
            <a:spLocks noGrp="1"/>
          </p:cNvSpPr>
          <p:nvPr>
            <p:ph type="title"/>
          </p:nvPr>
        </p:nvSpPr>
        <p:spPr/>
        <p:txBody>
          <a:bodyPr/>
          <a:lstStyle/>
          <a:p>
            <a:pPr algn="ctr"/>
            <a:r>
              <a:rPr lang="en-US" dirty="0"/>
              <a:t>Data Model</a:t>
            </a:r>
          </a:p>
        </p:txBody>
      </p:sp>
      <p:sp>
        <p:nvSpPr>
          <p:cNvPr id="3" name="Content Placeholder 2">
            <a:extLst>
              <a:ext uri="{FF2B5EF4-FFF2-40B4-BE49-F238E27FC236}">
                <a16:creationId xmlns:a16="http://schemas.microsoft.com/office/drawing/2014/main" id="{70C42A82-C36B-57E7-B2A7-1F1433F6520C}"/>
              </a:ext>
            </a:extLst>
          </p:cNvPr>
          <p:cNvSpPr>
            <a:spLocks noGrp="1"/>
          </p:cNvSpPr>
          <p:nvPr>
            <p:ph idx="1"/>
          </p:nvPr>
        </p:nvSpPr>
        <p:spPr/>
        <p:txBody>
          <a:bodyPr>
            <a:normAutofit fontScale="92500" lnSpcReduction="20000"/>
          </a:bodyPr>
          <a:lstStyle/>
          <a:p>
            <a:r>
              <a:rPr lang="en-US" sz="2800" b="1" dirty="0"/>
              <a:t>Data Model </a:t>
            </a:r>
            <a:r>
              <a:rPr lang="en-US" sz="2800" dirty="0"/>
              <a:t>is collection of concepts and theories used to organize data</a:t>
            </a:r>
          </a:p>
          <a:p>
            <a:r>
              <a:rPr lang="en-US" sz="2800" dirty="0"/>
              <a:t>Common data models are</a:t>
            </a:r>
          </a:p>
          <a:p>
            <a:pPr marL="617220" lvl="1" indent="-342900" algn="just">
              <a:buFont typeface="Arial" panose="020B0604020202020204" pitchFamily="34" charset="0"/>
              <a:buChar char="•"/>
            </a:pPr>
            <a:r>
              <a:rPr lang="en-US" sz="2400" dirty="0"/>
              <a:t> Network</a:t>
            </a:r>
          </a:p>
          <a:p>
            <a:pPr marL="617220" lvl="1" indent="-342900" algn="just">
              <a:buFont typeface="Arial" panose="020B0604020202020204" pitchFamily="34" charset="0"/>
              <a:buChar char="•"/>
            </a:pPr>
            <a:r>
              <a:rPr lang="en-US" sz="2400" dirty="0"/>
              <a:t> Relational</a:t>
            </a:r>
          </a:p>
          <a:p>
            <a:pPr marL="617220" lvl="1" indent="-342900" algn="just">
              <a:buFont typeface="Arial" panose="020B0604020202020204" pitchFamily="34" charset="0"/>
              <a:buChar char="•"/>
            </a:pPr>
            <a:r>
              <a:rPr lang="en-US" sz="2400" dirty="0"/>
              <a:t>Object Oriented </a:t>
            </a:r>
          </a:p>
          <a:p>
            <a:pPr marL="617220" lvl="1" indent="-342900" algn="just">
              <a:buFont typeface="Arial" panose="020B0604020202020204" pitchFamily="34" charset="0"/>
              <a:buChar char="•"/>
            </a:pPr>
            <a:r>
              <a:rPr lang="en-US" sz="2400" dirty="0"/>
              <a:t>Object Relational etc.</a:t>
            </a:r>
          </a:p>
          <a:p>
            <a:r>
              <a:rPr lang="en-US" sz="2800" dirty="0"/>
              <a:t>In short, we use some </a:t>
            </a:r>
            <a:r>
              <a:rPr lang="en-US" sz="2800" b="1" dirty="0"/>
              <a:t>data model </a:t>
            </a:r>
            <a:r>
              <a:rPr lang="en-US" sz="2800" dirty="0"/>
              <a:t>to </a:t>
            </a:r>
            <a:r>
              <a:rPr lang="en-US" sz="2800" b="1" dirty="0"/>
              <a:t>organize</a:t>
            </a:r>
            <a:r>
              <a:rPr lang="en-US" sz="2800" dirty="0"/>
              <a:t> data or</a:t>
            </a:r>
            <a:r>
              <a:rPr lang="en-US" sz="2800" b="1" dirty="0"/>
              <a:t> build </a:t>
            </a:r>
            <a:r>
              <a:rPr lang="en-US" sz="2800" dirty="0"/>
              <a:t>database</a:t>
            </a:r>
          </a:p>
          <a:p>
            <a:endParaRPr lang="en-US" dirty="0"/>
          </a:p>
        </p:txBody>
      </p:sp>
    </p:spTree>
    <p:extLst>
      <p:ext uri="{BB962C8B-B14F-4D97-AF65-F5344CB8AC3E}">
        <p14:creationId xmlns:p14="http://schemas.microsoft.com/office/powerpoint/2010/main" val="156579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6E4-8152-9B8D-4A14-402AF29B9AA0}"/>
              </a:ext>
            </a:extLst>
          </p:cNvPr>
          <p:cNvSpPr>
            <a:spLocks noGrp="1"/>
          </p:cNvSpPr>
          <p:nvPr>
            <p:ph type="title"/>
          </p:nvPr>
        </p:nvSpPr>
        <p:spPr/>
        <p:txBody>
          <a:bodyPr/>
          <a:lstStyle/>
          <a:p>
            <a:pPr algn="ctr"/>
            <a:r>
              <a:rPr lang="en-US" dirty="0"/>
              <a:t>Relational Data Base Model</a:t>
            </a:r>
          </a:p>
        </p:txBody>
      </p:sp>
      <p:sp>
        <p:nvSpPr>
          <p:cNvPr id="3" name="Content Placeholder 2">
            <a:extLst>
              <a:ext uri="{FF2B5EF4-FFF2-40B4-BE49-F238E27FC236}">
                <a16:creationId xmlns:a16="http://schemas.microsoft.com/office/drawing/2014/main" id="{B089A900-B299-008B-9BCE-81613952B6BA}"/>
              </a:ext>
            </a:extLst>
          </p:cNvPr>
          <p:cNvSpPr>
            <a:spLocks noGrp="1"/>
          </p:cNvSpPr>
          <p:nvPr>
            <p:ph idx="1"/>
          </p:nvPr>
        </p:nvSpPr>
        <p:spPr/>
        <p:txBody>
          <a:bodyPr>
            <a:normAutofit/>
          </a:bodyPr>
          <a:lstStyle/>
          <a:p>
            <a:pPr algn="just"/>
            <a:r>
              <a:rPr lang="en-US" sz="2400" dirty="0">
                <a:solidFill>
                  <a:schemeClr val="tx1"/>
                </a:solidFill>
              </a:rPr>
              <a:t>The </a:t>
            </a:r>
            <a:r>
              <a:rPr lang="en-US" sz="2400" b="1" dirty="0">
                <a:solidFill>
                  <a:schemeClr val="tx1"/>
                </a:solidFill>
              </a:rPr>
              <a:t>relational model </a:t>
            </a:r>
            <a:r>
              <a:rPr lang="en-US" sz="2400" dirty="0">
                <a:solidFill>
                  <a:schemeClr val="tx1"/>
                </a:solidFill>
              </a:rPr>
              <a:t>represents how data is stored in Relational Databases. A </a:t>
            </a:r>
            <a:r>
              <a:rPr lang="en-US" sz="2400" b="1" dirty="0">
                <a:solidFill>
                  <a:schemeClr val="tx1"/>
                </a:solidFill>
              </a:rPr>
              <a:t>relational database </a:t>
            </a:r>
            <a:r>
              <a:rPr lang="en-US" sz="2400" dirty="0">
                <a:solidFill>
                  <a:schemeClr val="tx1"/>
                </a:solidFill>
              </a:rPr>
              <a:t>consists of a collection of </a:t>
            </a:r>
            <a:r>
              <a:rPr lang="en-US" sz="2400" b="1" dirty="0">
                <a:solidFill>
                  <a:schemeClr val="tx1"/>
                </a:solidFill>
              </a:rPr>
              <a:t>tables</a:t>
            </a:r>
            <a:r>
              <a:rPr lang="en-US" sz="2400" dirty="0">
                <a:solidFill>
                  <a:schemeClr val="tx1"/>
                </a:solidFill>
              </a:rPr>
              <a:t>, each of which is assigned a unique name.</a:t>
            </a:r>
          </a:p>
          <a:p>
            <a:r>
              <a:rPr lang="en-US" sz="2400" dirty="0">
                <a:solidFill>
                  <a:schemeClr val="tx1"/>
                </a:solidFill>
              </a:rPr>
              <a:t>Table is main ingredient in RDBMS</a:t>
            </a:r>
          </a:p>
          <a:p>
            <a:r>
              <a:rPr lang="en-US" sz="2400" dirty="0">
                <a:solidFill>
                  <a:schemeClr val="tx1"/>
                </a:solidFill>
              </a:rPr>
              <a:t>A database may consists of Many tables</a:t>
            </a:r>
          </a:p>
          <a:p>
            <a:r>
              <a:rPr lang="en-US" sz="2400" dirty="0">
                <a:solidFill>
                  <a:schemeClr val="tx1"/>
                </a:solidFill>
              </a:rPr>
              <a:t>Every table has unique names in Database</a:t>
            </a:r>
          </a:p>
          <a:p>
            <a:pPr algn="just"/>
            <a:endParaRPr lang="en-US" sz="2400" dirty="0">
              <a:solidFill>
                <a:schemeClr val="tx1"/>
              </a:solidFill>
            </a:endParaRPr>
          </a:p>
        </p:txBody>
      </p:sp>
    </p:spTree>
    <p:extLst>
      <p:ext uri="{BB962C8B-B14F-4D97-AF65-F5344CB8AC3E}">
        <p14:creationId xmlns:p14="http://schemas.microsoft.com/office/powerpoint/2010/main" val="210287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3952-4F52-702F-7474-CEB6AA0C9EF8}"/>
              </a:ext>
            </a:extLst>
          </p:cNvPr>
          <p:cNvSpPr>
            <a:spLocks noGrp="1"/>
          </p:cNvSpPr>
          <p:nvPr>
            <p:ph type="title"/>
          </p:nvPr>
        </p:nvSpPr>
        <p:spPr/>
        <p:txBody>
          <a:bodyPr/>
          <a:lstStyle/>
          <a:p>
            <a:pPr algn="ctr"/>
            <a:r>
              <a:rPr lang="en-US" dirty="0"/>
              <a:t>Database </a:t>
            </a:r>
          </a:p>
        </p:txBody>
      </p:sp>
      <p:pic>
        <p:nvPicPr>
          <p:cNvPr id="4" name="Picture 2">
            <a:extLst>
              <a:ext uri="{FF2B5EF4-FFF2-40B4-BE49-F238E27FC236}">
                <a16:creationId xmlns:a16="http://schemas.microsoft.com/office/drawing/2014/main" id="{AC71F803-C573-8755-5D3A-19C7ED62DBF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787" t="18846" r="28749" b="68961"/>
          <a:stretch/>
        </p:blipFill>
        <p:spPr bwMode="auto">
          <a:xfrm>
            <a:off x="1776046" y="3313067"/>
            <a:ext cx="7051430" cy="304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0537780A-17EB-C7EE-F9B7-F626E0BDDE15}"/>
              </a:ext>
            </a:extLst>
          </p:cNvPr>
          <p:cNvSpPr txBox="1"/>
          <p:nvPr/>
        </p:nvSpPr>
        <p:spPr>
          <a:xfrm>
            <a:off x="1776045" y="2215662"/>
            <a:ext cx="8088923" cy="1107996"/>
          </a:xfrm>
          <a:prstGeom prst="rect">
            <a:avLst/>
          </a:prstGeom>
          <a:noFill/>
        </p:spPr>
        <p:txBody>
          <a:bodyPr wrap="square" rtlCol="0">
            <a:spAutoFit/>
          </a:bodyPr>
          <a:lstStyle/>
          <a:p>
            <a:r>
              <a:rPr lang="en-US" sz="2400" b="1" dirty="0">
                <a:solidFill>
                  <a:srgbClr val="0070C0"/>
                </a:solidFill>
              </a:rPr>
              <a:t>Rows / Records</a:t>
            </a:r>
            <a:r>
              <a:rPr lang="en-US" sz="2400" dirty="0"/>
              <a:t> are unnamed</a:t>
            </a:r>
          </a:p>
          <a:p>
            <a:r>
              <a:rPr lang="en-US" sz="2400" b="1" dirty="0">
                <a:solidFill>
                  <a:srgbClr val="C00000"/>
                </a:solidFill>
              </a:rPr>
              <a:t>Columns/Fields</a:t>
            </a:r>
            <a:r>
              <a:rPr lang="en-US" sz="2400" dirty="0"/>
              <a:t> are named First rows labels names of column</a:t>
            </a:r>
          </a:p>
          <a:p>
            <a:endParaRPr lang="en-US" dirty="0"/>
          </a:p>
        </p:txBody>
      </p:sp>
    </p:spTree>
    <p:extLst>
      <p:ext uri="{BB962C8B-B14F-4D97-AF65-F5344CB8AC3E}">
        <p14:creationId xmlns:p14="http://schemas.microsoft.com/office/powerpoint/2010/main" val="41779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C7E6-7347-CD66-E019-B9F28AD61328}"/>
              </a:ext>
            </a:extLst>
          </p:cNvPr>
          <p:cNvSpPr>
            <a:spLocks noGrp="1"/>
          </p:cNvSpPr>
          <p:nvPr>
            <p:ph type="title"/>
          </p:nvPr>
        </p:nvSpPr>
        <p:spPr/>
        <p:txBody>
          <a:bodyPr/>
          <a:lstStyle/>
          <a:p>
            <a:pPr algn="ctr"/>
            <a:r>
              <a:rPr lang="en-US" dirty="0"/>
              <a:t>Database</a:t>
            </a:r>
          </a:p>
        </p:txBody>
      </p:sp>
      <p:sp>
        <p:nvSpPr>
          <p:cNvPr id="3" name="Content Placeholder 2">
            <a:extLst>
              <a:ext uri="{FF2B5EF4-FFF2-40B4-BE49-F238E27FC236}">
                <a16:creationId xmlns:a16="http://schemas.microsoft.com/office/drawing/2014/main" id="{22FDBF71-7322-33EC-260C-FDF7491B4D6A}"/>
              </a:ext>
            </a:extLst>
          </p:cNvPr>
          <p:cNvSpPr>
            <a:spLocks noGrp="1"/>
          </p:cNvSpPr>
          <p:nvPr>
            <p:ph idx="1"/>
          </p:nvPr>
        </p:nvSpPr>
        <p:spPr/>
        <p:txBody>
          <a:bodyPr/>
          <a:lstStyle/>
          <a:p>
            <a:r>
              <a:rPr lang="en-US" sz="2800" dirty="0">
                <a:solidFill>
                  <a:schemeClr val="tx1"/>
                </a:solidFill>
              </a:rPr>
              <a:t>Every</a:t>
            </a:r>
            <a:r>
              <a:rPr lang="en-US" sz="2800" b="1" dirty="0">
                <a:solidFill>
                  <a:schemeClr val="tx1"/>
                </a:solidFill>
              </a:rPr>
              <a:t> column </a:t>
            </a:r>
            <a:r>
              <a:rPr lang="en-US" sz="2800" dirty="0">
                <a:solidFill>
                  <a:schemeClr val="tx1"/>
                </a:solidFill>
              </a:rPr>
              <a:t>has </a:t>
            </a:r>
            <a:r>
              <a:rPr lang="en-US" sz="2800" b="1" dirty="0">
                <a:solidFill>
                  <a:schemeClr val="tx1"/>
                </a:solidFill>
              </a:rPr>
              <a:t>unique </a:t>
            </a:r>
            <a:r>
              <a:rPr lang="en-US" sz="2800" dirty="0">
                <a:solidFill>
                  <a:schemeClr val="tx1"/>
                </a:solidFill>
              </a:rPr>
              <a:t>name at table level</a:t>
            </a:r>
          </a:p>
          <a:p>
            <a:r>
              <a:rPr lang="en-US" sz="2800" dirty="0">
                <a:solidFill>
                  <a:schemeClr val="tx1"/>
                </a:solidFill>
              </a:rPr>
              <a:t>Rows are known as </a:t>
            </a:r>
            <a:r>
              <a:rPr lang="en-US" sz="2800" b="1" dirty="0">
                <a:solidFill>
                  <a:schemeClr val="tx1"/>
                </a:solidFill>
              </a:rPr>
              <a:t>record</a:t>
            </a:r>
          </a:p>
          <a:p>
            <a:r>
              <a:rPr lang="en-US" sz="2800" dirty="0">
                <a:solidFill>
                  <a:schemeClr val="tx1"/>
                </a:solidFill>
              </a:rPr>
              <a:t>Each data of Column Belong to same </a:t>
            </a:r>
            <a:r>
              <a:rPr lang="en-US" sz="2800" b="1" dirty="0">
                <a:solidFill>
                  <a:schemeClr val="tx1"/>
                </a:solidFill>
              </a:rPr>
              <a:t>domain (Data Type</a:t>
            </a:r>
            <a:r>
              <a:rPr lang="en-US" sz="2800" dirty="0">
                <a:solidFill>
                  <a:schemeClr val="tx1"/>
                </a:solidFill>
              </a:rPr>
              <a:t>)</a:t>
            </a:r>
          </a:p>
          <a:p>
            <a:r>
              <a:rPr lang="en-US" sz="2800" dirty="0">
                <a:solidFill>
                  <a:schemeClr val="tx1"/>
                </a:solidFill>
              </a:rPr>
              <a:t>Every table in database has a </a:t>
            </a:r>
            <a:r>
              <a:rPr lang="en-US" sz="2800" b="1" dirty="0">
                <a:solidFill>
                  <a:schemeClr val="tx1"/>
                </a:solidFill>
              </a:rPr>
              <a:t>primary key</a:t>
            </a:r>
          </a:p>
          <a:p>
            <a:endParaRPr lang="en-US" dirty="0"/>
          </a:p>
        </p:txBody>
      </p:sp>
    </p:spTree>
    <p:extLst>
      <p:ext uri="{BB962C8B-B14F-4D97-AF65-F5344CB8AC3E}">
        <p14:creationId xmlns:p14="http://schemas.microsoft.com/office/powerpoint/2010/main" val="373828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8AD8-10B2-E002-51BB-275ADC4DFC30}"/>
              </a:ext>
            </a:extLst>
          </p:cNvPr>
          <p:cNvSpPr>
            <a:spLocks noGrp="1"/>
          </p:cNvSpPr>
          <p:nvPr>
            <p:ph type="title"/>
          </p:nvPr>
        </p:nvSpPr>
        <p:spPr/>
        <p:txBody>
          <a:bodyPr/>
          <a:lstStyle/>
          <a:p>
            <a:pPr algn="ctr"/>
            <a:r>
              <a:rPr lang="en-US" dirty="0"/>
              <a:t>Primary Key</a:t>
            </a:r>
          </a:p>
        </p:txBody>
      </p:sp>
      <p:sp>
        <p:nvSpPr>
          <p:cNvPr id="3" name="Content Placeholder 2">
            <a:extLst>
              <a:ext uri="{FF2B5EF4-FFF2-40B4-BE49-F238E27FC236}">
                <a16:creationId xmlns:a16="http://schemas.microsoft.com/office/drawing/2014/main" id="{406FBB88-DFAA-709D-BE03-59ED66B6FD6C}"/>
              </a:ext>
            </a:extLst>
          </p:cNvPr>
          <p:cNvSpPr>
            <a:spLocks noGrp="1"/>
          </p:cNvSpPr>
          <p:nvPr>
            <p:ph idx="1"/>
          </p:nvPr>
        </p:nvSpPr>
        <p:spPr/>
        <p:txBody>
          <a:bodyPr/>
          <a:lstStyle/>
          <a:p>
            <a:pPr algn="just">
              <a:lnSpc>
                <a:spcPct val="90000"/>
              </a:lnSpc>
            </a:pPr>
            <a:r>
              <a:rPr lang="en-US" sz="2800" dirty="0"/>
              <a:t>An </a:t>
            </a:r>
            <a:r>
              <a:rPr lang="en-US" sz="2800" b="1" dirty="0"/>
              <a:t>attribute(Column) </a:t>
            </a:r>
            <a:r>
              <a:rPr lang="en-US" sz="2800" dirty="0"/>
              <a:t>or </a:t>
            </a:r>
            <a:r>
              <a:rPr lang="en-US" sz="2800" b="1" dirty="0"/>
              <a:t>combination </a:t>
            </a:r>
            <a:r>
              <a:rPr lang="en-US" sz="2800" dirty="0"/>
              <a:t>of attributes that </a:t>
            </a:r>
            <a:r>
              <a:rPr lang="en-US" sz="2800" b="1" dirty="0"/>
              <a:t>uniquely identify </a:t>
            </a:r>
            <a:r>
              <a:rPr lang="en-US" sz="2800" dirty="0"/>
              <a:t>each </a:t>
            </a:r>
            <a:r>
              <a:rPr lang="en-US" sz="2800" b="1" dirty="0"/>
              <a:t>row </a:t>
            </a:r>
            <a:r>
              <a:rPr lang="en-US" sz="2800" dirty="0"/>
              <a:t>in a relation</a:t>
            </a:r>
          </a:p>
          <a:p>
            <a:pPr algn="just">
              <a:lnSpc>
                <a:spcPct val="90000"/>
              </a:lnSpc>
            </a:pPr>
            <a:r>
              <a:rPr lang="en-US" sz="2800" dirty="0"/>
              <a:t>In short notation we can express this relation as:</a:t>
            </a:r>
          </a:p>
          <a:p>
            <a:pPr algn="just">
              <a:lnSpc>
                <a:spcPct val="90000"/>
              </a:lnSpc>
            </a:pPr>
            <a:r>
              <a:rPr lang="en-US" sz="2800" dirty="0"/>
              <a:t>EMPLOYEE(</a:t>
            </a:r>
            <a:r>
              <a:rPr lang="en-US" sz="2800" dirty="0" err="1"/>
              <a:t>Emp_ID,Name,Dept_Name,Salary</a:t>
            </a:r>
            <a:r>
              <a:rPr lang="en-US" sz="2800" dirty="0"/>
              <a:t>)</a:t>
            </a:r>
          </a:p>
          <a:p>
            <a:endParaRPr lang="en-US" dirty="0"/>
          </a:p>
        </p:txBody>
      </p:sp>
    </p:spTree>
    <p:extLst>
      <p:ext uri="{BB962C8B-B14F-4D97-AF65-F5344CB8AC3E}">
        <p14:creationId xmlns:p14="http://schemas.microsoft.com/office/powerpoint/2010/main" val="32789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3BD2-4D50-B165-9577-53A3AFDAE019}"/>
              </a:ext>
            </a:extLst>
          </p:cNvPr>
          <p:cNvSpPr>
            <a:spLocks noGrp="1"/>
          </p:cNvSpPr>
          <p:nvPr>
            <p:ph type="title"/>
          </p:nvPr>
        </p:nvSpPr>
        <p:spPr/>
        <p:txBody>
          <a:bodyPr/>
          <a:lstStyle/>
          <a:p>
            <a:pPr algn="ctr"/>
            <a:r>
              <a:rPr lang="en-US" dirty="0"/>
              <a:t>Create Statement</a:t>
            </a:r>
          </a:p>
        </p:txBody>
      </p:sp>
      <p:sp>
        <p:nvSpPr>
          <p:cNvPr id="3" name="Content Placeholder 2">
            <a:extLst>
              <a:ext uri="{FF2B5EF4-FFF2-40B4-BE49-F238E27FC236}">
                <a16:creationId xmlns:a16="http://schemas.microsoft.com/office/drawing/2014/main" id="{9D284BAE-3835-1A78-8E0B-C66BDAB32D77}"/>
              </a:ext>
            </a:extLst>
          </p:cNvPr>
          <p:cNvSpPr>
            <a:spLocks noGrp="1"/>
          </p:cNvSpPr>
          <p:nvPr>
            <p:ph idx="1"/>
          </p:nvPr>
        </p:nvSpPr>
        <p:spPr>
          <a:xfrm>
            <a:off x="966744" y="2248257"/>
            <a:ext cx="9076329" cy="4609743"/>
          </a:xfrm>
        </p:spPr>
        <p:txBody>
          <a:bodyPr>
            <a:normAutofit/>
          </a:bodyPr>
          <a:lstStyle/>
          <a:p>
            <a:r>
              <a:rPr lang="en-US" sz="2400" b="1" dirty="0"/>
              <a:t>Create Command</a:t>
            </a:r>
          </a:p>
          <a:p>
            <a:pPr marL="0" indent="0">
              <a:buNone/>
            </a:pPr>
            <a:r>
              <a:rPr lang="en-US" sz="2400" b="1" dirty="0"/>
              <a:t>The create command is use to create new database and new tables.</a:t>
            </a:r>
          </a:p>
          <a:p>
            <a:pPr marL="0" marR="0">
              <a:lnSpc>
                <a:spcPct val="107000"/>
              </a:lnSpc>
              <a:spcBef>
                <a:spcPts val="0"/>
              </a:spcBef>
              <a:spcAft>
                <a:spcPts val="800"/>
              </a:spcAft>
            </a:pPr>
            <a:endParaRPr lang="en-US" sz="2400" dirty="0"/>
          </a:p>
          <a:p>
            <a:pPr marL="0" marR="0">
              <a:lnSpc>
                <a:spcPct val="107000"/>
              </a:lnSpc>
              <a:spcBef>
                <a:spcPts val="0"/>
              </a:spcBef>
              <a:spcAft>
                <a:spcPts val="800"/>
              </a:spcAft>
            </a:pPr>
            <a:r>
              <a:rPr lang="en-US" sz="2400" dirty="0"/>
              <a:t>The </a:t>
            </a:r>
            <a:r>
              <a:rPr lang="en-US" sz="2400" b="1" dirty="0"/>
              <a:t>CREATE DATABASE </a:t>
            </a:r>
            <a:r>
              <a:rPr lang="en-US" sz="2400" dirty="0"/>
              <a:t>command is used is to create a new SQL database.</a:t>
            </a:r>
          </a:p>
          <a:p>
            <a:pPr marL="0" marR="0">
              <a:lnSpc>
                <a:spcPct val="107000"/>
              </a:lnSpc>
              <a:spcBef>
                <a:spcPts val="0"/>
              </a:spcBef>
              <a:spcAft>
                <a:spcPts val="800"/>
              </a:spcAft>
            </a:pPr>
            <a:r>
              <a:rPr lang="en-US" sz="2400" dirty="0"/>
              <a:t>The following SQL creates a database called "</a:t>
            </a:r>
            <a:r>
              <a:rPr lang="en-US" sz="2400" dirty="0" err="1"/>
              <a:t>testDB</a:t>
            </a:r>
            <a:r>
              <a:rPr lang="en-US" sz="2400" dirty="0"/>
              <a:t>":</a:t>
            </a:r>
          </a:p>
          <a:p>
            <a:pPr marL="0" marR="0" indent="0" algn="ctr">
              <a:lnSpc>
                <a:spcPct val="107000"/>
              </a:lnSpc>
              <a:spcBef>
                <a:spcPts val="0"/>
              </a:spcBef>
              <a:spcAft>
                <a:spcPts val="800"/>
              </a:spcAft>
              <a:buNone/>
            </a:pPr>
            <a:r>
              <a:rPr lang="en-US" sz="2000" b="0" i="0" dirty="0">
                <a:solidFill>
                  <a:srgbClr val="C00000"/>
                </a:solidFill>
                <a:effectLst/>
                <a:latin typeface="Consolas" panose="020B0609020204030204" pitchFamily="49" charset="0"/>
              </a:rPr>
              <a:t>CREATE DATABASE </a:t>
            </a:r>
            <a:r>
              <a:rPr lang="en-US" sz="2000" b="0" i="0" dirty="0" err="1">
                <a:solidFill>
                  <a:srgbClr val="C00000"/>
                </a:solidFill>
                <a:effectLst/>
                <a:latin typeface="Consolas" panose="020B0609020204030204" pitchFamily="49" charset="0"/>
              </a:rPr>
              <a:t>testDB</a:t>
            </a:r>
            <a:r>
              <a:rPr lang="en-US" sz="2000" b="0" i="0" dirty="0">
                <a:solidFill>
                  <a:srgbClr val="000000"/>
                </a:solidFill>
                <a:effectLst/>
                <a:latin typeface="Consolas" panose="020B0609020204030204" pitchFamily="49" charset="0"/>
              </a:rPr>
              <a:t>;</a:t>
            </a:r>
            <a:endParaRPr lang="en-US" sz="2400" dirty="0"/>
          </a:p>
          <a:p>
            <a:endParaRPr lang="en-US" sz="2400" b="1" dirty="0"/>
          </a:p>
        </p:txBody>
      </p:sp>
    </p:spTree>
    <p:extLst>
      <p:ext uri="{BB962C8B-B14F-4D97-AF65-F5344CB8AC3E}">
        <p14:creationId xmlns:p14="http://schemas.microsoft.com/office/powerpoint/2010/main" val="4048872474"/>
      </p:ext>
    </p:extLst>
  </p:cSld>
  <p:clrMapOvr>
    <a:masterClrMapping/>
  </p:clrMapOvr>
</p:sld>
</file>

<file path=ppt/theme/theme1.xml><?xml version="1.0" encoding="utf-8"?>
<a:theme xmlns:a="http://schemas.openxmlformats.org/drawingml/2006/main" name="MarrakeshVTI">
  <a:themeElements>
    <a:clrScheme name="AnalogousFromLightSeedLeftStep">
      <a:dk1>
        <a:srgbClr val="000000"/>
      </a:dk1>
      <a:lt1>
        <a:srgbClr val="FFFFFF"/>
      </a:lt1>
      <a:dk2>
        <a:srgbClr val="41243F"/>
      </a:dk2>
      <a:lt2>
        <a:srgbClr val="E2E8E7"/>
      </a:lt2>
      <a:accent1>
        <a:srgbClr val="C6969B"/>
      </a:accent1>
      <a:accent2>
        <a:srgbClr val="BA7F9D"/>
      </a:accent2>
      <a:accent3>
        <a:srgbClr val="C492C1"/>
      </a:accent3>
      <a:accent4>
        <a:srgbClr val="A57FBA"/>
      </a:accent4>
      <a:accent5>
        <a:srgbClr val="A196C6"/>
      </a:accent5>
      <a:accent6>
        <a:srgbClr val="7F8ABA"/>
      </a:accent6>
      <a:hlink>
        <a:srgbClr val="568E88"/>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941</Words>
  <Application>Microsoft Office PowerPoint</Application>
  <PresentationFormat>Widescreen</PresentationFormat>
  <Paragraphs>90</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Calibri</vt:lpstr>
      <vt:lpstr>Consolas</vt:lpstr>
      <vt:lpstr>Google Sans</vt:lpstr>
      <vt:lpstr>Goudy Old Style</vt:lpstr>
      <vt:lpstr>Verdana</vt:lpstr>
      <vt:lpstr>MarrakeshVTI</vt:lpstr>
      <vt:lpstr>ADVANCE OOP</vt:lpstr>
      <vt:lpstr>What is Data?</vt:lpstr>
      <vt:lpstr>DATABASE</vt:lpstr>
      <vt:lpstr>Data Model</vt:lpstr>
      <vt:lpstr>Relational Data Base Model</vt:lpstr>
      <vt:lpstr>Database </vt:lpstr>
      <vt:lpstr>Database</vt:lpstr>
      <vt:lpstr>Primary Key</vt:lpstr>
      <vt:lpstr>Create Statement</vt:lpstr>
      <vt:lpstr>Create Statement</vt:lpstr>
      <vt:lpstr>Insert Statement</vt:lpstr>
      <vt:lpstr>Insert Statement</vt:lpstr>
      <vt:lpstr>Select Statement</vt:lpstr>
      <vt:lpstr>Update Statement</vt:lpstr>
      <vt:lpstr>Update Statement</vt:lpstr>
      <vt:lpstr>Delete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OOP</dc:title>
  <dc:creator>Sara Naeem</dc:creator>
  <cp:lastModifiedBy>03-243191-018</cp:lastModifiedBy>
  <cp:revision>36</cp:revision>
  <dcterms:created xsi:type="dcterms:W3CDTF">2023-09-24T09:32:06Z</dcterms:created>
  <dcterms:modified xsi:type="dcterms:W3CDTF">2024-02-19T05:01:17Z</dcterms:modified>
</cp:coreProperties>
</file>