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7"/>
  </p:notesMasterIdLst>
  <p:sldIdLst>
    <p:sldId id="256" r:id="rId2"/>
    <p:sldId id="265" r:id="rId3"/>
    <p:sldId id="266" r:id="rId4"/>
    <p:sldId id="267" r:id="rId5"/>
    <p:sldId id="268" r:id="rId6"/>
    <p:sldId id="262" r:id="rId7"/>
    <p:sldId id="257" r:id="rId8"/>
    <p:sldId id="258" r:id="rId9"/>
    <p:sldId id="259" r:id="rId10"/>
    <p:sldId id="260" r:id="rId11"/>
    <p:sldId id="263" r:id="rId12"/>
    <p:sldId id="261" r:id="rId13"/>
    <p:sldId id="264"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241" autoAdjust="0"/>
  </p:normalViewPr>
  <p:slideViewPr>
    <p:cSldViewPr snapToGrid="0">
      <p:cViewPr varScale="1">
        <p:scale>
          <a:sx n="58" d="100"/>
          <a:sy n="58" d="100"/>
        </p:scale>
        <p:origin x="1218" y="60"/>
      </p:cViewPr>
      <p:guideLst/>
    </p:cSldViewPr>
  </p:slid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4163C-DD73-4331-AA10-AF3D6D28E9DC}" type="datetimeFigureOut">
              <a:rPr lang="en-US" smtClean="0"/>
              <a:t>3/12/2024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E0474-97F5-4797-9581-5CC438F00DD5}" type="slidenum">
              <a:rPr lang="en-US" smtClean="0"/>
              <a:t>‹#›</a:t>
            </a:fld>
            <a:endParaRPr lang="en-US"/>
          </a:p>
        </p:txBody>
      </p:sp>
    </p:spTree>
    <p:extLst>
      <p:ext uri="{BB962C8B-B14F-4D97-AF65-F5344CB8AC3E}">
        <p14:creationId xmlns:p14="http://schemas.microsoft.com/office/powerpoint/2010/main" val="2983992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1E0474-97F5-4797-9581-5CC438F00DD5}" type="slidenum">
              <a:rPr lang="en-US" smtClean="0"/>
              <a:t>1</a:t>
            </a:fld>
            <a:endParaRPr lang="en-US"/>
          </a:p>
        </p:txBody>
      </p:sp>
    </p:spTree>
    <p:extLst>
      <p:ext uri="{BB962C8B-B14F-4D97-AF65-F5344CB8AC3E}">
        <p14:creationId xmlns:p14="http://schemas.microsoft.com/office/powerpoint/2010/main" val="3773593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Design patterns typically consist of a set of rules, guidelines, or templates that help developers to structure their code in a way that promotes flexibility, reusability, and maintainability. They are not complete solutions, but rather a blueprint or a starting point that developers can adapt and customize to fit their specific needs.</a:t>
            </a:r>
          </a:p>
          <a:p>
            <a:endParaRPr lang="en-US" b="0" i="0" dirty="0">
              <a:solidFill>
                <a:srgbClr val="D1D5DB"/>
              </a:solidFill>
              <a:effectLst/>
              <a:latin typeface="Söhne"/>
            </a:endParaRPr>
          </a:p>
          <a:p>
            <a:r>
              <a:rPr lang="en-US" b="0" i="0" dirty="0">
                <a:solidFill>
                  <a:srgbClr val="D1D5DB"/>
                </a:solidFill>
                <a:effectLst/>
                <a:latin typeface="Söhne"/>
              </a:rPr>
              <a:t>You are building a simple notification system where users can receive messages through email, SMS, or push notifications. You want to add new notification methods in the future without changing the core notification logic.</a:t>
            </a:r>
            <a:endParaRPr lang="en-US" dirty="0"/>
          </a:p>
        </p:txBody>
      </p:sp>
      <p:sp>
        <p:nvSpPr>
          <p:cNvPr id="4" name="Slide Number Placeholder 3"/>
          <p:cNvSpPr>
            <a:spLocks noGrp="1"/>
          </p:cNvSpPr>
          <p:nvPr>
            <p:ph type="sldNum" sz="quarter" idx="5"/>
          </p:nvPr>
        </p:nvSpPr>
        <p:spPr/>
        <p:txBody>
          <a:bodyPr/>
          <a:lstStyle/>
          <a:p>
            <a:fld id="{7C1E0474-97F5-4797-9581-5CC438F00DD5}" type="slidenum">
              <a:rPr lang="en-US" smtClean="0"/>
              <a:t>2</a:t>
            </a:fld>
            <a:endParaRPr lang="en-US"/>
          </a:p>
        </p:txBody>
      </p:sp>
    </p:spTree>
    <p:extLst>
      <p:ext uri="{BB962C8B-B14F-4D97-AF65-F5344CB8AC3E}">
        <p14:creationId xmlns:p14="http://schemas.microsoft.com/office/powerpoint/2010/main" val="170775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presentation layer in a software application is responsible for handling the user interface and user interaction. It is where the application's visual elements, such as user interfaces, screens, and forms, are designed and presented to the user.</a:t>
            </a:r>
          </a:p>
          <a:p>
            <a:r>
              <a:rPr lang="en-US" b="0" i="0" dirty="0">
                <a:solidFill>
                  <a:srgbClr val="D1D5DB"/>
                </a:solidFill>
                <a:effectLst/>
                <a:latin typeface="Söhne"/>
              </a:rPr>
              <a:t>The application layer is an essential part of a software architecture, and it sits between the presentation layer (user interface) and the data access layer (where data is stored or retrieved). The application layer contains the core logic of the software, handling tasks related to processing, decision-making, and application-specific </a:t>
            </a:r>
            <a:r>
              <a:rPr lang="en-US" b="0" i="0" dirty="0" err="1">
                <a:solidFill>
                  <a:srgbClr val="D1D5DB"/>
                </a:solidFill>
                <a:effectLst/>
                <a:latin typeface="Söhne"/>
              </a:rPr>
              <a:t>functionality,flow</a:t>
            </a:r>
            <a:r>
              <a:rPr lang="en-US" b="0" i="0" dirty="0">
                <a:solidFill>
                  <a:srgbClr val="D1D5DB"/>
                </a:solidFill>
                <a:effectLst/>
                <a:latin typeface="Söhne"/>
              </a:rPr>
              <a:t> of application and user interactions</a:t>
            </a:r>
          </a:p>
          <a:p>
            <a:r>
              <a:rPr lang="en-US" b="0" i="0" dirty="0">
                <a:solidFill>
                  <a:srgbClr val="D1D5DB"/>
                </a:solidFill>
                <a:effectLst/>
                <a:latin typeface="Söhne"/>
              </a:rPr>
              <a:t>It is responsible for representing the core concepts, rules, and behaviors of the application's domain, which means it embodies the essential logic and data structures of the specific problem the software is designed to solve.</a:t>
            </a:r>
            <a:br>
              <a:rPr lang="en-US" b="0" i="0" dirty="0">
                <a:solidFill>
                  <a:srgbClr val="D1D5DB"/>
                </a:solidFill>
                <a:effectLst/>
                <a:latin typeface="Söhne"/>
              </a:rPr>
            </a:br>
            <a:r>
              <a:rPr lang="en-US" b="0" i="0" dirty="0">
                <a:solidFill>
                  <a:srgbClr val="D1D5DB"/>
                </a:solidFill>
                <a:effectLst/>
                <a:latin typeface="Söhne"/>
              </a:rPr>
              <a:t>D</a:t>
            </a:r>
            <a:r>
              <a:rPr lang="en-US" b="0" i="0" dirty="0">
                <a:solidFill>
                  <a:srgbClr val="ECECEC"/>
                </a:solidFill>
                <a:effectLst/>
                <a:latin typeface="Söhne"/>
              </a:rPr>
              <a:t>ata persistence refers to the characteristic of data that persists beyond the execution of a program or the lifespan of a system. In computing, it typically refers to the ability of data to remain stored even after the application or system that created or used it has been shut down.</a:t>
            </a:r>
            <a:br>
              <a:rPr lang="en-US" b="0" i="0" dirty="0">
                <a:solidFill>
                  <a:srgbClr val="ECECEC"/>
                </a:solidFill>
                <a:effectLst/>
                <a:latin typeface="Söhne"/>
              </a:rPr>
            </a:br>
            <a:r>
              <a:rPr lang="en-US" b="0" i="0" dirty="0">
                <a:solidFill>
                  <a:srgbClr val="ECECEC"/>
                </a:solidFill>
                <a:effectLst/>
                <a:latin typeface="Söhne"/>
              </a:rPr>
              <a:t>Persistence logic, also known as data access logic or data persistence logic, refers to the portion of a software application responsible for managing the storage and retrieval of data from a persistent data store, such as a database or file system.</a:t>
            </a:r>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7C1E0474-97F5-4797-9581-5CC438F00DD5}" type="slidenum">
              <a:rPr lang="en-US" smtClean="0"/>
              <a:t>5</a:t>
            </a:fld>
            <a:endParaRPr lang="en-US"/>
          </a:p>
        </p:txBody>
      </p:sp>
    </p:spTree>
    <p:extLst>
      <p:ext uri="{BB962C8B-B14F-4D97-AF65-F5344CB8AC3E}">
        <p14:creationId xmlns:p14="http://schemas.microsoft.com/office/powerpoint/2010/main" val="214799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It is a general and abstract concept that can be applied to various situations and contexts, allowing developers to solve similar problems using a proven and effective approach.</a:t>
            </a:r>
          </a:p>
          <a:p>
            <a:pPr algn="l"/>
            <a:r>
              <a:rPr lang="en-US" b="0" i="0" dirty="0">
                <a:solidFill>
                  <a:srgbClr val="D1D5DB"/>
                </a:solidFill>
                <a:effectLst/>
                <a:latin typeface="Söhne"/>
              </a:rPr>
              <a:t>Design patterns typically consist of a set of rules, guidelines, or templates that help developers to structure their code in a way that promotes flexibility, reusability, and maintainability. They are not complete solutions, but rather a blueprint or a starting point that developers can adapt and customize to fit their specific needs.</a:t>
            </a: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In software development, the persistent layer refers to the part of an application that deals with data storage and retrieval. The persistent layer is responsible for storing data in a durable format that can survive application and system restarts.</a:t>
            </a:r>
          </a:p>
          <a:p>
            <a:pPr algn="l"/>
            <a:r>
              <a:rPr lang="en-US" b="0" i="0" dirty="0">
                <a:solidFill>
                  <a:srgbClr val="D1D5DB"/>
                </a:solidFill>
                <a:effectLst/>
                <a:latin typeface="Söhne"/>
              </a:rPr>
              <a:t>The persistent layer can be implemented in various ways, including using a relational database, NoSQL databases, file systems, or cloud storage solutions. Regardless of the specific implementation, the persistent layer is responsible for managing the data storage and retrieval operations of an application.</a:t>
            </a:r>
          </a:p>
          <a:p>
            <a:endParaRPr lang="en-US" dirty="0"/>
          </a:p>
        </p:txBody>
      </p:sp>
      <p:sp>
        <p:nvSpPr>
          <p:cNvPr id="4" name="Slide Number Placeholder 3"/>
          <p:cNvSpPr>
            <a:spLocks noGrp="1"/>
          </p:cNvSpPr>
          <p:nvPr>
            <p:ph type="sldNum" sz="quarter" idx="5"/>
          </p:nvPr>
        </p:nvSpPr>
        <p:spPr/>
        <p:txBody>
          <a:bodyPr/>
          <a:lstStyle/>
          <a:p>
            <a:fld id="{7C1E0474-97F5-4797-9581-5CC438F00DD5}" type="slidenum">
              <a:rPr lang="en-US" smtClean="0"/>
              <a:t>6</a:t>
            </a:fld>
            <a:endParaRPr lang="en-US"/>
          </a:p>
        </p:txBody>
      </p:sp>
    </p:spTree>
    <p:extLst>
      <p:ext uri="{BB962C8B-B14F-4D97-AF65-F5344CB8AC3E}">
        <p14:creationId xmlns:p14="http://schemas.microsoft.com/office/powerpoint/2010/main" val="29287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1E0474-97F5-4797-9581-5CC438F00DD5}" type="slidenum">
              <a:rPr lang="en-US" smtClean="0"/>
              <a:t>7</a:t>
            </a:fld>
            <a:endParaRPr lang="en-US"/>
          </a:p>
        </p:txBody>
      </p:sp>
    </p:spTree>
    <p:extLst>
      <p:ext uri="{BB962C8B-B14F-4D97-AF65-F5344CB8AC3E}">
        <p14:creationId xmlns:p14="http://schemas.microsoft.com/office/powerpoint/2010/main" val="348001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In software development, loose coupling refers to a design principle where components or modules of an application are designed in a way that minimizes their dependencies on other components or modules. It is a measure of how much one component knows about or depends on another component.</a:t>
            </a:r>
          </a:p>
          <a:p>
            <a:pPr algn="l"/>
            <a:r>
              <a:rPr lang="en-US" b="0" i="0" dirty="0">
                <a:solidFill>
                  <a:srgbClr val="D1D5DB"/>
                </a:solidFill>
                <a:effectLst/>
                <a:latin typeface="Söhne"/>
              </a:rPr>
              <a:t>When two components are loosely coupled, they can operate independently of each other without needing to know the details of each other's implementation. Changes made to one component should not require changes to other components.</a:t>
            </a:r>
          </a:p>
          <a:p>
            <a:endParaRPr lang="en-US" dirty="0"/>
          </a:p>
        </p:txBody>
      </p:sp>
      <p:sp>
        <p:nvSpPr>
          <p:cNvPr id="4" name="Slide Number Placeholder 3"/>
          <p:cNvSpPr>
            <a:spLocks noGrp="1"/>
          </p:cNvSpPr>
          <p:nvPr>
            <p:ph type="sldNum" sz="quarter" idx="5"/>
          </p:nvPr>
        </p:nvSpPr>
        <p:spPr/>
        <p:txBody>
          <a:bodyPr/>
          <a:lstStyle/>
          <a:p>
            <a:fld id="{7C1E0474-97F5-4797-9581-5CC438F00DD5}" type="slidenum">
              <a:rPr lang="en-US" smtClean="0"/>
              <a:t>10</a:t>
            </a:fld>
            <a:endParaRPr lang="en-US"/>
          </a:p>
        </p:txBody>
      </p:sp>
    </p:spTree>
    <p:extLst>
      <p:ext uri="{BB962C8B-B14F-4D97-AF65-F5344CB8AC3E}">
        <p14:creationId xmlns:p14="http://schemas.microsoft.com/office/powerpoint/2010/main" val="3794687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Plain old java object</a:t>
            </a:r>
          </a:p>
        </p:txBody>
      </p:sp>
      <p:sp>
        <p:nvSpPr>
          <p:cNvPr id="4" name="Slide Number Placeholder 3"/>
          <p:cNvSpPr>
            <a:spLocks noGrp="1"/>
          </p:cNvSpPr>
          <p:nvPr>
            <p:ph type="sldNum" sz="quarter" idx="5"/>
          </p:nvPr>
        </p:nvSpPr>
        <p:spPr/>
        <p:txBody>
          <a:bodyPr/>
          <a:lstStyle/>
          <a:p>
            <a:fld id="{7C1E0474-97F5-4797-9581-5CC438F00DD5}" type="slidenum">
              <a:rPr lang="en-US" smtClean="0"/>
              <a:t>12</a:t>
            </a:fld>
            <a:endParaRPr lang="en-US"/>
          </a:p>
        </p:txBody>
      </p:sp>
    </p:spTree>
    <p:extLst>
      <p:ext uri="{BB962C8B-B14F-4D97-AF65-F5344CB8AC3E}">
        <p14:creationId xmlns:p14="http://schemas.microsoft.com/office/powerpoint/2010/main" val="2634328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7D1CAD-E706-4727-B68E-925458B4F7B2}"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192B7-3C97-426C-952A-F152626F2526}" type="slidenum">
              <a:rPr lang="en-US" smtClean="0"/>
              <a:t>‹#›</a:t>
            </a:fld>
            <a:endParaRPr lang="en-US"/>
          </a:p>
        </p:txBody>
      </p:sp>
    </p:spTree>
    <p:extLst>
      <p:ext uri="{BB962C8B-B14F-4D97-AF65-F5344CB8AC3E}">
        <p14:creationId xmlns:p14="http://schemas.microsoft.com/office/powerpoint/2010/main" val="121165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D1CAD-E706-4727-B68E-925458B4F7B2}"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192B7-3C97-426C-952A-F152626F2526}" type="slidenum">
              <a:rPr lang="en-US" smtClean="0"/>
              <a:t>‹#›</a:t>
            </a:fld>
            <a:endParaRPr lang="en-US"/>
          </a:p>
        </p:txBody>
      </p:sp>
    </p:spTree>
    <p:extLst>
      <p:ext uri="{BB962C8B-B14F-4D97-AF65-F5344CB8AC3E}">
        <p14:creationId xmlns:p14="http://schemas.microsoft.com/office/powerpoint/2010/main" val="366613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D1CAD-E706-4727-B68E-925458B4F7B2}"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192B7-3C97-426C-952A-F152626F25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7054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D1CAD-E706-4727-B68E-925458B4F7B2}"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192B7-3C97-426C-952A-F152626F2526}" type="slidenum">
              <a:rPr lang="en-US" smtClean="0"/>
              <a:t>‹#›</a:t>
            </a:fld>
            <a:endParaRPr lang="en-US"/>
          </a:p>
        </p:txBody>
      </p:sp>
    </p:spTree>
    <p:extLst>
      <p:ext uri="{BB962C8B-B14F-4D97-AF65-F5344CB8AC3E}">
        <p14:creationId xmlns:p14="http://schemas.microsoft.com/office/powerpoint/2010/main" val="1916767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D1CAD-E706-4727-B68E-925458B4F7B2}"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192B7-3C97-426C-952A-F152626F25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551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D1CAD-E706-4727-B68E-925458B4F7B2}"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192B7-3C97-426C-952A-F152626F2526}" type="slidenum">
              <a:rPr lang="en-US" smtClean="0"/>
              <a:t>‹#›</a:t>
            </a:fld>
            <a:endParaRPr lang="en-US"/>
          </a:p>
        </p:txBody>
      </p:sp>
    </p:spTree>
    <p:extLst>
      <p:ext uri="{BB962C8B-B14F-4D97-AF65-F5344CB8AC3E}">
        <p14:creationId xmlns:p14="http://schemas.microsoft.com/office/powerpoint/2010/main" val="73136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D1CAD-E706-4727-B68E-925458B4F7B2}"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192B7-3C97-426C-952A-F152626F2526}" type="slidenum">
              <a:rPr lang="en-US" smtClean="0"/>
              <a:t>‹#›</a:t>
            </a:fld>
            <a:endParaRPr lang="en-US"/>
          </a:p>
        </p:txBody>
      </p:sp>
    </p:spTree>
    <p:extLst>
      <p:ext uri="{BB962C8B-B14F-4D97-AF65-F5344CB8AC3E}">
        <p14:creationId xmlns:p14="http://schemas.microsoft.com/office/powerpoint/2010/main" val="4183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D1CAD-E706-4727-B68E-925458B4F7B2}"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192B7-3C97-426C-952A-F152626F2526}" type="slidenum">
              <a:rPr lang="en-US" smtClean="0"/>
              <a:t>‹#›</a:t>
            </a:fld>
            <a:endParaRPr lang="en-US"/>
          </a:p>
        </p:txBody>
      </p:sp>
    </p:spTree>
    <p:extLst>
      <p:ext uri="{BB962C8B-B14F-4D97-AF65-F5344CB8AC3E}">
        <p14:creationId xmlns:p14="http://schemas.microsoft.com/office/powerpoint/2010/main" val="240277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D1CAD-E706-4727-B68E-925458B4F7B2}"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192B7-3C97-426C-952A-F152626F2526}" type="slidenum">
              <a:rPr lang="en-US" smtClean="0"/>
              <a:t>‹#›</a:t>
            </a:fld>
            <a:endParaRPr lang="en-US"/>
          </a:p>
        </p:txBody>
      </p:sp>
    </p:spTree>
    <p:extLst>
      <p:ext uri="{BB962C8B-B14F-4D97-AF65-F5344CB8AC3E}">
        <p14:creationId xmlns:p14="http://schemas.microsoft.com/office/powerpoint/2010/main" val="427111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D1CAD-E706-4727-B68E-925458B4F7B2}"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192B7-3C97-426C-952A-F152626F2526}" type="slidenum">
              <a:rPr lang="en-US" smtClean="0"/>
              <a:t>‹#›</a:t>
            </a:fld>
            <a:endParaRPr lang="en-US"/>
          </a:p>
        </p:txBody>
      </p:sp>
    </p:spTree>
    <p:extLst>
      <p:ext uri="{BB962C8B-B14F-4D97-AF65-F5344CB8AC3E}">
        <p14:creationId xmlns:p14="http://schemas.microsoft.com/office/powerpoint/2010/main" val="2520778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7D1CAD-E706-4727-B68E-925458B4F7B2}"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192B7-3C97-426C-952A-F152626F2526}" type="slidenum">
              <a:rPr lang="en-US" smtClean="0"/>
              <a:t>‹#›</a:t>
            </a:fld>
            <a:endParaRPr lang="en-US"/>
          </a:p>
        </p:txBody>
      </p:sp>
    </p:spTree>
    <p:extLst>
      <p:ext uri="{BB962C8B-B14F-4D97-AF65-F5344CB8AC3E}">
        <p14:creationId xmlns:p14="http://schemas.microsoft.com/office/powerpoint/2010/main" val="4144734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7D1CAD-E706-4727-B68E-925458B4F7B2}" type="datetimeFigureOut">
              <a:rPr lang="en-US" smtClean="0"/>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0192B7-3C97-426C-952A-F152626F2526}" type="slidenum">
              <a:rPr lang="en-US" smtClean="0"/>
              <a:t>‹#›</a:t>
            </a:fld>
            <a:endParaRPr lang="en-US"/>
          </a:p>
        </p:txBody>
      </p:sp>
    </p:spTree>
    <p:extLst>
      <p:ext uri="{BB962C8B-B14F-4D97-AF65-F5344CB8AC3E}">
        <p14:creationId xmlns:p14="http://schemas.microsoft.com/office/powerpoint/2010/main" val="143665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7D1CAD-E706-4727-B68E-925458B4F7B2}" type="datetimeFigureOut">
              <a:rPr lang="en-US" smtClean="0"/>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0192B7-3C97-426C-952A-F152626F2526}" type="slidenum">
              <a:rPr lang="en-US" smtClean="0"/>
              <a:t>‹#›</a:t>
            </a:fld>
            <a:endParaRPr lang="en-US"/>
          </a:p>
        </p:txBody>
      </p:sp>
    </p:spTree>
    <p:extLst>
      <p:ext uri="{BB962C8B-B14F-4D97-AF65-F5344CB8AC3E}">
        <p14:creationId xmlns:p14="http://schemas.microsoft.com/office/powerpoint/2010/main" val="3418752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D1CAD-E706-4727-B68E-925458B4F7B2}" type="datetimeFigureOut">
              <a:rPr lang="en-US" smtClean="0"/>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0192B7-3C97-426C-952A-F152626F2526}" type="slidenum">
              <a:rPr lang="en-US" smtClean="0"/>
              <a:t>‹#›</a:t>
            </a:fld>
            <a:endParaRPr lang="en-US"/>
          </a:p>
        </p:txBody>
      </p:sp>
    </p:spTree>
    <p:extLst>
      <p:ext uri="{BB962C8B-B14F-4D97-AF65-F5344CB8AC3E}">
        <p14:creationId xmlns:p14="http://schemas.microsoft.com/office/powerpoint/2010/main" val="113091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D1CAD-E706-4727-B68E-925458B4F7B2}"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192B7-3C97-426C-952A-F152626F2526}" type="slidenum">
              <a:rPr lang="en-US" smtClean="0"/>
              <a:t>‹#›</a:t>
            </a:fld>
            <a:endParaRPr lang="en-US"/>
          </a:p>
        </p:txBody>
      </p:sp>
    </p:spTree>
    <p:extLst>
      <p:ext uri="{BB962C8B-B14F-4D97-AF65-F5344CB8AC3E}">
        <p14:creationId xmlns:p14="http://schemas.microsoft.com/office/powerpoint/2010/main" val="352020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7D1CAD-E706-4727-B68E-925458B4F7B2}"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192B7-3C97-426C-952A-F152626F2526}" type="slidenum">
              <a:rPr lang="en-US" smtClean="0"/>
              <a:t>‹#›</a:t>
            </a:fld>
            <a:endParaRPr lang="en-US"/>
          </a:p>
        </p:txBody>
      </p:sp>
    </p:spTree>
    <p:extLst>
      <p:ext uri="{BB962C8B-B14F-4D97-AF65-F5344CB8AC3E}">
        <p14:creationId xmlns:p14="http://schemas.microsoft.com/office/powerpoint/2010/main" val="1189021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7D1CAD-E706-4727-B68E-925458B4F7B2}" type="datetimeFigureOut">
              <a:rPr lang="en-US" smtClean="0"/>
              <a:t>3/12/2024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0192B7-3C97-426C-952A-F152626F2526}" type="slidenum">
              <a:rPr lang="en-US" smtClean="0"/>
              <a:t>‹#›</a:t>
            </a:fld>
            <a:endParaRPr lang="en-US"/>
          </a:p>
        </p:txBody>
      </p:sp>
    </p:spTree>
    <p:extLst>
      <p:ext uri="{BB962C8B-B14F-4D97-AF65-F5344CB8AC3E}">
        <p14:creationId xmlns:p14="http://schemas.microsoft.com/office/powerpoint/2010/main" val="247776151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aeldung.com/cs/crud-operation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E1BF-277E-95BE-7AAC-10F779EF1ABA}"/>
              </a:ext>
            </a:extLst>
          </p:cNvPr>
          <p:cNvSpPr>
            <a:spLocks noGrp="1"/>
          </p:cNvSpPr>
          <p:nvPr>
            <p:ph type="ctrTitle"/>
          </p:nvPr>
        </p:nvSpPr>
        <p:spPr/>
        <p:txBody>
          <a:bodyPr/>
          <a:lstStyle/>
          <a:p>
            <a:r>
              <a:rPr lang="en-US" dirty="0"/>
              <a:t>LAYERED ARCHITECTURE</a:t>
            </a:r>
          </a:p>
        </p:txBody>
      </p:sp>
      <p:sp>
        <p:nvSpPr>
          <p:cNvPr id="3" name="Subtitle 2">
            <a:extLst>
              <a:ext uri="{FF2B5EF4-FFF2-40B4-BE49-F238E27FC236}">
                <a16:creationId xmlns:a16="http://schemas.microsoft.com/office/drawing/2014/main" id="{7B5E50F5-254E-C982-33DB-585ECF0DAC20}"/>
              </a:ext>
            </a:extLst>
          </p:cNvPr>
          <p:cNvSpPr>
            <a:spLocks noGrp="1"/>
          </p:cNvSpPr>
          <p:nvPr>
            <p:ph type="subTitle" idx="1"/>
          </p:nvPr>
        </p:nvSpPr>
        <p:spPr/>
        <p:txBody>
          <a:bodyPr/>
          <a:lstStyle/>
          <a:p>
            <a:r>
              <a:rPr lang="en-US" dirty="0"/>
              <a:t>DATA ACCESS OBJECT (DAO)</a:t>
            </a:r>
          </a:p>
        </p:txBody>
      </p:sp>
    </p:spTree>
    <p:extLst>
      <p:ext uri="{BB962C8B-B14F-4D97-AF65-F5344CB8AC3E}">
        <p14:creationId xmlns:p14="http://schemas.microsoft.com/office/powerpoint/2010/main" val="398587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8B80-28F5-B22E-E229-BF2A5281DE18}"/>
              </a:ext>
            </a:extLst>
          </p:cNvPr>
          <p:cNvSpPr>
            <a:spLocks noGrp="1"/>
          </p:cNvSpPr>
          <p:nvPr>
            <p:ph type="title"/>
          </p:nvPr>
        </p:nvSpPr>
        <p:spPr/>
        <p:txBody>
          <a:bodyPr/>
          <a:lstStyle/>
          <a:p>
            <a:pPr algn="ctr"/>
            <a:r>
              <a:rPr lang="en-US" dirty="0"/>
              <a:t>DAO</a:t>
            </a:r>
            <a:br>
              <a:rPr lang="en-US" dirty="0"/>
            </a:br>
            <a:r>
              <a:rPr lang="en-US" dirty="0"/>
              <a:t>(WHY)</a:t>
            </a:r>
          </a:p>
        </p:txBody>
      </p:sp>
      <p:sp>
        <p:nvSpPr>
          <p:cNvPr id="3" name="Content Placeholder 2">
            <a:extLst>
              <a:ext uri="{FF2B5EF4-FFF2-40B4-BE49-F238E27FC236}">
                <a16:creationId xmlns:a16="http://schemas.microsoft.com/office/drawing/2014/main" id="{7F43E038-084B-4F77-41DF-C63BE94D7042}"/>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dirty="0">
                <a:solidFill>
                  <a:schemeClr val="accent1"/>
                </a:solidFill>
              </a:rPr>
              <a:t>Better code reuse: </a:t>
            </a:r>
            <a:r>
              <a:rPr lang="en-US" dirty="0"/>
              <a:t>DAO can promote code reuse by allowing the data access code to be used across multiple parts of the application. This can save time and effort by reducing the need to write redundant code.</a:t>
            </a:r>
          </a:p>
          <a:p>
            <a:pPr algn="just">
              <a:buFont typeface="Arial" panose="020B0604020202020204" pitchFamily="34" charset="0"/>
              <a:buChar char="•"/>
            </a:pPr>
            <a:r>
              <a:rPr lang="en-US" dirty="0">
                <a:solidFill>
                  <a:schemeClr val="accent1"/>
                </a:solidFill>
              </a:rPr>
              <a:t>Increased maintainability</a:t>
            </a:r>
            <a:r>
              <a:rPr lang="en-US" dirty="0"/>
              <a:t>: DAO can help improve the maintainability of the application by reducing the amount of code that needs to be changed when the database schema or technology changes. This can save time and effort in the long run, making it easier to keep the application up-to-date and secure</a:t>
            </a:r>
          </a:p>
          <a:p>
            <a:pPr algn="just">
              <a:buFont typeface="Arial" panose="020B0604020202020204" pitchFamily="34" charset="0"/>
              <a:buChar char="•"/>
            </a:pPr>
            <a:r>
              <a:rPr lang="en-US" dirty="0">
                <a:solidFill>
                  <a:schemeClr val="accent1"/>
                </a:solidFill>
              </a:rPr>
              <a:t>Loose coupling: </a:t>
            </a:r>
            <a:r>
              <a:rPr lang="en-US" dirty="0"/>
              <a:t>The DAO pattern promotes loose coupling between the application and the database. This means that changes to the database schema or technology can be made without affecting the rest of the application. This loose coupling increases flexibility, making it easier to modify or extend the application.</a:t>
            </a:r>
          </a:p>
          <a:p>
            <a:pPr algn="just">
              <a:buFont typeface="Arial" panose="020B0604020202020204" pitchFamily="34" charset="0"/>
              <a:buChar char="•"/>
            </a:pPr>
            <a:r>
              <a:rPr lang="en-US" dirty="0"/>
              <a:t>.</a:t>
            </a:r>
          </a:p>
          <a:p>
            <a:pPr algn="just">
              <a:buFont typeface="Arial" panose="020B0604020202020204" pitchFamily="34" charset="0"/>
              <a:buChar char="•"/>
            </a:pPr>
            <a:endParaRPr lang="en-US" sz="2400" dirty="0"/>
          </a:p>
          <a:p>
            <a:endParaRPr lang="en-US" dirty="0"/>
          </a:p>
        </p:txBody>
      </p:sp>
    </p:spTree>
    <p:extLst>
      <p:ext uri="{BB962C8B-B14F-4D97-AF65-F5344CB8AC3E}">
        <p14:creationId xmlns:p14="http://schemas.microsoft.com/office/powerpoint/2010/main" val="294774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C373-05DB-303D-F54E-786420BBC60D}"/>
              </a:ext>
            </a:extLst>
          </p:cNvPr>
          <p:cNvSpPr>
            <a:spLocks noGrp="1"/>
          </p:cNvSpPr>
          <p:nvPr>
            <p:ph type="title"/>
          </p:nvPr>
        </p:nvSpPr>
        <p:spPr/>
        <p:txBody>
          <a:bodyPr/>
          <a:lstStyle/>
          <a:p>
            <a:pPr algn="ctr"/>
            <a:r>
              <a:rPr lang="en-US" dirty="0"/>
              <a:t>LAYERED ARCHITECTURE DAO</a:t>
            </a:r>
            <a:br>
              <a:rPr lang="en-US" dirty="0"/>
            </a:br>
            <a:r>
              <a:rPr lang="en-US" dirty="0"/>
              <a:t>(WORK)</a:t>
            </a:r>
          </a:p>
        </p:txBody>
      </p:sp>
      <p:sp>
        <p:nvSpPr>
          <p:cNvPr id="3" name="Content Placeholder 2">
            <a:extLst>
              <a:ext uri="{FF2B5EF4-FFF2-40B4-BE49-F238E27FC236}">
                <a16:creationId xmlns:a16="http://schemas.microsoft.com/office/drawing/2014/main" id="{6D515D9D-557E-0F4C-5970-B2392A030E1E}"/>
              </a:ext>
            </a:extLst>
          </p:cNvPr>
          <p:cNvSpPr>
            <a:spLocks noGrp="1"/>
          </p:cNvSpPr>
          <p:nvPr>
            <p:ph idx="1"/>
          </p:nvPr>
        </p:nvSpPr>
        <p:spPr/>
        <p:txBody>
          <a:bodyPr>
            <a:normAutofit fontScale="92500" lnSpcReduction="10000"/>
          </a:bodyPr>
          <a:lstStyle/>
          <a:p>
            <a:pPr algn="just">
              <a:buFont typeface="+mj-lt"/>
              <a:buAutoNum type="arabicPeriod"/>
            </a:pPr>
            <a:r>
              <a:rPr lang="en-US" sz="2000" dirty="0">
                <a:solidFill>
                  <a:schemeClr val="accent1"/>
                </a:solidFill>
              </a:rPr>
              <a:t>Presentation Layer</a:t>
            </a:r>
            <a:r>
              <a:rPr lang="en-US" sz="2000" dirty="0"/>
              <a:t>: The top layer of the application is the Presentation Layer, which is responsible for presenting data to the user and accepting input from the user. This layer typically includes user interface components such as forms, buttons, and menus.</a:t>
            </a:r>
          </a:p>
          <a:p>
            <a:pPr algn="just">
              <a:buFont typeface="+mj-lt"/>
              <a:buAutoNum type="arabicPeriod"/>
            </a:pPr>
            <a:r>
              <a:rPr lang="en-US" sz="2000" dirty="0">
                <a:solidFill>
                  <a:schemeClr val="accent1"/>
                </a:solidFill>
              </a:rPr>
              <a:t>Business Logic Layer: </a:t>
            </a:r>
            <a:r>
              <a:rPr lang="en-US" sz="2000" dirty="0"/>
              <a:t>The next layer is the Business Logic Layer, which is responsible for implementing the business rules and processing logic of the application. This layer contains components such as controllers, managers, or services that manage the interactions between the Presentation Layer and the Data Access Layer.</a:t>
            </a:r>
          </a:p>
          <a:p>
            <a:pPr algn="just">
              <a:buFont typeface="+mj-lt"/>
              <a:buAutoNum type="arabicPeriod"/>
            </a:pPr>
            <a:r>
              <a:rPr lang="en-US" sz="2000" dirty="0">
                <a:solidFill>
                  <a:schemeClr val="accent1"/>
                </a:solidFill>
              </a:rPr>
              <a:t>Data Access Layer: </a:t>
            </a:r>
            <a:r>
              <a:rPr lang="en-US" sz="2000" dirty="0"/>
              <a:t>The bottom layer is the Data Access Layer, which is responsible for interacting with the database. The DAO pattern is used in this layer to provide a layer of abstraction between the application code and the database.</a:t>
            </a:r>
          </a:p>
        </p:txBody>
      </p:sp>
    </p:spTree>
    <p:extLst>
      <p:ext uri="{BB962C8B-B14F-4D97-AF65-F5344CB8AC3E}">
        <p14:creationId xmlns:p14="http://schemas.microsoft.com/office/powerpoint/2010/main" val="123386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6A6C-8ECD-AF74-9A4D-3E0C067ED7A8}"/>
              </a:ext>
            </a:extLst>
          </p:cNvPr>
          <p:cNvSpPr>
            <a:spLocks noGrp="1"/>
          </p:cNvSpPr>
          <p:nvPr>
            <p:ph type="title"/>
          </p:nvPr>
        </p:nvSpPr>
        <p:spPr/>
        <p:txBody>
          <a:bodyPr/>
          <a:lstStyle/>
          <a:p>
            <a:pPr algn="ctr"/>
            <a:r>
              <a:rPr lang="en-US" dirty="0"/>
              <a:t>DAO</a:t>
            </a:r>
            <a:br>
              <a:rPr lang="en-US" dirty="0"/>
            </a:br>
            <a:r>
              <a:rPr lang="en-US" dirty="0"/>
              <a:t>(Components Involved)</a:t>
            </a:r>
          </a:p>
        </p:txBody>
      </p:sp>
      <p:sp>
        <p:nvSpPr>
          <p:cNvPr id="3" name="Content Placeholder 2">
            <a:extLst>
              <a:ext uri="{FF2B5EF4-FFF2-40B4-BE49-F238E27FC236}">
                <a16:creationId xmlns:a16="http://schemas.microsoft.com/office/drawing/2014/main" id="{02DAF4D3-DE4C-5AE6-CF9C-000671E8D4F0}"/>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sz="2400" b="1" i="0" dirty="0">
                <a:solidFill>
                  <a:schemeClr val="accent1"/>
                </a:solidFill>
                <a:effectLst/>
              </a:rPr>
              <a:t>Data Access Object Interface</a:t>
            </a:r>
            <a:r>
              <a:rPr lang="en-US" sz="2400" b="0" i="0" dirty="0">
                <a:solidFill>
                  <a:schemeClr val="accent1"/>
                </a:solidFill>
                <a:effectLst/>
              </a:rPr>
              <a:t> </a:t>
            </a:r>
            <a:r>
              <a:rPr lang="en-US" sz="2400" b="0" i="0" dirty="0">
                <a:solidFill>
                  <a:srgbClr val="000000"/>
                </a:solidFill>
                <a:effectLst/>
              </a:rPr>
              <a:t>- This interface defines the standard operations to be performed on a model object(s).</a:t>
            </a:r>
          </a:p>
          <a:p>
            <a:pPr algn="just">
              <a:buFont typeface="Arial" panose="020B0604020202020204" pitchFamily="34" charset="0"/>
              <a:buChar char="•"/>
            </a:pPr>
            <a:r>
              <a:rPr lang="en-US" sz="2400" b="1" i="0" dirty="0">
                <a:solidFill>
                  <a:schemeClr val="accent1"/>
                </a:solidFill>
                <a:effectLst/>
              </a:rPr>
              <a:t>Data Access Object concrete class</a:t>
            </a:r>
            <a:r>
              <a:rPr lang="en-US" sz="2400" b="0" i="0" dirty="0">
                <a:solidFill>
                  <a:schemeClr val="accent1"/>
                </a:solidFill>
                <a:effectLst/>
              </a:rPr>
              <a:t> </a:t>
            </a:r>
            <a:r>
              <a:rPr lang="en-US" sz="2400" b="0" i="0" dirty="0">
                <a:solidFill>
                  <a:srgbClr val="000000"/>
                </a:solidFill>
                <a:effectLst/>
              </a:rPr>
              <a:t>- This class implements above interface. This class is responsible to get data from a data source which can be database / xml or any other storage mechanism.</a:t>
            </a:r>
          </a:p>
          <a:p>
            <a:pPr algn="just">
              <a:buFont typeface="Arial" panose="020B0604020202020204" pitchFamily="34" charset="0"/>
              <a:buChar char="•"/>
            </a:pPr>
            <a:r>
              <a:rPr lang="en-US" sz="2400" b="1" i="0" dirty="0">
                <a:solidFill>
                  <a:schemeClr val="accent1"/>
                </a:solidFill>
                <a:effectLst/>
              </a:rPr>
              <a:t>Model Object or Value Object</a:t>
            </a:r>
            <a:r>
              <a:rPr lang="en-US" sz="2400" b="0" i="0" dirty="0">
                <a:solidFill>
                  <a:schemeClr val="accent1"/>
                </a:solidFill>
                <a:effectLst/>
              </a:rPr>
              <a:t> </a:t>
            </a:r>
            <a:r>
              <a:rPr lang="en-US" sz="2400" b="0" i="0" dirty="0">
                <a:solidFill>
                  <a:srgbClr val="000000"/>
                </a:solidFill>
                <a:effectLst/>
              </a:rPr>
              <a:t>- This object is simple POJO containing get/set methods to store data retrieved using DAO class.</a:t>
            </a:r>
          </a:p>
          <a:p>
            <a:endParaRPr lang="en-US" dirty="0"/>
          </a:p>
        </p:txBody>
      </p:sp>
    </p:spTree>
    <p:extLst>
      <p:ext uri="{BB962C8B-B14F-4D97-AF65-F5344CB8AC3E}">
        <p14:creationId xmlns:p14="http://schemas.microsoft.com/office/powerpoint/2010/main" val="374137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86E2-98EC-839B-BB1C-09282A1BB6B1}"/>
              </a:ext>
            </a:extLst>
          </p:cNvPr>
          <p:cNvSpPr>
            <a:spLocks noGrp="1"/>
          </p:cNvSpPr>
          <p:nvPr>
            <p:ph type="title"/>
          </p:nvPr>
        </p:nvSpPr>
        <p:spPr>
          <a:xfrm>
            <a:off x="677334" y="256478"/>
            <a:ext cx="8596668" cy="1063083"/>
          </a:xfrm>
        </p:spPr>
        <p:txBody>
          <a:bodyPr>
            <a:normAutofit fontScale="90000"/>
          </a:bodyPr>
          <a:lstStyle/>
          <a:p>
            <a:pPr algn="ctr"/>
            <a:r>
              <a:rPr lang="en-US" dirty="0"/>
              <a:t>DAO</a:t>
            </a:r>
            <a:br>
              <a:rPr lang="en-US" dirty="0"/>
            </a:br>
            <a:r>
              <a:rPr lang="en-US" dirty="0"/>
              <a:t>(Working)</a:t>
            </a:r>
          </a:p>
        </p:txBody>
      </p:sp>
      <p:sp>
        <p:nvSpPr>
          <p:cNvPr id="3" name="Content Placeholder 2">
            <a:extLst>
              <a:ext uri="{FF2B5EF4-FFF2-40B4-BE49-F238E27FC236}">
                <a16:creationId xmlns:a16="http://schemas.microsoft.com/office/drawing/2014/main" id="{6FA5CE64-5B2B-FEDA-7A81-B6BA051D7EB8}"/>
              </a:ext>
            </a:extLst>
          </p:cNvPr>
          <p:cNvSpPr>
            <a:spLocks noGrp="1"/>
          </p:cNvSpPr>
          <p:nvPr>
            <p:ph idx="1"/>
          </p:nvPr>
        </p:nvSpPr>
        <p:spPr>
          <a:xfrm>
            <a:off x="677334" y="1488613"/>
            <a:ext cx="8596668" cy="5112909"/>
          </a:xfrm>
        </p:spPr>
        <p:txBody>
          <a:bodyPr>
            <a:normAutofit fontScale="92500" lnSpcReduction="10000"/>
          </a:bodyPr>
          <a:lstStyle/>
          <a:p>
            <a:pPr algn="l">
              <a:buFont typeface="+mj-lt"/>
              <a:buAutoNum type="arabicPeriod"/>
            </a:pPr>
            <a:r>
              <a:rPr lang="en-US" sz="2000" dirty="0">
                <a:solidFill>
                  <a:schemeClr val="accent1"/>
                </a:solidFill>
              </a:rPr>
              <a:t>Create a DAO interface</a:t>
            </a:r>
            <a:r>
              <a:rPr lang="en-US" sz="2000" dirty="0"/>
              <a:t>: The first step in implementing the DAO pattern is to create a DAO interface. This interface defines the methods that the application will use to access the data in the database. For example, the DAO interface may include methods to create, read, update, and delete data.</a:t>
            </a:r>
          </a:p>
          <a:p>
            <a:pPr algn="l">
              <a:buFont typeface="+mj-lt"/>
              <a:buAutoNum type="arabicPeriod"/>
            </a:pPr>
            <a:r>
              <a:rPr lang="en-US" sz="2000" dirty="0">
                <a:solidFill>
                  <a:schemeClr val="accent1"/>
                </a:solidFill>
              </a:rPr>
              <a:t>Implement the DAO interface</a:t>
            </a:r>
            <a:r>
              <a:rPr lang="en-US" sz="2000" dirty="0"/>
              <a:t>: Once the DAO interface is defined, you need to create a concrete implementation of the DAO. This implementation contains the actual logic for interacting with the database, such as executing SQL queries and fetching data. The implementation should be designed to be database-agnostic, meaning it should work with different database systems.</a:t>
            </a:r>
          </a:p>
          <a:p>
            <a:pPr algn="l">
              <a:buFont typeface="+mj-lt"/>
              <a:buAutoNum type="arabicPeriod"/>
            </a:pPr>
            <a:r>
              <a:rPr lang="en-US" sz="2000" dirty="0">
                <a:solidFill>
                  <a:schemeClr val="accent1"/>
                </a:solidFill>
              </a:rPr>
              <a:t>Use the DAO in the application: </a:t>
            </a:r>
            <a:r>
              <a:rPr lang="en-US" sz="2000" dirty="0"/>
              <a:t>Once the DAO interface and implementation are created, you can use the DAO in the application code. The application code interacts with the DAO interface, without knowing the implementation details. For example, if you want to retrieve data from the database, you would call the read method on the DAO interface, which in turn calls the implementation to fetch the data.</a:t>
            </a:r>
          </a:p>
          <a:p>
            <a:endParaRPr lang="en-US" sz="2000" dirty="0"/>
          </a:p>
        </p:txBody>
      </p:sp>
    </p:spTree>
    <p:extLst>
      <p:ext uri="{BB962C8B-B14F-4D97-AF65-F5344CB8AC3E}">
        <p14:creationId xmlns:p14="http://schemas.microsoft.com/office/powerpoint/2010/main" val="1236537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DB2C-D12F-FE6C-F266-16066C48BDA5}"/>
              </a:ext>
            </a:extLst>
          </p:cNvPr>
          <p:cNvSpPr>
            <a:spLocks noGrp="1"/>
          </p:cNvSpPr>
          <p:nvPr>
            <p:ph type="title"/>
          </p:nvPr>
        </p:nvSpPr>
        <p:spPr>
          <a:xfrm>
            <a:off x="677334" y="162703"/>
            <a:ext cx="8596668" cy="653935"/>
          </a:xfrm>
        </p:spPr>
        <p:txBody>
          <a:bodyPr/>
          <a:lstStyle/>
          <a:p>
            <a:pPr algn="ctr"/>
            <a:r>
              <a:rPr lang="en-US" dirty="0"/>
              <a:t>Common Methods</a:t>
            </a:r>
          </a:p>
        </p:txBody>
      </p:sp>
      <p:sp>
        <p:nvSpPr>
          <p:cNvPr id="3" name="Content Placeholder 2">
            <a:extLst>
              <a:ext uri="{FF2B5EF4-FFF2-40B4-BE49-F238E27FC236}">
                <a16:creationId xmlns:a16="http://schemas.microsoft.com/office/drawing/2014/main" id="{81F70ABB-4FD3-03DE-9458-57BC878EC16E}"/>
              </a:ext>
            </a:extLst>
          </p:cNvPr>
          <p:cNvSpPr>
            <a:spLocks noGrp="1"/>
          </p:cNvSpPr>
          <p:nvPr>
            <p:ph idx="1"/>
          </p:nvPr>
        </p:nvSpPr>
        <p:spPr>
          <a:xfrm>
            <a:off x="677333" y="1113905"/>
            <a:ext cx="10711103" cy="5581392"/>
          </a:xfrm>
        </p:spPr>
        <p:txBody>
          <a:bodyPr>
            <a:normAutofit fontScale="55000" lnSpcReduction="20000"/>
          </a:bodyPr>
          <a:lstStyle/>
          <a:p>
            <a:pPr marL="0" marR="0" indent="0">
              <a:lnSpc>
                <a:spcPct val="107000"/>
              </a:lnSpc>
              <a:spcBef>
                <a:spcPts val="0"/>
              </a:spcBef>
              <a:spcAft>
                <a:spcPts val="800"/>
              </a:spcAft>
              <a:buNone/>
            </a:pPr>
            <a:r>
              <a:rPr lang="en-US" sz="3600" kern="100" dirty="0">
                <a:solidFill>
                  <a:schemeClr val="accent1"/>
                </a:solidFill>
                <a:effectLst/>
                <a:ea typeface="Calibri" panose="020F0502020204030204" pitchFamily="34" charset="0"/>
                <a:cs typeface="Times New Roman" panose="02020603050405020304" pitchFamily="18" charset="0"/>
              </a:rPr>
              <a:t>**Create (Add) Data**:</a:t>
            </a:r>
            <a:endParaRPr lang="en-US" sz="3600" kern="1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3600" kern="100" dirty="0">
                <a:effectLst/>
                <a:ea typeface="Calibri" panose="020F0502020204030204" pitchFamily="34" charset="0"/>
                <a:cs typeface="Times New Roman" panose="02020603050405020304" pitchFamily="18" charset="0"/>
              </a:rPr>
              <a:t>1. `</a:t>
            </a:r>
            <a:r>
              <a:rPr lang="en-US" sz="3600" kern="100" dirty="0" err="1">
                <a:effectLst/>
                <a:ea typeface="Calibri" panose="020F0502020204030204" pitchFamily="34" charset="0"/>
                <a:cs typeface="Times New Roman" panose="02020603050405020304" pitchFamily="18" charset="0"/>
              </a:rPr>
              <a:t>createEntity</a:t>
            </a:r>
            <a:r>
              <a:rPr lang="en-US" sz="3600" kern="100" dirty="0">
                <a:effectLst/>
                <a:ea typeface="Calibri" panose="020F0502020204030204" pitchFamily="34" charset="0"/>
                <a:cs typeface="Times New Roman" panose="02020603050405020304" pitchFamily="18" charset="0"/>
              </a:rPr>
              <a:t>(</a:t>
            </a:r>
            <a:r>
              <a:rPr lang="en-US" sz="3600" kern="100" dirty="0" err="1">
                <a:effectLst/>
                <a:ea typeface="Calibri" panose="020F0502020204030204" pitchFamily="34" charset="0"/>
                <a:cs typeface="Times New Roman" panose="02020603050405020304" pitchFamily="18" charset="0"/>
              </a:rPr>
              <a:t>EntityType</a:t>
            </a:r>
            <a:r>
              <a:rPr lang="en-US" sz="3600" kern="100" dirty="0">
                <a:effectLst/>
                <a:ea typeface="Calibri" panose="020F0502020204030204" pitchFamily="34" charset="0"/>
                <a:cs typeface="Times New Roman" panose="02020603050405020304" pitchFamily="18" charset="0"/>
              </a:rPr>
              <a:t> entity)`: Adds a new entity to the data source.</a:t>
            </a:r>
          </a:p>
          <a:p>
            <a:pPr marL="0" marR="0" indent="0">
              <a:lnSpc>
                <a:spcPct val="107000"/>
              </a:lnSpc>
              <a:spcBef>
                <a:spcPts val="0"/>
              </a:spcBef>
              <a:spcAft>
                <a:spcPts val="800"/>
              </a:spcAft>
              <a:buNone/>
            </a:pPr>
            <a:r>
              <a:rPr lang="en-US" sz="3600" kern="100" dirty="0">
                <a:effectLst/>
                <a:ea typeface="Calibri" panose="020F0502020204030204" pitchFamily="34" charset="0"/>
                <a:cs typeface="Times New Roman" panose="02020603050405020304" pitchFamily="18" charset="0"/>
              </a:rPr>
              <a:t>2. `</a:t>
            </a:r>
            <a:r>
              <a:rPr lang="en-US" sz="3600" kern="100" dirty="0" err="1">
                <a:effectLst/>
                <a:ea typeface="Calibri" panose="020F0502020204030204" pitchFamily="34" charset="0"/>
                <a:cs typeface="Times New Roman" panose="02020603050405020304" pitchFamily="18" charset="0"/>
              </a:rPr>
              <a:t>createEntities</a:t>
            </a:r>
            <a:r>
              <a:rPr lang="en-US" sz="3600" kern="100" dirty="0">
                <a:effectLst/>
                <a:ea typeface="Calibri" panose="020F0502020204030204" pitchFamily="34" charset="0"/>
                <a:cs typeface="Times New Roman" panose="02020603050405020304" pitchFamily="18" charset="0"/>
              </a:rPr>
              <a:t>(List&lt;</a:t>
            </a:r>
            <a:r>
              <a:rPr lang="en-US" sz="3600" kern="100" dirty="0" err="1">
                <a:effectLst/>
                <a:ea typeface="Calibri" panose="020F0502020204030204" pitchFamily="34" charset="0"/>
                <a:cs typeface="Times New Roman" panose="02020603050405020304" pitchFamily="18" charset="0"/>
              </a:rPr>
              <a:t>EntityType</a:t>
            </a:r>
            <a:r>
              <a:rPr lang="en-US" sz="3600" kern="100" dirty="0">
                <a:effectLst/>
                <a:ea typeface="Calibri" panose="020F0502020204030204" pitchFamily="34" charset="0"/>
                <a:cs typeface="Times New Roman" panose="02020603050405020304" pitchFamily="18" charset="0"/>
              </a:rPr>
              <a:t>&gt; entities)`: Adds multiple entities to the data source in a batch.</a:t>
            </a:r>
          </a:p>
          <a:p>
            <a:pPr marL="0" marR="0" indent="0">
              <a:lnSpc>
                <a:spcPct val="107000"/>
              </a:lnSpc>
              <a:spcBef>
                <a:spcPts val="0"/>
              </a:spcBef>
              <a:spcAft>
                <a:spcPts val="800"/>
              </a:spcAft>
              <a:buNone/>
            </a:pPr>
            <a:endParaRPr lang="en-US" sz="3600" kern="1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3600" kern="100" dirty="0">
                <a:solidFill>
                  <a:schemeClr val="accent1"/>
                </a:solidFill>
                <a:effectLst/>
                <a:ea typeface="Calibri" panose="020F0502020204030204" pitchFamily="34" charset="0"/>
                <a:cs typeface="Times New Roman" panose="02020603050405020304" pitchFamily="18" charset="0"/>
              </a:rPr>
              <a:t>**Read (Retrieve) Data**:</a:t>
            </a:r>
          </a:p>
          <a:p>
            <a:pPr marL="0" marR="0" indent="0">
              <a:lnSpc>
                <a:spcPct val="107000"/>
              </a:lnSpc>
              <a:spcBef>
                <a:spcPts val="0"/>
              </a:spcBef>
              <a:spcAft>
                <a:spcPts val="800"/>
              </a:spcAft>
              <a:buNone/>
            </a:pPr>
            <a:r>
              <a:rPr lang="en-US" sz="3600" kern="100" dirty="0">
                <a:effectLst/>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3600" kern="100" dirty="0">
                <a:effectLst/>
                <a:ea typeface="Calibri" panose="020F0502020204030204" pitchFamily="34" charset="0"/>
                <a:cs typeface="Times New Roman" panose="02020603050405020304" pitchFamily="18" charset="0"/>
              </a:rPr>
              <a:t>3. `</a:t>
            </a:r>
            <a:r>
              <a:rPr lang="en-US" sz="3600" kern="100" dirty="0" err="1">
                <a:effectLst/>
                <a:ea typeface="Calibri" panose="020F0502020204030204" pitchFamily="34" charset="0"/>
                <a:cs typeface="Times New Roman" panose="02020603050405020304" pitchFamily="18" charset="0"/>
              </a:rPr>
              <a:t>getEntityById</a:t>
            </a:r>
            <a:r>
              <a:rPr lang="en-US" sz="3600" kern="100" dirty="0">
                <a:effectLst/>
                <a:ea typeface="Calibri" panose="020F0502020204030204" pitchFamily="34" charset="0"/>
                <a:cs typeface="Times New Roman" panose="02020603050405020304" pitchFamily="18" charset="0"/>
              </a:rPr>
              <a:t>(int id)`: Retrieves an entity by its unique identifier.</a:t>
            </a:r>
          </a:p>
          <a:p>
            <a:pPr marL="0" marR="0" indent="0">
              <a:lnSpc>
                <a:spcPct val="107000"/>
              </a:lnSpc>
              <a:spcBef>
                <a:spcPts val="0"/>
              </a:spcBef>
              <a:spcAft>
                <a:spcPts val="800"/>
              </a:spcAft>
              <a:buNone/>
            </a:pPr>
            <a:r>
              <a:rPr lang="en-US" sz="3600" kern="100" dirty="0">
                <a:effectLst/>
                <a:ea typeface="Calibri" panose="020F0502020204030204" pitchFamily="34" charset="0"/>
                <a:cs typeface="Times New Roman" panose="02020603050405020304" pitchFamily="18" charset="0"/>
              </a:rPr>
              <a:t>4. `</a:t>
            </a:r>
            <a:r>
              <a:rPr lang="en-US" sz="3600" kern="100" dirty="0" err="1">
                <a:effectLst/>
                <a:ea typeface="Calibri" panose="020F0502020204030204" pitchFamily="34" charset="0"/>
                <a:cs typeface="Times New Roman" panose="02020603050405020304" pitchFamily="18" charset="0"/>
              </a:rPr>
              <a:t>getAllEntities</a:t>
            </a:r>
            <a:r>
              <a:rPr lang="en-US" sz="3600" kern="100" dirty="0">
                <a:effectLst/>
                <a:ea typeface="Calibri" panose="020F0502020204030204" pitchFamily="34" charset="0"/>
                <a:cs typeface="Times New Roman" panose="02020603050405020304" pitchFamily="18" charset="0"/>
              </a:rPr>
              <a:t>()`: Retrieves all entities of a specific type from the data source.</a:t>
            </a:r>
          </a:p>
          <a:p>
            <a:pPr marL="0" marR="0" indent="0">
              <a:lnSpc>
                <a:spcPct val="107000"/>
              </a:lnSpc>
              <a:spcBef>
                <a:spcPts val="0"/>
              </a:spcBef>
              <a:spcAft>
                <a:spcPts val="800"/>
              </a:spcAft>
              <a:buNone/>
            </a:pPr>
            <a:r>
              <a:rPr lang="en-US" sz="3600" kern="100" dirty="0">
                <a:effectLst/>
                <a:ea typeface="Calibri" panose="020F0502020204030204" pitchFamily="34" charset="0"/>
                <a:cs typeface="Times New Roman" panose="02020603050405020304" pitchFamily="18" charset="0"/>
              </a:rPr>
              <a:t>5. `</a:t>
            </a:r>
            <a:r>
              <a:rPr lang="en-US" sz="3600" kern="100" dirty="0" err="1">
                <a:effectLst/>
                <a:ea typeface="Calibri" panose="020F0502020204030204" pitchFamily="34" charset="0"/>
                <a:cs typeface="Times New Roman" panose="02020603050405020304" pitchFamily="18" charset="0"/>
              </a:rPr>
              <a:t>getEntitiesByProperty</a:t>
            </a:r>
            <a:r>
              <a:rPr lang="en-US" sz="3600" kern="100" dirty="0">
                <a:effectLst/>
                <a:ea typeface="Calibri" panose="020F0502020204030204" pitchFamily="34" charset="0"/>
                <a:cs typeface="Times New Roman" panose="02020603050405020304" pitchFamily="18" charset="0"/>
              </a:rPr>
              <a:t>(String property, Object value)`: Retrieves entities based on a specific property and its value.</a:t>
            </a:r>
          </a:p>
          <a:p>
            <a:pPr marL="0" marR="0" indent="0">
              <a:lnSpc>
                <a:spcPct val="107000"/>
              </a:lnSpc>
              <a:spcBef>
                <a:spcPts val="0"/>
              </a:spcBef>
              <a:spcAft>
                <a:spcPts val="800"/>
              </a:spcAft>
              <a:buNone/>
            </a:pPr>
            <a:r>
              <a:rPr lang="en-US" sz="3600" kern="100" dirty="0">
                <a:effectLst/>
                <a:ea typeface="Calibri" panose="020F0502020204030204" pitchFamily="34" charset="0"/>
                <a:cs typeface="Times New Roman" panose="02020603050405020304" pitchFamily="18" charset="0"/>
              </a:rPr>
              <a:t>6. `</a:t>
            </a:r>
            <a:r>
              <a:rPr lang="en-US" sz="3600" kern="100" dirty="0" err="1">
                <a:effectLst/>
                <a:ea typeface="Calibri" panose="020F0502020204030204" pitchFamily="34" charset="0"/>
                <a:cs typeface="Times New Roman" panose="02020603050405020304" pitchFamily="18" charset="0"/>
              </a:rPr>
              <a:t>getEntitiesByCriteria</a:t>
            </a:r>
            <a:r>
              <a:rPr lang="en-US" sz="3600" kern="100" dirty="0">
                <a:effectLst/>
                <a:ea typeface="Calibri" panose="020F0502020204030204" pitchFamily="34" charset="0"/>
                <a:cs typeface="Times New Roman" panose="02020603050405020304" pitchFamily="18" charset="0"/>
              </a:rPr>
              <a:t>(Map&lt;String, Object&gt; criteria)`: Retrieves entities based on a set of criteria.</a:t>
            </a:r>
          </a:p>
          <a:p>
            <a:pPr marL="0" marR="0" indent="0">
              <a:lnSpc>
                <a:spcPct val="107000"/>
              </a:lnSpc>
              <a:spcBef>
                <a:spcPts val="0"/>
              </a:spcBef>
              <a:spcAft>
                <a:spcPts val="800"/>
              </a:spcAft>
              <a:buNone/>
            </a:pPr>
            <a:r>
              <a:rPr lang="en-US" sz="3600" kern="100" dirty="0">
                <a:effectLst/>
                <a:ea typeface="Calibri" panose="020F0502020204030204" pitchFamily="34" charset="0"/>
                <a:cs typeface="Times New Roman" panose="02020603050405020304" pitchFamily="18" charset="0"/>
              </a:rPr>
              <a:t>7. `</a:t>
            </a:r>
            <a:r>
              <a:rPr lang="en-US" sz="3600" kern="100" dirty="0" err="1">
                <a:effectLst/>
                <a:ea typeface="Calibri" panose="020F0502020204030204" pitchFamily="34" charset="0"/>
                <a:cs typeface="Times New Roman" panose="02020603050405020304" pitchFamily="18" charset="0"/>
              </a:rPr>
              <a:t>getEntitiesInRange</a:t>
            </a:r>
            <a:r>
              <a:rPr lang="en-US" sz="3600" kern="100" dirty="0">
                <a:effectLst/>
                <a:ea typeface="Calibri" panose="020F0502020204030204" pitchFamily="34" charset="0"/>
                <a:cs typeface="Times New Roman" panose="02020603050405020304" pitchFamily="18" charset="0"/>
              </a:rPr>
              <a:t>(int start, int count)`: Retrieves a range of entities (e.g., for pagination).</a:t>
            </a:r>
          </a:p>
          <a:p>
            <a:pPr marL="0" marR="0" indent="0">
              <a:lnSpc>
                <a:spcPct val="107000"/>
              </a:lnSpc>
              <a:spcBef>
                <a:spcPts val="0"/>
              </a:spcBef>
              <a:spcAft>
                <a:spcPts val="800"/>
              </a:spcAft>
              <a:buNone/>
            </a:pPr>
            <a:r>
              <a:rPr lang="en-US" sz="3600" kern="100" dirty="0">
                <a:effectLst/>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987563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DB2C-D12F-FE6C-F266-16066C48BDA5}"/>
              </a:ext>
            </a:extLst>
          </p:cNvPr>
          <p:cNvSpPr>
            <a:spLocks noGrp="1"/>
          </p:cNvSpPr>
          <p:nvPr>
            <p:ph type="title"/>
          </p:nvPr>
        </p:nvSpPr>
        <p:spPr>
          <a:xfrm>
            <a:off x="677334" y="162703"/>
            <a:ext cx="8596668" cy="653935"/>
          </a:xfrm>
        </p:spPr>
        <p:txBody>
          <a:bodyPr/>
          <a:lstStyle/>
          <a:p>
            <a:pPr algn="ctr"/>
            <a:r>
              <a:rPr lang="en-US" dirty="0"/>
              <a:t>Common Methods</a:t>
            </a:r>
          </a:p>
        </p:txBody>
      </p:sp>
      <p:sp>
        <p:nvSpPr>
          <p:cNvPr id="3" name="Content Placeholder 2">
            <a:extLst>
              <a:ext uri="{FF2B5EF4-FFF2-40B4-BE49-F238E27FC236}">
                <a16:creationId xmlns:a16="http://schemas.microsoft.com/office/drawing/2014/main" id="{81F70ABB-4FD3-03DE-9458-57BC878EC16E}"/>
              </a:ext>
            </a:extLst>
          </p:cNvPr>
          <p:cNvSpPr>
            <a:spLocks noGrp="1"/>
          </p:cNvSpPr>
          <p:nvPr>
            <p:ph idx="1"/>
          </p:nvPr>
        </p:nvSpPr>
        <p:spPr>
          <a:xfrm>
            <a:off x="677333" y="1113905"/>
            <a:ext cx="10711103" cy="5581392"/>
          </a:xfrm>
        </p:spPr>
        <p:txBody>
          <a:bodyPr>
            <a:normAutofit/>
          </a:bodyPr>
          <a:lstStyle/>
          <a:p>
            <a:pPr marL="0" marR="0" indent="0">
              <a:lnSpc>
                <a:spcPct val="107000"/>
              </a:lnSpc>
              <a:spcBef>
                <a:spcPts val="0"/>
              </a:spcBef>
              <a:spcAft>
                <a:spcPts val="800"/>
              </a:spcAft>
              <a:buNone/>
            </a:pPr>
            <a:r>
              <a:rPr lang="en-US" sz="20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**Update Data**:</a:t>
            </a:r>
          </a:p>
          <a:p>
            <a:pPr marL="0" marR="0" indent="0">
              <a:lnSpc>
                <a:spcPct val="107000"/>
              </a:lnSpc>
              <a:spcBef>
                <a:spcPts val="0"/>
              </a:spcBef>
              <a:spcAft>
                <a:spcPts val="800"/>
              </a:spcAft>
              <a:buNone/>
            </a:pPr>
            <a:endParaRPr lang="en-US" sz="2000" dirty="0"/>
          </a:p>
          <a:p>
            <a:pPr marL="0" marR="0" indent="0">
              <a:lnSpc>
                <a:spcPct val="107000"/>
              </a:lnSpc>
              <a:spcBef>
                <a:spcPts val="0"/>
              </a:spcBef>
              <a:spcAft>
                <a:spcPts val="800"/>
              </a:spcAft>
              <a:buNone/>
            </a:pPr>
            <a:r>
              <a:rPr lang="en-US" sz="2000" dirty="0"/>
              <a:t>8. `</a:t>
            </a:r>
            <a:r>
              <a:rPr lang="en-US" sz="2000" dirty="0" err="1"/>
              <a:t>updateEntity</a:t>
            </a:r>
            <a:r>
              <a:rPr lang="en-US" sz="2000" dirty="0"/>
              <a:t>(</a:t>
            </a:r>
            <a:r>
              <a:rPr lang="en-US" sz="2000" dirty="0" err="1"/>
              <a:t>EntityType</a:t>
            </a:r>
            <a:r>
              <a:rPr lang="en-US" sz="2000" dirty="0"/>
              <a:t> entity)`: Updates the data of an existing entity.</a:t>
            </a:r>
          </a:p>
          <a:p>
            <a:pPr marL="0" marR="0" indent="0">
              <a:lnSpc>
                <a:spcPct val="107000"/>
              </a:lnSpc>
              <a:spcBef>
                <a:spcPts val="0"/>
              </a:spcBef>
              <a:spcAft>
                <a:spcPts val="800"/>
              </a:spcAft>
              <a:buNone/>
            </a:pPr>
            <a:r>
              <a:rPr lang="en-US" sz="2000" dirty="0"/>
              <a:t>9. `</a:t>
            </a:r>
            <a:r>
              <a:rPr lang="en-US" sz="2000" dirty="0" err="1"/>
              <a:t>updateEntities</a:t>
            </a:r>
            <a:r>
              <a:rPr lang="en-US" sz="2000" dirty="0"/>
              <a:t>(List&lt;</a:t>
            </a:r>
            <a:r>
              <a:rPr lang="en-US" sz="2000" dirty="0" err="1"/>
              <a:t>EntityType</a:t>
            </a:r>
            <a:r>
              <a:rPr lang="en-US" sz="2000" dirty="0"/>
              <a:t>&gt; entities)`: Updates multiple entities in a batch.</a:t>
            </a:r>
          </a:p>
          <a:p>
            <a:pPr marL="0" marR="0" indent="0">
              <a:lnSpc>
                <a:spcPct val="107000"/>
              </a:lnSpc>
              <a:spcBef>
                <a:spcPts val="0"/>
              </a:spcBef>
              <a:spcAft>
                <a:spcPts val="800"/>
              </a:spcAft>
              <a:buNone/>
            </a:pPr>
            <a:endParaRPr lang="en-US" sz="2000" dirty="0"/>
          </a:p>
          <a:p>
            <a:pPr marL="0" marR="0" indent="0">
              <a:lnSpc>
                <a:spcPct val="107000"/>
              </a:lnSpc>
              <a:spcBef>
                <a:spcPts val="0"/>
              </a:spcBef>
              <a:spcAft>
                <a:spcPts val="800"/>
              </a:spcAft>
              <a:buNone/>
            </a:pPr>
            <a:r>
              <a:rPr lang="en-US" sz="2000" dirty="0">
                <a:solidFill>
                  <a:schemeClr val="accent1"/>
                </a:solidFill>
              </a:rPr>
              <a:t>**Delete Data**:</a:t>
            </a:r>
          </a:p>
          <a:p>
            <a:pPr marL="0" marR="0" indent="0">
              <a:lnSpc>
                <a:spcPct val="107000"/>
              </a:lnSpc>
              <a:spcBef>
                <a:spcPts val="0"/>
              </a:spcBef>
              <a:spcAft>
                <a:spcPts val="800"/>
              </a:spcAft>
              <a:buNone/>
            </a:pPr>
            <a:endParaRPr lang="en-US" sz="2000" dirty="0"/>
          </a:p>
          <a:p>
            <a:pPr marL="0" marR="0">
              <a:lnSpc>
                <a:spcPct val="107000"/>
              </a:lnSpc>
              <a:spcBef>
                <a:spcPts val="0"/>
              </a:spcBef>
              <a:spcAft>
                <a:spcPts val="800"/>
              </a:spcAft>
            </a:pPr>
            <a:r>
              <a:rPr lang="en-US" sz="2000" dirty="0"/>
              <a:t>10. `</a:t>
            </a:r>
            <a:r>
              <a:rPr lang="en-US" sz="2000" dirty="0" err="1"/>
              <a:t>deleteEntityById</a:t>
            </a:r>
            <a:r>
              <a:rPr lang="en-US" sz="2000" dirty="0"/>
              <a:t>(int id)`: Deletes an entity by its unique identifier.</a:t>
            </a:r>
          </a:p>
          <a:p>
            <a:pPr marL="0" marR="0">
              <a:lnSpc>
                <a:spcPct val="107000"/>
              </a:lnSpc>
              <a:spcBef>
                <a:spcPts val="0"/>
              </a:spcBef>
              <a:spcAft>
                <a:spcPts val="800"/>
              </a:spcAft>
            </a:pPr>
            <a:r>
              <a:rPr lang="en-US" sz="2000" dirty="0"/>
              <a:t>11. `</a:t>
            </a:r>
            <a:r>
              <a:rPr lang="en-US" sz="2000" dirty="0" err="1"/>
              <a:t>deleteEntity</a:t>
            </a:r>
            <a:r>
              <a:rPr lang="en-US" sz="2000" dirty="0"/>
              <a:t>(</a:t>
            </a:r>
            <a:r>
              <a:rPr lang="en-US" sz="2000" dirty="0" err="1"/>
              <a:t>EntityType</a:t>
            </a:r>
            <a:r>
              <a:rPr lang="en-US" sz="2000" dirty="0"/>
              <a:t> entity)`: Deletes an entity by providing the entity itself.</a:t>
            </a:r>
          </a:p>
          <a:p>
            <a:pPr marL="0" marR="0">
              <a:lnSpc>
                <a:spcPct val="107000"/>
              </a:lnSpc>
              <a:spcBef>
                <a:spcPts val="0"/>
              </a:spcBef>
              <a:spcAft>
                <a:spcPts val="800"/>
              </a:spcAft>
            </a:pPr>
            <a:r>
              <a:rPr lang="en-US" sz="2000" dirty="0"/>
              <a:t>12. `</a:t>
            </a:r>
            <a:r>
              <a:rPr lang="en-US" sz="2000" dirty="0" err="1"/>
              <a:t>deleteEntities</a:t>
            </a:r>
            <a:r>
              <a:rPr lang="en-US" sz="2000" dirty="0"/>
              <a:t>(List&lt;</a:t>
            </a:r>
            <a:r>
              <a:rPr lang="en-US" sz="2000" dirty="0" err="1"/>
              <a:t>EntityType</a:t>
            </a:r>
            <a:r>
              <a:rPr lang="en-US" sz="2000" dirty="0"/>
              <a:t>&gt; entities)`: Deletes multiple entities in a batch.</a:t>
            </a:r>
          </a:p>
          <a:p>
            <a:pPr marL="0" marR="0" indent="0">
              <a:lnSpc>
                <a:spcPct val="107000"/>
              </a:lnSpc>
              <a:spcBef>
                <a:spcPts val="0"/>
              </a:spcBef>
              <a:spcAft>
                <a:spcPts val="800"/>
              </a:spcAft>
              <a:buNone/>
            </a:pPr>
            <a:endParaRPr lang="en-US" dirty="0"/>
          </a:p>
          <a:p>
            <a:pPr marL="0" marR="0" indent="0">
              <a:lnSpc>
                <a:spcPct val="107000"/>
              </a:lnSpc>
              <a:spcBef>
                <a:spcPts val="0"/>
              </a:spcBef>
              <a:spcAft>
                <a:spcPts val="800"/>
              </a:spcAft>
              <a:buNone/>
            </a:pPr>
            <a:r>
              <a:rPr lang="en-US" sz="3600" kern="100" dirty="0">
                <a:effectLst/>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48157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8DBA-0008-C374-053A-39897A940BC3}"/>
              </a:ext>
            </a:extLst>
          </p:cNvPr>
          <p:cNvSpPr>
            <a:spLocks noGrp="1"/>
          </p:cNvSpPr>
          <p:nvPr>
            <p:ph type="title"/>
          </p:nvPr>
        </p:nvSpPr>
        <p:spPr>
          <a:xfrm>
            <a:off x="677334" y="609600"/>
            <a:ext cx="8596668" cy="803564"/>
          </a:xfrm>
        </p:spPr>
        <p:txBody>
          <a:bodyPr/>
          <a:lstStyle/>
          <a:p>
            <a:pPr algn="ctr"/>
            <a:r>
              <a:rPr lang="en-US" dirty="0"/>
              <a:t>What is a Design Pattern?</a:t>
            </a:r>
          </a:p>
        </p:txBody>
      </p:sp>
      <p:sp>
        <p:nvSpPr>
          <p:cNvPr id="3" name="Content Placeholder 2">
            <a:extLst>
              <a:ext uri="{FF2B5EF4-FFF2-40B4-BE49-F238E27FC236}">
                <a16:creationId xmlns:a16="http://schemas.microsoft.com/office/drawing/2014/main" id="{67CF5303-A677-7475-2527-79BDA9A9717D}"/>
              </a:ext>
            </a:extLst>
          </p:cNvPr>
          <p:cNvSpPr>
            <a:spLocks noGrp="1"/>
          </p:cNvSpPr>
          <p:nvPr>
            <p:ph idx="1"/>
          </p:nvPr>
        </p:nvSpPr>
        <p:spPr>
          <a:xfrm>
            <a:off x="677334" y="1413165"/>
            <a:ext cx="8596668" cy="4628198"/>
          </a:xfrm>
        </p:spPr>
        <p:txBody>
          <a:bodyPr>
            <a:normAutofit lnSpcReduction="10000"/>
          </a:bodyPr>
          <a:lstStyle/>
          <a:p>
            <a:r>
              <a:rPr lang="en-US" sz="2400" dirty="0"/>
              <a:t>Design patterns represent the best practices used by experienced object-oriented software developers. </a:t>
            </a:r>
          </a:p>
          <a:p>
            <a:r>
              <a:rPr lang="en-US" sz="2400" dirty="0"/>
              <a:t>Design patterns are solutions to general problems that software developers faced during software development. </a:t>
            </a:r>
          </a:p>
          <a:p>
            <a:r>
              <a:rPr lang="en-US" sz="2400" dirty="0"/>
              <a:t>These solutions were obtained by trial and error by numerous software developers over quite a substantial period of time. These solutions are structured</a:t>
            </a:r>
          </a:p>
          <a:p>
            <a:pPr algn="just"/>
            <a:r>
              <a:rPr lang="en-US" sz="2400" dirty="0"/>
              <a:t> Effective software design requires considering issues that may not become visible until later in the implementation. Reusing design patterns helps to prevent subtle issues that can cause major problems and improves code readability for coders and architects familiar with the patterns.</a:t>
            </a:r>
          </a:p>
          <a:p>
            <a:endParaRPr lang="en-US" dirty="0"/>
          </a:p>
        </p:txBody>
      </p:sp>
    </p:spTree>
    <p:extLst>
      <p:ext uri="{BB962C8B-B14F-4D97-AF65-F5344CB8AC3E}">
        <p14:creationId xmlns:p14="http://schemas.microsoft.com/office/powerpoint/2010/main" val="391891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ECCD-646D-556C-1B45-0E4CF2B9BBC1}"/>
              </a:ext>
            </a:extLst>
          </p:cNvPr>
          <p:cNvSpPr>
            <a:spLocks noGrp="1"/>
          </p:cNvSpPr>
          <p:nvPr>
            <p:ph type="title"/>
          </p:nvPr>
        </p:nvSpPr>
        <p:spPr>
          <a:xfrm>
            <a:off x="677334" y="609600"/>
            <a:ext cx="8596668" cy="737062"/>
          </a:xfrm>
        </p:spPr>
        <p:txBody>
          <a:bodyPr/>
          <a:lstStyle/>
          <a:p>
            <a:pPr algn="ctr"/>
            <a:r>
              <a:rPr lang="en-US" dirty="0"/>
              <a:t>Layered Architecture</a:t>
            </a:r>
          </a:p>
        </p:txBody>
      </p:sp>
      <p:sp>
        <p:nvSpPr>
          <p:cNvPr id="3" name="Content Placeholder 2">
            <a:extLst>
              <a:ext uri="{FF2B5EF4-FFF2-40B4-BE49-F238E27FC236}">
                <a16:creationId xmlns:a16="http://schemas.microsoft.com/office/drawing/2014/main" id="{E3E1B4F7-AFFF-8AD0-D0B9-BCC3187B6ED6}"/>
              </a:ext>
            </a:extLst>
          </p:cNvPr>
          <p:cNvSpPr>
            <a:spLocks noGrp="1"/>
          </p:cNvSpPr>
          <p:nvPr>
            <p:ph idx="1"/>
          </p:nvPr>
        </p:nvSpPr>
        <p:spPr>
          <a:xfrm>
            <a:off x="677334" y="1496291"/>
            <a:ext cx="8596668" cy="4545071"/>
          </a:xfrm>
        </p:spPr>
        <p:txBody>
          <a:bodyPr>
            <a:normAutofit lnSpcReduction="10000"/>
          </a:bodyPr>
          <a:lstStyle/>
          <a:p>
            <a:pPr algn="just"/>
            <a:r>
              <a:rPr lang="en-US" sz="2400" dirty="0"/>
              <a:t>The layered architecture pattern, often known as the </a:t>
            </a:r>
            <a:r>
              <a:rPr lang="en-US" sz="2400" dirty="0">
                <a:solidFill>
                  <a:srgbClr val="FF0000"/>
                </a:solidFill>
              </a:rPr>
              <a:t>n-tier architecture pattern</a:t>
            </a:r>
            <a:r>
              <a:rPr lang="en-US" sz="2400" dirty="0"/>
              <a:t>, is the most frequent architecture pattern. Because this pattern is the de facto norm for most Java EE applications</a:t>
            </a:r>
          </a:p>
          <a:p>
            <a:pPr algn="just"/>
            <a:r>
              <a:rPr lang="en-US" sz="2400" dirty="0"/>
              <a:t>It is an architectural pattern made up of numerous</a:t>
            </a:r>
            <a:r>
              <a:rPr lang="en-US" sz="2400" dirty="0">
                <a:solidFill>
                  <a:srgbClr val="FF0000"/>
                </a:solidFill>
              </a:rPr>
              <a:t> independent horizontal </a:t>
            </a:r>
            <a:r>
              <a:rPr lang="en-US" sz="2400" dirty="0"/>
              <a:t>layers that </a:t>
            </a:r>
            <a:r>
              <a:rPr lang="en-US" sz="2400" dirty="0">
                <a:solidFill>
                  <a:srgbClr val="FF0000"/>
                </a:solidFill>
              </a:rPr>
              <a:t>work together </a:t>
            </a:r>
            <a:r>
              <a:rPr lang="en-US" sz="2400" dirty="0"/>
              <a:t>to form a</a:t>
            </a:r>
            <a:r>
              <a:rPr lang="en-US" sz="2400" dirty="0">
                <a:solidFill>
                  <a:srgbClr val="FF0000"/>
                </a:solidFill>
              </a:rPr>
              <a:t> single software unit</a:t>
            </a:r>
            <a:r>
              <a:rPr lang="en-US" sz="2400" dirty="0"/>
              <a:t>. This pattern is also known as an n-tier architecture.</a:t>
            </a:r>
          </a:p>
          <a:p>
            <a:pPr algn="just"/>
            <a:r>
              <a:rPr lang="en-US" sz="2400" dirty="0"/>
              <a:t>A layer is a </a:t>
            </a:r>
            <a:r>
              <a:rPr lang="en-US" sz="2400" dirty="0">
                <a:solidFill>
                  <a:srgbClr val="FF0000"/>
                </a:solidFill>
              </a:rPr>
              <a:t>logical division </a:t>
            </a:r>
            <a:r>
              <a:rPr lang="en-US" sz="2400" dirty="0"/>
              <a:t>of parts or </a:t>
            </a:r>
            <a:r>
              <a:rPr lang="en-US" sz="2400" dirty="0" err="1"/>
              <a:t>programme</a:t>
            </a:r>
            <a:r>
              <a:rPr lang="en-US" sz="2400" dirty="0"/>
              <a:t> code. This architecture typically places</a:t>
            </a:r>
            <a:r>
              <a:rPr lang="en-US" sz="2400" dirty="0">
                <a:solidFill>
                  <a:srgbClr val="FF0000"/>
                </a:solidFill>
              </a:rPr>
              <a:t> related or comparable components </a:t>
            </a:r>
            <a:r>
              <a:rPr lang="en-US" sz="2400" dirty="0"/>
              <a:t>on the same tiers. Every layer is unique and affects a different aspect of the entire system.</a:t>
            </a:r>
          </a:p>
          <a:p>
            <a:pPr algn="just"/>
            <a:endParaRPr lang="en-US" dirty="0"/>
          </a:p>
        </p:txBody>
      </p:sp>
    </p:spTree>
    <p:extLst>
      <p:ext uri="{BB962C8B-B14F-4D97-AF65-F5344CB8AC3E}">
        <p14:creationId xmlns:p14="http://schemas.microsoft.com/office/powerpoint/2010/main" val="63310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ECCD-646D-556C-1B45-0E4CF2B9BBC1}"/>
              </a:ext>
            </a:extLst>
          </p:cNvPr>
          <p:cNvSpPr>
            <a:spLocks noGrp="1"/>
          </p:cNvSpPr>
          <p:nvPr>
            <p:ph type="title"/>
          </p:nvPr>
        </p:nvSpPr>
        <p:spPr>
          <a:xfrm>
            <a:off x="677334" y="609600"/>
            <a:ext cx="8596668" cy="737062"/>
          </a:xfrm>
        </p:spPr>
        <p:txBody>
          <a:bodyPr/>
          <a:lstStyle/>
          <a:p>
            <a:pPr algn="ctr"/>
            <a:r>
              <a:rPr lang="en-US" dirty="0"/>
              <a:t>Layered Architecture</a:t>
            </a:r>
          </a:p>
        </p:txBody>
      </p:sp>
      <p:sp>
        <p:nvSpPr>
          <p:cNvPr id="3" name="Content Placeholder 2">
            <a:extLst>
              <a:ext uri="{FF2B5EF4-FFF2-40B4-BE49-F238E27FC236}">
                <a16:creationId xmlns:a16="http://schemas.microsoft.com/office/drawing/2014/main" id="{E3E1B4F7-AFFF-8AD0-D0B9-BCC3187B6ED6}"/>
              </a:ext>
            </a:extLst>
          </p:cNvPr>
          <p:cNvSpPr>
            <a:spLocks noGrp="1"/>
          </p:cNvSpPr>
          <p:nvPr>
            <p:ph idx="1"/>
          </p:nvPr>
        </p:nvSpPr>
        <p:spPr>
          <a:xfrm>
            <a:off x="677334" y="1496291"/>
            <a:ext cx="8596668" cy="4545071"/>
          </a:xfrm>
        </p:spPr>
        <p:txBody>
          <a:bodyPr>
            <a:normAutofit fontScale="92500"/>
          </a:bodyPr>
          <a:lstStyle/>
          <a:p>
            <a:pPr algn="just"/>
            <a:r>
              <a:rPr lang="en-US" sz="2800" dirty="0"/>
              <a:t>A major characteristic of this framework is that layers are only connected to the layers directly below them. </a:t>
            </a:r>
          </a:p>
          <a:p>
            <a:pPr algn="just"/>
            <a:r>
              <a:rPr lang="en-US" sz="2800" dirty="0"/>
              <a:t>Another characteristic is the concept of layers of isolation. This means that layers can be modified and the change won’t affect other layers. In short, changes are isolated to the specific layer that is altered.</a:t>
            </a:r>
          </a:p>
          <a:p>
            <a:pPr algn="just"/>
            <a:r>
              <a:rPr lang="en-US" sz="2800" dirty="0"/>
              <a:t>Separation of concerns is another notable feature that speaks to how the modules on a single layer together perform a single function.</a:t>
            </a:r>
          </a:p>
          <a:p>
            <a:pPr algn="just"/>
            <a:endParaRPr lang="en-US" dirty="0"/>
          </a:p>
        </p:txBody>
      </p:sp>
    </p:spTree>
    <p:extLst>
      <p:ext uri="{BB962C8B-B14F-4D97-AF65-F5344CB8AC3E}">
        <p14:creationId xmlns:p14="http://schemas.microsoft.com/office/powerpoint/2010/main" val="131312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ECCD-646D-556C-1B45-0E4CF2B9BBC1}"/>
              </a:ext>
            </a:extLst>
          </p:cNvPr>
          <p:cNvSpPr>
            <a:spLocks noGrp="1"/>
          </p:cNvSpPr>
          <p:nvPr>
            <p:ph type="title"/>
          </p:nvPr>
        </p:nvSpPr>
        <p:spPr>
          <a:xfrm>
            <a:off x="677334" y="609600"/>
            <a:ext cx="8596668" cy="737062"/>
          </a:xfrm>
        </p:spPr>
        <p:txBody>
          <a:bodyPr>
            <a:normAutofit fontScale="90000"/>
          </a:bodyPr>
          <a:lstStyle/>
          <a:p>
            <a:pPr algn="ctr"/>
            <a:r>
              <a:rPr lang="en-US" dirty="0"/>
              <a:t>Layered Architecture Components</a:t>
            </a:r>
            <a:br>
              <a:rPr lang="en-US" dirty="0"/>
            </a:br>
            <a:endParaRPr lang="en-US" dirty="0"/>
          </a:p>
        </p:txBody>
      </p:sp>
      <p:sp>
        <p:nvSpPr>
          <p:cNvPr id="3" name="Content Placeholder 2">
            <a:extLst>
              <a:ext uri="{FF2B5EF4-FFF2-40B4-BE49-F238E27FC236}">
                <a16:creationId xmlns:a16="http://schemas.microsoft.com/office/drawing/2014/main" id="{E3E1B4F7-AFFF-8AD0-D0B9-BCC3187B6ED6}"/>
              </a:ext>
            </a:extLst>
          </p:cNvPr>
          <p:cNvSpPr>
            <a:spLocks noGrp="1"/>
          </p:cNvSpPr>
          <p:nvPr>
            <p:ph idx="1"/>
          </p:nvPr>
        </p:nvSpPr>
        <p:spPr>
          <a:xfrm>
            <a:off x="677334" y="1496291"/>
            <a:ext cx="8596668" cy="4545071"/>
          </a:xfrm>
        </p:spPr>
        <p:txBody>
          <a:bodyPr>
            <a:normAutofit fontScale="92500" lnSpcReduction="10000"/>
          </a:bodyPr>
          <a:lstStyle/>
          <a:p>
            <a:pPr algn="just"/>
            <a:r>
              <a:rPr lang="en-US" sz="2000" dirty="0"/>
              <a:t>The number of layers in a layered architecture is not set to a specific number and is usually dependent on the developer or software architect. It is important to note that this framework will usually always have a user interaction layer, a layer for processing, and a layer that deals with data processing. These are described further as:</a:t>
            </a:r>
          </a:p>
          <a:p>
            <a:pPr algn="l">
              <a:buFont typeface="Arial" panose="020B0604020202020204" pitchFamily="34" charset="0"/>
              <a:buChar char="•"/>
            </a:pPr>
            <a:r>
              <a:rPr lang="en-US" sz="2200" b="1" dirty="0"/>
              <a:t>Presentation Layer </a:t>
            </a:r>
            <a:r>
              <a:rPr lang="en-US" sz="2200" dirty="0"/>
              <a:t>– responsible for user interactions with the software system</a:t>
            </a:r>
          </a:p>
          <a:p>
            <a:pPr algn="l">
              <a:buFont typeface="Arial" panose="020B0604020202020204" pitchFamily="34" charset="0"/>
              <a:buChar char="•"/>
            </a:pPr>
            <a:r>
              <a:rPr lang="en-US" sz="2200" b="1" dirty="0"/>
              <a:t>Application/Business Layer </a:t>
            </a:r>
            <a:r>
              <a:rPr lang="en-US" sz="2200" dirty="0"/>
              <a:t>– handles aspects related to accomplishing functional requirements</a:t>
            </a:r>
          </a:p>
          <a:p>
            <a:pPr algn="l">
              <a:buFont typeface="Arial" panose="020B0604020202020204" pitchFamily="34" charset="0"/>
              <a:buChar char="•"/>
            </a:pPr>
            <a:r>
              <a:rPr lang="en-US" sz="2200" b="1" dirty="0"/>
              <a:t>Domain Layer </a:t>
            </a:r>
            <a:r>
              <a:rPr lang="en-US" sz="2200" dirty="0"/>
              <a:t>– responsible for algorithms, and programming components</a:t>
            </a:r>
          </a:p>
          <a:p>
            <a:pPr algn="l">
              <a:buFont typeface="Arial" panose="020B0604020202020204" pitchFamily="34" charset="0"/>
              <a:buChar char="•"/>
            </a:pPr>
            <a:r>
              <a:rPr lang="en-US" sz="2200" b="1" dirty="0"/>
              <a:t>Infrastructure/Persistence/Database Layer </a:t>
            </a:r>
            <a:r>
              <a:rPr lang="en-US" sz="2200" dirty="0"/>
              <a:t>– responsible for handling data, databases</a:t>
            </a:r>
            <a:br>
              <a:rPr lang="en-US" sz="2000" dirty="0"/>
            </a:br>
            <a:endParaRPr lang="en-US" sz="2000" dirty="0"/>
          </a:p>
        </p:txBody>
      </p:sp>
    </p:spTree>
    <p:extLst>
      <p:ext uri="{BB962C8B-B14F-4D97-AF65-F5344CB8AC3E}">
        <p14:creationId xmlns:p14="http://schemas.microsoft.com/office/powerpoint/2010/main" val="374487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F064-8CBB-67D2-F813-3B1FF0955993}"/>
              </a:ext>
            </a:extLst>
          </p:cNvPr>
          <p:cNvSpPr>
            <a:spLocks noGrp="1"/>
          </p:cNvSpPr>
          <p:nvPr>
            <p:ph type="title"/>
          </p:nvPr>
        </p:nvSpPr>
        <p:spPr>
          <a:xfrm>
            <a:off x="677334" y="293717"/>
            <a:ext cx="8596668" cy="737061"/>
          </a:xfrm>
        </p:spPr>
        <p:txBody>
          <a:bodyPr>
            <a:normAutofit fontScale="90000"/>
          </a:bodyPr>
          <a:lstStyle/>
          <a:p>
            <a:pPr algn="ctr"/>
            <a:r>
              <a:rPr lang="en-US" dirty="0"/>
              <a:t>LAYERED ARCHITECTURE DAO</a:t>
            </a:r>
            <a:br>
              <a:rPr lang="en-US" dirty="0"/>
            </a:br>
            <a:endParaRPr lang="en-US" dirty="0"/>
          </a:p>
        </p:txBody>
      </p:sp>
      <p:sp>
        <p:nvSpPr>
          <p:cNvPr id="3" name="Content Placeholder 2">
            <a:extLst>
              <a:ext uri="{FF2B5EF4-FFF2-40B4-BE49-F238E27FC236}">
                <a16:creationId xmlns:a16="http://schemas.microsoft.com/office/drawing/2014/main" id="{0AC566DC-9A85-1586-F1C7-E0019F606961}"/>
              </a:ext>
            </a:extLst>
          </p:cNvPr>
          <p:cNvSpPr>
            <a:spLocks noGrp="1"/>
          </p:cNvSpPr>
          <p:nvPr>
            <p:ph idx="1"/>
          </p:nvPr>
        </p:nvSpPr>
        <p:spPr>
          <a:xfrm>
            <a:off x="677334" y="1246909"/>
            <a:ext cx="8596668" cy="5317374"/>
          </a:xfrm>
        </p:spPr>
        <p:txBody>
          <a:bodyPr>
            <a:normAutofit fontScale="92500" lnSpcReduction="10000"/>
          </a:bodyPr>
          <a:lstStyle/>
          <a:p>
            <a:pPr algn="just"/>
            <a:r>
              <a:rPr lang="en-US" sz="2400" dirty="0"/>
              <a:t>The Layered Architecture DAO is a design pattern that separates an application into layers, with each layer performing a specific function. The DAO (Data Access Object) pattern is used as the persistence layer, responsible for interacting with the database</a:t>
            </a:r>
          </a:p>
          <a:p>
            <a:pPr algn="just"/>
            <a:r>
              <a:rPr lang="en-US" sz="2400" dirty="0"/>
              <a:t>DAO is a design pattern that separates the data access logic from the rest of the application code. The DAO pattern provides a layer of abstraction between the application code and the database, allowing the application to access the database without knowing the implementation details.</a:t>
            </a:r>
          </a:p>
          <a:p>
            <a:pPr algn="just"/>
            <a:r>
              <a:rPr lang="en-US" sz="2400" dirty="0"/>
              <a:t>On the other hand, Layered Architecture DAO is an architectural pattern that separates an application into layers, with each layer performing a specific function. The DAO pattern is used as the persistence layer in the Data Access Layer of the application, responsible for interacting with the database.</a:t>
            </a:r>
          </a:p>
          <a:p>
            <a:endParaRPr lang="en-US" dirty="0"/>
          </a:p>
        </p:txBody>
      </p:sp>
    </p:spTree>
    <p:extLst>
      <p:ext uri="{BB962C8B-B14F-4D97-AF65-F5344CB8AC3E}">
        <p14:creationId xmlns:p14="http://schemas.microsoft.com/office/powerpoint/2010/main" val="3226511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58C4-407B-3ADD-696A-44B7B9A64A8E}"/>
              </a:ext>
            </a:extLst>
          </p:cNvPr>
          <p:cNvSpPr>
            <a:spLocks noGrp="1"/>
          </p:cNvSpPr>
          <p:nvPr>
            <p:ph type="title"/>
          </p:nvPr>
        </p:nvSpPr>
        <p:spPr>
          <a:xfrm>
            <a:off x="660709" y="27033"/>
            <a:ext cx="8596668" cy="637309"/>
          </a:xfrm>
        </p:spPr>
        <p:txBody>
          <a:bodyPr>
            <a:normAutofit fontScale="90000"/>
          </a:bodyPr>
          <a:lstStyle/>
          <a:p>
            <a:pPr algn="ctr"/>
            <a:r>
              <a:rPr lang="en-US" dirty="0"/>
              <a:t>DAO</a:t>
            </a:r>
          </a:p>
        </p:txBody>
      </p:sp>
      <p:sp>
        <p:nvSpPr>
          <p:cNvPr id="3" name="Content Placeholder 2">
            <a:extLst>
              <a:ext uri="{FF2B5EF4-FFF2-40B4-BE49-F238E27FC236}">
                <a16:creationId xmlns:a16="http://schemas.microsoft.com/office/drawing/2014/main" id="{EFC339C3-3B6A-B984-8AA2-7273CC96FD30}"/>
              </a:ext>
            </a:extLst>
          </p:cNvPr>
          <p:cNvSpPr>
            <a:spLocks noGrp="1"/>
          </p:cNvSpPr>
          <p:nvPr>
            <p:ph idx="1"/>
          </p:nvPr>
        </p:nvSpPr>
        <p:spPr>
          <a:xfrm>
            <a:off x="944963" y="1030779"/>
            <a:ext cx="8596668" cy="5481534"/>
          </a:xfrm>
        </p:spPr>
        <p:txBody>
          <a:bodyPr>
            <a:normAutofit fontScale="92500" lnSpcReduction="10000"/>
          </a:bodyPr>
          <a:lstStyle/>
          <a:p>
            <a:pPr algn="just"/>
            <a:r>
              <a:rPr lang="en-US" sz="2200" dirty="0"/>
              <a:t>DAO stands for Data Access Object, and it is a design pattern used in software development to separate the code that interacts with a database from the rest of the application.</a:t>
            </a:r>
          </a:p>
          <a:p>
            <a:pPr algn="just"/>
            <a:r>
              <a:rPr lang="en-US" sz="2200" dirty="0"/>
              <a:t>The API hides from the application all the complexity of performing </a:t>
            </a:r>
            <a:r>
              <a:rPr lang="en-US" sz="2200" dirty="0">
                <a:hlinkClick r:id="rId3"/>
              </a:rPr>
              <a:t>CRUD operations</a:t>
            </a:r>
            <a:r>
              <a:rPr lang="en-US" sz="2200" dirty="0"/>
              <a:t> in the underlying storage mechanism. This permits both layers to evolve separately without knowing anything about each other</a:t>
            </a:r>
            <a:r>
              <a:rPr lang="en-US" sz="2200" b="0" i="0" dirty="0">
                <a:solidFill>
                  <a:srgbClr val="000000"/>
                </a:solidFill>
                <a:effectLst/>
                <a:latin typeface="Raleway" pitchFamily="2" charset="0"/>
              </a:rPr>
              <a:t>.</a:t>
            </a:r>
            <a:endParaRPr lang="en-US" sz="2200" dirty="0"/>
          </a:p>
          <a:p>
            <a:pPr algn="just"/>
            <a:r>
              <a:rPr lang="en-US" sz="2200" dirty="0"/>
              <a:t>In simpler terms, a DAO is a way to organize code related to accessing and manipulating data in a database, such as reading or writing records, executing queries, or updating data.</a:t>
            </a:r>
          </a:p>
          <a:p>
            <a:pPr algn="just"/>
            <a:r>
              <a:rPr lang="en-US" sz="2200" dirty="0"/>
              <a:t>The DAO pattern provides a layer of abstraction between the application code and the database, allowing developers to change the database structure or technology without affecting the rest of the application</a:t>
            </a:r>
          </a:p>
          <a:p>
            <a:pPr algn="just"/>
            <a:r>
              <a:rPr lang="en-US" sz="2200" dirty="0"/>
              <a:t>In summary, DAO is a design pattern that simplifies and modularizes the code needed to access and manipulate data in a database, making it easier to maintain and more adaptable to changes in the future.</a:t>
            </a:r>
          </a:p>
          <a:p>
            <a:endParaRPr lang="en-US" dirty="0"/>
          </a:p>
        </p:txBody>
      </p:sp>
    </p:spTree>
    <p:extLst>
      <p:ext uri="{BB962C8B-B14F-4D97-AF65-F5344CB8AC3E}">
        <p14:creationId xmlns:p14="http://schemas.microsoft.com/office/powerpoint/2010/main" val="1208599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D6E9-3EBE-F53C-283F-C9D95B3B0365}"/>
              </a:ext>
            </a:extLst>
          </p:cNvPr>
          <p:cNvSpPr>
            <a:spLocks noGrp="1"/>
          </p:cNvSpPr>
          <p:nvPr>
            <p:ph type="title"/>
          </p:nvPr>
        </p:nvSpPr>
        <p:spPr>
          <a:xfrm>
            <a:off x="677334" y="285096"/>
            <a:ext cx="8596668" cy="1063083"/>
          </a:xfrm>
        </p:spPr>
        <p:txBody>
          <a:bodyPr>
            <a:normAutofit fontScale="90000"/>
          </a:bodyPr>
          <a:lstStyle/>
          <a:p>
            <a:pPr algn="ctr"/>
            <a:r>
              <a:rPr lang="en-US" dirty="0"/>
              <a:t>DAO</a:t>
            </a:r>
            <a:br>
              <a:rPr lang="en-US" dirty="0"/>
            </a:br>
            <a:r>
              <a:rPr lang="en-US" dirty="0"/>
              <a:t>(WHY)</a:t>
            </a:r>
          </a:p>
        </p:txBody>
      </p:sp>
      <p:sp>
        <p:nvSpPr>
          <p:cNvPr id="3" name="Content Placeholder 2">
            <a:extLst>
              <a:ext uri="{FF2B5EF4-FFF2-40B4-BE49-F238E27FC236}">
                <a16:creationId xmlns:a16="http://schemas.microsoft.com/office/drawing/2014/main" id="{1B9BFE4A-15BA-EE6C-2DF5-ADC228836F36}"/>
              </a:ext>
            </a:extLst>
          </p:cNvPr>
          <p:cNvSpPr>
            <a:spLocks noGrp="1"/>
          </p:cNvSpPr>
          <p:nvPr>
            <p:ph idx="1"/>
          </p:nvPr>
        </p:nvSpPr>
        <p:spPr>
          <a:xfrm>
            <a:off x="677334" y="1937565"/>
            <a:ext cx="8596668" cy="3880773"/>
          </a:xfrm>
        </p:spPr>
        <p:txBody>
          <a:bodyPr/>
          <a:lstStyle/>
          <a:p>
            <a:pPr algn="l"/>
            <a:r>
              <a:rPr lang="en-US" sz="2400" dirty="0"/>
              <a:t>Assuming that we have a web application project that utilize MySQL database to follow the requirements from customer. So, we will use driver of MySQL to interact with database. But in other beautiful day, the customer want to use additional database such as PostgreSQL, then, we have to modify our code to compatible with this database. It makes our layers that has tightly coupling with persistence layer when we change to other database.</a:t>
            </a:r>
          </a:p>
          <a:p>
            <a:pPr algn="l"/>
            <a:r>
              <a:rPr lang="en-US" sz="2400" dirty="0"/>
              <a:t>Therefore, what is solution to prevent the tightly coupling of other layers with persistence layer?</a:t>
            </a:r>
          </a:p>
          <a:p>
            <a:endParaRPr lang="en-US" dirty="0"/>
          </a:p>
        </p:txBody>
      </p:sp>
    </p:spTree>
    <p:extLst>
      <p:ext uri="{BB962C8B-B14F-4D97-AF65-F5344CB8AC3E}">
        <p14:creationId xmlns:p14="http://schemas.microsoft.com/office/powerpoint/2010/main" val="300746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DCA4-A62D-2E9E-B8A0-685686FF0B55}"/>
              </a:ext>
            </a:extLst>
          </p:cNvPr>
          <p:cNvSpPr>
            <a:spLocks noGrp="1"/>
          </p:cNvSpPr>
          <p:nvPr>
            <p:ph type="title"/>
          </p:nvPr>
        </p:nvSpPr>
        <p:spPr/>
        <p:txBody>
          <a:bodyPr/>
          <a:lstStyle/>
          <a:p>
            <a:pPr algn="ctr"/>
            <a:r>
              <a:rPr lang="en-US" dirty="0"/>
              <a:t>DAO</a:t>
            </a:r>
            <a:br>
              <a:rPr lang="en-US" dirty="0"/>
            </a:br>
            <a:r>
              <a:rPr lang="en-US" dirty="0"/>
              <a:t>(WHY)</a:t>
            </a:r>
          </a:p>
        </p:txBody>
      </p:sp>
      <p:sp>
        <p:nvSpPr>
          <p:cNvPr id="3" name="Content Placeholder 2">
            <a:extLst>
              <a:ext uri="{FF2B5EF4-FFF2-40B4-BE49-F238E27FC236}">
                <a16:creationId xmlns:a16="http://schemas.microsoft.com/office/drawing/2014/main" id="{0E615E0D-8041-3DC4-797C-97540AAA7778}"/>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sz="2000" dirty="0">
                <a:solidFill>
                  <a:schemeClr val="accent1"/>
                </a:solidFill>
              </a:rPr>
              <a:t>Improved code organization and structure: </a:t>
            </a:r>
            <a:r>
              <a:rPr lang="en-US" sz="2000" dirty="0"/>
              <a:t>By separating the data access code from the rest of the application logic, DAO can help improve the overall organization and structure of the code. This can make the codebase easier to understand, maintain, and extend.</a:t>
            </a:r>
          </a:p>
          <a:p>
            <a:pPr algn="just">
              <a:buFont typeface="Arial" panose="020B0604020202020204" pitchFamily="34" charset="0"/>
              <a:buChar char="•"/>
            </a:pPr>
            <a:r>
              <a:rPr lang="en-US" sz="2000" dirty="0">
                <a:solidFill>
                  <a:schemeClr val="accent1"/>
                </a:solidFill>
              </a:rPr>
              <a:t>Increased modularity and flexibility: </a:t>
            </a:r>
            <a:r>
              <a:rPr lang="en-US" sz="2000" dirty="0"/>
              <a:t>DAO allows developers to modify the database-related code without affecting the rest of the application. This makes the application more modular and flexible, making it easier to add or modify features over time.</a:t>
            </a:r>
          </a:p>
          <a:p>
            <a:pPr algn="just">
              <a:buFont typeface="Arial" panose="020B0604020202020204" pitchFamily="34" charset="0"/>
              <a:buChar char="•"/>
            </a:pPr>
            <a:r>
              <a:rPr lang="en-US" sz="2000" dirty="0">
                <a:solidFill>
                  <a:schemeClr val="accent1"/>
                </a:solidFill>
              </a:rPr>
              <a:t>Enhanced security</a:t>
            </a:r>
            <a:r>
              <a:rPr lang="en-US" sz="2000" dirty="0"/>
              <a:t>: By encapsulating data access code in a separate layer, DAO can help improve the security of the application. This is because developers can control how data is accessed and processed, reducing the risk of data breaches or unauthorized access.</a:t>
            </a:r>
          </a:p>
          <a:p>
            <a:endParaRPr lang="en-US" dirty="0"/>
          </a:p>
        </p:txBody>
      </p:sp>
    </p:spTree>
    <p:extLst>
      <p:ext uri="{BB962C8B-B14F-4D97-AF65-F5344CB8AC3E}">
        <p14:creationId xmlns:p14="http://schemas.microsoft.com/office/powerpoint/2010/main" val="24551827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496</TotalTime>
  <Words>2444</Words>
  <Application>Microsoft Office PowerPoint</Application>
  <PresentationFormat>Widescreen</PresentationFormat>
  <Paragraphs>104</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Raleway</vt:lpstr>
      <vt:lpstr>Söhne</vt:lpstr>
      <vt:lpstr>Trebuchet MS</vt:lpstr>
      <vt:lpstr>Wingdings 3</vt:lpstr>
      <vt:lpstr>Facet</vt:lpstr>
      <vt:lpstr>LAYERED ARCHITECTURE</vt:lpstr>
      <vt:lpstr>What is a Design Pattern?</vt:lpstr>
      <vt:lpstr>Layered Architecture</vt:lpstr>
      <vt:lpstr>Layered Architecture</vt:lpstr>
      <vt:lpstr>Layered Architecture Components </vt:lpstr>
      <vt:lpstr>LAYERED ARCHITECTURE DAO </vt:lpstr>
      <vt:lpstr>DAO</vt:lpstr>
      <vt:lpstr>DAO (WHY)</vt:lpstr>
      <vt:lpstr>DAO (WHY)</vt:lpstr>
      <vt:lpstr>DAO (WHY)</vt:lpstr>
      <vt:lpstr>LAYERED ARCHITECTURE DAO (WORK)</vt:lpstr>
      <vt:lpstr>DAO (Components Involved)</vt:lpstr>
      <vt:lpstr>DAO (Working)</vt:lpstr>
      <vt:lpstr>Common Methods</vt:lpstr>
      <vt:lpstr>Common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LAYERED ARCHITECTURE</dc:title>
  <dc:creator>Sara Naeem</dc:creator>
  <cp:lastModifiedBy>03-243191-018</cp:lastModifiedBy>
  <cp:revision>20</cp:revision>
  <dcterms:created xsi:type="dcterms:W3CDTF">2023-03-27T17:14:41Z</dcterms:created>
  <dcterms:modified xsi:type="dcterms:W3CDTF">2024-03-12T15:37:41Z</dcterms:modified>
</cp:coreProperties>
</file>