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6"/>
  </p:notes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121" autoAdjust="0"/>
  </p:normalViewPr>
  <p:slideViewPr>
    <p:cSldViewPr snapToGrid="0">
      <p:cViewPr varScale="1">
        <p:scale>
          <a:sx n="46" d="100"/>
          <a:sy n="46" d="100"/>
        </p:scale>
        <p:origin x="16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DAFC-E604-4A63-805E-3CBDE4F22259}"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2BFAE-1629-49A1-8BBF-7070140E9914}" type="slidenum">
              <a:rPr lang="en-US" smtClean="0"/>
              <a:t>‹#›</a:t>
            </a:fld>
            <a:endParaRPr lang="en-US"/>
          </a:p>
        </p:txBody>
      </p:sp>
    </p:spTree>
    <p:extLst>
      <p:ext uri="{BB962C8B-B14F-4D97-AF65-F5344CB8AC3E}">
        <p14:creationId xmlns:p14="http://schemas.microsoft.com/office/powerpoint/2010/main" val="95727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81818"/>
                </a:solidFill>
                <a:effectLst/>
                <a:latin typeface="SF"/>
              </a:rPr>
              <a:t>API is the acronym for application programming interface — a software intermediary that allows two applications to talk to each other</a:t>
            </a:r>
          </a:p>
          <a:p>
            <a:r>
              <a:rPr lang="en-US" b="0" i="0" dirty="0">
                <a:solidFill>
                  <a:srgbClr val="D1D5DB"/>
                </a:solidFill>
                <a:effectLst/>
                <a:latin typeface="Söhne"/>
              </a:rPr>
              <a:t>An API is like a contract between different software components or systems. It defines a specific set of operations or functions that can be performed, along with the input parameters and expected output for each function. These functionalities are predefined and documented by the creators of the API.</a:t>
            </a:r>
            <a:endParaRPr lang="en-US" b="0" i="0" dirty="0">
              <a:solidFill>
                <a:srgbClr val="181818"/>
              </a:solidFill>
              <a:effectLst/>
              <a:latin typeface="SF"/>
            </a:endParaRPr>
          </a:p>
          <a:p>
            <a:pPr marL="171450" indent="-171450">
              <a:buFont typeface="Arial" panose="020B0604020202020204" pitchFamily="34" charset="0"/>
              <a:buChar char="•"/>
            </a:pPr>
            <a:r>
              <a:rPr lang="en-US" b="0" i="0" dirty="0">
                <a:solidFill>
                  <a:srgbClr val="181818"/>
                </a:solidFill>
                <a:effectLst/>
                <a:latin typeface="SF"/>
              </a:rPr>
              <a:t>Time and effort saving   </a:t>
            </a:r>
          </a:p>
          <a:p>
            <a:pPr marL="171450" indent="-171450">
              <a:buFont typeface="Arial" panose="020B0604020202020204" pitchFamily="34" charset="0"/>
              <a:buChar char="•"/>
            </a:pPr>
            <a:r>
              <a:rPr lang="en-US" b="0" i="0" dirty="0">
                <a:solidFill>
                  <a:srgbClr val="181818"/>
                </a:solidFill>
                <a:effectLst/>
                <a:latin typeface="SF"/>
              </a:rPr>
              <a:t>Reliability</a:t>
            </a:r>
          </a:p>
          <a:p>
            <a:pPr marL="171450" indent="-171450">
              <a:buFont typeface="Arial" panose="020B0604020202020204" pitchFamily="34" charset="0"/>
              <a:buChar char="•"/>
            </a:pPr>
            <a:r>
              <a:rPr lang="en-US" b="0" i="0" dirty="0">
                <a:solidFill>
                  <a:srgbClr val="181818"/>
                </a:solidFill>
                <a:effectLst/>
                <a:latin typeface="SF"/>
              </a:rPr>
              <a:t>Security</a:t>
            </a:r>
          </a:p>
          <a:p>
            <a:pPr marL="171450" indent="-171450">
              <a:buFont typeface="Arial" panose="020B0604020202020204" pitchFamily="34" charset="0"/>
              <a:buChar char="•"/>
            </a:pPr>
            <a:r>
              <a:rPr lang="en-US" b="0" i="0" dirty="0">
                <a:solidFill>
                  <a:srgbClr val="181818"/>
                </a:solidFill>
                <a:effectLst/>
                <a:latin typeface="SF"/>
              </a:rPr>
              <a:t>Consistency</a:t>
            </a:r>
          </a:p>
          <a:p>
            <a:pPr marL="171450" indent="-171450">
              <a:buFont typeface="Arial" panose="020B0604020202020204" pitchFamily="34" charset="0"/>
              <a:buChar char="•"/>
            </a:pPr>
            <a:r>
              <a:rPr lang="en-US" b="0" i="0" dirty="0">
                <a:solidFill>
                  <a:srgbClr val="181818"/>
                </a:solidFill>
                <a:effectLst/>
                <a:latin typeface="SF"/>
              </a:rPr>
              <a:t>Cost </a:t>
            </a:r>
            <a:r>
              <a:rPr lang="en-US" b="0" i="0" dirty="0" err="1">
                <a:solidFill>
                  <a:srgbClr val="181818"/>
                </a:solidFill>
                <a:effectLst/>
                <a:latin typeface="SF"/>
              </a:rPr>
              <a:t>effetiveness</a:t>
            </a:r>
            <a:endParaRPr lang="en-US" b="0" i="0" dirty="0">
              <a:solidFill>
                <a:srgbClr val="181818"/>
              </a:solidFill>
              <a:effectLst/>
              <a:latin typeface="SF"/>
            </a:endParaRPr>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2</a:t>
            </a:fld>
            <a:endParaRPr lang="en-US"/>
          </a:p>
        </p:txBody>
      </p:sp>
    </p:spTree>
    <p:extLst>
      <p:ext uri="{BB962C8B-B14F-4D97-AF65-F5344CB8AC3E}">
        <p14:creationId xmlns:p14="http://schemas.microsoft.com/office/powerpoint/2010/main" val="52551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Graphik Web"/>
              </a:rPr>
              <a:t>Enterprise applications</a:t>
            </a:r>
            <a:r>
              <a:rPr lang="en-US" b="0" i="0" dirty="0">
                <a:solidFill>
                  <a:srgbClr val="000000"/>
                </a:solidFill>
                <a:effectLst/>
                <a:latin typeface="Graphik Web"/>
              </a:rPr>
              <a:t> are designed to integrate computer systems that run all phases of an enterprise’s operations to facilitate cooperation and coordination of work across the enterprise. The intent is to integrate core business processes (e.g., sales, accounting, finance, human resources, inventory and manufacturing).</a:t>
            </a:r>
          </a:p>
          <a:p>
            <a:pPr marL="171450" indent="-171450">
              <a:buFont typeface="Arial" panose="020B0604020202020204" pitchFamily="34" charset="0"/>
              <a:buChar char="•"/>
            </a:pPr>
            <a:r>
              <a:rPr lang="en-US" b="0" i="0" dirty="0">
                <a:solidFill>
                  <a:srgbClr val="D1D5DB"/>
                </a:solidFill>
                <a:effectLst/>
                <a:latin typeface="Söhne"/>
              </a:rPr>
              <a:t>Java EE, which stands for Java Platform, Enterprise Edition, is a set of specifications and APIs (Application Programming Interfaces) that extend the Java SE (Standard Edition) platform to provide a robust and enterprise-ready infrastructure for building large-scale, distributed, and scalable enterprise applications.</a:t>
            </a:r>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3</a:t>
            </a:fld>
            <a:endParaRPr lang="en-US"/>
          </a:p>
        </p:txBody>
      </p:sp>
    </p:spTree>
    <p:extLst>
      <p:ext uri="{BB962C8B-B14F-4D97-AF65-F5344CB8AC3E}">
        <p14:creationId xmlns:p14="http://schemas.microsoft.com/office/powerpoint/2010/main" val="2850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All these different executables can use a JDBC driver to access a database, and take advantage of the stored data</a:t>
            </a:r>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4</a:t>
            </a:fld>
            <a:endParaRPr lang="en-US"/>
          </a:p>
        </p:txBody>
      </p:sp>
    </p:spTree>
    <p:extLst>
      <p:ext uri="{BB962C8B-B14F-4D97-AF65-F5344CB8AC3E}">
        <p14:creationId xmlns:p14="http://schemas.microsoft.com/office/powerpoint/2010/main" val="263506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5</a:t>
            </a:fld>
            <a:endParaRPr lang="en-US"/>
          </a:p>
        </p:txBody>
      </p:sp>
    </p:spTree>
    <p:extLst>
      <p:ext uri="{BB962C8B-B14F-4D97-AF65-F5344CB8AC3E}">
        <p14:creationId xmlns:p14="http://schemas.microsoft.com/office/powerpoint/2010/main" val="81348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7</a:t>
            </a:fld>
            <a:endParaRPr lang="en-US"/>
          </a:p>
        </p:txBody>
      </p:sp>
    </p:spTree>
    <p:extLst>
      <p:ext uri="{BB962C8B-B14F-4D97-AF65-F5344CB8AC3E}">
        <p14:creationId xmlns:p14="http://schemas.microsoft.com/office/powerpoint/2010/main" val="41858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8</a:t>
            </a:fld>
            <a:endParaRPr lang="en-US"/>
          </a:p>
        </p:txBody>
      </p:sp>
    </p:spTree>
    <p:extLst>
      <p:ext uri="{BB962C8B-B14F-4D97-AF65-F5344CB8AC3E}">
        <p14:creationId xmlns:p14="http://schemas.microsoft.com/office/powerpoint/2010/main" val="266238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Statement</a:t>
            </a:r>
            <a:r>
              <a:rPr lang="en-US" b="0" i="0" dirty="0">
                <a:solidFill>
                  <a:srgbClr val="D1D5DB"/>
                </a:solidFill>
                <a:effectLst/>
                <a:latin typeface="Söhne"/>
              </a:rPr>
              <a:t>: Suitable for simple SQL queries without parameters. Concatenates parameter values into the SQL query string. Less secure and less efficient for multiple executions of the same query.</a:t>
            </a:r>
          </a:p>
          <a:p>
            <a:pPr algn="l">
              <a:buFont typeface="Arial" panose="020B0604020202020204" pitchFamily="34" charset="0"/>
              <a:buChar char="•"/>
            </a:pPr>
            <a:r>
              <a:rPr lang="en-US" b="1" i="0" dirty="0" err="1">
                <a:solidFill>
                  <a:srgbClr val="D1D5DB"/>
                </a:solidFill>
                <a:effectLst/>
                <a:latin typeface="Söhne"/>
              </a:rPr>
              <a:t>PreparedStatement</a:t>
            </a:r>
            <a:r>
              <a:rPr lang="en-US" b="0" i="0" dirty="0">
                <a:solidFill>
                  <a:srgbClr val="D1D5DB"/>
                </a:solidFill>
                <a:effectLst/>
                <a:latin typeface="Söhne"/>
              </a:rPr>
              <a:t>: Suitable for parameterized SQL queries. Uses placeholders for parameters, preventing SQL injection. Precompiled and optimized for performance, especially when the same query is executed with different parameter values.</a:t>
            </a:r>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12</a:t>
            </a:fld>
            <a:endParaRPr lang="en-US"/>
          </a:p>
        </p:txBody>
      </p:sp>
    </p:spTree>
    <p:extLst>
      <p:ext uri="{BB962C8B-B14F-4D97-AF65-F5344CB8AC3E}">
        <p14:creationId xmlns:p14="http://schemas.microsoft.com/office/powerpoint/2010/main" val="1631803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while (</a:t>
            </a:r>
            <a:r>
              <a:rPr lang="en-US" b="1" i="0" dirty="0" err="1">
                <a:solidFill>
                  <a:srgbClr val="D1D5DB"/>
                </a:solidFill>
                <a:effectLst/>
                <a:latin typeface="Söhne"/>
              </a:rPr>
              <a:t>resultSet.next</a:t>
            </a:r>
            <a:r>
              <a:rPr lang="en-US" b="1" i="0" dirty="0">
                <a:solidFill>
                  <a:srgbClr val="D1D5DB"/>
                </a:solidFill>
                <a:effectLst/>
                <a:latin typeface="Söhne"/>
              </a:rPr>
              <a:t>()) {</a:t>
            </a:r>
            <a:r>
              <a:rPr lang="en-US" b="0" i="0" dirty="0">
                <a:solidFill>
                  <a:srgbClr val="D1D5DB"/>
                </a:solidFill>
                <a:effectLst/>
                <a:latin typeface="Söhne"/>
              </a:rPr>
              <a:t>: This line initiates a loop that iterates through the rows of the result set. The </a:t>
            </a:r>
            <a:r>
              <a:rPr lang="en-US" b="0" i="0" dirty="0" err="1">
                <a:solidFill>
                  <a:srgbClr val="D1D5DB"/>
                </a:solidFill>
                <a:effectLst/>
                <a:latin typeface="Söhne"/>
              </a:rPr>
              <a:t>resultSet.next</a:t>
            </a:r>
            <a:r>
              <a:rPr lang="en-US" b="0" i="0" dirty="0">
                <a:solidFill>
                  <a:srgbClr val="D1D5DB"/>
                </a:solidFill>
                <a:effectLst/>
                <a:latin typeface="Söhne"/>
              </a:rPr>
              <a:t>() method moves the cursor to the next row in the result set and returns true if there is another row to process. The loop continues as long as there are more rows to process.</a:t>
            </a:r>
          </a:p>
          <a:p>
            <a:pPr algn="l">
              <a:buFont typeface="+mj-lt"/>
              <a:buAutoNum type="arabicPeriod"/>
            </a:pPr>
            <a:r>
              <a:rPr lang="en-US" b="1" i="0" dirty="0">
                <a:solidFill>
                  <a:srgbClr val="D1D5DB"/>
                </a:solidFill>
                <a:effectLst/>
                <a:latin typeface="Söhne"/>
              </a:rPr>
              <a:t>String name = </a:t>
            </a:r>
            <a:r>
              <a:rPr lang="en-US" b="1" i="0" dirty="0" err="1">
                <a:solidFill>
                  <a:srgbClr val="D1D5DB"/>
                </a:solidFill>
                <a:effectLst/>
                <a:latin typeface="Söhne"/>
              </a:rPr>
              <a:t>resultSet.getString</a:t>
            </a:r>
            <a:r>
              <a:rPr lang="en-US" b="1" i="0" dirty="0">
                <a:solidFill>
                  <a:srgbClr val="D1D5DB"/>
                </a:solidFill>
                <a:effectLst/>
                <a:latin typeface="Söhne"/>
              </a:rPr>
              <a:t>("name");</a:t>
            </a:r>
            <a:r>
              <a:rPr lang="en-US" b="0" i="0" dirty="0">
                <a:solidFill>
                  <a:srgbClr val="D1D5DB"/>
                </a:solidFill>
                <a:effectLst/>
                <a:latin typeface="Söhne"/>
              </a:rPr>
              <a:t>: Inside the loop, this line retrieves the value of the "name" column from the current row of the result set and stores it in the name variable. The </a:t>
            </a:r>
            <a:r>
              <a:rPr lang="en-US" b="0" i="0" dirty="0" err="1">
                <a:solidFill>
                  <a:srgbClr val="D1D5DB"/>
                </a:solidFill>
                <a:effectLst/>
                <a:latin typeface="Söhne"/>
              </a:rPr>
              <a:t>getString</a:t>
            </a:r>
            <a:r>
              <a:rPr lang="en-US" b="0" i="0" dirty="0">
                <a:solidFill>
                  <a:srgbClr val="D1D5DB"/>
                </a:solidFill>
                <a:effectLst/>
                <a:latin typeface="Söhne"/>
              </a:rPr>
              <a:t>("name") method is used to extract a string value from the specified column.</a:t>
            </a:r>
          </a:p>
          <a:p>
            <a:pPr algn="l">
              <a:buFont typeface="+mj-lt"/>
              <a:buAutoNum type="arabicPeriod"/>
            </a:pPr>
            <a:r>
              <a:rPr lang="en-US" b="1" i="0" dirty="0">
                <a:solidFill>
                  <a:srgbClr val="D1D5DB"/>
                </a:solidFill>
                <a:effectLst/>
                <a:latin typeface="Söhne"/>
              </a:rPr>
              <a:t>int age = </a:t>
            </a:r>
            <a:r>
              <a:rPr lang="en-US" b="1" i="0" dirty="0" err="1">
                <a:solidFill>
                  <a:srgbClr val="D1D5DB"/>
                </a:solidFill>
                <a:effectLst/>
                <a:latin typeface="Söhne"/>
              </a:rPr>
              <a:t>resultSet.getInt</a:t>
            </a:r>
            <a:r>
              <a:rPr lang="en-US" b="1" i="0" dirty="0">
                <a:solidFill>
                  <a:srgbClr val="D1D5DB"/>
                </a:solidFill>
                <a:effectLst/>
                <a:latin typeface="Söhne"/>
              </a:rPr>
              <a:t>("age");</a:t>
            </a:r>
            <a:r>
              <a:rPr lang="en-US" b="0" i="0" dirty="0">
                <a:solidFill>
                  <a:srgbClr val="D1D5DB"/>
                </a:solidFill>
                <a:effectLst/>
                <a:latin typeface="Söhne"/>
              </a:rPr>
              <a:t>: Similarly, this line retrieves the value of the "age" column from the current row of the result set and stores it in the age variable. The </a:t>
            </a:r>
            <a:r>
              <a:rPr lang="en-US" b="0" i="0" dirty="0" err="1">
                <a:solidFill>
                  <a:srgbClr val="D1D5DB"/>
                </a:solidFill>
                <a:effectLst/>
                <a:latin typeface="Söhne"/>
              </a:rPr>
              <a:t>getInt</a:t>
            </a:r>
            <a:r>
              <a:rPr lang="en-US" b="0" i="0" dirty="0">
                <a:solidFill>
                  <a:srgbClr val="D1D5DB"/>
                </a:solidFill>
                <a:effectLst/>
                <a:latin typeface="Söhne"/>
              </a:rPr>
              <a:t>("age") method is used to extract an integer value from the specified column.</a:t>
            </a:r>
          </a:p>
          <a:p>
            <a:pPr algn="l">
              <a:buFont typeface="+mj-lt"/>
              <a:buAutoNum type="arabicPeriod"/>
            </a:pPr>
            <a:r>
              <a:rPr lang="en-US" b="1" i="0" dirty="0">
                <a:solidFill>
                  <a:srgbClr val="D1D5DB"/>
                </a:solidFill>
                <a:effectLst/>
                <a:latin typeface="Söhne"/>
              </a:rPr>
              <a:t>// Perform actions with the retrieved data</a:t>
            </a:r>
            <a:r>
              <a:rPr lang="en-US" b="0" i="0" dirty="0">
                <a:solidFill>
                  <a:srgbClr val="D1D5DB"/>
                </a:solidFill>
                <a:effectLst/>
                <a:latin typeface="Söhne"/>
              </a:rPr>
              <a:t>: After retrieving the values for "name" and "age," you can perform any necessary actions with this data. For example, you might display it to the user, calculate statistics, or use it in further processing.</a:t>
            </a:r>
          </a:p>
          <a:p>
            <a:pPr algn="l">
              <a:buFont typeface="+mj-lt"/>
              <a:buAutoNum type="arabicPeriod"/>
            </a:pPr>
            <a:r>
              <a:rPr lang="en-US" b="1" i="0" dirty="0">
                <a:solidFill>
                  <a:srgbClr val="D1D5DB"/>
                </a:solidFill>
                <a:effectLst/>
                <a:latin typeface="Söhne"/>
              </a:rPr>
              <a:t>End of Loop</a:t>
            </a:r>
            <a:r>
              <a:rPr lang="en-US" b="0" i="0" dirty="0">
                <a:solidFill>
                  <a:srgbClr val="D1D5DB"/>
                </a:solidFill>
                <a:effectLst/>
                <a:latin typeface="Söhne"/>
              </a:rPr>
              <a:t>: The loop continues to the next iteration if there are more rows in the result set. If there are no more rows, the loop exits.</a:t>
            </a:r>
          </a:p>
          <a:p>
            <a:endParaRPr lang="en-US" dirty="0"/>
          </a:p>
        </p:txBody>
      </p:sp>
      <p:sp>
        <p:nvSpPr>
          <p:cNvPr id="4" name="Slide Number Placeholder 3"/>
          <p:cNvSpPr>
            <a:spLocks noGrp="1"/>
          </p:cNvSpPr>
          <p:nvPr>
            <p:ph type="sldNum" sz="quarter" idx="5"/>
          </p:nvPr>
        </p:nvSpPr>
        <p:spPr/>
        <p:txBody>
          <a:bodyPr/>
          <a:lstStyle/>
          <a:p>
            <a:fld id="{9BF2BFAE-1629-49A1-8BBF-7070140E9914}" type="slidenum">
              <a:rPr lang="en-US" smtClean="0"/>
              <a:t>13</a:t>
            </a:fld>
            <a:endParaRPr lang="en-US"/>
          </a:p>
        </p:txBody>
      </p:sp>
    </p:spTree>
    <p:extLst>
      <p:ext uri="{BB962C8B-B14F-4D97-AF65-F5344CB8AC3E}">
        <p14:creationId xmlns:p14="http://schemas.microsoft.com/office/powerpoint/2010/main" val="402894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154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6100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3531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4724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2792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9709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3337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791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4774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3097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10/5/2023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9813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10/5/2023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98565939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lasses-objects-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geeksforgeeks.org/interfaces-in-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dots in a circle&#10;&#10;Description automatically generated">
            <a:extLst>
              <a:ext uri="{FF2B5EF4-FFF2-40B4-BE49-F238E27FC236}">
                <a16:creationId xmlns:a16="http://schemas.microsoft.com/office/drawing/2014/main" id="{FC85DE53-111F-F24F-C5B5-8528BC5E5F2B}"/>
              </a:ext>
            </a:extLst>
          </p:cNvPr>
          <p:cNvPicPr>
            <a:picLocks noChangeAspect="1"/>
          </p:cNvPicPr>
          <p:nvPr/>
        </p:nvPicPr>
        <p:blipFill rotWithShape="1">
          <a:blip r:embed="rId2"/>
          <a:srcRect t="23156" b="14344"/>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97C8C7-1215-0603-F760-0B44D86F572A}"/>
              </a:ext>
            </a:extLst>
          </p:cNvPr>
          <p:cNvSpPr>
            <a:spLocks noGrp="1"/>
          </p:cNvSpPr>
          <p:nvPr>
            <p:ph type="ctrTitle"/>
          </p:nvPr>
        </p:nvSpPr>
        <p:spPr>
          <a:xfrm>
            <a:off x="1473390" y="1826096"/>
            <a:ext cx="3149221" cy="2142699"/>
          </a:xfrm>
        </p:spPr>
        <p:txBody>
          <a:bodyPr anchor="b">
            <a:normAutofit/>
          </a:bodyPr>
          <a:lstStyle/>
          <a:p>
            <a:pPr algn="ctr"/>
            <a:r>
              <a:rPr lang="en-US" sz="4000" dirty="0"/>
              <a:t>ADVANCE OOP</a:t>
            </a:r>
          </a:p>
        </p:txBody>
      </p:sp>
      <p:sp>
        <p:nvSpPr>
          <p:cNvPr id="3" name="Subtitle 2">
            <a:extLst>
              <a:ext uri="{FF2B5EF4-FFF2-40B4-BE49-F238E27FC236}">
                <a16:creationId xmlns:a16="http://schemas.microsoft.com/office/drawing/2014/main" id="{E434F10D-C307-B2EA-93FF-3606DDA3AC0B}"/>
              </a:ext>
            </a:extLst>
          </p:cNvPr>
          <p:cNvSpPr>
            <a:spLocks noGrp="1"/>
          </p:cNvSpPr>
          <p:nvPr>
            <p:ph type="subTitle" idx="1"/>
          </p:nvPr>
        </p:nvSpPr>
        <p:spPr>
          <a:xfrm>
            <a:off x="1594514" y="4196605"/>
            <a:ext cx="2906973" cy="948601"/>
          </a:xfrm>
        </p:spPr>
        <p:txBody>
          <a:bodyPr anchor="t">
            <a:normAutofit/>
          </a:bodyPr>
          <a:lstStyle/>
          <a:p>
            <a:pPr algn="ctr"/>
            <a:r>
              <a:rPr lang="en-US" dirty="0"/>
              <a:t>Lecture #06</a:t>
            </a:r>
            <a:br>
              <a:rPr lang="en-US" dirty="0"/>
            </a:br>
            <a:r>
              <a:rPr lang="en-US" dirty="0"/>
              <a:t>JDBC</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86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3BD2-4D50-B165-9577-53A3AFDAE019}"/>
              </a:ext>
            </a:extLst>
          </p:cNvPr>
          <p:cNvSpPr>
            <a:spLocks noGrp="1"/>
          </p:cNvSpPr>
          <p:nvPr>
            <p:ph type="title"/>
          </p:nvPr>
        </p:nvSpPr>
        <p:spPr>
          <a:xfrm>
            <a:off x="966743" y="200830"/>
            <a:ext cx="9076329" cy="1064277"/>
          </a:xfrm>
        </p:spPr>
        <p:txBody>
          <a:bodyPr>
            <a:normAutofit fontScale="90000"/>
          </a:bodyPr>
          <a:lstStyle/>
          <a:p>
            <a:pPr algn="ctr"/>
            <a:r>
              <a:rPr lang="en-US" dirty="0"/>
              <a:t>Connecting the JDBC</a:t>
            </a:r>
            <a:br>
              <a:rPr lang="en-US" dirty="0"/>
            </a:br>
            <a:r>
              <a:rPr lang="en-US" dirty="0"/>
              <a:t>(Loading the driver)</a:t>
            </a:r>
          </a:p>
        </p:txBody>
      </p:sp>
      <p:sp>
        <p:nvSpPr>
          <p:cNvPr id="3" name="Content Placeholder 2">
            <a:extLst>
              <a:ext uri="{FF2B5EF4-FFF2-40B4-BE49-F238E27FC236}">
                <a16:creationId xmlns:a16="http://schemas.microsoft.com/office/drawing/2014/main" id="{9D284BAE-3835-1A78-8E0B-C66BDAB32D77}"/>
              </a:ext>
            </a:extLst>
          </p:cNvPr>
          <p:cNvSpPr>
            <a:spLocks noGrp="1"/>
          </p:cNvSpPr>
          <p:nvPr>
            <p:ph idx="1"/>
          </p:nvPr>
        </p:nvSpPr>
        <p:spPr>
          <a:xfrm>
            <a:off x="138545" y="1597094"/>
            <a:ext cx="11402291" cy="5260906"/>
          </a:xfrm>
        </p:spPr>
        <p:txBody>
          <a:bodyPr>
            <a:normAutofit lnSpcReduction="10000"/>
          </a:bodyPr>
          <a:lstStyle/>
          <a:p>
            <a:r>
              <a:rPr lang="en-US" sz="2400" b="0" i="0" dirty="0">
                <a:solidFill>
                  <a:srgbClr val="444444"/>
                </a:solidFill>
                <a:effectLst/>
                <a:latin typeface="Georgia" panose="02040502050405020303" pitchFamily="18" charset="0"/>
              </a:rPr>
              <a:t>We first need to load the driver or register it before using it in the program. There should be registration once in your program. We can register a driver in any of the two ways:</a:t>
            </a:r>
          </a:p>
          <a:p>
            <a:r>
              <a:rPr lang="en-US" sz="2400" dirty="0"/>
              <a:t> </a:t>
            </a:r>
            <a:r>
              <a:rPr lang="en-US" sz="2400" b="1" dirty="0" err="1">
                <a:solidFill>
                  <a:srgbClr val="FF0000"/>
                </a:solidFill>
              </a:rPr>
              <a:t>Class.forName</a:t>
            </a:r>
            <a:r>
              <a:rPr lang="en-US" sz="2400" b="1" dirty="0">
                <a:solidFill>
                  <a:srgbClr val="FF0000"/>
                </a:solidFill>
              </a:rPr>
              <a:t>(): </a:t>
            </a:r>
            <a:r>
              <a:rPr lang="en-US" sz="2400" dirty="0"/>
              <a:t>In this, we load the driver’s class file into memory during runtime. There is no need to use a new operator for the creation of an object. The following shows the use of </a:t>
            </a:r>
            <a:r>
              <a:rPr lang="en-US" sz="2400" dirty="0" err="1"/>
              <a:t>Class.forName</a:t>
            </a:r>
            <a:r>
              <a:rPr lang="en-US" sz="2400" dirty="0"/>
              <a:t>() to load the Oracle driver:</a:t>
            </a:r>
          </a:p>
          <a:p>
            <a:pPr marL="0" indent="0" algn="ctr">
              <a:buNone/>
            </a:pPr>
            <a:r>
              <a:rPr lang="en-US" sz="2400" dirty="0" err="1">
                <a:solidFill>
                  <a:srgbClr val="FF0000"/>
                </a:solidFill>
              </a:rPr>
              <a:t>Class.forName</a:t>
            </a:r>
            <a:r>
              <a:rPr lang="en-US" sz="2400" dirty="0">
                <a:solidFill>
                  <a:srgbClr val="FF0000"/>
                </a:solidFill>
              </a:rPr>
              <a:t>(“</a:t>
            </a:r>
            <a:r>
              <a:rPr lang="en-US" sz="2400" dirty="0" err="1">
                <a:solidFill>
                  <a:srgbClr val="FF0000"/>
                </a:solidFill>
              </a:rPr>
              <a:t>oracle.jdbc.driver.OracleDriver</a:t>
            </a:r>
            <a:r>
              <a:rPr lang="en-US" sz="2400" dirty="0">
                <a:solidFill>
                  <a:srgbClr val="FF0000"/>
                </a:solidFill>
              </a:rPr>
              <a:t>”);</a:t>
            </a:r>
          </a:p>
          <a:p>
            <a:r>
              <a:rPr lang="en-US" sz="2400" dirty="0"/>
              <a:t> </a:t>
            </a:r>
            <a:r>
              <a:rPr lang="en-US" sz="2400" b="1" dirty="0" err="1">
                <a:solidFill>
                  <a:srgbClr val="FF0000"/>
                </a:solidFill>
              </a:rPr>
              <a:t>DriverManager.registerDriver</a:t>
            </a:r>
            <a:r>
              <a:rPr lang="en-US" sz="2400" b="1" dirty="0">
                <a:solidFill>
                  <a:srgbClr val="FF0000"/>
                </a:solidFill>
              </a:rPr>
              <a:t>(): </a:t>
            </a:r>
            <a:r>
              <a:rPr lang="en-US" sz="2400" dirty="0" err="1"/>
              <a:t>DriverManager</a:t>
            </a:r>
            <a:r>
              <a:rPr lang="en-US" sz="2400" dirty="0"/>
              <a:t> is an inbuilt class of Java that comes with a static member register. We call the drivers </a:t>
            </a:r>
            <a:r>
              <a:rPr lang="en-US" sz="2400" dirty="0" err="1"/>
              <a:t>class’</a:t>
            </a:r>
            <a:r>
              <a:rPr lang="en-US" sz="2400" dirty="0"/>
              <a:t> constructor at compile-time. The following example shows the use of </a:t>
            </a:r>
            <a:r>
              <a:rPr lang="en-US" sz="2400" dirty="0" err="1"/>
              <a:t>DriverManager.registerDriver</a:t>
            </a:r>
            <a:r>
              <a:rPr lang="en-US" sz="2400" dirty="0"/>
              <a:t>() to register the Oracle driver:</a:t>
            </a:r>
          </a:p>
          <a:p>
            <a:pPr marL="0" indent="0" algn="ctr">
              <a:buNone/>
            </a:pPr>
            <a:r>
              <a:rPr lang="en-US" sz="2400" dirty="0" err="1">
                <a:solidFill>
                  <a:srgbClr val="FF0000"/>
                </a:solidFill>
              </a:rPr>
              <a:t>DriverManager.registerDriver</a:t>
            </a:r>
            <a:r>
              <a:rPr lang="en-US" sz="2400" dirty="0">
                <a:solidFill>
                  <a:srgbClr val="FF0000"/>
                </a:solidFill>
              </a:rPr>
              <a:t>(new </a:t>
            </a:r>
            <a:r>
              <a:rPr lang="en-US" sz="2400" dirty="0" err="1">
                <a:solidFill>
                  <a:srgbClr val="FF0000"/>
                </a:solidFill>
              </a:rPr>
              <a:t>oracle.jdbc.driver.OracleDriver</a:t>
            </a:r>
            <a:r>
              <a:rPr lang="en-US" sz="2400" dirty="0">
                <a:solidFill>
                  <a:srgbClr val="FF0000"/>
                </a:solidFill>
              </a:rPr>
              <a:t>())</a:t>
            </a:r>
          </a:p>
          <a:p>
            <a:endParaRPr lang="en-US" sz="2400" dirty="0"/>
          </a:p>
        </p:txBody>
      </p:sp>
    </p:spTree>
    <p:extLst>
      <p:ext uri="{BB962C8B-B14F-4D97-AF65-F5344CB8AC3E}">
        <p14:creationId xmlns:p14="http://schemas.microsoft.com/office/powerpoint/2010/main" val="404887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040D-F9BB-C93F-5277-FB3BC5E9C33F}"/>
              </a:ext>
            </a:extLst>
          </p:cNvPr>
          <p:cNvSpPr>
            <a:spLocks noGrp="1"/>
          </p:cNvSpPr>
          <p:nvPr>
            <p:ph type="title"/>
          </p:nvPr>
        </p:nvSpPr>
        <p:spPr>
          <a:xfrm>
            <a:off x="966744" y="0"/>
            <a:ext cx="9076329" cy="1064277"/>
          </a:xfrm>
        </p:spPr>
        <p:txBody>
          <a:bodyPr>
            <a:normAutofit fontScale="90000"/>
          </a:bodyPr>
          <a:lstStyle/>
          <a:p>
            <a:pPr algn="ctr"/>
            <a:r>
              <a:rPr lang="en-US" dirty="0"/>
              <a:t>Connecting the JDBC</a:t>
            </a:r>
            <a:br>
              <a:rPr lang="en-US" dirty="0"/>
            </a:br>
            <a:r>
              <a:rPr lang="en-US" dirty="0"/>
              <a:t>(Creating the Connection)</a:t>
            </a:r>
          </a:p>
        </p:txBody>
      </p:sp>
      <p:sp>
        <p:nvSpPr>
          <p:cNvPr id="3" name="Content Placeholder 2">
            <a:extLst>
              <a:ext uri="{FF2B5EF4-FFF2-40B4-BE49-F238E27FC236}">
                <a16:creationId xmlns:a16="http://schemas.microsoft.com/office/drawing/2014/main" id="{BC126339-441E-AD62-A28F-DC643266DE63}"/>
              </a:ext>
            </a:extLst>
          </p:cNvPr>
          <p:cNvSpPr>
            <a:spLocks noGrp="1"/>
          </p:cNvSpPr>
          <p:nvPr>
            <p:ph idx="1"/>
          </p:nvPr>
        </p:nvSpPr>
        <p:spPr>
          <a:xfrm>
            <a:off x="966744" y="1603922"/>
            <a:ext cx="9076329" cy="4589060"/>
          </a:xfrm>
        </p:spPr>
        <p:txBody>
          <a:bodyPr>
            <a:normAutofit/>
          </a:bodyPr>
          <a:lstStyle/>
          <a:p>
            <a:r>
              <a:rPr lang="en-US" sz="2400" dirty="0"/>
              <a:t>After loading the driver, we need to establish connections using the following code:</a:t>
            </a:r>
          </a:p>
          <a:p>
            <a:pPr marL="0" indent="0" algn="ctr">
              <a:buNone/>
            </a:pPr>
            <a:r>
              <a:rPr lang="en-US" sz="2400" dirty="0"/>
              <a:t>Connection con = </a:t>
            </a:r>
            <a:r>
              <a:rPr lang="en-US" sz="2400" dirty="0" err="1"/>
              <a:t>DriverManager.getConnection</a:t>
            </a:r>
            <a:r>
              <a:rPr lang="en-US" sz="2400" dirty="0"/>
              <a:t>(</a:t>
            </a:r>
            <a:r>
              <a:rPr lang="en-US" sz="2400" dirty="0" err="1"/>
              <a:t>url</a:t>
            </a:r>
            <a:r>
              <a:rPr lang="en-US" sz="2400" dirty="0"/>
              <a:t>, user, password)</a:t>
            </a:r>
          </a:p>
          <a:p>
            <a:r>
              <a:rPr lang="en-US" sz="2400" dirty="0"/>
              <a:t>user: username from which </a:t>
            </a:r>
            <a:r>
              <a:rPr lang="en-US" sz="2400" dirty="0" err="1"/>
              <a:t>sql</a:t>
            </a:r>
            <a:r>
              <a:rPr lang="en-US" sz="2400" dirty="0"/>
              <a:t> command prompt can be accessed.</a:t>
            </a:r>
          </a:p>
          <a:p>
            <a:r>
              <a:rPr lang="en-US" sz="2400" dirty="0"/>
              <a:t>password: password from which </a:t>
            </a:r>
            <a:r>
              <a:rPr lang="en-US" sz="2400" dirty="0" err="1"/>
              <a:t>sql</a:t>
            </a:r>
            <a:r>
              <a:rPr lang="en-US" sz="2400" dirty="0"/>
              <a:t> command prompt can be accessed.</a:t>
            </a:r>
          </a:p>
          <a:p>
            <a:r>
              <a:rPr lang="en-US" sz="2400" dirty="0"/>
              <a:t>con: reference to Connection interface.</a:t>
            </a:r>
          </a:p>
          <a:p>
            <a:r>
              <a:rPr lang="en-US" sz="2400" dirty="0" err="1"/>
              <a:t>url</a:t>
            </a:r>
            <a:r>
              <a:rPr lang="en-US" sz="2400" dirty="0"/>
              <a:t> : Uniform Resource Locator. We can create it as follows:</a:t>
            </a:r>
          </a:p>
          <a:p>
            <a:r>
              <a:rPr lang="en-US" sz="2400" dirty="0"/>
              <a:t>String </a:t>
            </a:r>
            <a:r>
              <a:rPr lang="en-US" sz="2400" dirty="0" err="1"/>
              <a:t>url</a:t>
            </a:r>
            <a:r>
              <a:rPr lang="en-US" sz="2400" dirty="0"/>
              <a:t> = “ </a:t>
            </a:r>
            <a:r>
              <a:rPr lang="en-US" sz="2400" dirty="0" err="1"/>
              <a:t>jdbc:oracle:thin</a:t>
            </a:r>
            <a:r>
              <a:rPr lang="en-US" sz="2400" dirty="0"/>
              <a:t>:@localhost:1521:xe”</a:t>
            </a:r>
          </a:p>
          <a:p>
            <a:pPr marL="0" indent="0">
              <a:buNone/>
            </a:pPr>
            <a:endParaRPr lang="en-US" sz="2400" dirty="0"/>
          </a:p>
          <a:p>
            <a:pPr algn="just"/>
            <a:endParaRPr lang="en-US" dirty="0"/>
          </a:p>
          <a:p>
            <a:pPr marL="0" indent="0">
              <a:buNone/>
            </a:pPr>
            <a:endParaRPr lang="en-US" dirty="0"/>
          </a:p>
        </p:txBody>
      </p:sp>
    </p:spTree>
    <p:extLst>
      <p:ext uri="{BB962C8B-B14F-4D97-AF65-F5344CB8AC3E}">
        <p14:creationId xmlns:p14="http://schemas.microsoft.com/office/powerpoint/2010/main" val="150645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94E2-F942-5ADA-9632-89CE9DD3E1EE}"/>
              </a:ext>
            </a:extLst>
          </p:cNvPr>
          <p:cNvSpPr>
            <a:spLocks noGrp="1"/>
          </p:cNvSpPr>
          <p:nvPr>
            <p:ph type="title"/>
          </p:nvPr>
        </p:nvSpPr>
        <p:spPr>
          <a:xfrm>
            <a:off x="966742" y="0"/>
            <a:ext cx="9076329" cy="1064277"/>
          </a:xfrm>
        </p:spPr>
        <p:txBody>
          <a:bodyPr>
            <a:normAutofit fontScale="90000"/>
          </a:bodyPr>
          <a:lstStyle/>
          <a:p>
            <a:pPr algn="ctr"/>
            <a:r>
              <a:rPr lang="en-US" dirty="0"/>
              <a:t>Connecting the JDBC</a:t>
            </a:r>
            <a:br>
              <a:rPr lang="en-US" dirty="0"/>
            </a:br>
            <a:r>
              <a:rPr lang="en-US" dirty="0"/>
              <a:t>(Creating and executing Statements)</a:t>
            </a:r>
            <a:endParaRPr lang="en-US" b="1" dirty="0"/>
          </a:p>
        </p:txBody>
      </p:sp>
      <p:sp>
        <p:nvSpPr>
          <p:cNvPr id="3" name="Content Placeholder 2">
            <a:extLst>
              <a:ext uri="{FF2B5EF4-FFF2-40B4-BE49-F238E27FC236}">
                <a16:creationId xmlns:a16="http://schemas.microsoft.com/office/drawing/2014/main" id="{D4FD6E3F-BD2B-ACA6-8EB8-F03C6664B01C}"/>
              </a:ext>
            </a:extLst>
          </p:cNvPr>
          <p:cNvSpPr>
            <a:spLocks noGrp="1"/>
          </p:cNvSpPr>
          <p:nvPr>
            <p:ph idx="1"/>
          </p:nvPr>
        </p:nvSpPr>
        <p:spPr>
          <a:xfrm>
            <a:off x="0" y="1244158"/>
            <a:ext cx="12192000" cy="5613842"/>
          </a:xfrm>
        </p:spPr>
        <p:txBody>
          <a:bodyPr>
            <a:normAutofit/>
          </a:bodyPr>
          <a:lstStyle/>
          <a:p>
            <a:r>
              <a:rPr lang="en-US" sz="2400" dirty="0"/>
              <a:t>You can create SQL statements using Statement or </a:t>
            </a:r>
            <a:r>
              <a:rPr lang="en-US" sz="2400" dirty="0" err="1"/>
              <a:t>PreparedStatement</a:t>
            </a:r>
            <a:r>
              <a:rPr lang="en-US" sz="2400" dirty="0"/>
              <a:t> objects. Statement is used for simple queries, while </a:t>
            </a:r>
            <a:r>
              <a:rPr lang="en-US" sz="2400" dirty="0" err="1"/>
              <a:t>PreparedStatement</a:t>
            </a:r>
            <a:r>
              <a:rPr lang="en-US" sz="2400" dirty="0"/>
              <a:t> is preferable for parameterized queries to prevent SQL injection.</a:t>
            </a:r>
          </a:p>
          <a:p>
            <a:pPr marL="0" indent="0" algn="ctr">
              <a:buNone/>
            </a:pPr>
            <a:r>
              <a:rPr lang="en-US" sz="2400" dirty="0">
                <a:solidFill>
                  <a:srgbClr val="FF0000"/>
                </a:solidFill>
              </a:rPr>
              <a:t>Statement </a:t>
            </a:r>
            <a:r>
              <a:rPr lang="en-US" sz="2400" dirty="0" err="1">
                <a:solidFill>
                  <a:srgbClr val="FF0000"/>
                </a:solidFill>
              </a:rPr>
              <a:t>statement</a:t>
            </a:r>
            <a:r>
              <a:rPr lang="en-US" sz="2400" dirty="0">
                <a:solidFill>
                  <a:srgbClr val="FF0000"/>
                </a:solidFill>
              </a:rPr>
              <a:t> = </a:t>
            </a:r>
            <a:r>
              <a:rPr lang="en-US" sz="2400" dirty="0" err="1">
                <a:solidFill>
                  <a:srgbClr val="FF0000"/>
                </a:solidFill>
              </a:rPr>
              <a:t>connection.createStatement</a:t>
            </a:r>
            <a:r>
              <a:rPr lang="en-US" sz="2400" dirty="0">
                <a:solidFill>
                  <a:srgbClr val="FF0000"/>
                </a:solidFill>
              </a:rPr>
              <a:t>();</a:t>
            </a:r>
          </a:p>
          <a:p>
            <a:pPr marL="0" indent="0" algn="ctr">
              <a:buNone/>
            </a:pPr>
            <a:r>
              <a:rPr lang="en-US" sz="2400" dirty="0" err="1">
                <a:solidFill>
                  <a:srgbClr val="FF0000"/>
                </a:solidFill>
              </a:rPr>
              <a:t>ResultSet</a:t>
            </a:r>
            <a:r>
              <a:rPr lang="en-US" sz="2400" dirty="0">
                <a:solidFill>
                  <a:srgbClr val="FF0000"/>
                </a:solidFill>
              </a:rPr>
              <a:t> </a:t>
            </a:r>
            <a:r>
              <a:rPr lang="en-US" sz="2400" dirty="0" err="1">
                <a:solidFill>
                  <a:srgbClr val="FF0000"/>
                </a:solidFill>
              </a:rPr>
              <a:t>resultSet</a:t>
            </a:r>
            <a:r>
              <a:rPr lang="en-US" sz="2400" dirty="0">
                <a:solidFill>
                  <a:srgbClr val="FF0000"/>
                </a:solidFill>
              </a:rPr>
              <a:t> = </a:t>
            </a:r>
            <a:r>
              <a:rPr lang="en-US" sz="2400" dirty="0" err="1">
                <a:solidFill>
                  <a:srgbClr val="FF0000"/>
                </a:solidFill>
              </a:rPr>
              <a:t>statement.executeQuery</a:t>
            </a:r>
            <a:r>
              <a:rPr lang="en-US" sz="2400" dirty="0">
                <a:solidFill>
                  <a:srgbClr val="FF0000"/>
                </a:solidFill>
              </a:rPr>
              <a:t>("SELECT * FROM </a:t>
            </a:r>
            <a:r>
              <a:rPr lang="en-US" sz="2400" dirty="0" err="1">
                <a:solidFill>
                  <a:srgbClr val="FF0000"/>
                </a:solidFill>
              </a:rPr>
              <a:t>mytable</a:t>
            </a:r>
            <a:r>
              <a:rPr lang="en-US" sz="2400" dirty="0">
                <a:solidFill>
                  <a:srgbClr val="FF0000"/>
                </a:solidFill>
              </a:rPr>
              <a:t>");</a:t>
            </a:r>
          </a:p>
          <a:p>
            <a:pPr marL="0" indent="0" algn="just">
              <a:buNone/>
            </a:pPr>
            <a:endParaRPr lang="en-US" sz="2400" dirty="0">
              <a:solidFill>
                <a:srgbClr val="FF0000"/>
              </a:solidFill>
            </a:endParaRPr>
          </a:p>
          <a:p>
            <a:pPr algn="just"/>
            <a:r>
              <a:rPr lang="en-US" sz="2400" b="1" dirty="0">
                <a:solidFill>
                  <a:schemeClr val="tx1"/>
                </a:solidFill>
              </a:rPr>
              <a:t>For Parametrized Queries</a:t>
            </a:r>
          </a:p>
          <a:p>
            <a:pPr marL="0" indent="0" algn="ctr">
              <a:buNone/>
            </a:pPr>
            <a:r>
              <a:rPr lang="en-US" sz="2400" b="1" dirty="0" err="1">
                <a:solidFill>
                  <a:srgbClr val="FF0000"/>
                </a:solidFill>
              </a:rPr>
              <a:t>PreparedStatement</a:t>
            </a:r>
            <a:r>
              <a:rPr lang="en-US" sz="2400" b="1" dirty="0">
                <a:solidFill>
                  <a:srgbClr val="FF0000"/>
                </a:solidFill>
              </a:rPr>
              <a:t> </a:t>
            </a:r>
            <a:r>
              <a:rPr lang="en-US" sz="2400" b="1" dirty="0" err="1">
                <a:solidFill>
                  <a:srgbClr val="FF0000"/>
                </a:solidFill>
              </a:rPr>
              <a:t>preparedStatement</a:t>
            </a:r>
            <a:r>
              <a:rPr lang="en-US" sz="2400" b="1" dirty="0">
                <a:solidFill>
                  <a:srgbClr val="FF0000"/>
                </a:solidFill>
              </a:rPr>
              <a:t> = </a:t>
            </a:r>
            <a:r>
              <a:rPr lang="en-US" sz="2400" b="1" dirty="0" err="1">
                <a:solidFill>
                  <a:srgbClr val="FF0000"/>
                </a:solidFill>
              </a:rPr>
              <a:t>connection.prepareStatement</a:t>
            </a:r>
            <a:r>
              <a:rPr lang="en-US" sz="2400" b="1" dirty="0">
                <a:solidFill>
                  <a:srgbClr val="FF0000"/>
                </a:solidFill>
              </a:rPr>
              <a:t>("SELECT * FROM </a:t>
            </a:r>
            <a:r>
              <a:rPr lang="en-US" sz="2400" b="1" dirty="0" err="1">
                <a:solidFill>
                  <a:srgbClr val="FF0000"/>
                </a:solidFill>
              </a:rPr>
              <a:t>mytable</a:t>
            </a:r>
            <a:r>
              <a:rPr lang="en-US" sz="2400" b="1" dirty="0">
                <a:solidFill>
                  <a:srgbClr val="FF0000"/>
                </a:solidFill>
              </a:rPr>
              <a:t> WHERE id = ?");</a:t>
            </a:r>
          </a:p>
          <a:p>
            <a:pPr marL="0" indent="0" algn="ctr">
              <a:buNone/>
            </a:pPr>
            <a:r>
              <a:rPr lang="en-US" sz="2400" b="1" dirty="0" err="1">
                <a:solidFill>
                  <a:srgbClr val="FF0000"/>
                </a:solidFill>
              </a:rPr>
              <a:t>preparedStatement.setInt</a:t>
            </a:r>
            <a:r>
              <a:rPr lang="en-US" sz="2400" b="1" dirty="0">
                <a:solidFill>
                  <a:srgbClr val="FF0000"/>
                </a:solidFill>
              </a:rPr>
              <a:t>(1, 123);</a:t>
            </a:r>
          </a:p>
          <a:p>
            <a:pPr marL="0" indent="0" algn="ctr">
              <a:buNone/>
            </a:pPr>
            <a:r>
              <a:rPr lang="en-US" sz="2400" b="1" dirty="0" err="1">
                <a:solidFill>
                  <a:srgbClr val="FF0000"/>
                </a:solidFill>
              </a:rPr>
              <a:t>ResultSet</a:t>
            </a:r>
            <a:r>
              <a:rPr lang="en-US" sz="2400" b="1" dirty="0">
                <a:solidFill>
                  <a:srgbClr val="FF0000"/>
                </a:solidFill>
              </a:rPr>
              <a:t> </a:t>
            </a:r>
            <a:r>
              <a:rPr lang="en-US" sz="2400" b="1" dirty="0" err="1">
                <a:solidFill>
                  <a:srgbClr val="FF0000"/>
                </a:solidFill>
              </a:rPr>
              <a:t>resultSet</a:t>
            </a:r>
            <a:r>
              <a:rPr lang="en-US" sz="2400" b="1" dirty="0">
                <a:solidFill>
                  <a:srgbClr val="FF0000"/>
                </a:solidFill>
              </a:rPr>
              <a:t> = </a:t>
            </a:r>
            <a:r>
              <a:rPr lang="en-US" sz="2400" b="1" dirty="0" err="1">
                <a:solidFill>
                  <a:srgbClr val="FF0000"/>
                </a:solidFill>
              </a:rPr>
              <a:t>preparedStatement.executeQuery</a:t>
            </a:r>
            <a:r>
              <a:rPr lang="en-US" sz="2400" b="1" dirty="0">
                <a:solidFill>
                  <a:srgbClr val="FF0000"/>
                </a:solidFill>
              </a:rPr>
              <a:t>();</a:t>
            </a:r>
          </a:p>
          <a:p>
            <a:pPr marL="0" indent="0" algn="ctr">
              <a:buNone/>
            </a:pPr>
            <a:endParaRPr lang="en-US" b="1"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endParaRPr lang="en-US" dirty="0"/>
          </a:p>
        </p:txBody>
      </p:sp>
    </p:spTree>
    <p:extLst>
      <p:ext uri="{BB962C8B-B14F-4D97-AF65-F5344CB8AC3E}">
        <p14:creationId xmlns:p14="http://schemas.microsoft.com/office/powerpoint/2010/main" val="38028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E590-9913-BBC2-36BF-E65FCAD8D6EE}"/>
              </a:ext>
            </a:extLst>
          </p:cNvPr>
          <p:cNvSpPr>
            <a:spLocks noGrp="1"/>
          </p:cNvSpPr>
          <p:nvPr>
            <p:ph type="title"/>
          </p:nvPr>
        </p:nvSpPr>
        <p:spPr>
          <a:xfrm>
            <a:off x="786862" y="15207"/>
            <a:ext cx="9076329" cy="1064277"/>
          </a:xfrm>
        </p:spPr>
        <p:txBody>
          <a:bodyPr/>
          <a:lstStyle/>
          <a:p>
            <a:pPr algn="ctr"/>
            <a:r>
              <a:rPr lang="en-US" dirty="0"/>
              <a:t>Processing the Query Result</a:t>
            </a:r>
          </a:p>
        </p:txBody>
      </p:sp>
      <p:sp>
        <p:nvSpPr>
          <p:cNvPr id="3" name="Content Placeholder 2">
            <a:extLst>
              <a:ext uri="{FF2B5EF4-FFF2-40B4-BE49-F238E27FC236}">
                <a16:creationId xmlns:a16="http://schemas.microsoft.com/office/drawing/2014/main" id="{EDB18ABC-E1A2-41BD-C79F-FAA536B87CF6}"/>
              </a:ext>
            </a:extLst>
          </p:cNvPr>
          <p:cNvSpPr>
            <a:spLocks noGrp="1"/>
          </p:cNvSpPr>
          <p:nvPr>
            <p:ph idx="1"/>
          </p:nvPr>
        </p:nvSpPr>
        <p:spPr>
          <a:xfrm>
            <a:off x="104931" y="1079484"/>
            <a:ext cx="11842229" cy="5606129"/>
          </a:xfrm>
        </p:spPr>
        <p:txBody>
          <a:bodyPr>
            <a:normAutofit/>
          </a:bodyPr>
          <a:lstStyle/>
          <a:p>
            <a:pPr marL="0" indent="0">
              <a:buNone/>
            </a:pPr>
            <a:r>
              <a:rPr lang="en-US" sz="2800" dirty="0"/>
              <a:t>If you executed a SELECT query, you can retrieve and process the results from the </a:t>
            </a:r>
            <a:r>
              <a:rPr lang="en-US" sz="2800" dirty="0" err="1"/>
              <a:t>ResultSet</a:t>
            </a:r>
            <a:r>
              <a:rPr lang="en-US" sz="2800" dirty="0"/>
              <a:t> object.</a:t>
            </a:r>
          </a:p>
          <a:p>
            <a:r>
              <a:rPr lang="en-US" sz="2800" dirty="0"/>
              <a:t>while (</a:t>
            </a:r>
            <a:r>
              <a:rPr lang="en-US" sz="2800" dirty="0" err="1"/>
              <a:t>resultSet.next</a:t>
            </a:r>
            <a:r>
              <a:rPr lang="en-US" sz="2800" dirty="0"/>
              <a:t>()) {</a:t>
            </a:r>
          </a:p>
          <a:p>
            <a:r>
              <a:rPr lang="en-US" sz="2800" dirty="0"/>
              <a:t>    // Process each row of data</a:t>
            </a:r>
          </a:p>
          <a:p>
            <a:r>
              <a:rPr lang="en-US" sz="2800" dirty="0"/>
              <a:t>    String name = </a:t>
            </a:r>
            <a:r>
              <a:rPr lang="en-US" sz="2800" dirty="0" err="1"/>
              <a:t>resultSet.getString</a:t>
            </a:r>
            <a:r>
              <a:rPr lang="en-US" sz="2800" dirty="0"/>
              <a:t>("name");</a:t>
            </a:r>
          </a:p>
          <a:p>
            <a:r>
              <a:rPr lang="en-US" sz="2800" dirty="0"/>
              <a:t>    int age = </a:t>
            </a:r>
            <a:r>
              <a:rPr lang="en-US" sz="2800" dirty="0" err="1"/>
              <a:t>resultSet.getInt</a:t>
            </a:r>
            <a:r>
              <a:rPr lang="en-US" sz="2800" dirty="0"/>
              <a:t>("age");</a:t>
            </a:r>
          </a:p>
          <a:p>
            <a:r>
              <a:rPr lang="en-US" sz="2800" dirty="0"/>
              <a:t>    // Perform actions with the retrieved data</a:t>
            </a:r>
          </a:p>
          <a:p>
            <a:r>
              <a:rPr lang="en-US" sz="2800" dirty="0"/>
              <a:t>}</a:t>
            </a:r>
          </a:p>
          <a:p>
            <a:pPr marL="0" indent="0">
              <a:buNone/>
            </a:pPr>
            <a:endParaRPr lang="en-US" sz="2800" dirty="0"/>
          </a:p>
        </p:txBody>
      </p:sp>
    </p:spTree>
    <p:extLst>
      <p:ext uri="{BB962C8B-B14F-4D97-AF65-F5344CB8AC3E}">
        <p14:creationId xmlns:p14="http://schemas.microsoft.com/office/powerpoint/2010/main" val="33144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3282-C606-BF78-E6F6-6F1D1B697801}"/>
              </a:ext>
            </a:extLst>
          </p:cNvPr>
          <p:cNvSpPr>
            <a:spLocks noGrp="1"/>
          </p:cNvSpPr>
          <p:nvPr>
            <p:ph type="title"/>
          </p:nvPr>
        </p:nvSpPr>
        <p:spPr>
          <a:xfrm>
            <a:off x="1174562" y="45187"/>
            <a:ext cx="9076329" cy="1064277"/>
          </a:xfrm>
        </p:spPr>
        <p:txBody>
          <a:bodyPr/>
          <a:lstStyle/>
          <a:p>
            <a:pPr algn="ctr"/>
            <a:r>
              <a:rPr lang="en-US" dirty="0"/>
              <a:t>Close Connection</a:t>
            </a:r>
          </a:p>
        </p:txBody>
      </p:sp>
      <p:sp>
        <p:nvSpPr>
          <p:cNvPr id="3" name="Content Placeholder 2">
            <a:extLst>
              <a:ext uri="{FF2B5EF4-FFF2-40B4-BE49-F238E27FC236}">
                <a16:creationId xmlns:a16="http://schemas.microsoft.com/office/drawing/2014/main" id="{0EFF359B-0FCB-F900-D494-9118A4561D5D}"/>
              </a:ext>
            </a:extLst>
          </p:cNvPr>
          <p:cNvSpPr>
            <a:spLocks noGrp="1"/>
          </p:cNvSpPr>
          <p:nvPr>
            <p:ph idx="1"/>
          </p:nvPr>
        </p:nvSpPr>
        <p:spPr>
          <a:xfrm>
            <a:off x="966744" y="1433946"/>
            <a:ext cx="9076329" cy="4464468"/>
          </a:xfrm>
        </p:spPr>
        <p:txBody>
          <a:bodyPr>
            <a:normAutofit/>
          </a:bodyPr>
          <a:lstStyle/>
          <a:p>
            <a:pPr marL="0" indent="0" algn="just">
              <a:buNone/>
            </a:pPr>
            <a:r>
              <a:rPr lang="en-US" sz="2800" dirty="0"/>
              <a:t>Properly close database resources to release them when you're done to free up database connections and avoid resource leaks.</a:t>
            </a:r>
          </a:p>
          <a:p>
            <a:pPr marL="0" indent="0" algn="just">
              <a:buNone/>
            </a:pPr>
            <a:endParaRPr lang="en-US" sz="2400" dirty="0"/>
          </a:p>
        </p:txBody>
      </p:sp>
    </p:spTree>
    <p:extLst>
      <p:ext uri="{BB962C8B-B14F-4D97-AF65-F5344CB8AC3E}">
        <p14:creationId xmlns:p14="http://schemas.microsoft.com/office/powerpoint/2010/main" val="10814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3A4C-457D-00A4-6075-933F91866FFB}"/>
              </a:ext>
            </a:extLst>
          </p:cNvPr>
          <p:cNvSpPr>
            <a:spLocks noGrp="1"/>
          </p:cNvSpPr>
          <p:nvPr>
            <p:ph type="title"/>
          </p:nvPr>
        </p:nvSpPr>
        <p:spPr>
          <a:xfrm>
            <a:off x="966744" y="959588"/>
            <a:ext cx="9076329" cy="1064277"/>
          </a:xfrm>
        </p:spPr>
        <p:txBody>
          <a:bodyPr/>
          <a:lstStyle/>
          <a:p>
            <a:pPr algn="ctr"/>
            <a:r>
              <a:rPr lang="en-US" dirty="0"/>
              <a:t>Java Database Connectivity</a:t>
            </a:r>
          </a:p>
        </p:txBody>
      </p:sp>
      <p:sp>
        <p:nvSpPr>
          <p:cNvPr id="3" name="Content Placeholder 2">
            <a:extLst>
              <a:ext uri="{FF2B5EF4-FFF2-40B4-BE49-F238E27FC236}">
                <a16:creationId xmlns:a16="http://schemas.microsoft.com/office/drawing/2014/main" id="{5B7344AF-BE23-F418-0E37-54FF8818C564}"/>
              </a:ext>
            </a:extLst>
          </p:cNvPr>
          <p:cNvSpPr>
            <a:spLocks noGrp="1"/>
          </p:cNvSpPr>
          <p:nvPr>
            <p:ph idx="1"/>
          </p:nvPr>
        </p:nvSpPr>
        <p:spPr/>
        <p:txBody>
          <a:bodyPr>
            <a:normAutofit/>
          </a:bodyPr>
          <a:lstStyle/>
          <a:p>
            <a:pPr algn="just"/>
            <a:r>
              <a:rPr lang="en-US" sz="2400" dirty="0">
                <a:solidFill>
                  <a:srgbClr val="FF0000"/>
                </a:solidFill>
              </a:rPr>
              <a:t>JDBC</a:t>
            </a:r>
            <a:r>
              <a:rPr lang="en-US" sz="2400" dirty="0"/>
              <a:t> or Java Database Connectivity is a </a:t>
            </a:r>
            <a:r>
              <a:rPr lang="en-US" sz="2400" dirty="0">
                <a:solidFill>
                  <a:srgbClr val="FF0000"/>
                </a:solidFill>
              </a:rPr>
              <a:t>Java API </a:t>
            </a:r>
            <a:r>
              <a:rPr lang="en-US" sz="2400" dirty="0"/>
              <a:t>to connect and execute the query with the database.</a:t>
            </a:r>
          </a:p>
          <a:p>
            <a:pPr algn="just"/>
            <a:r>
              <a:rPr lang="en-US" sz="2400" dirty="0"/>
              <a:t>It provides the language with java database connectivity standards. It is used to write programs required to access databases.</a:t>
            </a:r>
          </a:p>
          <a:p>
            <a:pPr algn="just"/>
            <a:r>
              <a:rPr lang="en-US" sz="2400" dirty="0"/>
              <a:t>The </a:t>
            </a:r>
            <a:r>
              <a:rPr lang="en-US" sz="2400" dirty="0">
                <a:solidFill>
                  <a:srgbClr val="FF0000"/>
                </a:solidFill>
                <a:hlinkClick r:id="rId3">
                  <a:extLst>
                    <a:ext uri="{A12FA001-AC4F-418D-AE19-62706E023703}">
                      <ahyp:hlinkClr xmlns:ahyp="http://schemas.microsoft.com/office/drawing/2018/hyperlinkcolor" val="tx"/>
                    </a:ext>
                  </a:extLst>
                </a:hlinkClick>
              </a:rPr>
              <a:t>classes</a:t>
            </a:r>
            <a:r>
              <a:rPr lang="en-US" sz="2400" dirty="0"/>
              <a:t> and </a:t>
            </a:r>
            <a:r>
              <a:rPr lang="en-US" sz="2400" dirty="0">
                <a:solidFill>
                  <a:srgbClr val="FF0000"/>
                </a:solidFill>
                <a:hlinkClick r:id="rId4">
                  <a:extLst>
                    <a:ext uri="{A12FA001-AC4F-418D-AE19-62706E023703}">
                      <ahyp:hlinkClr xmlns:ahyp="http://schemas.microsoft.com/office/drawing/2018/hyperlinkcolor" val="tx"/>
                    </a:ext>
                  </a:extLst>
                </a:hlinkClick>
              </a:rPr>
              <a:t>interfaces</a:t>
            </a:r>
            <a:r>
              <a:rPr lang="en-US" sz="2400" dirty="0"/>
              <a:t> of JDBC allow the application to send requests made by users to the specified database.</a:t>
            </a:r>
          </a:p>
        </p:txBody>
      </p:sp>
    </p:spTree>
    <p:extLst>
      <p:ext uri="{BB962C8B-B14F-4D97-AF65-F5344CB8AC3E}">
        <p14:creationId xmlns:p14="http://schemas.microsoft.com/office/powerpoint/2010/main" val="32665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802-BDC5-0578-8AD7-77C136BED16E}"/>
              </a:ext>
            </a:extLst>
          </p:cNvPr>
          <p:cNvSpPr>
            <a:spLocks noGrp="1"/>
          </p:cNvSpPr>
          <p:nvPr>
            <p:ph type="title"/>
          </p:nvPr>
        </p:nvSpPr>
        <p:spPr/>
        <p:txBody>
          <a:bodyPr/>
          <a:lstStyle/>
          <a:p>
            <a:pPr algn="ctr"/>
            <a:r>
              <a:rPr lang="en-US" dirty="0"/>
              <a:t>Purpose of JDBC</a:t>
            </a:r>
          </a:p>
        </p:txBody>
      </p:sp>
      <p:sp>
        <p:nvSpPr>
          <p:cNvPr id="3" name="Content Placeholder 2">
            <a:extLst>
              <a:ext uri="{FF2B5EF4-FFF2-40B4-BE49-F238E27FC236}">
                <a16:creationId xmlns:a16="http://schemas.microsoft.com/office/drawing/2014/main" id="{B988A776-F96D-626F-27ED-2878ED75AABB}"/>
              </a:ext>
            </a:extLst>
          </p:cNvPr>
          <p:cNvSpPr>
            <a:spLocks noGrp="1"/>
          </p:cNvSpPr>
          <p:nvPr>
            <p:ph idx="1"/>
          </p:nvPr>
        </p:nvSpPr>
        <p:spPr>
          <a:xfrm>
            <a:off x="966744" y="2248258"/>
            <a:ext cx="9076329" cy="4134957"/>
          </a:xfrm>
        </p:spPr>
        <p:txBody>
          <a:bodyPr>
            <a:normAutofit/>
          </a:bodyPr>
          <a:lstStyle/>
          <a:p>
            <a:pPr algn="just"/>
            <a:r>
              <a:rPr lang="en-US" sz="2400" dirty="0"/>
              <a:t>Enterprise applications created using the </a:t>
            </a:r>
            <a:r>
              <a:rPr lang="en-US" sz="2400" dirty="0">
                <a:solidFill>
                  <a:srgbClr val="FF0000"/>
                </a:solidFill>
              </a:rPr>
              <a:t>JAVA EE </a:t>
            </a:r>
            <a:r>
              <a:rPr lang="en-US" sz="2400" dirty="0"/>
              <a:t>technology need to interact with databases to store application-specific information. So, interacting with a database requires efficient database connectivity</a:t>
            </a:r>
          </a:p>
          <a:p>
            <a:pPr algn="just"/>
            <a:r>
              <a:rPr lang="en-US" sz="2400" dirty="0"/>
              <a:t>JDBC is a standard specification, one Java program that uses the JDBC API can connect to any database management system (DBMS), as long as a driver exists for that particular DBMS.</a:t>
            </a:r>
          </a:p>
          <a:p>
            <a:pPr algn="just"/>
            <a:r>
              <a:rPr lang="en-US" sz="2400" dirty="0"/>
              <a:t>We can use JDBC API to access tabular data stored in any relational database. By the help of JDBC API, we can save, update, delete and fetch data from the database. </a:t>
            </a:r>
          </a:p>
          <a:p>
            <a:pPr algn="just"/>
            <a:endParaRPr lang="en-US" sz="2400" dirty="0"/>
          </a:p>
        </p:txBody>
      </p:sp>
    </p:spTree>
    <p:extLst>
      <p:ext uri="{BB962C8B-B14F-4D97-AF65-F5344CB8AC3E}">
        <p14:creationId xmlns:p14="http://schemas.microsoft.com/office/powerpoint/2010/main" val="415911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DE74-18FD-8C30-43E2-77A215797D20}"/>
              </a:ext>
            </a:extLst>
          </p:cNvPr>
          <p:cNvSpPr>
            <a:spLocks noGrp="1"/>
          </p:cNvSpPr>
          <p:nvPr>
            <p:ph type="title"/>
          </p:nvPr>
        </p:nvSpPr>
        <p:spPr>
          <a:xfrm>
            <a:off x="896404" y="151087"/>
            <a:ext cx="9076329" cy="1064277"/>
          </a:xfrm>
        </p:spPr>
        <p:txBody>
          <a:bodyPr/>
          <a:lstStyle/>
          <a:p>
            <a:pPr algn="ctr"/>
            <a:r>
              <a:rPr lang="en-US" dirty="0"/>
              <a:t>Applications of JDBC</a:t>
            </a:r>
          </a:p>
        </p:txBody>
      </p:sp>
      <p:sp>
        <p:nvSpPr>
          <p:cNvPr id="3" name="Content Placeholder 2">
            <a:extLst>
              <a:ext uri="{FF2B5EF4-FFF2-40B4-BE49-F238E27FC236}">
                <a16:creationId xmlns:a16="http://schemas.microsoft.com/office/drawing/2014/main" id="{70C42A82-C36B-57E7-B2A7-1F1433F6520C}"/>
              </a:ext>
            </a:extLst>
          </p:cNvPr>
          <p:cNvSpPr>
            <a:spLocks noGrp="1"/>
          </p:cNvSpPr>
          <p:nvPr>
            <p:ph idx="1"/>
          </p:nvPr>
        </p:nvSpPr>
        <p:spPr>
          <a:xfrm>
            <a:off x="896405" y="683226"/>
            <a:ext cx="9076329" cy="6174774"/>
          </a:xfrm>
        </p:spPr>
        <p:txBody>
          <a:bodyPr>
            <a:noAutofit/>
          </a:bodyPr>
          <a:lstStyle/>
          <a:p>
            <a:pPr marL="0" indent="0" fontAlgn="base">
              <a:buNone/>
            </a:pPr>
            <a:endParaRPr lang="en-US" dirty="0"/>
          </a:p>
          <a:p>
            <a:pPr fontAlgn="base"/>
            <a:r>
              <a:rPr lang="en-US" sz="2800" dirty="0"/>
              <a:t>JDBC is fundamentally a specification that provides a complete set of interfaces. These interfaces allow for portable access to an underlying database.</a:t>
            </a:r>
          </a:p>
          <a:p>
            <a:pPr fontAlgn="base"/>
            <a:r>
              <a:rPr lang="en-US" sz="2800" dirty="0"/>
              <a:t>We can use Java to write different types of executables, such as:</a:t>
            </a:r>
          </a:p>
          <a:p>
            <a:pPr fontAlgn="base"/>
            <a:r>
              <a:rPr lang="en-US" sz="2800" dirty="0"/>
              <a:t>Java Applications</a:t>
            </a:r>
          </a:p>
          <a:p>
            <a:pPr fontAlgn="base"/>
            <a:r>
              <a:rPr lang="en-US" sz="2800" dirty="0"/>
              <a:t>Java Applets</a:t>
            </a:r>
          </a:p>
          <a:p>
            <a:pPr fontAlgn="base"/>
            <a:r>
              <a:rPr lang="en-US" sz="2800" dirty="0"/>
              <a:t>Enterprise JavaBeans (EJBs)</a:t>
            </a:r>
          </a:p>
          <a:p>
            <a:pPr fontAlgn="base"/>
            <a:r>
              <a:rPr lang="en-US" sz="2800" dirty="0"/>
              <a:t>Java Servlets</a:t>
            </a:r>
          </a:p>
          <a:p>
            <a:pPr fontAlgn="base"/>
            <a:r>
              <a:rPr lang="en-US" sz="2800" dirty="0"/>
              <a:t>Java </a:t>
            </a:r>
            <a:r>
              <a:rPr lang="en-US" sz="2800" dirty="0" err="1"/>
              <a:t>ServerPages</a:t>
            </a:r>
            <a:r>
              <a:rPr lang="en-US" sz="2800" dirty="0"/>
              <a:t> (JSPs)</a:t>
            </a:r>
          </a:p>
          <a:p>
            <a:pPr marL="0" indent="0">
              <a:buNone/>
            </a:pPr>
            <a:endParaRPr lang="en-US" sz="2400" dirty="0"/>
          </a:p>
        </p:txBody>
      </p:sp>
    </p:spTree>
    <p:extLst>
      <p:ext uri="{BB962C8B-B14F-4D97-AF65-F5344CB8AC3E}">
        <p14:creationId xmlns:p14="http://schemas.microsoft.com/office/powerpoint/2010/main" val="15657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6E4-8152-9B8D-4A14-402AF29B9AA0}"/>
              </a:ext>
            </a:extLst>
          </p:cNvPr>
          <p:cNvSpPr>
            <a:spLocks noGrp="1"/>
          </p:cNvSpPr>
          <p:nvPr>
            <p:ph type="title"/>
          </p:nvPr>
        </p:nvSpPr>
        <p:spPr>
          <a:xfrm>
            <a:off x="966744" y="273787"/>
            <a:ext cx="9076329" cy="1064277"/>
          </a:xfrm>
        </p:spPr>
        <p:txBody>
          <a:bodyPr/>
          <a:lstStyle/>
          <a:p>
            <a:pPr algn="ctr"/>
            <a:r>
              <a:rPr lang="en-US" dirty="0"/>
              <a:t>Architecture of JDBC</a:t>
            </a:r>
          </a:p>
        </p:txBody>
      </p:sp>
      <p:pic>
        <p:nvPicPr>
          <p:cNvPr id="5" name="Content Placeholder 4">
            <a:extLst>
              <a:ext uri="{FF2B5EF4-FFF2-40B4-BE49-F238E27FC236}">
                <a16:creationId xmlns:a16="http://schemas.microsoft.com/office/drawing/2014/main" id="{9202D146-CC29-26CC-49E2-9253CF2AAD78}"/>
              </a:ext>
            </a:extLst>
          </p:cNvPr>
          <p:cNvPicPr>
            <a:picLocks noGrp="1" noChangeAspect="1"/>
          </p:cNvPicPr>
          <p:nvPr>
            <p:ph idx="1"/>
          </p:nvPr>
        </p:nvPicPr>
        <p:blipFill>
          <a:blip r:embed="rId3"/>
          <a:stretch>
            <a:fillRect/>
          </a:stretch>
        </p:blipFill>
        <p:spPr>
          <a:xfrm>
            <a:off x="966744" y="1565031"/>
            <a:ext cx="8458610" cy="4333503"/>
          </a:xfrm>
        </p:spPr>
      </p:pic>
    </p:spTree>
    <p:extLst>
      <p:ext uri="{BB962C8B-B14F-4D97-AF65-F5344CB8AC3E}">
        <p14:creationId xmlns:p14="http://schemas.microsoft.com/office/powerpoint/2010/main" val="210287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3952-4F52-702F-7474-CEB6AA0C9EF8}"/>
              </a:ext>
            </a:extLst>
          </p:cNvPr>
          <p:cNvSpPr>
            <a:spLocks noGrp="1"/>
          </p:cNvSpPr>
          <p:nvPr>
            <p:ph type="title"/>
          </p:nvPr>
        </p:nvSpPr>
        <p:spPr>
          <a:xfrm>
            <a:off x="788639" y="70544"/>
            <a:ext cx="9076329" cy="1064277"/>
          </a:xfrm>
        </p:spPr>
        <p:txBody>
          <a:bodyPr/>
          <a:lstStyle/>
          <a:p>
            <a:pPr algn="ctr"/>
            <a:r>
              <a:rPr lang="en-US" dirty="0"/>
              <a:t>Architecture of JDBC</a:t>
            </a:r>
          </a:p>
        </p:txBody>
      </p:sp>
      <p:sp>
        <p:nvSpPr>
          <p:cNvPr id="5" name="Content Placeholder 4">
            <a:extLst>
              <a:ext uri="{FF2B5EF4-FFF2-40B4-BE49-F238E27FC236}">
                <a16:creationId xmlns:a16="http://schemas.microsoft.com/office/drawing/2014/main" id="{1F6AC85F-845D-7E81-9012-A2980C37432E}"/>
              </a:ext>
            </a:extLst>
          </p:cNvPr>
          <p:cNvSpPr>
            <a:spLocks noGrp="1"/>
          </p:cNvSpPr>
          <p:nvPr>
            <p:ph idx="1"/>
          </p:nvPr>
        </p:nvSpPr>
        <p:spPr>
          <a:xfrm>
            <a:off x="123092" y="1134821"/>
            <a:ext cx="11280269" cy="5652635"/>
          </a:xfrm>
        </p:spPr>
        <p:txBody>
          <a:bodyPr>
            <a:normAutofit/>
          </a:bodyPr>
          <a:lstStyle/>
          <a:p>
            <a:r>
              <a:rPr lang="en-US" dirty="0">
                <a:solidFill>
                  <a:srgbClr val="FF0000"/>
                </a:solidFill>
              </a:rPr>
              <a:t>Application: </a:t>
            </a:r>
            <a:r>
              <a:rPr lang="en-US" dirty="0"/>
              <a:t>Application in JDBC is a Java applet or a Servlet that communicates with a data source or any Java Application</a:t>
            </a:r>
          </a:p>
          <a:p>
            <a:pPr algn="l" fontAlgn="base"/>
            <a:r>
              <a:rPr lang="en-US" dirty="0">
                <a:solidFill>
                  <a:srgbClr val="FF0000"/>
                </a:solidFill>
              </a:rPr>
              <a:t>JDBC API</a:t>
            </a:r>
            <a:r>
              <a:rPr lang="en-US" dirty="0"/>
              <a:t>: JDBC API provides classes, methods, and interfaces that allow Java programs to execute SQL statements and retrieve results from the database. Some important classes and interfaces defined in JDBC API are as follows:</a:t>
            </a:r>
          </a:p>
          <a:p>
            <a:pPr algn="l" fontAlgn="base">
              <a:buFont typeface="Arial" panose="020B0604020202020204" pitchFamily="34" charset="0"/>
              <a:buChar char="•"/>
            </a:pPr>
            <a:r>
              <a:rPr lang="en-US" dirty="0" err="1"/>
              <a:t>DriverManager</a:t>
            </a:r>
            <a:endParaRPr lang="en-US" dirty="0"/>
          </a:p>
          <a:p>
            <a:pPr algn="l" fontAlgn="base">
              <a:buFont typeface="Arial" panose="020B0604020202020204" pitchFamily="34" charset="0"/>
              <a:buChar char="•"/>
            </a:pPr>
            <a:r>
              <a:rPr lang="en-US" dirty="0"/>
              <a:t>Driver</a:t>
            </a:r>
          </a:p>
          <a:p>
            <a:pPr algn="l" fontAlgn="base">
              <a:buFont typeface="Arial" panose="020B0604020202020204" pitchFamily="34" charset="0"/>
              <a:buChar char="•"/>
            </a:pPr>
            <a:r>
              <a:rPr lang="en-US" dirty="0"/>
              <a:t>Connection</a:t>
            </a:r>
          </a:p>
          <a:p>
            <a:pPr algn="l" fontAlgn="base">
              <a:buFont typeface="Arial" panose="020B0604020202020204" pitchFamily="34" charset="0"/>
              <a:buChar char="•"/>
            </a:pPr>
            <a:r>
              <a:rPr lang="en-US" dirty="0"/>
              <a:t>Statement</a:t>
            </a:r>
          </a:p>
          <a:p>
            <a:pPr algn="l" fontAlgn="base">
              <a:buFont typeface="Arial" panose="020B0604020202020204" pitchFamily="34" charset="0"/>
              <a:buChar char="•"/>
            </a:pPr>
            <a:r>
              <a:rPr lang="en-US" dirty="0" err="1"/>
              <a:t>PreparedStatement</a:t>
            </a:r>
            <a:endParaRPr lang="en-US" dirty="0"/>
          </a:p>
          <a:p>
            <a:pPr algn="l" fontAlgn="base">
              <a:buFont typeface="Arial" panose="020B0604020202020204" pitchFamily="34" charset="0"/>
              <a:buChar char="•"/>
            </a:pPr>
            <a:r>
              <a:rPr lang="en-US" dirty="0" err="1"/>
              <a:t>CallableStatement</a:t>
            </a:r>
            <a:endParaRPr lang="en-US" dirty="0"/>
          </a:p>
          <a:p>
            <a:pPr algn="l" fontAlgn="base">
              <a:buFont typeface="Arial" panose="020B0604020202020204" pitchFamily="34" charset="0"/>
              <a:buChar char="•"/>
            </a:pPr>
            <a:r>
              <a:rPr lang="en-US" dirty="0" err="1"/>
              <a:t>ResultSet</a:t>
            </a:r>
            <a:endParaRPr lang="en-US" dirty="0"/>
          </a:p>
          <a:p>
            <a:pPr algn="l" fontAlgn="base">
              <a:buFont typeface="Arial" panose="020B0604020202020204" pitchFamily="34" charset="0"/>
              <a:buChar char="•"/>
            </a:pPr>
            <a:r>
              <a:rPr lang="en-US" dirty="0"/>
              <a:t>SQL data</a:t>
            </a:r>
          </a:p>
          <a:p>
            <a:endParaRPr lang="en-US" sz="1800" dirty="0"/>
          </a:p>
        </p:txBody>
      </p:sp>
    </p:spTree>
    <p:extLst>
      <p:ext uri="{BB962C8B-B14F-4D97-AF65-F5344CB8AC3E}">
        <p14:creationId xmlns:p14="http://schemas.microsoft.com/office/powerpoint/2010/main" val="41779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1000"/>
                                        <p:tgtEl>
                                          <p:spTgt spid="5">
                                            <p:txEl>
                                              <p:pRg st="4" end="4"/>
                                            </p:txEl>
                                          </p:spTgt>
                                        </p:tgtEl>
                                      </p:cBhvr>
                                    </p:animEffect>
                                    <p:anim calcmode="lin" valueType="num">
                                      <p:cBhvr>
                                        <p:cTn id="4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1000"/>
                                        <p:tgtEl>
                                          <p:spTgt spid="5">
                                            <p:txEl>
                                              <p:pRg st="5" end="5"/>
                                            </p:txEl>
                                          </p:spTgt>
                                        </p:tgtEl>
                                      </p:cBhvr>
                                    </p:animEffect>
                                    <p:anim calcmode="lin" valueType="num">
                                      <p:cBhvr>
                                        <p:cTn id="4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1000"/>
                                        <p:tgtEl>
                                          <p:spTgt spid="5">
                                            <p:txEl>
                                              <p:pRg st="6" end="6"/>
                                            </p:txEl>
                                          </p:spTgt>
                                        </p:tgtEl>
                                      </p:cBhvr>
                                    </p:animEffect>
                                    <p:anim calcmode="lin" valueType="num">
                                      <p:cBhvr>
                                        <p:cTn id="5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fade">
                                      <p:cBhvr>
                                        <p:cTn id="62" dur="1000"/>
                                        <p:tgtEl>
                                          <p:spTgt spid="5">
                                            <p:txEl>
                                              <p:pRg st="7" end="7"/>
                                            </p:txEl>
                                          </p:spTgt>
                                        </p:tgtEl>
                                      </p:cBhvr>
                                    </p:animEffect>
                                    <p:anim calcmode="lin" valueType="num">
                                      <p:cBhvr>
                                        <p:cTn id="6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fade">
                                      <p:cBhvr>
                                        <p:cTn id="69" dur="1000"/>
                                        <p:tgtEl>
                                          <p:spTgt spid="5">
                                            <p:txEl>
                                              <p:pRg st="8" end="8"/>
                                            </p:txEl>
                                          </p:spTgt>
                                        </p:tgtEl>
                                      </p:cBhvr>
                                    </p:animEffect>
                                    <p:anim calcmode="lin" valueType="num">
                                      <p:cBhvr>
                                        <p:cTn id="7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animEffect transition="in" filter="fade">
                                      <p:cBhvr>
                                        <p:cTn id="76" dur="1000"/>
                                        <p:tgtEl>
                                          <p:spTgt spid="5">
                                            <p:txEl>
                                              <p:pRg st="9" end="9"/>
                                            </p:txEl>
                                          </p:spTgt>
                                        </p:tgtEl>
                                      </p:cBhvr>
                                    </p:animEffect>
                                    <p:anim calcmode="lin" valueType="num">
                                      <p:cBhvr>
                                        <p:cTn id="7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C7E6-7347-CD66-E019-B9F28AD61328}"/>
              </a:ext>
            </a:extLst>
          </p:cNvPr>
          <p:cNvSpPr>
            <a:spLocks noGrp="1"/>
          </p:cNvSpPr>
          <p:nvPr>
            <p:ph type="title"/>
          </p:nvPr>
        </p:nvSpPr>
        <p:spPr>
          <a:xfrm>
            <a:off x="800489" y="0"/>
            <a:ext cx="9076329" cy="1064277"/>
          </a:xfrm>
        </p:spPr>
        <p:txBody>
          <a:bodyPr/>
          <a:lstStyle/>
          <a:p>
            <a:pPr algn="ctr"/>
            <a:r>
              <a:rPr lang="en-US" dirty="0"/>
              <a:t>Architecture of JDBC</a:t>
            </a:r>
          </a:p>
        </p:txBody>
      </p:sp>
      <p:sp>
        <p:nvSpPr>
          <p:cNvPr id="3" name="Content Placeholder 2">
            <a:extLst>
              <a:ext uri="{FF2B5EF4-FFF2-40B4-BE49-F238E27FC236}">
                <a16:creationId xmlns:a16="http://schemas.microsoft.com/office/drawing/2014/main" id="{22FDBF71-7322-33EC-260C-FDF7491B4D6A}"/>
              </a:ext>
            </a:extLst>
          </p:cNvPr>
          <p:cNvSpPr>
            <a:spLocks noGrp="1"/>
          </p:cNvSpPr>
          <p:nvPr>
            <p:ph idx="1"/>
          </p:nvPr>
        </p:nvSpPr>
        <p:spPr>
          <a:xfrm>
            <a:off x="897471" y="1320002"/>
            <a:ext cx="9076329" cy="4734434"/>
          </a:xfrm>
        </p:spPr>
        <p:txBody>
          <a:bodyPr>
            <a:normAutofit/>
          </a:bodyPr>
          <a:lstStyle/>
          <a:p>
            <a:pPr algn="just"/>
            <a:r>
              <a:rPr lang="en-US" dirty="0" err="1">
                <a:solidFill>
                  <a:srgbClr val="FF0000"/>
                </a:solidFill>
              </a:rPr>
              <a:t>DriverManager</a:t>
            </a:r>
            <a:r>
              <a:rPr lang="en-US" dirty="0">
                <a:solidFill>
                  <a:srgbClr val="FF0000"/>
                </a:solidFill>
              </a:rPr>
              <a:t> </a:t>
            </a:r>
            <a:r>
              <a:rPr lang="en-US" dirty="0"/>
              <a:t>class in the JDBC architecture is used to </a:t>
            </a:r>
            <a:r>
              <a:rPr lang="en-US" b="1" dirty="0"/>
              <a:t>establish a connection</a:t>
            </a:r>
            <a:r>
              <a:rPr lang="en-US" dirty="0"/>
              <a:t> between Java applications and databases. Uses database specific managers.</a:t>
            </a:r>
          </a:p>
          <a:p>
            <a:pPr algn="just"/>
            <a:r>
              <a:rPr lang="en-US" dirty="0"/>
              <a:t>Using the </a:t>
            </a:r>
            <a:r>
              <a:rPr lang="en-US" dirty="0" err="1">
                <a:solidFill>
                  <a:srgbClr val="FF0000"/>
                </a:solidFill>
              </a:rPr>
              <a:t>getConnection</a:t>
            </a:r>
            <a:r>
              <a:rPr lang="en-US" dirty="0"/>
              <a:t> method of this class a connection is established between the Java application and data sources.</a:t>
            </a:r>
          </a:p>
          <a:p>
            <a:pPr algn="just"/>
            <a:r>
              <a:rPr lang="en-US" b="1" dirty="0">
                <a:solidFill>
                  <a:srgbClr val="FF0000"/>
                </a:solidFill>
              </a:rPr>
              <a:t>JDBC Drivers</a:t>
            </a:r>
          </a:p>
          <a:p>
            <a:pPr algn="just"/>
            <a:r>
              <a:rPr lang="en-US" dirty="0"/>
              <a:t>JDBC drivers are used to connecting with data sources. All databases like Oracle, MSSQL, MYSQL, etc. have their drivers, to connect with these databases we need to load their specific drivers. </a:t>
            </a:r>
            <a:r>
              <a:rPr lang="en-US" b="1" i="1" dirty="0">
                <a:solidFill>
                  <a:srgbClr val="FF0000"/>
                </a:solidFill>
              </a:rPr>
              <a:t>Class</a:t>
            </a:r>
            <a:r>
              <a:rPr lang="en-US" dirty="0"/>
              <a:t> is a java class used to load drivers. </a:t>
            </a:r>
            <a:r>
              <a:rPr lang="en-US" b="1" dirty="0" err="1">
                <a:solidFill>
                  <a:srgbClr val="FF0000"/>
                </a:solidFill>
              </a:rPr>
              <a:t>Class.forName</a:t>
            </a:r>
            <a:r>
              <a:rPr lang="en-US" b="1" dirty="0">
                <a:solidFill>
                  <a:srgbClr val="FF0000"/>
                </a:solidFill>
              </a:rPr>
              <a:t>()</a:t>
            </a:r>
            <a:r>
              <a:rPr lang="en-US" dirty="0">
                <a:solidFill>
                  <a:srgbClr val="FF0000"/>
                </a:solidFill>
              </a:rPr>
              <a:t> </a:t>
            </a:r>
            <a:r>
              <a:rPr lang="en-US" dirty="0"/>
              <a:t>method is used to load drivers in JDBC architecture.</a:t>
            </a:r>
          </a:p>
          <a:p>
            <a:endParaRPr lang="en-US" dirty="0"/>
          </a:p>
        </p:txBody>
      </p:sp>
    </p:spTree>
    <p:extLst>
      <p:ext uri="{BB962C8B-B14F-4D97-AF65-F5344CB8AC3E}">
        <p14:creationId xmlns:p14="http://schemas.microsoft.com/office/powerpoint/2010/main" val="373828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8AD8-10B2-E002-51BB-275ADC4DFC30}"/>
              </a:ext>
            </a:extLst>
          </p:cNvPr>
          <p:cNvSpPr>
            <a:spLocks noGrp="1"/>
          </p:cNvSpPr>
          <p:nvPr>
            <p:ph type="title"/>
          </p:nvPr>
        </p:nvSpPr>
        <p:spPr>
          <a:xfrm>
            <a:off x="966743" y="0"/>
            <a:ext cx="9076329" cy="1064277"/>
          </a:xfrm>
        </p:spPr>
        <p:txBody>
          <a:bodyPr/>
          <a:lstStyle/>
          <a:p>
            <a:pPr algn="ctr"/>
            <a:r>
              <a:rPr lang="en-US" dirty="0"/>
              <a:t>JDBC Components</a:t>
            </a:r>
          </a:p>
        </p:txBody>
      </p:sp>
      <p:sp>
        <p:nvSpPr>
          <p:cNvPr id="3" name="Content Placeholder 2">
            <a:extLst>
              <a:ext uri="{FF2B5EF4-FFF2-40B4-BE49-F238E27FC236}">
                <a16:creationId xmlns:a16="http://schemas.microsoft.com/office/drawing/2014/main" id="{406FBB88-DFAA-709D-BE03-59ED66B6FD6C}"/>
              </a:ext>
            </a:extLst>
          </p:cNvPr>
          <p:cNvSpPr>
            <a:spLocks noGrp="1"/>
          </p:cNvSpPr>
          <p:nvPr>
            <p:ph idx="1"/>
          </p:nvPr>
        </p:nvSpPr>
        <p:spPr>
          <a:xfrm>
            <a:off x="966744" y="1064277"/>
            <a:ext cx="9076329" cy="5628353"/>
          </a:xfrm>
        </p:spPr>
        <p:txBody>
          <a:bodyPr>
            <a:normAutofit lnSpcReduction="10000"/>
          </a:bodyPr>
          <a:lstStyle/>
          <a:p>
            <a:pPr algn="just"/>
            <a:r>
              <a:rPr lang="en-US" sz="2400" dirty="0"/>
              <a:t>The JDBC API provides the following interfaces and classes</a:t>
            </a:r>
          </a:p>
          <a:p>
            <a:pPr algn="just"/>
            <a:r>
              <a:rPr lang="en-US" sz="2400" b="1" dirty="0" err="1">
                <a:solidFill>
                  <a:srgbClr val="FF0000"/>
                </a:solidFill>
              </a:rPr>
              <a:t>DriverManager</a:t>
            </a:r>
            <a:r>
              <a:rPr lang="en-US" sz="2400" dirty="0"/>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p>
          <a:p>
            <a:pPr algn="just"/>
            <a:r>
              <a:rPr lang="en-US" sz="2400" b="1" dirty="0">
                <a:solidFill>
                  <a:srgbClr val="FF0000"/>
                </a:solidFill>
              </a:rPr>
              <a:t>Driver</a:t>
            </a:r>
            <a:r>
              <a:rPr lang="en-US" sz="2400" dirty="0">
                <a:solidFill>
                  <a:srgbClr val="FF0000"/>
                </a:solidFill>
              </a:rPr>
              <a:t> </a:t>
            </a:r>
            <a:r>
              <a:rPr lang="en-US" sz="2400" dirty="0"/>
              <a:t>− This interface handles the communications with the database server. You will interact directly with Driver objects very rarely. Instead, you use </a:t>
            </a:r>
            <a:r>
              <a:rPr lang="en-US" sz="2400" dirty="0" err="1"/>
              <a:t>DriverManager</a:t>
            </a:r>
            <a:r>
              <a:rPr lang="en-US" sz="2400" dirty="0"/>
              <a:t> objects, which manages objects of this type. It also abstracts the details associated with working with Driver objects.</a:t>
            </a:r>
          </a:p>
          <a:p>
            <a:pPr algn="just"/>
            <a:r>
              <a:rPr lang="en-US" sz="2400" b="1" dirty="0">
                <a:solidFill>
                  <a:srgbClr val="FF0000"/>
                </a:solidFill>
              </a:rPr>
              <a:t>Connection</a:t>
            </a:r>
            <a:r>
              <a:rPr lang="en-US" sz="2400" dirty="0"/>
              <a:t> − This interface with all methods for contacting a database. The connection object represents communication context, i.e., all communication with database is through connection object only.</a:t>
            </a:r>
          </a:p>
          <a:p>
            <a:pPr algn="just"/>
            <a:endParaRPr lang="en-US" dirty="0"/>
          </a:p>
          <a:p>
            <a:endParaRPr lang="en-US" dirty="0"/>
          </a:p>
        </p:txBody>
      </p:sp>
    </p:spTree>
    <p:extLst>
      <p:ext uri="{BB962C8B-B14F-4D97-AF65-F5344CB8AC3E}">
        <p14:creationId xmlns:p14="http://schemas.microsoft.com/office/powerpoint/2010/main" val="32789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8AD8-10B2-E002-51BB-275ADC4DFC30}"/>
              </a:ext>
            </a:extLst>
          </p:cNvPr>
          <p:cNvSpPr>
            <a:spLocks noGrp="1"/>
          </p:cNvSpPr>
          <p:nvPr>
            <p:ph type="title"/>
          </p:nvPr>
        </p:nvSpPr>
        <p:spPr>
          <a:xfrm>
            <a:off x="966743" y="0"/>
            <a:ext cx="9076329" cy="1064277"/>
          </a:xfrm>
        </p:spPr>
        <p:txBody>
          <a:bodyPr/>
          <a:lstStyle/>
          <a:p>
            <a:pPr algn="ctr"/>
            <a:r>
              <a:rPr lang="en-US" dirty="0"/>
              <a:t>JDBC Components</a:t>
            </a:r>
          </a:p>
        </p:txBody>
      </p:sp>
      <p:sp>
        <p:nvSpPr>
          <p:cNvPr id="3" name="Content Placeholder 2">
            <a:extLst>
              <a:ext uri="{FF2B5EF4-FFF2-40B4-BE49-F238E27FC236}">
                <a16:creationId xmlns:a16="http://schemas.microsoft.com/office/drawing/2014/main" id="{406FBB88-DFAA-709D-BE03-59ED66B6FD6C}"/>
              </a:ext>
            </a:extLst>
          </p:cNvPr>
          <p:cNvSpPr>
            <a:spLocks noGrp="1"/>
          </p:cNvSpPr>
          <p:nvPr>
            <p:ph idx="1"/>
          </p:nvPr>
        </p:nvSpPr>
        <p:spPr>
          <a:xfrm>
            <a:off x="966744" y="1064277"/>
            <a:ext cx="9076329" cy="4834135"/>
          </a:xfrm>
        </p:spPr>
        <p:txBody>
          <a:bodyPr/>
          <a:lstStyle/>
          <a:p>
            <a:pPr algn="just"/>
            <a:r>
              <a:rPr lang="en-US" sz="2400" b="1" dirty="0">
                <a:solidFill>
                  <a:srgbClr val="FF0000"/>
                </a:solidFill>
              </a:rPr>
              <a:t>Statement</a:t>
            </a:r>
            <a:r>
              <a:rPr lang="en-US" sz="2400" dirty="0"/>
              <a:t> − You use objects created from this interface to submit the SQL statements to the database. Some derived interfaces accept parameters in addition to executing stored procedures.</a:t>
            </a:r>
          </a:p>
          <a:p>
            <a:pPr algn="just"/>
            <a:r>
              <a:rPr lang="en-US" sz="2400" b="1" dirty="0" err="1">
                <a:solidFill>
                  <a:srgbClr val="FF0000"/>
                </a:solidFill>
              </a:rPr>
              <a:t>ResultSet</a:t>
            </a:r>
            <a:r>
              <a:rPr lang="en-US" sz="2400" dirty="0"/>
              <a:t> − These objects hold data retrieved from a database after you execute an SQL query using Statement objects. It acts as an iterator to allow you to move through its data.</a:t>
            </a:r>
          </a:p>
          <a:p>
            <a:pPr algn="just"/>
            <a:r>
              <a:rPr lang="en-US" sz="2400" b="1" dirty="0" err="1">
                <a:solidFill>
                  <a:srgbClr val="FF0000"/>
                </a:solidFill>
              </a:rPr>
              <a:t>SQLException</a:t>
            </a:r>
            <a:r>
              <a:rPr lang="en-US" sz="2400" dirty="0">
                <a:solidFill>
                  <a:srgbClr val="FF0000"/>
                </a:solidFill>
              </a:rPr>
              <a:t> − </a:t>
            </a:r>
            <a:r>
              <a:rPr lang="en-US" sz="2400" dirty="0"/>
              <a:t>This class handles any errors that occur in a database application</a:t>
            </a:r>
          </a:p>
          <a:p>
            <a:pPr algn="just"/>
            <a:endParaRPr lang="en-US" dirty="0"/>
          </a:p>
          <a:p>
            <a:endParaRPr lang="en-US" dirty="0"/>
          </a:p>
        </p:txBody>
      </p:sp>
    </p:spTree>
    <p:extLst>
      <p:ext uri="{BB962C8B-B14F-4D97-AF65-F5344CB8AC3E}">
        <p14:creationId xmlns:p14="http://schemas.microsoft.com/office/powerpoint/2010/main" val="268608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arrakeshVTI">
  <a:themeElements>
    <a:clrScheme name="AnalogousFromLightSeedLeftStep">
      <a:dk1>
        <a:srgbClr val="000000"/>
      </a:dk1>
      <a:lt1>
        <a:srgbClr val="FFFFFF"/>
      </a:lt1>
      <a:dk2>
        <a:srgbClr val="41243F"/>
      </a:dk2>
      <a:lt2>
        <a:srgbClr val="E2E8E7"/>
      </a:lt2>
      <a:accent1>
        <a:srgbClr val="C6969B"/>
      </a:accent1>
      <a:accent2>
        <a:srgbClr val="BA7F9D"/>
      </a:accent2>
      <a:accent3>
        <a:srgbClr val="C492C1"/>
      </a:accent3>
      <a:accent4>
        <a:srgbClr val="A57FBA"/>
      </a:accent4>
      <a:accent5>
        <a:srgbClr val="A196C6"/>
      </a:accent5>
      <a:accent6>
        <a:srgbClr val="7F8ABA"/>
      </a:accent6>
      <a:hlink>
        <a:srgbClr val="568E88"/>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1623</Words>
  <Application>Microsoft Office PowerPoint</Application>
  <PresentationFormat>Widescreen</PresentationFormat>
  <Paragraphs>106</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Georgia</vt:lpstr>
      <vt:lpstr>Goudy Old Style</vt:lpstr>
      <vt:lpstr>Graphik Web</vt:lpstr>
      <vt:lpstr>SF</vt:lpstr>
      <vt:lpstr>Söhne</vt:lpstr>
      <vt:lpstr>MarrakeshVTI</vt:lpstr>
      <vt:lpstr>ADVANCE OOP</vt:lpstr>
      <vt:lpstr>Java Database Connectivity</vt:lpstr>
      <vt:lpstr>Purpose of JDBC</vt:lpstr>
      <vt:lpstr>Applications of JDBC</vt:lpstr>
      <vt:lpstr>Architecture of JDBC</vt:lpstr>
      <vt:lpstr>Architecture of JDBC</vt:lpstr>
      <vt:lpstr>Architecture of JDBC</vt:lpstr>
      <vt:lpstr>JDBC Components</vt:lpstr>
      <vt:lpstr>JDBC Components</vt:lpstr>
      <vt:lpstr>Connecting the JDBC (Loading the driver)</vt:lpstr>
      <vt:lpstr>Connecting the JDBC (Creating the Connection)</vt:lpstr>
      <vt:lpstr>Connecting the JDBC (Creating and executing Statements)</vt:lpstr>
      <vt:lpstr>Processing the Query Result</vt:lpstr>
      <vt:lpstr>Close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OOP</dc:title>
  <dc:creator>Sara Naeem</dc:creator>
  <cp:lastModifiedBy>Sara Naeem</cp:lastModifiedBy>
  <cp:revision>60</cp:revision>
  <dcterms:created xsi:type="dcterms:W3CDTF">2023-09-24T09:32:06Z</dcterms:created>
  <dcterms:modified xsi:type="dcterms:W3CDTF">2023-10-05T06:59:15Z</dcterms:modified>
</cp:coreProperties>
</file>