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1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5" name="Text 2"/>
          <p:cNvSpPr/>
          <p:nvPr/>
        </p:nvSpPr>
        <p:spPr>
          <a:xfrm>
            <a:off x="833199" y="1844278"/>
            <a:ext cx="7477601" cy="2874645"/>
          </a:xfrm>
          <a:prstGeom prst="rect">
            <a:avLst/>
          </a:prstGeom>
          <a:noFill/>
          <a:ln/>
        </p:spPr>
        <p:txBody>
          <a:bodyPr wrap="square" rtlCol="0" anchor="t"/>
          <a:lstStyle/>
          <a:p>
            <a:pPr marL="0" indent="0">
              <a:lnSpc>
                <a:spcPts val="7545"/>
              </a:lnSpc>
              <a:buNone/>
            </a:pPr>
            <a:r>
              <a:rPr lang="en-US" sz="6036" b="1" kern="0" spc="-60" dirty="0">
                <a:solidFill>
                  <a:srgbClr val="FFFFFF"/>
                </a:solidFill>
                <a:latin typeface="Montserrat" pitchFamily="34" charset="0"/>
                <a:ea typeface="Montserrat" pitchFamily="34" charset="-122"/>
                <a:cs typeface="Montserrat" pitchFamily="34" charset="-120"/>
              </a:rPr>
              <a:t>Introduction to Search Marketing and AdWords</a:t>
            </a:r>
            <a:endParaRPr lang="en-US" sz="6036" dirty="0"/>
          </a:p>
        </p:txBody>
      </p:sp>
      <p:sp>
        <p:nvSpPr>
          <p:cNvPr id="6" name="Text 3"/>
          <p:cNvSpPr/>
          <p:nvPr/>
        </p:nvSpPr>
        <p:spPr>
          <a:xfrm>
            <a:off x="833199" y="5052179"/>
            <a:ext cx="7477601"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 Search marketing is a powerful tool for driving targeted traffic to your website. This introduction will cover the fundamentals of Google AdWords, the leading search advertising platform, and how to leverage it effectively to reach your business goals.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676400"/>
            <a:ext cx="6370201"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Mastering Display Ads</a:t>
            </a:r>
            <a:endParaRPr lang="en-US" sz="4374" dirty="0"/>
          </a:p>
        </p:txBody>
      </p:sp>
      <p:sp>
        <p:nvSpPr>
          <p:cNvPr id="5" name="Shape 3"/>
          <p:cNvSpPr/>
          <p:nvPr/>
        </p:nvSpPr>
        <p:spPr>
          <a:xfrm>
            <a:off x="2517696" y="2815114"/>
            <a:ext cx="4686419" cy="1591270"/>
          </a:xfrm>
          <a:prstGeom prst="roundRect">
            <a:avLst>
              <a:gd name="adj" fmla="val 4189"/>
            </a:avLst>
          </a:prstGeom>
          <a:solidFill>
            <a:srgbClr val="232629"/>
          </a:solidFill>
          <a:ln/>
        </p:spPr>
      </p:sp>
      <p:sp>
        <p:nvSpPr>
          <p:cNvPr id="6" name="Text 4"/>
          <p:cNvSpPr/>
          <p:nvPr/>
        </p:nvSpPr>
        <p:spPr>
          <a:xfrm>
            <a:off x="2739866" y="3037284"/>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Dynamic Ads</a:t>
            </a:r>
            <a:endParaRPr lang="en-US" sz="2187" dirty="0"/>
          </a:p>
        </p:txBody>
      </p:sp>
      <p:sp>
        <p:nvSpPr>
          <p:cNvPr id="7" name="Text 5"/>
          <p:cNvSpPr/>
          <p:nvPr/>
        </p:nvSpPr>
        <p:spPr>
          <a:xfrm>
            <a:off x="2739866" y="3517702"/>
            <a:ext cx="4242078"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Automatically generated ads that adapt to the user's browsing history and interests.</a:t>
            </a:r>
            <a:endParaRPr lang="en-US" sz="1750" dirty="0"/>
          </a:p>
        </p:txBody>
      </p:sp>
      <p:sp>
        <p:nvSpPr>
          <p:cNvPr id="8" name="Shape 6"/>
          <p:cNvSpPr/>
          <p:nvPr/>
        </p:nvSpPr>
        <p:spPr>
          <a:xfrm>
            <a:off x="7426285" y="2815114"/>
            <a:ext cx="4686419" cy="1591270"/>
          </a:xfrm>
          <a:prstGeom prst="roundRect">
            <a:avLst>
              <a:gd name="adj" fmla="val 4189"/>
            </a:avLst>
          </a:prstGeom>
          <a:solidFill>
            <a:srgbClr val="232629"/>
          </a:solidFill>
          <a:ln/>
        </p:spPr>
      </p:sp>
      <p:sp>
        <p:nvSpPr>
          <p:cNvPr id="9" name="Text 7"/>
          <p:cNvSpPr/>
          <p:nvPr/>
        </p:nvSpPr>
        <p:spPr>
          <a:xfrm>
            <a:off x="7648456" y="3037284"/>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Retargeting Ads</a:t>
            </a:r>
            <a:endParaRPr lang="en-US" sz="2187" dirty="0"/>
          </a:p>
        </p:txBody>
      </p:sp>
      <p:sp>
        <p:nvSpPr>
          <p:cNvPr id="10" name="Text 8"/>
          <p:cNvSpPr/>
          <p:nvPr/>
        </p:nvSpPr>
        <p:spPr>
          <a:xfrm>
            <a:off x="7648456" y="3517702"/>
            <a:ext cx="4242078"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Ads that follow users who have previously interacted with your website or brand.</a:t>
            </a:r>
            <a:endParaRPr lang="en-US" sz="1750" dirty="0"/>
          </a:p>
        </p:txBody>
      </p:sp>
      <p:sp>
        <p:nvSpPr>
          <p:cNvPr id="11" name="Shape 9"/>
          <p:cNvSpPr/>
          <p:nvPr/>
        </p:nvSpPr>
        <p:spPr>
          <a:xfrm>
            <a:off x="2517696" y="4628555"/>
            <a:ext cx="4686419" cy="1924526"/>
          </a:xfrm>
          <a:prstGeom prst="roundRect">
            <a:avLst>
              <a:gd name="adj" fmla="val 3464"/>
            </a:avLst>
          </a:prstGeom>
          <a:solidFill>
            <a:srgbClr val="232629"/>
          </a:solidFill>
          <a:ln/>
        </p:spPr>
      </p:sp>
      <p:sp>
        <p:nvSpPr>
          <p:cNvPr id="12" name="Text 10"/>
          <p:cNvSpPr/>
          <p:nvPr/>
        </p:nvSpPr>
        <p:spPr>
          <a:xfrm>
            <a:off x="2739866" y="4850725"/>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Contextual Ads</a:t>
            </a:r>
            <a:endParaRPr lang="en-US" sz="2187" dirty="0"/>
          </a:p>
        </p:txBody>
      </p:sp>
      <p:sp>
        <p:nvSpPr>
          <p:cNvPr id="13" name="Text 11"/>
          <p:cNvSpPr/>
          <p:nvPr/>
        </p:nvSpPr>
        <p:spPr>
          <a:xfrm>
            <a:off x="2739866" y="5331143"/>
            <a:ext cx="4242078"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Ads that are displayed based on the content of the webpage the user is viewing.</a:t>
            </a:r>
            <a:endParaRPr lang="en-US" sz="1750" dirty="0"/>
          </a:p>
        </p:txBody>
      </p:sp>
      <p:sp>
        <p:nvSpPr>
          <p:cNvPr id="14" name="Shape 12"/>
          <p:cNvSpPr/>
          <p:nvPr/>
        </p:nvSpPr>
        <p:spPr>
          <a:xfrm>
            <a:off x="7426285" y="4628555"/>
            <a:ext cx="4686419" cy="1924526"/>
          </a:xfrm>
          <a:prstGeom prst="roundRect">
            <a:avLst>
              <a:gd name="adj" fmla="val 3464"/>
            </a:avLst>
          </a:prstGeom>
          <a:solidFill>
            <a:srgbClr val="232629"/>
          </a:solidFill>
          <a:ln/>
        </p:spPr>
      </p:sp>
      <p:sp>
        <p:nvSpPr>
          <p:cNvPr id="15" name="Text 13"/>
          <p:cNvSpPr/>
          <p:nvPr/>
        </p:nvSpPr>
        <p:spPr>
          <a:xfrm>
            <a:off x="7648456" y="4850725"/>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Responsive Ads</a:t>
            </a:r>
            <a:endParaRPr lang="en-US" sz="2187" dirty="0"/>
          </a:p>
        </p:txBody>
      </p:sp>
      <p:sp>
        <p:nvSpPr>
          <p:cNvPr id="16" name="Text 14"/>
          <p:cNvSpPr/>
          <p:nvPr/>
        </p:nvSpPr>
        <p:spPr>
          <a:xfrm>
            <a:off x="7648456" y="5331143"/>
            <a:ext cx="4242078"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Ads that automatically adjust their size and format to fit different device screens and placements.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5" name="Text 2"/>
          <p:cNvSpPr/>
          <p:nvPr/>
        </p:nvSpPr>
        <p:spPr>
          <a:xfrm>
            <a:off x="2517696" y="3451146"/>
            <a:ext cx="7102793"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The Power of Search Ads</a:t>
            </a:r>
            <a:endParaRPr lang="en-US" sz="4374" dirty="0"/>
          </a:p>
        </p:txBody>
      </p:sp>
      <p:sp>
        <p:nvSpPr>
          <p:cNvPr id="6" name="Shape 3"/>
          <p:cNvSpPr/>
          <p:nvPr/>
        </p:nvSpPr>
        <p:spPr>
          <a:xfrm>
            <a:off x="2517696" y="4652367"/>
            <a:ext cx="499943" cy="499943"/>
          </a:xfrm>
          <a:prstGeom prst="roundRect">
            <a:avLst>
              <a:gd name="adj" fmla="val 13333"/>
            </a:avLst>
          </a:prstGeom>
          <a:solidFill>
            <a:srgbClr val="232629"/>
          </a:solidFill>
          <a:ln/>
        </p:spPr>
      </p:sp>
      <p:sp>
        <p:nvSpPr>
          <p:cNvPr id="7" name="Text 4"/>
          <p:cNvSpPr/>
          <p:nvPr/>
        </p:nvSpPr>
        <p:spPr>
          <a:xfrm>
            <a:off x="2703909" y="4694039"/>
            <a:ext cx="127397"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1</a:t>
            </a:r>
            <a:endParaRPr lang="en-US" sz="2624" dirty="0"/>
          </a:p>
        </p:txBody>
      </p:sp>
      <p:sp>
        <p:nvSpPr>
          <p:cNvPr id="8" name="Text 5"/>
          <p:cNvSpPr/>
          <p:nvPr/>
        </p:nvSpPr>
        <p:spPr>
          <a:xfrm>
            <a:off x="3239810" y="4728686"/>
            <a:ext cx="2328029"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Targeted Visibility</a:t>
            </a:r>
            <a:endParaRPr lang="en-US" sz="2187" dirty="0"/>
          </a:p>
        </p:txBody>
      </p:sp>
      <p:sp>
        <p:nvSpPr>
          <p:cNvPr id="9" name="Text 6"/>
          <p:cNvSpPr/>
          <p:nvPr/>
        </p:nvSpPr>
        <p:spPr>
          <a:xfrm>
            <a:off x="3239810" y="5556290"/>
            <a:ext cx="2328029" cy="1666280"/>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Search ads appear at the top of search results, ensuring high visibility for your products or services.</a:t>
            </a:r>
            <a:endParaRPr lang="en-US" sz="1750" dirty="0"/>
          </a:p>
        </p:txBody>
      </p:sp>
      <p:sp>
        <p:nvSpPr>
          <p:cNvPr id="10" name="Shape 7"/>
          <p:cNvSpPr/>
          <p:nvPr/>
        </p:nvSpPr>
        <p:spPr>
          <a:xfrm>
            <a:off x="5790009" y="4652367"/>
            <a:ext cx="499943" cy="499943"/>
          </a:xfrm>
          <a:prstGeom prst="roundRect">
            <a:avLst>
              <a:gd name="adj" fmla="val 13333"/>
            </a:avLst>
          </a:prstGeom>
          <a:solidFill>
            <a:srgbClr val="232629"/>
          </a:solidFill>
          <a:ln/>
        </p:spPr>
      </p:sp>
      <p:sp>
        <p:nvSpPr>
          <p:cNvPr id="11" name="Text 8"/>
          <p:cNvSpPr/>
          <p:nvPr/>
        </p:nvSpPr>
        <p:spPr>
          <a:xfrm>
            <a:off x="5943243" y="4694039"/>
            <a:ext cx="19335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2</a:t>
            </a:r>
            <a:endParaRPr lang="en-US" sz="2624" dirty="0"/>
          </a:p>
        </p:txBody>
      </p:sp>
      <p:sp>
        <p:nvSpPr>
          <p:cNvPr id="12" name="Text 9"/>
          <p:cNvSpPr/>
          <p:nvPr/>
        </p:nvSpPr>
        <p:spPr>
          <a:xfrm>
            <a:off x="6512123" y="4728686"/>
            <a:ext cx="2328029"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Intent-Based Targeting</a:t>
            </a:r>
            <a:endParaRPr lang="en-US" sz="2187" dirty="0"/>
          </a:p>
        </p:txBody>
      </p:sp>
      <p:sp>
        <p:nvSpPr>
          <p:cNvPr id="13" name="Text 10"/>
          <p:cNvSpPr/>
          <p:nvPr/>
        </p:nvSpPr>
        <p:spPr>
          <a:xfrm>
            <a:off x="6512123" y="5556290"/>
            <a:ext cx="2328029" cy="1999536"/>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Search ads can be tailored to specific keywords, allowing you to reach users who are actively searching for what you offer.</a:t>
            </a:r>
            <a:endParaRPr lang="en-US" sz="1750" dirty="0"/>
          </a:p>
        </p:txBody>
      </p:sp>
      <p:sp>
        <p:nvSpPr>
          <p:cNvPr id="14" name="Shape 11"/>
          <p:cNvSpPr/>
          <p:nvPr/>
        </p:nvSpPr>
        <p:spPr>
          <a:xfrm>
            <a:off x="9062323" y="4652367"/>
            <a:ext cx="499943" cy="499943"/>
          </a:xfrm>
          <a:prstGeom prst="roundRect">
            <a:avLst>
              <a:gd name="adj" fmla="val 13333"/>
            </a:avLst>
          </a:prstGeom>
          <a:solidFill>
            <a:srgbClr val="232629"/>
          </a:solidFill>
          <a:ln/>
        </p:spPr>
      </p:sp>
      <p:sp>
        <p:nvSpPr>
          <p:cNvPr id="15" name="Text 12"/>
          <p:cNvSpPr/>
          <p:nvPr/>
        </p:nvSpPr>
        <p:spPr>
          <a:xfrm>
            <a:off x="9215199" y="4694039"/>
            <a:ext cx="194072"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3</a:t>
            </a:r>
            <a:endParaRPr lang="en-US" sz="2624" dirty="0"/>
          </a:p>
        </p:txBody>
      </p:sp>
      <p:sp>
        <p:nvSpPr>
          <p:cNvPr id="16" name="Text 13"/>
          <p:cNvSpPr/>
          <p:nvPr/>
        </p:nvSpPr>
        <p:spPr>
          <a:xfrm>
            <a:off x="9784437" y="4728686"/>
            <a:ext cx="2328029"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Measurable Performance</a:t>
            </a:r>
            <a:endParaRPr lang="en-US" sz="2187" dirty="0"/>
          </a:p>
        </p:txBody>
      </p:sp>
      <p:sp>
        <p:nvSpPr>
          <p:cNvPr id="17" name="Text 14"/>
          <p:cNvSpPr/>
          <p:nvPr/>
        </p:nvSpPr>
        <p:spPr>
          <a:xfrm>
            <a:off x="9784437" y="5556290"/>
            <a:ext cx="2328029" cy="1999536"/>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Search ads provide detailed metrics on clicks, conversions, and ROI, enabling you to optimize your campaigns.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729145"/>
            <a:ext cx="9594890" cy="1388745"/>
          </a:xfrm>
          <a:prstGeom prst="rect">
            <a:avLst/>
          </a:prstGeom>
          <a:noFill/>
          <a:ln/>
        </p:spPr>
        <p:txBody>
          <a:bodyPr wrap="squar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Harnessing the Power of Video Ads</a:t>
            </a:r>
            <a:endParaRPr lang="en-US" sz="4374" dirty="0"/>
          </a:p>
        </p:txBody>
      </p:sp>
      <p:pic>
        <p:nvPicPr>
          <p:cNvPr id="5" name="Image 0" descr="preencoded.png"/>
          <p:cNvPicPr>
            <a:picLocks noChangeAspect="1"/>
          </p:cNvPicPr>
          <p:nvPr/>
        </p:nvPicPr>
        <p:blipFill>
          <a:blip r:embed="rId3"/>
          <a:stretch>
            <a:fillRect/>
          </a:stretch>
        </p:blipFill>
        <p:spPr>
          <a:xfrm>
            <a:off x="2517696" y="3562231"/>
            <a:ext cx="555427" cy="555427"/>
          </a:xfrm>
          <a:prstGeom prst="rect">
            <a:avLst/>
          </a:prstGeom>
        </p:spPr>
      </p:pic>
      <p:sp>
        <p:nvSpPr>
          <p:cNvPr id="6" name="Text 3"/>
          <p:cNvSpPr/>
          <p:nvPr/>
        </p:nvSpPr>
        <p:spPr>
          <a:xfrm>
            <a:off x="2517696" y="4339828"/>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Increased Visibility</a:t>
            </a:r>
            <a:endParaRPr lang="en-US" sz="2187" dirty="0"/>
          </a:p>
        </p:txBody>
      </p:sp>
      <p:sp>
        <p:nvSpPr>
          <p:cNvPr id="7" name="Text 4"/>
          <p:cNvSpPr/>
          <p:nvPr/>
        </p:nvSpPr>
        <p:spPr>
          <a:xfrm>
            <a:off x="2517696" y="4820245"/>
            <a:ext cx="2976086" cy="999768"/>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Video ads can reach a wide audience and generate high levels of engagement.</a:t>
            </a:r>
            <a:endParaRPr lang="en-US" sz="1750" dirty="0"/>
          </a:p>
        </p:txBody>
      </p:sp>
      <p:pic>
        <p:nvPicPr>
          <p:cNvPr id="8" name="Image 1" descr="preencoded.png"/>
          <p:cNvPicPr>
            <a:picLocks noChangeAspect="1"/>
          </p:cNvPicPr>
          <p:nvPr/>
        </p:nvPicPr>
        <p:blipFill>
          <a:blip r:embed="rId4"/>
          <a:stretch>
            <a:fillRect/>
          </a:stretch>
        </p:blipFill>
        <p:spPr>
          <a:xfrm>
            <a:off x="5827038" y="3562231"/>
            <a:ext cx="555427" cy="555427"/>
          </a:xfrm>
          <a:prstGeom prst="rect">
            <a:avLst/>
          </a:prstGeom>
        </p:spPr>
      </p:pic>
      <p:sp>
        <p:nvSpPr>
          <p:cNvPr id="9" name="Text 5"/>
          <p:cNvSpPr/>
          <p:nvPr/>
        </p:nvSpPr>
        <p:spPr>
          <a:xfrm>
            <a:off x="5827038" y="4339828"/>
            <a:ext cx="2976086" cy="694373"/>
          </a:xfrm>
          <a:prstGeom prst="rect">
            <a:avLst/>
          </a:prstGeom>
          <a:noFill/>
          <a:ln/>
        </p:spPr>
        <p:txBody>
          <a:bodyPr wrap="squar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Immersive Experience</a:t>
            </a:r>
            <a:endParaRPr lang="en-US" sz="2187" dirty="0"/>
          </a:p>
        </p:txBody>
      </p:sp>
      <p:sp>
        <p:nvSpPr>
          <p:cNvPr id="10" name="Text 6"/>
          <p:cNvSpPr/>
          <p:nvPr/>
        </p:nvSpPr>
        <p:spPr>
          <a:xfrm>
            <a:off x="5827038" y="5167432"/>
            <a:ext cx="2976086" cy="1333024"/>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Video ads provide an engaging and memorable way to showcase your products or services.</a:t>
            </a:r>
            <a:endParaRPr lang="en-US" sz="1750" dirty="0"/>
          </a:p>
        </p:txBody>
      </p:sp>
      <p:pic>
        <p:nvPicPr>
          <p:cNvPr id="11" name="Image 2" descr="preencoded.png"/>
          <p:cNvPicPr>
            <a:picLocks noChangeAspect="1"/>
          </p:cNvPicPr>
          <p:nvPr/>
        </p:nvPicPr>
        <p:blipFill>
          <a:blip r:embed="rId5"/>
          <a:stretch>
            <a:fillRect/>
          </a:stretch>
        </p:blipFill>
        <p:spPr>
          <a:xfrm>
            <a:off x="9136380" y="3562231"/>
            <a:ext cx="555427" cy="555427"/>
          </a:xfrm>
          <a:prstGeom prst="rect">
            <a:avLst/>
          </a:prstGeom>
        </p:spPr>
      </p:pic>
      <p:sp>
        <p:nvSpPr>
          <p:cNvPr id="12" name="Text 7"/>
          <p:cNvSpPr/>
          <p:nvPr/>
        </p:nvSpPr>
        <p:spPr>
          <a:xfrm>
            <a:off x="9136380" y="4339828"/>
            <a:ext cx="2976205" cy="694373"/>
          </a:xfrm>
          <a:prstGeom prst="rect">
            <a:avLst/>
          </a:prstGeom>
          <a:noFill/>
          <a:ln/>
        </p:spPr>
        <p:txBody>
          <a:bodyPr wrap="squar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Improved Conversions</a:t>
            </a:r>
            <a:endParaRPr lang="en-US" sz="2187" dirty="0"/>
          </a:p>
        </p:txBody>
      </p:sp>
      <p:sp>
        <p:nvSpPr>
          <p:cNvPr id="13" name="Text 8"/>
          <p:cNvSpPr/>
          <p:nvPr/>
        </p:nvSpPr>
        <p:spPr>
          <a:xfrm>
            <a:off x="9136380" y="5167432"/>
            <a:ext cx="2976205" cy="999768"/>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Video ads can effectively drive user actions, such as website visits or product purchases.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5" name="Text 2"/>
          <p:cNvSpPr/>
          <p:nvPr/>
        </p:nvSpPr>
        <p:spPr>
          <a:xfrm>
            <a:off x="4490799" y="991910"/>
            <a:ext cx="8282583"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Bidding Strategies Explained</a:t>
            </a:r>
            <a:endParaRPr lang="en-US" sz="4374" dirty="0"/>
          </a:p>
        </p:txBody>
      </p:sp>
      <p:sp>
        <p:nvSpPr>
          <p:cNvPr id="6" name="Shape 3"/>
          <p:cNvSpPr/>
          <p:nvPr/>
        </p:nvSpPr>
        <p:spPr>
          <a:xfrm>
            <a:off x="4810244" y="2019538"/>
            <a:ext cx="27742" cy="5218152"/>
          </a:xfrm>
          <a:prstGeom prst="rect">
            <a:avLst/>
          </a:prstGeom>
          <a:solidFill>
            <a:srgbClr val="FFFFFF"/>
          </a:solidFill>
          <a:ln/>
        </p:spPr>
      </p:sp>
      <p:sp>
        <p:nvSpPr>
          <p:cNvPr id="7" name="Shape 4"/>
          <p:cNvSpPr/>
          <p:nvPr/>
        </p:nvSpPr>
        <p:spPr>
          <a:xfrm>
            <a:off x="5074027" y="2429173"/>
            <a:ext cx="777597" cy="27742"/>
          </a:xfrm>
          <a:prstGeom prst="rect">
            <a:avLst/>
          </a:prstGeom>
          <a:solidFill>
            <a:srgbClr val="FFFFFF"/>
          </a:solidFill>
          <a:ln/>
        </p:spPr>
      </p:sp>
      <p:sp>
        <p:nvSpPr>
          <p:cNvPr id="8" name="Shape 5"/>
          <p:cNvSpPr/>
          <p:nvPr/>
        </p:nvSpPr>
        <p:spPr>
          <a:xfrm>
            <a:off x="4574084" y="2193131"/>
            <a:ext cx="499943" cy="499943"/>
          </a:xfrm>
          <a:prstGeom prst="roundRect">
            <a:avLst>
              <a:gd name="adj" fmla="val 13333"/>
            </a:avLst>
          </a:prstGeom>
          <a:solidFill>
            <a:srgbClr val="232629"/>
          </a:solidFill>
          <a:ln/>
        </p:spPr>
      </p:sp>
      <p:sp>
        <p:nvSpPr>
          <p:cNvPr id="9" name="Text 6"/>
          <p:cNvSpPr/>
          <p:nvPr/>
        </p:nvSpPr>
        <p:spPr>
          <a:xfrm>
            <a:off x="4760297" y="2234803"/>
            <a:ext cx="127397"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1</a:t>
            </a:r>
            <a:endParaRPr lang="en-US" sz="2624" dirty="0"/>
          </a:p>
        </p:txBody>
      </p:sp>
      <p:sp>
        <p:nvSpPr>
          <p:cNvPr id="10" name="Text 7"/>
          <p:cNvSpPr/>
          <p:nvPr/>
        </p:nvSpPr>
        <p:spPr>
          <a:xfrm>
            <a:off x="6046113" y="2241709"/>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Manual Bidding</a:t>
            </a:r>
            <a:endParaRPr lang="en-US" sz="2187" dirty="0"/>
          </a:p>
        </p:txBody>
      </p:sp>
      <p:sp>
        <p:nvSpPr>
          <p:cNvPr id="11" name="Text 8"/>
          <p:cNvSpPr/>
          <p:nvPr/>
        </p:nvSpPr>
        <p:spPr>
          <a:xfrm>
            <a:off x="6046113" y="2722126"/>
            <a:ext cx="7751088" cy="666512"/>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Manually set your maximum bid for each ad auction, adjusting as needed to achieve your goals.</a:t>
            </a:r>
            <a:endParaRPr lang="en-US" sz="1750" dirty="0"/>
          </a:p>
        </p:txBody>
      </p:sp>
      <p:sp>
        <p:nvSpPr>
          <p:cNvPr id="12" name="Shape 9"/>
          <p:cNvSpPr/>
          <p:nvPr/>
        </p:nvSpPr>
        <p:spPr>
          <a:xfrm>
            <a:off x="5074027" y="4242614"/>
            <a:ext cx="777597" cy="27742"/>
          </a:xfrm>
          <a:prstGeom prst="rect">
            <a:avLst/>
          </a:prstGeom>
          <a:solidFill>
            <a:srgbClr val="FFFFFF"/>
          </a:solidFill>
          <a:ln/>
        </p:spPr>
      </p:sp>
      <p:sp>
        <p:nvSpPr>
          <p:cNvPr id="13" name="Shape 10"/>
          <p:cNvSpPr/>
          <p:nvPr/>
        </p:nvSpPr>
        <p:spPr>
          <a:xfrm>
            <a:off x="4574084" y="4006572"/>
            <a:ext cx="499943" cy="499943"/>
          </a:xfrm>
          <a:prstGeom prst="roundRect">
            <a:avLst>
              <a:gd name="adj" fmla="val 13333"/>
            </a:avLst>
          </a:prstGeom>
          <a:solidFill>
            <a:srgbClr val="232629"/>
          </a:solidFill>
          <a:ln/>
        </p:spPr>
      </p:sp>
      <p:sp>
        <p:nvSpPr>
          <p:cNvPr id="14" name="Text 11"/>
          <p:cNvSpPr/>
          <p:nvPr/>
        </p:nvSpPr>
        <p:spPr>
          <a:xfrm>
            <a:off x="4727317" y="4048244"/>
            <a:ext cx="19335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2</a:t>
            </a:r>
            <a:endParaRPr lang="en-US" sz="2624" dirty="0"/>
          </a:p>
        </p:txBody>
      </p:sp>
      <p:sp>
        <p:nvSpPr>
          <p:cNvPr id="15" name="Text 12"/>
          <p:cNvSpPr/>
          <p:nvPr/>
        </p:nvSpPr>
        <p:spPr>
          <a:xfrm>
            <a:off x="6046113" y="4055150"/>
            <a:ext cx="2827139"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Automated Bidding</a:t>
            </a:r>
            <a:endParaRPr lang="en-US" sz="2187" dirty="0"/>
          </a:p>
        </p:txBody>
      </p:sp>
      <p:sp>
        <p:nvSpPr>
          <p:cNvPr id="16" name="Text 13"/>
          <p:cNvSpPr/>
          <p:nvPr/>
        </p:nvSpPr>
        <p:spPr>
          <a:xfrm>
            <a:off x="6046113" y="4535567"/>
            <a:ext cx="7751088" cy="666512"/>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Let the platform's algorithms optimize your bids to maximize your desired outcome, such as conversions or clicks.</a:t>
            </a:r>
            <a:endParaRPr lang="en-US" sz="1750" dirty="0"/>
          </a:p>
        </p:txBody>
      </p:sp>
      <p:sp>
        <p:nvSpPr>
          <p:cNvPr id="17" name="Shape 14"/>
          <p:cNvSpPr/>
          <p:nvPr/>
        </p:nvSpPr>
        <p:spPr>
          <a:xfrm>
            <a:off x="5074027" y="6056055"/>
            <a:ext cx="777597" cy="27742"/>
          </a:xfrm>
          <a:prstGeom prst="rect">
            <a:avLst/>
          </a:prstGeom>
          <a:solidFill>
            <a:srgbClr val="FFFFFF"/>
          </a:solidFill>
          <a:ln/>
        </p:spPr>
      </p:sp>
      <p:sp>
        <p:nvSpPr>
          <p:cNvPr id="18" name="Shape 15"/>
          <p:cNvSpPr/>
          <p:nvPr/>
        </p:nvSpPr>
        <p:spPr>
          <a:xfrm>
            <a:off x="4574084" y="5820013"/>
            <a:ext cx="499943" cy="499943"/>
          </a:xfrm>
          <a:prstGeom prst="roundRect">
            <a:avLst>
              <a:gd name="adj" fmla="val 13333"/>
            </a:avLst>
          </a:prstGeom>
          <a:solidFill>
            <a:srgbClr val="232629"/>
          </a:solidFill>
          <a:ln/>
        </p:spPr>
      </p:sp>
      <p:sp>
        <p:nvSpPr>
          <p:cNvPr id="19" name="Text 16"/>
          <p:cNvSpPr/>
          <p:nvPr/>
        </p:nvSpPr>
        <p:spPr>
          <a:xfrm>
            <a:off x="4726960" y="5861685"/>
            <a:ext cx="194072"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3</a:t>
            </a:r>
            <a:endParaRPr lang="en-US" sz="2624" dirty="0"/>
          </a:p>
        </p:txBody>
      </p:sp>
      <p:sp>
        <p:nvSpPr>
          <p:cNvPr id="20" name="Text 17"/>
          <p:cNvSpPr/>
          <p:nvPr/>
        </p:nvSpPr>
        <p:spPr>
          <a:xfrm>
            <a:off x="6046113" y="5868591"/>
            <a:ext cx="2824282"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Audience Targeting</a:t>
            </a:r>
            <a:endParaRPr lang="en-US" sz="2187" dirty="0"/>
          </a:p>
        </p:txBody>
      </p:sp>
      <p:sp>
        <p:nvSpPr>
          <p:cNvPr id="21" name="Text 18"/>
          <p:cNvSpPr/>
          <p:nvPr/>
        </p:nvSpPr>
        <p:spPr>
          <a:xfrm>
            <a:off x="6046113" y="6349008"/>
            <a:ext cx="7751088" cy="666512"/>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Tailor your bids to specific audiences based on demographics, interests, or behaviors to improve targeting and efficiency.</a:t>
            </a:r>
            <a:endParaRPr lang="en-US" sz="1750" dirty="0"/>
          </a:p>
        </p:txBody>
      </p:sp>
      <p:pic>
        <p:nvPicPr>
          <p:cNvPr id="22"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2098477"/>
            <a:ext cx="8107561"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Fundamentals of Ad Making</a:t>
            </a:r>
            <a:endParaRPr lang="en-US" sz="4374" dirty="0"/>
          </a:p>
        </p:txBody>
      </p:sp>
      <p:sp>
        <p:nvSpPr>
          <p:cNvPr id="5" name="Text 3"/>
          <p:cNvSpPr/>
          <p:nvPr/>
        </p:nvSpPr>
        <p:spPr>
          <a:xfrm>
            <a:off x="2517696" y="3348276"/>
            <a:ext cx="2836545"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Crafting Compelling Copy</a:t>
            </a:r>
            <a:endParaRPr lang="en-US" sz="2187" dirty="0"/>
          </a:p>
        </p:txBody>
      </p:sp>
      <p:sp>
        <p:nvSpPr>
          <p:cNvPr id="6" name="Text 4"/>
          <p:cNvSpPr/>
          <p:nvPr/>
        </p:nvSpPr>
        <p:spPr>
          <a:xfrm>
            <a:off x="2517696" y="4264819"/>
            <a:ext cx="2836545" cy="1666280"/>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Write ad text that grabs attention and compels users to click. Focus on benefits, unique selling points, and a clear call-to-action.</a:t>
            </a:r>
            <a:endParaRPr lang="en-US" sz="1750" dirty="0"/>
          </a:p>
        </p:txBody>
      </p:sp>
      <p:sp>
        <p:nvSpPr>
          <p:cNvPr id="7" name="Text 5"/>
          <p:cNvSpPr/>
          <p:nvPr/>
        </p:nvSpPr>
        <p:spPr>
          <a:xfrm>
            <a:off x="5903833" y="3348276"/>
            <a:ext cx="2836545"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Designing Eye-Catching Visuals</a:t>
            </a:r>
            <a:endParaRPr lang="en-US" sz="2187" dirty="0"/>
          </a:p>
        </p:txBody>
      </p:sp>
      <p:sp>
        <p:nvSpPr>
          <p:cNvPr id="8" name="Text 6"/>
          <p:cNvSpPr/>
          <p:nvPr/>
        </p:nvSpPr>
        <p:spPr>
          <a:xfrm>
            <a:off x="5903833" y="4264819"/>
            <a:ext cx="2836545" cy="1666280"/>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Use high-quality images, graphics, and videos to make your ads visually appealing and stand out in the search results.</a:t>
            </a:r>
            <a:endParaRPr lang="en-US" sz="1750" dirty="0"/>
          </a:p>
        </p:txBody>
      </p:sp>
      <p:sp>
        <p:nvSpPr>
          <p:cNvPr id="9" name="Text 7"/>
          <p:cNvSpPr/>
          <p:nvPr/>
        </p:nvSpPr>
        <p:spPr>
          <a:xfrm>
            <a:off x="9289971" y="3348276"/>
            <a:ext cx="2836545"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Optimizing for Mobile</a:t>
            </a:r>
            <a:endParaRPr lang="en-US" sz="2187" dirty="0"/>
          </a:p>
        </p:txBody>
      </p:sp>
      <p:sp>
        <p:nvSpPr>
          <p:cNvPr id="10" name="Text 8"/>
          <p:cNvSpPr/>
          <p:nvPr/>
        </p:nvSpPr>
        <p:spPr>
          <a:xfrm>
            <a:off x="9289971" y="4264819"/>
            <a:ext cx="2836545"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Ensure your ads are mobile-friendly and provide a seamless user experience across all devices.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2037517"/>
            <a:ext cx="6322457"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Ad Position Strategies</a:t>
            </a:r>
            <a:endParaRPr lang="en-US" sz="4374" dirty="0"/>
          </a:p>
        </p:txBody>
      </p:sp>
      <p:sp>
        <p:nvSpPr>
          <p:cNvPr id="5" name="Shape 3"/>
          <p:cNvSpPr/>
          <p:nvPr/>
        </p:nvSpPr>
        <p:spPr>
          <a:xfrm>
            <a:off x="2517696" y="3349823"/>
            <a:ext cx="499943" cy="499943"/>
          </a:xfrm>
          <a:prstGeom prst="roundRect">
            <a:avLst>
              <a:gd name="adj" fmla="val 13333"/>
            </a:avLst>
          </a:prstGeom>
          <a:solidFill>
            <a:srgbClr val="232629"/>
          </a:solidFill>
          <a:ln/>
        </p:spPr>
      </p:sp>
      <p:sp>
        <p:nvSpPr>
          <p:cNvPr id="6" name="Text 4"/>
          <p:cNvSpPr/>
          <p:nvPr/>
        </p:nvSpPr>
        <p:spPr>
          <a:xfrm>
            <a:off x="2703909" y="3391495"/>
            <a:ext cx="127397"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3426142"/>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Top of Page</a:t>
            </a:r>
            <a:endParaRPr lang="en-US" sz="2187" dirty="0"/>
          </a:p>
        </p:txBody>
      </p:sp>
      <p:sp>
        <p:nvSpPr>
          <p:cNvPr id="8" name="Text 6"/>
          <p:cNvSpPr/>
          <p:nvPr/>
        </p:nvSpPr>
        <p:spPr>
          <a:xfrm>
            <a:off x="3239810" y="3906560"/>
            <a:ext cx="3964305"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Aim for the top ad position to maximize visibility and click-through rates.</a:t>
            </a:r>
            <a:endParaRPr lang="en-US" sz="1750" dirty="0"/>
          </a:p>
        </p:txBody>
      </p:sp>
      <p:sp>
        <p:nvSpPr>
          <p:cNvPr id="9" name="Shape 7"/>
          <p:cNvSpPr/>
          <p:nvPr/>
        </p:nvSpPr>
        <p:spPr>
          <a:xfrm>
            <a:off x="7426285" y="3349823"/>
            <a:ext cx="499943" cy="499943"/>
          </a:xfrm>
          <a:prstGeom prst="roundRect">
            <a:avLst>
              <a:gd name="adj" fmla="val 13333"/>
            </a:avLst>
          </a:prstGeom>
          <a:solidFill>
            <a:srgbClr val="232629"/>
          </a:solidFill>
          <a:ln/>
        </p:spPr>
      </p:sp>
      <p:sp>
        <p:nvSpPr>
          <p:cNvPr id="10" name="Text 8"/>
          <p:cNvSpPr/>
          <p:nvPr/>
        </p:nvSpPr>
        <p:spPr>
          <a:xfrm>
            <a:off x="7579519" y="3391495"/>
            <a:ext cx="19335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3426142"/>
            <a:ext cx="2960965"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Competitive Bidding</a:t>
            </a:r>
            <a:endParaRPr lang="en-US" sz="2187" dirty="0"/>
          </a:p>
        </p:txBody>
      </p:sp>
      <p:sp>
        <p:nvSpPr>
          <p:cNvPr id="12" name="Text 10"/>
          <p:cNvSpPr/>
          <p:nvPr/>
        </p:nvSpPr>
        <p:spPr>
          <a:xfrm>
            <a:off x="8148399" y="3906560"/>
            <a:ext cx="3964305"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Adjust your bids to stay competitive and secure the best ad placements.</a:t>
            </a:r>
            <a:endParaRPr lang="en-US" sz="1750" dirty="0"/>
          </a:p>
        </p:txBody>
      </p:sp>
      <p:sp>
        <p:nvSpPr>
          <p:cNvPr id="13" name="Shape 11"/>
          <p:cNvSpPr/>
          <p:nvPr/>
        </p:nvSpPr>
        <p:spPr>
          <a:xfrm>
            <a:off x="2517696" y="4968835"/>
            <a:ext cx="499943" cy="499943"/>
          </a:xfrm>
          <a:prstGeom prst="roundRect">
            <a:avLst>
              <a:gd name="adj" fmla="val 13333"/>
            </a:avLst>
          </a:prstGeom>
          <a:solidFill>
            <a:srgbClr val="232629"/>
          </a:solidFill>
          <a:ln/>
        </p:spPr>
      </p:sp>
      <p:sp>
        <p:nvSpPr>
          <p:cNvPr id="14" name="Text 12"/>
          <p:cNvSpPr/>
          <p:nvPr/>
        </p:nvSpPr>
        <p:spPr>
          <a:xfrm>
            <a:off x="2670572" y="5010507"/>
            <a:ext cx="194072"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3239810" y="5045154"/>
            <a:ext cx="3181707"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Rotation Optimization</a:t>
            </a:r>
            <a:endParaRPr lang="en-US" sz="2187" dirty="0"/>
          </a:p>
        </p:txBody>
      </p:sp>
      <p:sp>
        <p:nvSpPr>
          <p:cNvPr id="16" name="Text 14"/>
          <p:cNvSpPr/>
          <p:nvPr/>
        </p:nvSpPr>
        <p:spPr>
          <a:xfrm>
            <a:off x="3239810" y="5525572"/>
            <a:ext cx="3964305"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Experiment with rotating your ads to find the most effective placements.</a:t>
            </a:r>
            <a:endParaRPr lang="en-US" sz="1750" dirty="0"/>
          </a:p>
        </p:txBody>
      </p:sp>
      <p:sp>
        <p:nvSpPr>
          <p:cNvPr id="17" name="Shape 15"/>
          <p:cNvSpPr/>
          <p:nvPr/>
        </p:nvSpPr>
        <p:spPr>
          <a:xfrm>
            <a:off x="7426285" y="4968835"/>
            <a:ext cx="499943" cy="499943"/>
          </a:xfrm>
          <a:prstGeom prst="roundRect">
            <a:avLst>
              <a:gd name="adj" fmla="val 13333"/>
            </a:avLst>
          </a:prstGeom>
          <a:solidFill>
            <a:srgbClr val="232629"/>
          </a:solidFill>
          <a:ln/>
        </p:spPr>
      </p:sp>
      <p:sp>
        <p:nvSpPr>
          <p:cNvPr id="18" name="Text 16"/>
          <p:cNvSpPr/>
          <p:nvPr/>
        </p:nvSpPr>
        <p:spPr>
          <a:xfrm>
            <a:off x="7563088" y="5010507"/>
            <a:ext cx="22633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4</a:t>
            </a:r>
            <a:endParaRPr lang="en-US" sz="2624" dirty="0"/>
          </a:p>
        </p:txBody>
      </p:sp>
      <p:sp>
        <p:nvSpPr>
          <p:cNvPr id="19" name="Text 17"/>
          <p:cNvSpPr/>
          <p:nvPr/>
        </p:nvSpPr>
        <p:spPr>
          <a:xfrm>
            <a:off x="8148399" y="5045154"/>
            <a:ext cx="3372683"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Prominence Placement</a:t>
            </a:r>
            <a:endParaRPr lang="en-US" sz="2187" dirty="0"/>
          </a:p>
        </p:txBody>
      </p:sp>
      <p:sp>
        <p:nvSpPr>
          <p:cNvPr id="20" name="Text 18"/>
          <p:cNvSpPr/>
          <p:nvPr/>
        </p:nvSpPr>
        <p:spPr>
          <a:xfrm>
            <a:off x="8148399" y="5525572"/>
            <a:ext cx="3964305"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Strategically place your ads in prominent positions to increase their impact.</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398627"/>
            <a:ext cx="679073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The Ad Auction Process</a:t>
            </a:r>
            <a:endParaRPr lang="en-US" sz="4374" dirty="0"/>
          </a:p>
        </p:txBody>
      </p:sp>
      <p:sp>
        <p:nvSpPr>
          <p:cNvPr id="5" name="Shape 3"/>
          <p:cNvSpPr/>
          <p:nvPr/>
        </p:nvSpPr>
        <p:spPr>
          <a:xfrm>
            <a:off x="2517696" y="4684157"/>
            <a:ext cx="9594890" cy="27742"/>
          </a:xfrm>
          <a:prstGeom prst="rect">
            <a:avLst/>
          </a:prstGeom>
          <a:solidFill>
            <a:srgbClr val="FFFFFF"/>
          </a:solidFill>
          <a:ln/>
        </p:spPr>
      </p:sp>
      <p:sp>
        <p:nvSpPr>
          <p:cNvPr id="6" name="Shape 4"/>
          <p:cNvSpPr/>
          <p:nvPr/>
        </p:nvSpPr>
        <p:spPr>
          <a:xfrm>
            <a:off x="4846975" y="3906560"/>
            <a:ext cx="27742" cy="777597"/>
          </a:xfrm>
          <a:prstGeom prst="rect">
            <a:avLst/>
          </a:prstGeom>
          <a:solidFill>
            <a:srgbClr val="FFFFFF"/>
          </a:solidFill>
          <a:ln/>
        </p:spPr>
      </p:sp>
      <p:sp>
        <p:nvSpPr>
          <p:cNvPr id="7" name="Shape 5"/>
          <p:cNvSpPr/>
          <p:nvPr/>
        </p:nvSpPr>
        <p:spPr>
          <a:xfrm>
            <a:off x="4610933" y="4434245"/>
            <a:ext cx="499943" cy="499943"/>
          </a:xfrm>
          <a:prstGeom prst="roundRect">
            <a:avLst>
              <a:gd name="adj" fmla="val 13333"/>
            </a:avLst>
          </a:prstGeom>
          <a:solidFill>
            <a:srgbClr val="232629"/>
          </a:solidFill>
          <a:ln/>
        </p:spPr>
      </p:sp>
      <p:sp>
        <p:nvSpPr>
          <p:cNvPr id="8" name="Text 6"/>
          <p:cNvSpPr/>
          <p:nvPr/>
        </p:nvSpPr>
        <p:spPr>
          <a:xfrm>
            <a:off x="4797147" y="4475917"/>
            <a:ext cx="127397"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1</a:t>
            </a:r>
            <a:endParaRPr lang="en-US" sz="2624" dirty="0"/>
          </a:p>
        </p:txBody>
      </p:sp>
      <p:sp>
        <p:nvSpPr>
          <p:cNvPr id="9" name="Text 7"/>
          <p:cNvSpPr/>
          <p:nvPr/>
        </p:nvSpPr>
        <p:spPr>
          <a:xfrm>
            <a:off x="3472101" y="2537341"/>
            <a:ext cx="2777490" cy="347186"/>
          </a:xfrm>
          <a:prstGeom prst="rect">
            <a:avLst/>
          </a:prstGeom>
          <a:noFill/>
          <a:ln/>
        </p:spPr>
        <p:txBody>
          <a:bodyPr wrap="none" rtlCol="0" anchor="t"/>
          <a:lstStyle/>
          <a:p>
            <a:pPr marL="0" indent="0" algn="ctr">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Keyword Bidding</a:t>
            </a:r>
            <a:endParaRPr lang="en-US" sz="2187" dirty="0"/>
          </a:p>
        </p:txBody>
      </p:sp>
      <p:sp>
        <p:nvSpPr>
          <p:cNvPr id="10" name="Text 8"/>
          <p:cNvSpPr/>
          <p:nvPr/>
        </p:nvSpPr>
        <p:spPr>
          <a:xfrm>
            <a:off x="2739866" y="3017758"/>
            <a:ext cx="4241959" cy="666512"/>
          </a:xfrm>
          <a:prstGeom prst="rect">
            <a:avLst/>
          </a:prstGeom>
          <a:noFill/>
          <a:ln/>
        </p:spPr>
        <p:txBody>
          <a:bodyPr wrap="square" rtlCol="0" anchor="t"/>
          <a:lstStyle/>
          <a:p>
            <a:pPr marL="0" indent="0" algn="ctr">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Advertisers bid on keywords they want to target with their ads.</a:t>
            </a:r>
            <a:endParaRPr lang="en-US" sz="1750" dirty="0"/>
          </a:p>
        </p:txBody>
      </p:sp>
      <p:sp>
        <p:nvSpPr>
          <p:cNvPr id="11" name="Shape 9"/>
          <p:cNvSpPr/>
          <p:nvPr/>
        </p:nvSpPr>
        <p:spPr>
          <a:xfrm>
            <a:off x="7301210" y="4684157"/>
            <a:ext cx="27742" cy="777597"/>
          </a:xfrm>
          <a:prstGeom prst="rect">
            <a:avLst/>
          </a:prstGeom>
          <a:solidFill>
            <a:srgbClr val="FFFFFF"/>
          </a:solidFill>
          <a:ln/>
        </p:spPr>
      </p:sp>
      <p:sp>
        <p:nvSpPr>
          <p:cNvPr id="12" name="Shape 10"/>
          <p:cNvSpPr/>
          <p:nvPr/>
        </p:nvSpPr>
        <p:spPr>
          <a:xfrm>
            <a:off x="7065169" y="4434245"/>
            <a:ext cx="499943" cy="499943"/>
          </a:xfrm>
          <a:prstGeom prst="roundRect">
            <a:avLst>
              <a:gd name="adj" fmla="val 13333"/>
            </a:avLst>
          </a:prstGeom>
          <a:solidFill>
            <a:srgbClr val="232629"/>
          </a:solidFill>
          <a:ln/>
        </p:spPr>
      </p:sp>
      <p:sp>
        <p:nvSpPr>
          <p:cNvPr id="13" name="Text 11"/>
          <p:cNvSpPr/>
          <p:nvPr/>
        </p:nvSpPr>
        <p:spPr>
          <a:xfrm>
            <a:off x="7218402" y="4475917"/>
            <a:ext cx="19335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2</a:t>
            </a:r>
            <a:endParaRPr lang="en-US" sz="2624" dirty="0"/>
          </a:p>
        </p:txBody>
      </p:sp>
      <p:sp>
        <p:nvSpPr>
          <p:cNvPr id="14" name="Text 12"/>
          <p:cNvSpPr/>
          <p:nvPr/>
        </p:nvSpPr>
        <p:spPr>
          <a:xfrm>
            <a:off x="5926336" y="5684044"/>
            <a:ext cx="2777490" cy="347186"/>
          </a:xfrm>
          <a:prstGeom prst="rect">
            <a:avLst/>
          </a:prstGeom>
          <a:noFill/>
          <a:ln/>
        </p:spPr>
        <p:txBody>
          <a:bodyPr wrap="none" rtlCol="0" anchor="t"/>
          <a:lstStyle/>
          <a:p>
            <a:pPr marL="0" indent="0" algn="ctr">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Ad Ranking</a:t>
            </a:r>
            <a:endParaRPr lang="en-US" sz="2187" dirty="0"/>
          </a:p>
        </p:txBody>
      </p:sp>
      <p:sp>
        <p:nvSpPr>
          <p:cNvPr id="15" name="Text 13"/>
          <p:cNvSpPr/>
          <p:nvPr/>
        </p:nvSpPr>
        <p:spPr>
          <a:xfrm>
            <a:off x="5194102" y="6164461"/>
            <a:ext cx="4241959" cy="666512"/>
          </a:xfrm>
          <a:prstGeom prst="rect">
            <a:avLst/>
          </a:prstGeom>
          <a:noFill/>
          <a:ln/>
        </p:spPr>
        <p:txBody>
          <a:bodyPr wrap="square" rtlCol="0" anchor="t"/>
          <a:lstStyle/>
          <a:p>
            <a:pPr marL="0" indent="0" algn="ctr">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Google evaluates the quality and relevance of each ad to determine its placement.</a:t>
            </a:r>
            <a:endParaRPr lang="en-US" sz="1750" dirty="0"/>
          </a:p>
        </p:txBody>
      </p:sp>
      <p:sp>
        <p:nvSpPr>
          <p:cNvPr id="16" name="Shape 14"/>
          <p:cNvSpPr/>
          <p:nvPr/>
        </p:nvSpPr>
        <p:spPr>
          <a:xfrm>
            <a:off x="9755445" y="3906560"/>
            <a:ext cx="27742" cy="777597"/>
          </a:xfrm>
          <a:prstGeom prst="rect">
            <a:avLst/>
          </a:prstGeom>
          <a:solidFill>
            <a:srgbClr val="FFFFFF"/>
          </a:solidFill>
          <a:ln/>
        </p:spPr>
      </p:sp>
      <p:sp>
        <p:nvSpPr>
          <p:cNvPr id="17" name="Shape 15"/>
          <p:cNvSpPr/>
          <p:nvPr/>
        </p:nvSpPr>
        <p:spPr>
          <a:xfrm>
            <a:off x="9519404" y="4434245"/>
            <a:ext cx="499943" cy="499943"/>
          </a:xfrm>
          <a:prstGeom prst="roundRect">
            <a:avLst>
              <a:gd name="adj" fmla="val 13333"/>
            </a:avLst>
          </a:prstGeom>
          <a:solidFill>
            <a:srgbClr val="232629"/>
          </a:solidFill>
          <a:ln/>
        </p:spPr>
      </p:sp>
      <p:sp>
        <p:nvSpPr>
          <p:cNvPr id="18" name="Text 16"/>
          <p:cNvSpPr/>
          <p:nvPr/>
        </p:nvSpPr>
        <p:spPr>
          <a:xfrm>
            <a:off x="9672280" y="4475917"/>
            <a:ext cx="194072"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3</a:t>
            </a:r>
            <a:endParaRPr lang="en-US" sz="2624" dirty="0"/>
          </a:p>
        </p:txBody>
      </p:sp>
      <p:sp>
        <p:nvSpPr>
          <p:cNvPr id="19" name="Text 17"/>
          <p:cNvSpPr/>
          <p:nvPr/>
        </p:nvSpPr>
        <p:spPr>
          <a:xfrm>
            <a:off x="8380571" y="2537341"/>
            <a:ext cx="2777490" cy="347186"/>
          </a:xfrm>
          <a:prstGeom prst="rect">
            <a:avLst/>
          </a:prstGeom>
          <a:noFill/>
          <a:ln/>
        </p:spPr>
        <p:txBody>
          <a:bodyPr wrap="none" rtlCol="0" anchor="t"/>
          <a:lstStyle/>
          <a:p>
            <a:pPr marL="0" indent="0" algn="ctr">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Ad Serving</a:t>
            </a:r>
            <a:endParaRPr lang="en-US" sz="2187" dirty="0"/>
          </a:p>
        </p:txBody>
      </p:sp>
      <p:sp>
        <p:nvSpPr>
          <p:cNvPr id="20" name="Text 18"/>
          <p:cNvSpPr/>
          <p:nvPr/>
        </p:nvSpPr>
        <p:spPr>
          <a:xfrm>
            <a:off x="7648337" y="3017758"/>
            <a:ext cx="4242078" cy="666512"/>
          </a:xfrm>
          <a:prstGeom prst="rect">
            <a:avLst/>
          </a:prstGeom>
          <a:noFill/>
          <a:ln/>
        </p:spPr>
        <p:txBody>
          <a:bodyPr wrap="square" rtlCol="0" anchor="t"/>
          <a:lstStyle/>
          <a:p>
            <a:pPr marL="0" indent="0" algn="ctr">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highest-ranking ads are displayed to users searching for the targeted keywords.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509832"/>
            <a:ext cx="9492258"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Keyword Research and Targeting</a:t>
            </a:r>
            <a:endParaRPr lang="en-US" sz="4374" dirty="0"/>
          </a:p>
        </p:txBody>
      </p:sp>
      <p:sp>
        <p:nvSpPr>
          <p:cNvPr id="5" name="Shape 3"/>
          <p:cNvSpPr/>
          <p:nvPr/>
        </p:nvSpPr>
        <p:spPr>
          <a:xfrm>
            <a:off x="2517696" y="2648545"/>
            <a:ext cx="4686419" cy="1924526"/>
          </a:xfrm>
          <a:prstGeom prst="roundRect">
            <a:avLst>
              <a:gd name="adj" fmla="val 3464"/>
            </a:avLst>
          </a:prstGeom>
          <a:solidFill>
            <a:srgbClr val="232629"/>
          </a:solidFill>
          <a:ln/>
        </p:spPr>
      </p:sp>
      <p:sp>
        <p:nvSpPr>
          <p:cNvPr id="6" name="Text 4"/>
          <p:cNvSpPr/>
          <p:nvPr/>
        </p:nvSpPr>
        <p:spPr>
          <a:xfrm>
            <a:off x="2739866" y="2870716"/>
            <a:ext cx="3924895"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Identify Relevant Keywords</a:t>
            </a:r>
            <a:endParaRPr lang="en-US" sz="2187" dirty="0"/>
          </a:p>
        </p:txBody>
      </p:sp>
      <p:sp>
        <p:nvSpPr>
          <p:cNvPr id="7" name="Text 5"/>
          <p:cNvSpPr/>
          <p:nvPr/>
        </p:nvSpPr>
        <p:spPr>
          <a:xfrm>
            <a:off x="2739866" y="3351133"/>
            <a:ext cx="4242078"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Use keyword research tools to find the most relevant and high-performing keywords for your business.</a:t>
            </a:r>
            <a:endParaRPr lang="en-US" sz="1750" dirty="0"/>
          </a:p>
        </p:txBody>
      </p:sp>
      <p:sp>
        <p:nvSpPr>
          <p:cNvPr id="8" name="Shape 6"/>
          <p:cNvSpPr/>
          <p:nvPr/>
        </p:nvSpPr>
        <p:spPr>
          <a:xfrm>
            <a:off x="7426285" y="2648545"/>
            <a:ext cx="4686419" cy="1924526"/>
          </a:xfrm>
          <a:prstGeom prst="roundRect">
            <a:avLst>
              <a:gd name="adj" fmla="val 3464"/>
            </a:avLst>
          </a:prstGeom>
          <a:solidFill>
            <a:srgbClr val="232629"/>
          </a:solidFill>
          <a:ln/>
        </p:spPr>
      </p:sp>
      <p:sp>
        <p:nvSpPr>
          <p:cNvPr id="9" name="Text 7"/>
          <p:cNvSpPr/>
          <p:nvPr/>
        </p:nvSpPr>
        <p:spPr>
          <a:xfrm>
            <a:off x="7648456" y="2870716"/>
            <a:ext cx="3367445"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Understand User Intent</a:t>
            </a:r>
            <a:endParaRPr lang="en-US" sz="2187" dirty="0"/>
          </a:p>
        </p:txBody>
      </p:sp>
      <p:sp>
        <p:nvSpPr>
          <p:cNvPr id="10" name="Text 8"/>
          <p:cNvSpPr/>
          <p:nvPr/>
        </p:nvSpPr>
        <p:spPr>
          <a:xfrm>
            <a:off x="7648456" y="3351133"/>
            <a:ext cx="4242078"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Analyze the search intent behind each keyword to ensure your ads are highly relevant.</a:t>
            </a:r>
            <a:endParaRPr lang="en-US" sz="1750" dirty="0"/>
          </a:p>
        </p:txBody>
      </p:sp>
      <p:sp>
        <p:nvSpPr>
          <p:cNvPr id="11" name="Shape 9"/>
          <p:cNvSpPr/>
          <p:nvPr/>
        </p:nvSpPr>
        <p:spPr>
          <a:xfrm>
            <a:off x="2517696" y="4795242"/>
            <a:ext cx="4686419" cy="1924526"/>
          </a:xfrm>
          <a:prstGeom prst="roundRect">
            <a:avLst>
              <a:gd name="adj" fmla="val 3464"/>
            </a:avLst>
          </a:prstGeom>
          <a:solidFill>
            <a:srgbClr val="232629"/>
          </a:solidFill>
          <a:ln/>
        </p:spPr>
      </p:sp>
      <p:sp>
        <p:nvSpPr>
          <p:cNvPr id="12" name="Text 10"/>
          <p:cNvSpPr/>
          <p:nvPr/>
        </p:nvSpPr>
        <p:spPr>
          <a:xfrm>
            <a:off x="2739866" y="5017413"/>
            <a:ext cx="408682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Negative Keyword Targeting</a:t>
            </a:r>
            <a:endParaRPr lang="en-US" sz="2187" dirty="0"/>
          </a:p>
        </p:txBody>
      </p:sp>
      <p:sp>
        <p:nvSpPr>
          <p:cNvPr id="13" name="Text 11"/>
          <p:cNvSpPr/>
          <p:nvPr/>
        </p:nvSpPr>
        <p:spPr>
          <a:xfrm>
            <a:off x="2739866" y="5497830"/>
            <a:ext cx="4242078"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Exclude irrelevant keywords to prevent your ads from appearing for unrelated searches.</a:t>
            </a:r>
            <a:endParaRPr lang="en-US" sz="1750" dirty="0"/>
          </a:p>
        </p:txBody>
      </p:sp>
      <p:sp>
        <p:nvSpPr>
          <p:cNvPr id="14" name="Shape 12"/>
          <p:cNvSpPr/>
          <p:nvPr/>
        </p:nvSpPr>
        <p:spPr>
          <a:xfrm>
            <a:off x="7426285" y="4795242"/>
            <a:ext cx="4686419" cy="1924526"/>
          </a:xfrm>
          <a:prstGeom prst="roundRect">
            <a:avLst>
              <a:gd name="adj" fmla="val 3464"/>
            </a:avLst>
          </a:prstGeom>
          <a:solidFill>
            <a:srgbClr val="232629"/>
          </a:solidFill>
          <a:ln/>
        </p:spPr>
      </p:sp>
      <p:sp>
        <p:nvSpPr>
          <p:cNvPr id="15" name="Text 13"/>
          <p:cNvSpPr/>
          <p:nvPr/>
        </p:nvSpPr>
        <p:spPr>
          <a:xfrm>
            <a:off x="7648456" y="5017413"/>
            <a:ext cx="3202781"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Ongoing Optimization</a:t>
            </a:r>
            <a:endParaRPr lang="en-US" sz="2187" dirty="0"/>
          </a:p>
        </p:txBody>
      </p:sp>
      <p:sp>
        <p:nvSpPr>
          <p:cNvPr id="16" name="Text 14"/>
          <p:cNvSpPr/>
          <p:nvPr/>
        </p:nvSpPr>
        <p:spPr>
          <a:xfrm>
            <a:off x="7648456" y="5497830"/>
            <a:ext cx="4242078"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Continuously monitor and refine your keyword strategy to improve performance over time.</a:t>
            </a:r>
            <a:endParaRPr lang="en-US" sz="1750"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752124"/>
            <a:ext cx="8672989"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Ad Copywriting Best Practices</a:t>
            </a:r>
            <a:endParaRPr lang="en-US" sz="4374" dirty="0"/>
          </a:p>
        </p:txBody>
      </p:sp>
      <p:pic>
        <p:nvPicPr>
          <p:cNvPr id="5" name="Image 0" descr="preencoded.png"/>
          <p:cNvPicPr>
            <a:picLocks noChangeAspect="1"/>
          </p:cNvPicPr>
          <p:nvPr/>
        </p:nvPicPr>
        <p:blipFill>
          <a:blip r:embed="rId3"/>
          <a:stretch>
            <a:fillRect/>
          </a:stretch>
        </p:blipFill>
        <p:spPr>
          <a:xfrm>
            <a:off x="2517696" y="2890838"/>
            <a:ext cx="537091" cy="537091"/>
          </a:xfrm>
          <a:prstGeom prst="rect">
            <a:avLst/>
          </a:prstGeom>
        </p:spPr>
      </p:pic>
      <p:sp>
        <p:nvSpPr>
          <p:cNvPr id="6" name="Text 3"/>
          <p:cNvSpPr/>
          <p:nvPr/>
        </p:nvSpPr>
        <p:spPr>
          <a:xfrm>
            <a:off x="2517696" y="3650099"/>
            <a:ext cx="2148721" cy="694373"/>
          </a:xfrm>
          <a:prstGeom prst="rect">
            <a:avLst/>
          </a:prstGeom>
          <a:noFill/>
          <a:ln/>
        </p:spPr>
        <p:txBody>
          <a:bodyPr wrap="squar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Compelling Headline</a:t>
            </a:r>
            <a:endParaRPr lang="en-US" sz="2187" dirty="0"/>
          </a:p>
        </p:txBody>
      </p:sp>
      <p:sp>
        <p:nvSpPr>
          <p:cNvPr id="7" name="Text 4"/>
          <p:cNvSpPr/>
          <p:nvPr/>
        </p:nvSpPr>
        <p:spPr>
          <a:xfrm>
            <a:off x="2517696" y="4477703"/>
            <a:ext cx="2148721" cy="1999536"/>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Craft a powerful headline that captures attention and communicates your unique value proposition.</a:t>
            </a:r>
            <a:endParaRPr lang="en-US" sz="1750" dirty="0"/>
          </a:p>
        </p:txBody>
      </p:sp>
      <p:pic>
        <p:nvPicPr>
          <p:cNvPr id="8" name="Image 1" descr="preencoded.png"/>
          <p:cNvPicPr>
            <a:picLocks noChangeAspect="1"/>
          </p:cNvPicPr>
          <p:nvPr/>
        </p:nvPicPr>
        <p:blipFill>
          <a:blip r:embed="rId4"/>
          <a:stretch>
            <a:fillRect/>
          </a:stretch>
        </p:blipFill>
        <p:spPr>
          <a:xfrm>
            <a:off x="4999673" y="2890838"/>
            <a:ext cx="537210" cy="537210"/>
          </a:xfrm>
          <a:prstGeom prst="rect">
            <a:avLst/>
          </a:prstGeom>
        </p:spPr>
      </p:pic>
      <p:sp>
        <p:nvSpPr>
          <p:cNvPr id="9" name="Text 5"/>
          <p:cNvSpPr/>
          <p:nvPr/>
        </p:nvSpPr>
        <p:spPr>
          <a:xfrm>
            <a:off x="4999673" y="3650218"/>
            <a:ext cx="2148840" cy="694373"/>
          </a:xfrm>
          <a:prstGeom prst="rect">
            <a:avLst/>
          </a:prstGeom>
          <a:noFill/>
          <a:ln/>
        </p:spPr>
        <p:txBody>
          <a:bodyPr wrap="squar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Clear Call-to-Action</a:t>
            </a:r>
            <a:endParaRPr lang="en-US" sz="2187" dirty="0"/>
          </a:p>
        </p:txBody>
      </p:sp>
      <p:sp>
        <p:nvSpPr>
          <p:cNvPr id="10" name="Text 6"/>
          <p:cNvSpPr/>
          <p:nvPr/>
        </p:nvSpPr>
        <p:spPr>
          <a:xfrm>
            <a:off x="4999673" y="4477822"/>
            <a:ext cx="2148840" cy="1999536"/>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Include a strong call-to-action that encourages users to take the desired action, such as clicking or making a purchase.</a:t>
            </a:r>
            <a:endParaRPr lang="en-US" sz="1750" dirty="0"/>
          </a:p>
        </p:txBody>
      </p:sp>
      <p:pic>
        <p:nvPicPr>
          <p:cNvPr id="11" name="Image 2" descr="preencoded.png"/>
          <p:cNvPicPr>
            <a:picLocks noChangeAspect="1"/>
          </p:cNvPicPr>
          <p:nvPr/>
        </p:nvPicPr>
        <p:blipFill>
          <a:blip r:embed="rId5"/>
          <a:stretch>
            <a:fillRect/>
          </a:stretch>
        </p:blipFill>
        <p:spPr>
          <a:xfrm>
            <a:off x="7481768" y="2890838"/>
            <a:ext cx="537091" cy="537091"/>
          </a:xfrm>
          <a:prstGeom prst="rect">
            <a:avLst/>
          </a:prstGeom>
        </p:spPr>
      </p:pic>
      <p:sp>
        <p:nvSpPr>
          <p:cNvPr id="12" name="Text 7"/>
          <p:cNvSpPr/>
          <p:nvPr/>
        </p:nvSpPr>
        <p:spPr>
          <a:xfrm>
            <a:off x="7481768" y="3650099"/>
            <a:ext cx="2148721" cy="694373"/>
          </a:xfrm>
          <a:prstGeom prst="rect">
            <a:avLst/>
          </a:prstGeom>
          <a:noFill/>
          <a:ln/>
        </p:spPr>
        <p:txBody>
          <a:bodyPr wrap="squar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Highlight Benefits</a:t>
            </a:r>
            <a:endParaRPr lang="en-US" sz="2187" dirty="0"/>
          </a:p>
        </p:txBody>
      </p:sp>
      <p:sp>
        <p:nvSpPr>
          <p:cNvPr id="13" name="Text 8"/>
          <p:cNvSpPr/>
          <p:nvPr/>
        </p:nvSpPr>
        <p:spPr>
          <a:xfrm>
            <a:off x="7481768" y="4477703"/>
            <a:ext cx="2148721" cy="1333024"/>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Focus on the benefits your product or service offers to the customer, not just the features.</a:t>
            </a:r>
            <a:endParaRPr lang="en-US" sz="1750" dirty="0"/>
          </a:p>
        </p:txBody>
      </p:sp>
      <p:pic>
        <p:nvPicPr>
          <p:cNvPr id="14" name="Image 3" descr="preencoded.png"/>
          <p:cNvPicPr>
            <a:picLocks noChangeAspect="1"/>
          </p:cNvPicPr>
          <p:nvPr/>
        </p:nvPicPr>
        <p:blipFill>
          <a:blip r:embed="rId6"/>
          <a:stretch>
            <a:fillRect/>
          </a:stretch>
        </p:blipFill>
        <p:spPr>
          <a:xfrm>
            <a:off x="9963745" y="2890838"/>
            <a:ext cx="537210" cy="537210"/>
          </a:xfrm>
          <a:prstGeom prst="rect">
            <a:avLst/>
          </a:prstGeom>
        </p:spPr>
      </p:pic>
      <p:sp>
        <p:nvSpPr>
          <p:cNvPr id="15" name="Text 9"/>
          <p:cNvSpPr/>
          <p:nvPr/>
        </p:nvSpPr>
        <p:spPr>
          <a:xfrm>
            <a:off x="9963745" y="3650218"/>
            <a:ext cx="2148840" cy="694373"/>
          </a:xfrm>
          <a:prstGeom prst="rect">
            <a:avLst/>
          </a:prstGeom>
          <a:noFill/>
          <a:ln/>
        </p:spPr>
        <p:txBody>
          <a:bodyPr wrap="squar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Maintain Relevance</a:t>
            </a:r>
            <a:endParaRPr lang="en-US" sz="2187" dirty="0"/>
          </a:p>
        </p:txBody>
      </p:sp>
      <p:sp>
        <p:nvSpPr>
          <p:cNvPr id="16" name="Text 10"/>
          <p:cNvSpPr/>
          <p:nvPr/>
        </p:nvSpPr>
        <p:spPr>
          <a:xfrm>
            <a:off x="9963745" y="4477822"/>
            <a:ext cx="2148840" cy="1333024"/>
          </a:xfrm>
          <a:prstGeom prst="rect">
            <a:avLst/>
          </a:prstGeom>
          <a:noFill/>
          <a:ln/>
        </p:spPr>
        <p:txBody>
          <a:bodyPr wrap="squar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Ensure your ad copy is highly relevant to the user's search query and their intent.</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30791"/>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762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kern="0" spc="-43" dirty="0">
                <a:solidFill>
                  <a:srgbClr val="FFFFFF"/>
                </a:solidFill>
                <a:latin typeface="Montserrat" pitchFamily="34" charset="0"/>
                <a:ea typeface="Montserrat" pitchFamily="34" charset="-122"/>
                <a:cs typeface="Montserrat" pitchFamily="34" charset="-120"/>
              </a:rPr>
              <a:t>Measuring and Optimizing Ad Performance</a:t>
            </a:r>
            <a:endParaRPr lang="en-US" sz="4350" dirty="0"/>
          </a:p>
        </p:txBody>
      </p:sp>
      <p:pic>
        <p:nvPicPr>
          <p:cNvPr id="6" name="Image 1" descr="preencoded.png"/>
          <p:cNvPicPr>
            <a:picLocks noChangeAspect="1"/>
          </p:cNvPicPr>
          <p:nvPr/>
        </p:nvPicPr>
        <p:blipFill>
          <a:blip r:embed="rId4"/>
          <a:stretch>
            <a:fillRect/>
          </a:stretch>
        </p:blipFill>
        <p:spPr>
          <a:xfrm>
            <a:off x="4486156" y="2320052"/>
            <a:ext cx="1104781" cy="1767721"/>
          </a:xfrm>
          <a:prstGeom prst="rect">
            <a:avLst/>
          </a:prstGeom>
        </p:spPr>
      </p:pic>
      <p:sp>
        <p:nvSpPr>
          <p:cNvPr id="7" name="Text 3"/>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Metrics Analysis</a:t>
            </a:r>
            <a:endParaRPr lang="en-US" sz="2175" dirty="0"/>
          </a:p>
        </p:txBody>
      </p:sp>
      <p:sp>
        <p:nvSpPr>
          <p:cNvPr id="8" name="Text 4"/>
          <p:cNvSpPr/>
          <p:nvPr/>
        </p:nvSpPr>
        <p:spPr>
          <a:xfrm>
            <a:off x="5922288" y="3018711"/>
            <a:ext cx="7879556" cy="662702"/>
          </a:xfrm>
          <a:prstGeom prst="rect">
            <a:avLst/>
          </a:prstGeom>
          <a:noFill/>
          <a:ln/>
        </p:spPr>
        <p:txBody>
          <a:bodyPr wrap="square" rtlCol="0" anchor="t"/>
          <a:lstStyle/>
          <a:p>
            <a:pPr marL="0" indent="0" algn="l">
              <a:lnSpc>
                <a:spcPts val="2610"/>
              </a:lnSpc>
              <a:buNone/>
            </a:pPr>
            <a:r>
              <a:rPr lang="en-US" sz="1740" dirty="0">
                <a:solidFill>
                  <a:srgbClr val="E2E6E9"/>
                </a:solidFill>
                <a:latin typeface="Source Sans Pro" pitchFamily="34" charset="0"/>
                <a:ea typeface="Source Sans Pro" pitchFamily="34" charset="-122"/>
                <a:cs typeface="Source Sans Pro" pitchFamily="34" charset="-120"/>
              </a:rPr>
              <a:t>Review key performance metrics such as click-through rate, conversion rate, and cost-per-click to identify areas for improvement.</a:t>
            </a:r>
            <a:endParaRPr lang="en-US" sz="1740" dirty="0"/>
          </a:p>
        </p:txBody>
      </p:sp>
      <p:pic>
        <p:nvPicPr>
          <p:cNvPr id="9" name="Image 2" descr="preencoded.png"/>
          <p:cNvPicPr>
            <a:picLocks noChangeAspect="1"/>
          </p:cNvPicPr>
          <p:nvPr/>
        </p:nvPicPr>
        <p:blipFill>
          <a:blip r:embed="rId5"/>
          <a:stretch>
            <a:fillRect/>
          </a:stretch>
        </p:blipFill>
        <p:spPr>
          <a:xfrm>
            <a:off x="4486156" y="4087773"/>
            <a:ext cx="1104781" cy="1767721"/>
          </a:xfrm>
          <a:prstGeom prst="rect">
            <a:avLst/>
          </a:prstGeom>
        </p:spPr>
      </p:pic>
      <p:sp>
        <p:nvSpPr>
          <p:cNvPr id="10" name="Text 5"/>
          <p:cNvSpPr/>
          <p:nvPr/>
        </p:nvSpPr>
        <p:spPr>
          <a:xfrm>
            <a:off x="5922288" y="4308634"/>
            <a:ext cx="2808565" cy="345281"/>
          </a:xfrm>
          <a:prstGeom prst="rect">
            <a:avLst/>
          </a:prstGeom>
          <a:noFill/>
          <a:ln/>
        </p:spPr>
        <p:txBody>
          <a:bodyPr wrap="none" rtlCol="0" anchor="t"/>
          <a:lstStyle/>
          <a:p>
            <a:pPr marL="0" indent="0" algn="l">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Audience Targeting</a:t>
            </a:r>
            <a:endParaRPr lang="en-US" sz="2175" dirty="0"/>
          </a:p>
        </p:txBody>
      </p:sp>
      <p:sp>
        <p:nvSpPr>
          <p:cNvPr id="11" name="Text 6"/>
          <p:cNvSpPr/>
          <p:nvPr/>
        </p:nvSpPr>
        <p:spPr>
          <a:xfrm>
            <a:off x="5922288" y="4786432"/>
            <a:ext cx="7879556" cy="331351"/>
          </a:xfrm>
          <a:prstGeom prst="rect">
            <a:avLst/>
          </a:prstGeom>
          <a:noFill/>
          <a:ln/>
        </p:spPr>
        <p:txBody>
          <a:bodyPr wrap="none" rtlCol="0" anchor="t"/>
          <a:lstStyle/>
          <a:p>
            <a:pPr marL="0" indent="0" algn="l">
              <a:lnSpc>
                <a:spcPts val="2610"/>
              </a:lnSpc>
              <a:buNone/>
            </a:pPr>
            <a:r>
              <a:rPr lang="en-US" sz="1740" dirty="0">
                <a:solidFill>
                  <a:srgbClr val="E2E6E9"/>
                </a:solidFill>
                <a:latin typeface="Source Sans Pro" pitchFamily="34" charset="0"/>
                <a:ea typeface="Source Sans Pro" pitchFamily="34" charset="-122"/>
                <a:cs typeface="Source Sans Pro" pitchFamily="34" charset="-120"/>
              </a:rPr>
              <a:t>Refine your audience targeting to reach the most relevant and responsive users.</a:t>
            </a:r>
            <a:endParaRPr lang="en-US" sz="1740" dirty="0"/>
          </a:p>
        </p:txBody>
      </p:sp>
      <p:pic>
        <p:nvPicPr>
          <p:cNvPr id="12" name="Image 3" descr="preencoded.png"/>
          <p:cNvPicPr>
            <a:picLocks noChangeAspect="1"/>
          </p:cNvPicPr>
          <p:nvPr/>
        </p:nvPicPr>
        <p:blipFill>
          <a:blip r:embed="rId6"/>
          <a:stretch>
            <a:fillRect/>
          </a:stretch>
        </p:blipFill>
        <p:spPr>
          <a:xfrm>
            <a:off x="4486156" y="5855494"/>
            <a:ext cx="1104781" cy="1767721"/>
          </a:xfrm>
          <a:prstGeom prst="rect">
            <a:avLst/>
          </a:prstGeom>
        </p:spPr>
      </p:pic>
      <p:sp>
        <p:nvSpPr>
          <p:cNvPr id="13" name="Text 7"/>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Ad Optimization</a:t>
            </a:r>
            <a:endParaRPr lang="en-US" sz="2175" dirty="0"/>
          </a:p>
        </p:txBody>
      </p:sp>
      <p:sp>
        <p:nvSpPr>
          <p:cNvPr id="14" name="Text 8"/>
          <p:cNvSpPr/>
          <p:nvPr/>
        </p:nvSpPr>
        <p:spPr>
          <a:xfrm>
            <a:off x="5922288" y="6554153"/>
            <a:ext cx="7879556" cy="662702"/>
          </a:xfrm>
          <a:prstGeom prst="rect">
            <a:avLst/>
          </a:prstGeom>
          <a:noFill/>
          <a:ln/>
        </p:spPr>
        <p:txBody>
          <a:bodyPr wrap="square" rtlCol="0" anchor="t"/>
          <a:lstStyle/>
          <a:p>
            <a:pPr marL="0" indent="0" algn="l">
              <a:lnSpc>
                <a:spcPts val="2610"/>
              </a:lnSpc>
              <a:buNone/>
            </a:pPr>
            <a:r>
              <a:rPr lang="en-US" sz="1740" dirty="0">
                <a:solidFill>
                  <a:srgbClr val="E2E6E9"/>
                </a:solidFill>
                <a:latin typeface="Source Sans Pro" pitchFamily="34" charset="0"/>
                <a:ea typeface="Source Sans Pro" pitchFamily="34" charset="-122"/>
                <a:cs typeface="Source Sans Pro" pitchFamily="34" charset="-120"/>
              </a:rPr>
              <a:t>Continuously test and optimize your ad copy, images, and landing pages to improve performance.</a:t>
            </a:r>
            <a:endParaRPr lang="en-US" sz="1740"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5" name="Text 2"/>
          <p:cNvSpPr/>
          <p:nvPr/>
        </p:nvSpPr>
        <p:spPr>
          <a:xfrm>
            <a:off x="6319599" y="1691521"/>
            <a:ext cx="7477601" cy="2874645"/>
          </a:xfrm>
          <a:prstGeom prst="rect">
            <a:avLst/>
          </a:prstGeom>
          <a:noFill/>
          <a:ln/>
        </p:spPr>
        <p:txBody>
          <a:bodyPr wrap="square" rtlCol="0" anchor="t"/>
          <a:lstStyle/>
          <a:p>
            <a:pPr marL="0" indent="0">
              <a:lnSpc>
                <a:spcPts val="7545"/>
              </a:lnSpc>
              <a:buNone/>
            </a:pPr>
            <a:r>
              <a:rPr lang="en-US" sz="6036" b="1" kern="0" spc="-60" dirty="0">
                <a:solidFill>
                  <a:srgbClr val="FFFFFF"/>
                </a:solidFill>
                <a:latin typeface="Montserrat" pitchFamily="34" charset="0"/>
                <a:ea typeface="Montserrat" pitchFamily="34" charset="-122"/>
                <a:cs typeface="Montserrat" pitchFamily="34" charset="-120"/>
              </a:rPr>
              <a:t>Understanding Ad Rank and Bidding Strategies</a:t>
            </a:r>
            <a:endParaRPr lang="en-US" sz="6036" dirty="0"/>
          </a:p>
        </p:txBody>
      </p:sp>
      <p:sp>
        <p:nvSpPr>
          <p:cNvPr id="6" name="Text 3"/>
          <p:cNvSpPr/>
          <p:nvPr/>
        </p:nvSpPr>
        <p:spPr>
          <a:xfrm>
            <a:off x="6319599" y="4899422"/>
            <a:ext cx="7477601"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 rank is a metric used by search engines to determine the placement and visibility of ads on a search results page. It considers factors like your bid amount, ad quality, and relevance to the user's search query.</a:t>
            </a:r>
            <a:endParaRPr lang="en-US" sz="1750" dirty="0"/>
          </a:p>
        </p:txBody>
      </p:sp>
      <p:sp>
        <p:nvSpPr>
          <p:cNvPr id="8" name="Text 5"/>
          <p:cNvSpPr/>
          <p:nvPr/>
        </p:nvSpPr>
        <p:spPr>
          <a:xfrm>
            <a:off x="6399967" y="6270308"/>
            <a:ext cx="194548"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Source Sans Pro" pitchFamily="34" charset="0"/>
                <a:ea typeface="Source Sans Pro" pitchFamily="34" charset="-122"/>
                <a:cs typeface="Source Sans Pro" pitchFamily="34" charset="-120"/>
              </a:rPr>
              <a:t>wa</a:t>
            </a:r>
            <a:endParaRPr lang="en-US" sz="1152" dirty="0"/>
          </a:p>
        </p:txBody>
      </p:sp>
      <p:sp>
        <p:nvSpPr>
          <p:cNvPr id="9" name="Text 6"/>
          <p:cNvSpPr/>
          <p:nvPr/>
        </p:nvSpPr>
        <p:spPr>
          <a:xfrm>
            <a:off x="6786086" y="6149102"/>
            <a:ext cx="2883218"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2272070"/>
            <a:ext cx="6300788"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Ad Formats Explained</a:t>
            </a:r>
            <a:endParaRPr lang="en-US" sz="4374" dirty="0"/>
          </a:p>
        </p:txBody>
      </p:sp>
      <p:sp>
        <p:nvSpPr>
          <p:cNvPr id="5" name="Text 3"/>
          <p:cNvSpPr/>
          <p:nvPr/>
        </p:nvSpPr>
        <p:spPr>
          <a:xfrm>
            <a:off x="2517696" y="3521869"/>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Display Ads</a:t>
            </a:r>
            <a:endParaRPr lang="en-US" sz="2187" dirty="0"/>
          </a:p>
        </p:txBody>
      </p:sp>
      <p:sp>
        <p:nvSpPr>
          <p:cNvPr id="6" name="Text 4"/>
          <p:cNvSpPr/>
          <p:nvPr/>
        </p:nvSpPr>
        <p:spPr>
          <a:xfrm>
            <a:off x="2517696" y="4091226"/>
            <a:ext cx="2836545" cy="1666280"/>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Visually engaging ads that appear on websites, apps, and social media platforms, often using images, videos, or interactive elements.</a:t>
            </a:r>
            <a:endParaRPr lang="en-US" sz="1750" dirty="0"/>
          </a:p>
        </p:txBody>
      </p:sp>
      <p:sp>
        <p:nvSpPr>
          <p:cNvPr id="7" name="Text 5"/>
          <p:cNvSpPr/>
          <p:nvPr/>
        </p:nvSpPr>
        <p:spPr>
          <a:xfrm>
            <a:off x="5903833" y="3521869"/>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Search Ads</a:t>
            </a:r>
            <a:endParaRPr lang="en-US" sz="2187" dirty="0"/>
          </a:p>
        </p:txBody>
      </p:sp>
      <p:sp>
        <p:nvSpPr>
          <p:cNvPr id="8" name="Text 6"/>
          <p:cNvSpPr/>
          <p:nvPr/>
        </p:nvSpPr>
        <p:spPr>
          <a:xfrm>
            <a:off x="5903833" y="4091226"/>
            <a:ext cx="2836545" cy="1666280"/>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Text-based ads that show up at the top or side of search engine results, targeted to specific keywords and user intent.</a:t>
            </a:r>
            <a:endParaRPr lang="en-US" sz="1750" dirty="0"/>
          </a:p>
        </p:txBody>
      </p:sp>
      <p:sp>
        <p:nvSpPr>
          <p:cNvPr id="9" name="Text 7"/>
          <p:cNvSpPr/>
          <p:nvPr/>
        </p:nvSpPr>
        <p:spPr>
          <a:xfrm>
            <a:off x="9289971" y="3521869"/>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Video Ads</a:t>
            </a:r>
            <a:endParaRPr lang="en-US" sz="2187" dirty="0"/>
          </a:p>
        </p:txBody>
      </p:sp>
      <p:sp>
        <p:nvSpPr>
          <p:cNvPr id="10" name="Text 8"/>
          <p:cNvSpPr/>
          <p:nvPr/>
        </p:nvSpPr>
        <p:spPr>
          <a:xfrm>
            <a:off x="9289971" y="4091226"/>
            <a:ext cx="2836545"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Ads that play before, during, or after video content on platforms like YouTube, often skippable or non-skippable.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868</Words>
  <Application>Microsoft Office PowerPoint</Application>
  <PresentationFormat>Custom</PresentationFormat>
  <Paragraphs>116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Usman Khalid</cp:lastModifiedBy>
  <cp:revision>2</cp:revision>
  <dcterms:created xsi:type="dcterms:W3CDTF">2024-05-17T17:11:51Z</dcterms:created>
  <dcterms:modified xsi:type="dcterms:W3CDTF">2024-05-18T06:07:44Z</dcterms:modified>
</cp:coreProperties>
</file>