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  <p:sldId id="268" r:id="rId6"/>
    <p:sldId id="270" r:id="rId7"/>
    <p:sldId id="271" r:id="rId8"/>
    <p:sldId id="280" r:id="rId9"/>
    <p:sldId id="279" r:id="rId10"/>
    <p:sldId id="276" r:id="rId11"/>
    <p:sldId id="275" r:id="rId12"/>
    <p:sldId id="283" r:id="rId13"/>
    <p:sldId id="281" r:id="rId14"/>
    <p:sldId id="282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IRZAAGHA" initials="MM" lastIdx="1" clrIdx="0">
    <p:extLst>
      <p:ext uri="{19B8F6BF-5375-455C-9EA6-DF929625EA0E}">
        <p15:presenceInfo xmlns:p15="http://schemas.microsoft.com/office/powerpoint/2012/main" userId="S::m.mirzaagha@studenti.unina.it::1bab4c67-8809-406f-95e6-e1d303d517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22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3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1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68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5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08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2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08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2C64-D86B-449D-BEFD-B6E763DA0086}" type="datetimeFigureOut">
              <a:rPr lang="it-IT" smtClean="0"/>
              <a:t>06/05/2022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0153-AC8F-42A6-AE03-6DDAC8D90C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9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3.png"/><Relationship Id="rId7" Type="http://schemas.openxmlformats.org/officeDocument/2006/relationships/image" Target="../media/image3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banner.png">
            <a:extLst>
              <a:ext uri="{FF2B5EF4-FFF2-40B4-BE49-F238E27FC236}">
                <a16:creationId xmlns:a16="http://schemas.microsoft.com/office/drawing/2014/main" id="{CF38A67A-001C-4E62-A81A-097FF1AC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40D5FB-FBF2-4E44-A261-CF2E0A6FC454}"/>
              </a:ext>
            </a:extLst>
          </p:cNvPr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SCUOLA POLITECNICA E DELLE SCIENZE DI BASE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92E8F08-1DD6-4F41-B570-D6E772D5FC72}"/>
              </a:ext>
            </a:extLst>
          </p:cNvPr>
          <p:cNvSpPr/>
          <p:nvPr/>
        </p:nvSpPr>
        <p:spPr>
          <a:xfrm>
            <a:off x="0" y="5359231"/>
            <a:ext cx="9144000" cy="1532759"/>
          </a:xfrm>
          <a:prstGeom prst="rect">
            <a:avLst/>
          </a:prstGeom>
          <a:solidFill>
            <a:srgbClr val="FFD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33C724-3CBE-4373-94CE-E25C0400F899}"/>
              </a:ext>
            </a:extLst>
          </p:cNvPr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LAUREA MAGISTRALE IN INGEGNERIA DELL’AUTOMAZIONE E ROBOTICA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256CE6-AE84-4B6D-9B9B-0DDD45AC30E2}"/>
              </a:ext>
            </a:extLst>
          </p:cNvPr>
          <p:cNvSpPr txBox="1"/>
          <p:nvPr/>
        </p:nvSpPr>
        <p:spPr>
          <a:xfrm>
            <a:off x="-19056" y="2567345"/>
            <a:ext cx="9148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800" b="1" dirty="0">
                <a:solidFill>
                  <a:srgbClr val="FF0000"/>
                </a:solidFill>
              </a:rPr>
              <a:t>MODELLO DI RICHARDSON SULLA CORSA AGLI ARMAMENTI CON VINCOLI DI BUDGET </a:t>
            </a:r>
            <a:endParaRPr lang="it-IT" sz="2800" b="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34349C-4C7E-419C-B67B-D11744F5ECA0}"/>
              </a:ext>
            </a:extLst>
          </p:cNvPr>
          <p:cNvSpPr txBox="1"/>
          <p:nvPr/>
        </p:nvSpPr>
        <p:spPr>
          <a:xfrm>
            <a:off x="-1913" y="3444000"/>
            <a:ext cx="884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entury Gothic" panose="020B0502020202020204" pitchFamily="34" charset="0"/>
              </a:rPr>
              <a:t>Presentazione della tesina di Dinamica e Controllo non lineare</a:t>
            </a:r>
          </a:p>
          <a:p>
            <a:endParaRPr lang="it-IT" sz="2400" b="1" dirty="0">
              <a:latin typeface="Century Gothic" panose="020B0502020202020204" pitchFamily="34" charset="0"/>
            </a:endParaRPr>
          </a:p>
          <a:p>
            <a:r>
              <a:rPr lang="it-IT" sz="2400" dirty="0">
                <a:latin typeface="Century Gothic" panose="020B0502020202020204" pitchFamily="34" charset="0"/>
              </a:rPr>
              <a:t>Candidato: Michael Mirzaagha P38/94</a:t>
            </a:r>
          </a:p>
          <a:p>
            <a:r>
              <a:rPr lang="it-IT" sz="2400" dirty="0">
                <a:latin typeface="Century Gothic" panose="020B0502020202020204" pitchFamily="34" charset="0"/>
              </a:rPr>
              <a:t>Prof. Mario Di Bernardo</a:t>
            </a:r>
          </a:p>
        </p:txBody>
      </p:sp>
      <p:pic>
        <p:nvPicPr>
          <p:cNvPr id="22" name="Immagine 21" descr="Immagine che contiene aeroplano, esterni, militare, combattente&#10;&#10;Descrizione generata automaticamente">
            <a:extLst>
              <a:ext uri="{FF2B5EF4-FFF2-40B4-BE49-F238E27FC236}">
                <a16:creationId xmlns:a16="http://schemas.microsoft.com/office/drawing/2014/main" id="{398E1D69-FC1B-4D61-8FF5-A6165199B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" y="5635964"/>
            <a:ext cx="1561074" cy="943662"/>
          </a:xfrm>
          <a:prstGeom prst="rect">
            <a:avLst/>
          </a:prstGeom>
        </p:spPr>
      </p:pic>
      <p:pic>
        <p:nvPicPr>
          <p:cNvPr id="24" name="Immagine 23" descr="Immagine che contiene edificio, veicolo militare, esterni, trasporto&#10;&#10;Descrizione generata automaticamente">
            <a:extLst>
              <a:ext uri="{FF2B5EF4-FFF2-40B4-BE49-F238E27FC236}">
                <a16:creationId xmlns:a16="http://schemas.microsoft.com/office/drawing/2014/main" id="{4DD5BE9E-65B2-4408-8E43-C8DE4C3E4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3" y="5663524"/>
            <a:ext cx="1561074" cy="947933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561711-6E03-498E-9F97-4BB3886B2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62" y="5668683"/>
            <a:ext cx="1561075" cy="943661"/>
          </a:xfrm>
          <a:prstGeom prst="rect">
            <a:avLst/>
          </a:prstGeom>
        </p:spPr>
      </p:pic>
      <p:pic>
        <p:nvPicPr>
          <p:cNvPr id="28" name="Immagine 27" descr="Immagine che contiene esterni, uniforme militare, persona, persone&#10;&#10;Descrizione generata automaticamente">
            <a:extLst>
              <a:ext uri="{FF2B5EF4-FFF2-40B4-BE49-F238E27FC236}">
                <a16:creationId xmlns:a16="http://schemas.microsoft.com/office/drawing/2014/main" id="{ADA76B7D-4C1C-4A55-A931-B97C1327F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05" y="5653779"/>
            <a:ext cx="1547007" cy="943661"/>
          </a:xfrm>
          <a:prstGeom prst="rect">
            <a:avLst/>
          </a:prstGeom>
        </p:spPr>
      </p:pic>
      <p:pic>
        <p:nvPicPr>
          <p:cNvPr id="32" name="Immagine 31" descr="Immagine che contiene cielo, missile, razzo, combattente&#10;&#10;Descrizione generata automaticamente">
            <a:extLst>
              <a:ext uri="{FF2B5EF4-FFF2-40B4-BE49-F238E27FC236}">
                <a16:creationId xmlns:a16="http://schemas.microsoft.com/office/drawing/2014/main" id="{AFFD8D74-F80D-4705-9FEB-CEB749771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79" y="5669239"/>
            <a:ext cx="1561074" cy="9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0C78137E-6192-4F44-AC99-5F3A69704934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B1A4805-980F-4479-9CE0-C7D7ECA6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D1441FD-01F0-4D47-8638-1E79AF3C4B6B}"/>
              </a:ext>
            </a:extLst>
          </p:cNvPr>
          <p:cNvSpPr/>
          <p:nvPr/>
        </p:nvSpPr>
        <p:spPr>
          <a:xfrm>
            <a:off x="7533764" y="6524425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10/12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998EBF-17F7-497D-8265-F184353460F8}"/>
              </a:ext>
            </a:extLst>
          </p:cNvPr>
          <p:cNvSpPr/>
          <p:nvPr/>
        </p:nvSpPr>
        <p:spPr>
          <a:xfrm>
            <a:off x="111616" y="88989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MRAC CON CONTROLLORE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F572598-4515-412D-A798-612165A2AC30}"/>
                  </a:ext>
                </a:extLst>
              </p:cNvPr>
              <p:cNvSpPr txBox="1"/>
              <p:nvPr/>
            </p:nvSpPr>
            <p:spPr>
              <a:xfrm>
                <a:off x="180987" y="833893"/>
                <a:ext cx="4822813" cy="755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Century Gothic" panose="020B0502020202020204" pitchFamily="34" charset="0"/>
                  </a:rPr>
                  <a:t>Questo metodo risolve i problemi di disturbi e variazione parametrica.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Century Gothic" panose="020B0502020202020204" pitchFamily="34" charset="0"/>
                  </a:rPr>
                  <a:t>I guadagni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5F572598-4515-412D-A798-612165A2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87" y="833893"/>
                <a:ext cx="4822813" cy="755271"/>
              </a:xfrm>
              <a:prstGeom prst="rect">
                <a:avLst/>
              </a:prstGeom>
              <a:blipFill>
                <a:blip r:embed="rId3"/>
                <a:stretch>
                  <a:fillRect l="-253" t="-1613" r="-379" b="-40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3617C5B-E423-462D-AFE4-344BFCAA21C7}"/>
              </a:ext>
            </a:extLst>
          </p:cNvPr>
          <p:cNvSpPr txBox="1"/>
          <p:nvPr/>
        </p:nvSpPr>
        <p:spPr>
          <a:xfrm>
            <a:off x="7545731" y="6155920"/>
            <a:ext cx="162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Errore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086C66-F23A-4409-AA40-AD68551414D4}"/>
              </a:ext>
            </a:extLst>
          </p:cNvPr>
          <p:cNvSpPr txBox="1"/>
          <p:nvPr/>
        </p:nvSpPr>
        <p:spPr>
          <a:xfrm>
            <a:off x="7388461" y="4570163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Ingresso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54122A5-A364-496A-AD51-A7D9326F2006}"/>
              </a:ext>
            </a:extLst>
          </p:cNvPr>
          <p:cNvSpPr txBox="1"/>
          <p:nvPr/>
        </p:nvSpPr>
        <p:spPr>
          <a:xfrm>
            <a:off x="7649664" y="2969198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x2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1FE918A-D767-4BA1-ABBB-577BE41E3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7" y="2969198"/>
            <a:ext cx="6031175" cy="2772532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5D86F4D-11EB-40B4-9E1C-6DAC0336B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31" y="187984"/>
            <a:ext cx="2451266" cy="117204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3729696-4DD7-4DFB-893F-7672CEC05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24" y="1547966"/>
            <a:ext cx="2783066" cy="12793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48F9ACE-9FAC-4463-9EC7-31882070B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07" y="3313456"/>
            <a:ext cx="2783067" cy="1279376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7464357-85D7-4A3A-800B-4CD560C49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43" y="4892296"/>
            <a:ext cx="2783069" cy="12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1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9B251B9D-8922-4482-8C96-231AA1B365D8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584D550F-A7DE-4E2D-8F47-E1915670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01DF19E2-89C8-43D3-8FB0-A3E74BB97117}"/>
              </a:ext>
            </a:extLst>
          </p:cNvPr>
          <p:cNvSpPr/>
          <p:nvPr/>
        </p:nvSpPr>
        <p:spPr>
          <a:xfrm>
            <a:off x="7533764" y="6524425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11/12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DD39A4-3BD8-4D71-8AAC-54566EB392E6}"/>
              </a:ext>
            </a:extLst>
          </p:cNvPr>
          <p:cNvSpPr/>
          <p:nvPr/>
        </p:nvSpPr>
        <p:spPr>
          <a:xfrm>
            <a:off x="110836" y="37012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Confronto tra i controlli proposti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89E8AC-4784-4BA2-BC5F-2B657A86FB7F}"/>
              </a:ext>
            </a:extLst>
          </p:cNvPr>
          <p:cNvSpPr txBox="1"/>
          <p:nvPr/>
        </p:nvSpPr>
        <p:spPr>
          <a:xfrm>
            <a:off x="105588" y="521051"/>
            <a:ext cx="900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latin typeface="Century Gothic" panose="020B0502020202020204" pitchFamily="34" charset="0"/>
              </a:rPr>
              <a:t>Di seguito </a:t>
            </a:r>
            <a:r>
              <a:rPr lang="it-IT" sz="1400" dirty="0"/>
              <a:t>si vanno a confrontare le performances del controllore LQ applicato al sistema non lineare; del controllore progettato attraverso l’I/O Feedback </a:t>
            </a:r>
            <a:r>
              <a:rPr lang="it-IT" sz="1400" dirty="0" err="1"/>
              <a:t>Linearization</a:t>
            </a:r>
            <a:r>
              <a:rPr lang="it-IT" sz="1400" dirty="0"/>
              <a:t> e del PI adattativo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2E1FAB5-4ADA-4191-AE00-808C340981CC}"/>
              </a:ext>
            </a:extLst>
          </p:cNvPr>
          <p:cNvSpPr txBox="1"/>
          <p:nvPr/>
        </p:nvSpPr>
        <p:spPr>
          <a:xfrm>
            <a:off x="5145899" y="5860745"/>
            <a:ext cx="344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Confronto fra le uscite in presenza di disturbo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2BC960F-7FD8-4AC8-8B36-5B52104D7F98}"/>
              </a:ext>
            </a:extLst>
          </p:cNvPr>
          <p:cNvSpPr txBox="1"/>
          <p:nvPr/>
        </p:nvSpPr>
        <p:spPr>
          <a:xfrm>
            <a:off x="4991100" y="3377188"/>
            <a:ext cx="382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Confronto fra le uscite in presenza di variazione parametrica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FE6F930-6A27-4AB5-A0CF-4D61454B41A1}"/>
              </a:ext>
            </a:extLst>
          </p:cNvPr>
          <p:cNvSpPr txBox="1"/>
          <p:nvPr/>
        </p:nvSpPr>
        <p:spPr>
          <a:xfrm>
            <a:off x="330201" y="3377188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Confronto fra gli ingressi in presenza di variazione parametrica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EBA94AD-5441-4DA4-BBFF-94B6C8F90D11}"/>
              </a:ext>
            </a:extLst>
          </p:cNvPr>
          <p:cNvSpPr txBox="1"/>
          <p:nvPr/>
        </p:nvSpPr>
        <p:spPr>
          <a:xfrm>
            <a:off x="599300" y="5921490"/>
            <a:ext cx="366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Confronto fra gli ingressi in presenza di  disturbo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1FB17DF-6120-4A80-84BE-C0D1793C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0" y="1117600"/>
            <a:ext cx="4089400" cy="2102452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90B64A2-05E0-4004-9339-9D6ADA781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35" y="1117600"/>
            <a:ext cx="3972815" cy="2102452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CB0115E-E167-47D7-B259-75771D735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5" y="3940410"/>
            <a:ext cx="4132650" cy="196493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143AB39-47D3-4E09-BCEC-8AE53A663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851809"/>
            <a:ext cx="4007803" cy="19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5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830C6827-466F-4171-959E-BD3DF6CFB95B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875B89E0-3166-4B4D-8157-9F62C6E0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5289A06-6D3C-426D-B014-6661ED9AA5DF}"/>
              </a:ext>
            </a:extLst>
          </p:cNvPr>
          <p:cNvSpPr/>
          <p:nvPr/>
        </p:nvSpPr>
        <p:spPr>
          <a:xfrm>
            <a:off x="7533764" y="6524425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12/12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3607A60-6B40-490D-9D72-A92DD2BE76FE}"/>
              </a:ext>
            </a:extLst>
          </p:cNvPr>
          <p:cNvSpPr/>
          <p:nvPr/>
        </p:nvSpPr>
        <p:spPr>
          <a:xfrm>
            <a:off x="110836" y="37012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Conclusioni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4A5CFF-7CB3-4C31-B700-4CE19E18271C}"/>
              </a:ext>
            </a:extLst>
          </p:cNvPr>
          <p:cNvSpPr txBox="1"/>
          <p:nvPr/>
        </p:nvSpPr>
        <p:spPr>
          <a:xfrm>
            <a:off x="365836" y="811763"/>
            <a:ext cx="84115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Questo modello è uno dei più famosi in ambito militare, </a:t>
            </a:r>
            <a:r>
              <a:rPr lang="it-IT" sz="1400" dirty="0" err="1">
                <a:latin typeface="Century Gothic" panose="020B0502020202020204" pitchFamily="34" charset="0"/>
              </a:rPr>
              <a:t>perchè</a:t>
            </a:r>
            <a:r>
              <a:rPr lang="it-IT" sz="1400" dirty="0">
                <a:latin typeface="Century Gothic" panose="020B0502020202020204" pitchFamily="34" charset="0"/>
              </a:rPr>
              <a:t> permette con un numero non elevato di parametri di prevedere in maniera realistica le spese belliche dovute a conflitti tra stati.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0" i="0" dirty="0">
                <a:effectLst/>
                <a:latin typeface="Century Gothic" panose="020B0502020202020204" pitchFamily="34" charset="0"/>
              </a:rPr>
              <a:t>Tutti i controlli hanno dato risultati simili, ma l’I/O FBL si è dimostrato il meno robusto ai rumori e alle variazioni parametriche.</a:t>
            </a: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 Una delle difficoltà presenti in questo modello è la presenza dei vincoli di budget, perché ciò porta la presenza di nuovi punti di equilibrio al variare dei parametri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Ovviamente questo modello è soggetto ad alcuni limiti, dovuti al livello di astrazione con il quale si sta effettuando l’analisi, infatti non si tengono in considerazione </a:t>
            </a:r>
            <a:r>
              <a:rPr lang="it-IT" sz="1400" dirty="0" err="1">
                <a:latin typeface="Century Gothic" panose="020B0502020202020204" pitchFamily="34" charset="0"/>
              </a:rPr>
              <a:t>nè</a:t>
            </a:r>
            <a:r>
              <a:rPr lang="it-IT" sz="1400" dirty="0">
                <a:latin typeface="Century Gothic" panose="020B0502020202020204" pitchFamily="34" charset="0"/>
              </a:rPr>
              <a:t> alcuni aspetti militari, come la possibilità che altri stati possano intervenire durante il conflitto, </a:t>
            </a:r>
            <a:r>
              <a:rPr lang="it-IT" sz="1400" dirty="0" err="1">
                <a:latin typeface="Century Gothic" panose="020B0502020202020204" pitchFamily="34" charset="0"/>
              </a:rPr>
              <a:t>nè</a:t>
            </a:r>
            <a:r>
              <a:rPr lang="it-IT" sz="1400" dirty="0">
                <a:latin typeface="Century Gothic" panose="020B0502020202020204" pitchFamily="34" charset="0"/>
              </a:rPr>
              <a:t> altri aspetti economici come: l’inflazione, sanzioni economiche inflitte da altri stati o sospensioni di accordi commerciali.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 Gli avvenimenti che hanno coinvolto Russia, Ucraina e Nato nel 2022, evidenziano come le tematiche trattate in questa tesina sono ancora attuali e attraverso uno studio serio e approfondito è possibile aumentare la comprensione di questi fenomeni e prevenire eventi catastrofici.</a:t>
            </a:r>
          </a:p>
        </p:txBody>
      </p:sp>
    </p:spTree>
    <p:extLst>
      <p:ext uri="{BB962C8B-B14F-4D97-AF65-F5344CB8AC3E}">
        <p14:creationId xmlns:p14="http://schemas.microsoft.com/office/powerpoint/2010/main" val="42895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82C23DF8-E506-4B3D-AB88-A67B78AEDB65}"/>
              </a:ext>
            </a:extLst>
          </p:cNvPr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B7BF68AD-2B38-4DD2-886D-C994ADAA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191CAA-02FC-49AC-8E61-D3ED64B57FF1}"/>
              </a:ext>
            </a:extLst>
          </p:cNvPr>
          <p:cNvSpPr/>
          <p:nvPr/>
        </p:nvSpPr>
        <p:spPr>
          <a:xfrm>
            <a:off x="111226" y="57793"/>
            <a:ext cx="8921548" cy="5835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SOMMARIO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Introduzione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Modello matematico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Analisi a ciclo aperto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itchFamily="34" charset="0"/>
              </a:rPr>
              <a:t>Punti di equilibrio e analisi del piano delle fasi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itchFamily="34" charset="0"/>
              </a:rPr>
              <a:t>Analisi di biforcazione 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Controllo LQ sul lineare e applicazione sul non lineare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I/O Feedback </a:t>
            </a:r>
            <a:r>
              <a:rPr lang="it-IT" sz="2000" dirty="0" err="1">
                <a:latin typeface="Century Gothic" panose="020B0502020202020204" pitchFamily="34" charset="0"/>
              </a:rPr>
              <a:t>Linearization</a:t>
            </a:r>
            <a:endParaRPr lang="it-IT" sz="2000" dirty="0">
              <a:latin typeface="Century Gothic" panose="020B0502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latin typeface="Century Gothic" panose="020B0502020202020204" pitchFamily="34" charset="0"/>
              </a:rPr>
              <a:t>MRAC con controllore PI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anose="020B0502020202020204" pitchFamily="34" charset="0"/>
              </a:rPr>
              <a:t>Confronto fra i controlli proposti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2000" dirty="0">
                <a:solidFill>
                  <a:srgbClr val="162230"/>
                </a:solidFill>
                <a:latin typeface="Century Gothic" panose="020B0502020202020204" pitchFamily="34" charset="0"/>
              </a:rPr>
              <a:t>Conclusioni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FEB43B6-822E-4FC6-8132-80512D43FD9D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29090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53ED9121-5CCE-459B-861E-A6FCF9E78FAE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71B128BA-40B7-4171-BB27-7895FD59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BF0F611-D5BD-4AF1-81AE-A1DB4B190A48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3/12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342B22-07D0-42A2-863C-97074026624A}"/>
              </a:ext>
            </a:extLst>
          </p:cNvPr>
          <p:cNvSpPr/>
          <p:nvPr/>
        </p:nvSpPr>
        <p:spPr>
          <a:xfrm>
            <a:off x="111616" y="122442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Introduzione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52C68D7-B217-4B2E-B25B-CF510C8D201A}"/>
                  </a:ext>
                </a:extLst>
              </p:cNvPr>
              <p:cNvSpPr txBox="1"/>
              <p:nvPr/>
            </p:nvSpPr>
            <p:spPr>
              <a:xfrm>
                <a:off x="111616" y="766764"/>
                <a:ext cx="89215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400" dirty="0">
                    <a:latin typeface="Century Gothic" panose="020B0502020202020204" pitchFamily="34" charset="0"/>
                  </a:rPr>
                  <a:t>Questo modello analizza come in uno scenario di guerra, l’accumulo di armi di uno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dirty="0">
                    <a:latin typeface="Century Gothic" panose="020B0502020202020204" pitchFamily="34" charset="0"/>
                  </a:rPr>
                  <a:t> influenza l’accumulo di armi dell’ altro stato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400" dirty="0">
                    <a:latin typeface="Century Gothic" panose="020B0502020202020204" pitchFamily="34" charset="0"/>
                  </a:rPr>
                  <a:t> . Le equazioni che descrivono il modello sono: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52C68D7-B217-4B2E-B25B-CF510C8D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766764"/>
                <a:ext cx="8921548" cy="523220"/>
              </a:xfrm>
              <a:prstGeom prst="rect">
                <a:avLst/>
              </a:prstGeom>
              <a:blipFill>
                <a:blip r:embed="rId3"/>
                <a:stretch>
                  <a:fillRect l="-205" t="-2326" r="-13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80C7F45-5AA1-406C-84A5-E8F4F18537D2}"/>
                  </a:ext>
                </a:extLst>
              </p:cNvPr>
              <p:cNvSpPr txBox="1"/>
              <p:nvPr/>
            </p:nvSpPr>
            <p:spPr>
              <a:xfrm>
                <a:off x="111616" y="2282417"/>
                <a:ext cx="8357135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200" dirty="0">
                    <a:latin typeface="Century Gothic" panose="020B0502020202020204" pitchFamily="34" charset="0"/>
                  </a:rPr>
                  <a:t>Il modello in esame considera 2 nazioni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che decidono di far variare le proprie spese militari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).</a:t>
                </a:r>
              </a:p>
              <a:p>
                <a:pPr marL="628650" lvl="1" indent="-171450" algn="just">
                  <a:buFont typeface="Arial" panose="020B0604020202020204" pitchFamily="34" charset="0"/>
                  <a:buChar char="•"/>
                </a:pPr>
                <a:r>
                  <a:rPr lang="it-IT" sz="1200" dirty="0">
                    <a:latin typeface="Century Gothic" panose="020B0502020202020204" pitchFamily="34" charset="0"/>
                  </a:rPr>
                  <a:t>Le costanti positive adimensionali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a e b </a:t>
                </a:r>
                <a:r>
                  <a:rPr lang="it-IT" sz="1200" dirty="0">
                    <a:latin typeface="Century Gothic" panose="020B0502020202020204" pitchFamily="34" charset="0"/>
                  </a:rPr>
                  <a:t>rappresentano la ”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paura</a:t>
                </a:r>
                <a:r>
                  <a:rPr lang="it-IT" sz="1200" dirty="0">
                    <a:latin typeface="Century Gothic" panose="020B0502020202020204" pitchFamily="34" charset="0"/>
                  </a:rPr>
                  <a:t>” che i paesi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provano nei confronti dell’altro paese.</a:t>
                </a:r>
              </a:p>
              <a:p>
                <a:pPr marL="628650" lvl="1" indent="-171450" algn="just">
                  <a:buFont typeface="Arial" panose="020B0604020202020204" pitchFamily="34" charset="0"/>
                  <a:buChar char="•"/>
                </a:pPr>
                <a:r>
                  <a:rPr lang="it-IT" sz="1200" dirty="0">
                    <a:latin typeface="Century Gothic" panose="020B0502020202020204" pitchFamily="34" charset="0"/>
                  </a:rPr>
                  <a:t>Le costanti positive adimensionali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m e n </a:t>
                </a:r>
                <a:r>
                  <a:rPr lang="it-IT" sz="1200" dirty="0">
                    <a:latin typeface="Century Gothic" panose="020B0502020202020204" pitchFamily="34" charset="0"/>
                  </a:rPr>
                  <a:t>indicano la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”riluttanza</a:t>
                </a:r>
                <a:r>
                  <a:rPr lang="it-IT" sz="1200" dirty="0">
                    <a:latin typeface="Century Gothic" panose="020B0502020202020204" pitchFamily="34" charset="0"/>
                  </a:rPr>
                  <a:t>” dei paesi ad investire nel settore militare.</a:t>
                </a:r>
              </a:p>
              <a:p>
                <a:pPr marL="628650" lvl="1" indent="-171450" algn="just">
                  <a:buFont typeface="Arial" panose="020B0604020202020204" pitchFamily="34" charset="0"/>
                  <a:buChar char="•"/>
                </a:pPr>
                <a:r>
                  <a:rPr lang="it-IT" sz="1200" dirty="0">
                    <a:latin typeface="Century Gothic" panose="020B0502020202020204" pitchFamily="34" charset="0"/>
                  </a:rPr>
                  <a:t>Il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”risentimento/cordialità” </a:t>
                </a:r>
                <a:r>
                  <a:rPr lang="it-IT" sz="1200" dirty="0">
                    <a:latin typeface="Century Gothic" panose="020B0502020202020204" pitchFamily="34" charset="0"/>
                  </a:rPr>
                  <a:t>ovvero le variabili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r e s </a:t>
                </a:r>
                <a:r>
                  <a:rPr lang="it-IT" sz="1200" dirty="0">
                    <a:latin typeface="Century Gothic" panose="020B0502020202020204" pitchFamily="34" charset="0"/>
                  </a:rPr>
                  <a:t>possono essere positive o negative, riflettono il carattere ostile o pacifico di un paese verso l’altro paese.</a:t>
                </a:r>
              </a:p>
              <a:p>
                <a:pPr marL="628650" lvl="1" indent="-1714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it-IT" sz="1200" b="1" dirty="0">
                    <a:latin typeface="Century Gothic" panose="020B0502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it-IT" sz="1200" b="1" dirty="0">
                    <a:latin typeface="Century Gothic" panose="020B0502020202020204" pitchFamily="34" charset="0"/>
                  </a:rPr>
                  <a:t> </a:t>
                </a:r>
                <a:r>
                  <a:rPr lang="it-IT" sz="1200" dirty="0">
                    <a:latin typeface="Century Gothic" panose="020B0502020202020204" pitchFamily="34" charset="0"/>
                  </a:rPr>
                  <a:t>sono costanti che rappresentano i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vincoli di budget </a:t>
                </a:r>
                <a:r>
                  <a:rPr lang="it-IT" sz="1200" dirty="0">
                    <a:latin typeface="Century Gothic" panose="020B0502020202020204" pitchFamily="34" charset="0"/>
                  </a:rPr>
                  <a:t>imposti agli armamenti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200" dirty="0">
                    <a:latin typeface="Century Gothic" panose="020B0502020202020204" pitchFamily="34" charset="0"/>
                  </a:rPr>
                  <a:t> </a:t>
                </a:r>
              </a:p>
              <a:p>
                <a:pPr algn="just"/>
                <a:r>
                  <a:rPr lang="it-IT" sz="1200" b="0" i="0" dirty="0">
                    <a:effectLst/>
                    <a:latin typeface="Century Gothic" panose="020B0502020202020204" pitchFamily="34" charset="0"/>
                  </a:rPr>
                  <a:t>Al fine di effettuare l’analisi e il controllo del sistema si considereranno le variabili che rappresentano il</a:t>
                </a:r>
                <a:br>
                  <a:rPr lang="it-IT" sz="1200" dirty="0">
                    <a:latin typeface="Century Gothic" panose="020B0502020202020204" pitchFamily="34" charset="0"/>
                  </a:rPr>
                </a:br>
                <a:r>
                  <a:rPr lang="it-IT" sz="1200" b="0" i="0" dirty="0">
                    <a:effectLst/>
                    <a:latin typeface="Century Gothic" panose="020B0502020202020204" pitchFamily="34" charset="0"/>
                  </a:rPr>
                  <a:t>risentimento/cordialit</a:t>
                </a:r>
                <a:r>
                  <a:rPr lang="it-IT" sz="1200" dirty="0">
                    <a:latin typeface="Century Gothic" panose="020B0502020202020204" pitchFamily="34" charset="0"/>
                  </a:rPr>
                  <a:t>à</a:t>
                </a:r>
                <a:r>
                  <a:rPr lang="it-IT" sz="1200" b="0" i="0" dirty="0">
                    <a:effectLst/>
                    <a:latin typeface="Century Gothic" panose="020B0502020202020204" pitchFamily="34" charset="0"/>
                  </a:rPr>
                  <a:t> come ingressi del sistema. </a:t>
                </a:r>
                <a:r>
                  <a:rPr lang="it-IT" sz="1200" dirty="0">
                    <a:latin typeface="Century Gothic" panose="020B0502020202020204" pitchFamily="34" charset="0"/>
                  </a:rPr>
                  <a:t>Essendo concettualmente questa variabile un comportamento ”reciproco”, può essere ragionevole supporre che </a:t>
                </a:r>
                <a:r>
                  <a:rPr lang="it-IT" sz="1200" b="1" dirty="0">
                    <a:latin typeface="Century Gothic" panose="020B0502020202020204" pitchFamily="34" charset="0"/>
                  </a:rPr>
                  <a:t>r = s</a:t>
                </a:r>
                <a:r>
                  <a:rPr lang="it-IT" sz="1200" dirty="0">
                    <a:latin typeface="Century Gothic" panose="020B0502020202020204" pitchFamily="34" charset="0"/>
                  </a:rPr>
                  <a:t>(concettualmente significa che i due paesi provano la stessa stima l’uno per l’altro). Quindi con le assunzioni asserite, il modello diventa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80C7F45-5AA1-406C-84A5-E8F4F185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6" y="2282417"/>
                <a:ext cx="8357135" cy="2492990"/>
              </a:xfrm>
              <a:prstGeom prst="rect">
                <a:avLst/>
              </a:prstGeom>
              <a:blipFill>
                <a:blip r:embed="rId4"/>
                <a:stretch>
                  <a:fillRect r="-73" b="-9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4217618-F20A-4842-B673-6201A868C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1349531"/>
            <a:ext cx="2619375" cy="752475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B0DB49-98D1-4007-8708-951506C286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4912358"/>
            <a:ext cx="278130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AA5B7D-1BDB-4011-9882-271F9A6DA25A}"/>
                  </a:ext>
                </a:extLst>
              </p:cNvPr>
              <p:cNvSpPr txBox="1"/>
              <p:nvPr/>
            </p:nvSpPr>
            <p:spPr>
              <a:xfrm>
                <a:off x="262433" y="5778086"/>
                <a:ext cx="83571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200" dirty="0"/>
                  <a:t>I valori dei parametri scelti sono </a:t>
                </a:r>
                <a:r>
                  <a:rPr lang="it-IT" sz="1200" b="1" dirty="0"/>
                  <a:t>a=1, b=2, m=0.5, n=0.2,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it-IT" sz="1200" b="1" dirty="0">
                    <a:latin typeface="Century Gothic" panose="020B0502020202020204" pitchFamily="34" charset="0"/>
                  </a:rPr>
                  <a:t>=5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it-IT" sz="12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it-IT" sz="1200" b="1" dirty="0"/>
                  <a:t>=10  </a:t>
                </a:r>
                <a:endParaRPr lang="it-IT" sz="1200" b="1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AA5B7D-1BDB-4011-9882-271F9A6DA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3" y="5778086"/>
                <a:ext cx="8357135" cy="276999"/>
              </a:xfrm>
              <a:prstGeom prst="rect">
                <a:avLst/>
              </a:prstGeom>
              <a:blipFill>
                <a:blip r:embed="rId7"/>
                <a:stretch>
                  <a:fillRect t="-2222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CCA8CD69-EDB6-4D5C-9B58-DBB4929322AF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6C619A30-A4E1-4D71-9E35-81BE8723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8092AAA-D757-4309-AF8A-8F05A56053B0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4/12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07707-277A-4B29-9D56-8EFF8A191513}"/>
              </a:ext>
            </a:extLst>
          </p:cNvPr>
          <p:cNvSpPr/>
          <p:nvPr/>
        </p:nvSpPr>
        <p:spPr>
          <a:xfrm>
            <a:off x="111616" y="88989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PUNTI DI EQUILIBRIO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04CE860-A62A-4A4C-B3B1-1E860A7389FE}"/>
                  </a:ext>
                </a:extLst>
              </p:cNvPr>
              <p:cNvSpPr txBox="1"/>
              <p:nvPr/>
            </p:nvSpPr>
            <p:spPr>
              <a:xfrm>
                <a:off x="111615" y="631897"/>
                <a:ext cx="7749686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400" dirty="0">
                    <a:latin typeface="Century Gothic" panose="020B0502020202020204" pitchFamily="34" charset="0"/>
                  </a:rPr>
                  <a:t>Con i parametri scelti, si ricavano 2 punti di equilibrio in (0,0) e(5,10). È interessante capire come al variare del parametro b, possono cambiare sia il numero di punti di equilibrio , sia la natura di essi.</a:t>
                </a:r>
              </a:p>
              <a:p>
                <a:pPr algn="just"/>
                <a:r>
                  <a:rPr lang="it-IT" sz="1400" dirty="0">
                    <a:latin typeface="Century Gothic" panose="020B0502020202020204" pitchFamily="34" charset="0"/>
                  </a:rPr>
                  <a:t>Tramite il comando </a:t>
                </a:r>
                <a:r>
                  <a:rPr lang="it-IT" sz="1400" b="1" dirty="0">
                    <a:latin typeface="Century Gothic" panose="020B0502020202020204" pitchFamily="34" charset="0"/>
                  </a:rPr>
                  <a:t>solve</a:t>
                </a:r>
                <a:r>
                  <a:rPr lang="it-IT" sz="1400" dirty="0">
                    <a:latin typeface="Century Gothic" panose="020B0502020202020204" pitchFamily="34" charset="0"/>
                  </a:rPr>
                  <a:t> di Matlab, si ricava che per b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400" dirty="0">
                    <a:latin typeface="Century Gothic" panose="020B0502020202020204" pitchFamily="34" charset="0"/>
                  </a:rPr>
                  <a:t>0.4, ammette un nuovo punto equilibrio.</a:t>
                </a:r>
              </a:p>
              <a:p>
                <a:pPr algn="just"/>
                <a:r>
                  <a:rPr lang="it-IT" sz="1400" dirty="0">
                    <a:latin typeface="Century Gothic" panose="020B0502020202020204" pitchFamily="34" charset="0"/>
                  </a:rPr>
                  <a:t>Di seguito è riportata una tabella che riassume come al variare di b, cambia la natura del punto di equilibrio</a:t>
                </a:r>
              </a:p>
              <a:p>
                <a:endParaRPr lang="it-IT" sz="1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04CE860-A62A-4A4C-B3B1-1E860A73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" y="631897"/>
                <a:ext cx="7749686" cy="1815882"/>
              </a:xfrm>
              <a:prstGeom prst="rect">
                <a:avLst/>
              </a:prstGeom>
              <a:blipFill>
                <a:blip r:embed="rId3"/>
                <a:stretch>
                  <a:fillRect l="-236" t="-671" r="-1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624552-59FA-4FBC-9CFD-E7AA9AC75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93712"/>
            <a:ext cx="896937" cy="221395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026F43-7896-4FC8-9CF8-D976FB71B06C}"/>
              </a:ext>
            </a:extLst>
          </p:cNvPr>
          <p:cNvSpPr txBox="1"/>
          <p:nvPr/>
        </p:nvSpPr>
        <p:spPr>
          <a:xfrm>
            <a:off x="3912762" y="2447779"/>
            <a:ext cx="3230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 risultati ottenuti sono del tutto coerenti con quanto ottenuto con </a:t>
            </a:r>
            <a:r>
              <a:rPr lang="it-IT" sz="1400" dirty="0" err="1">
                <a:latin typeface="Century Gothic" panose="020B0502020202020204" pitchFamily="34" charset="0"/>
              </a:rPr>
              <a:t>Pplane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E7FF868-11D6-4CFE-BB30-360B740B7A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3507348"/>
            <a:ext cx="6965950" cy="296485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EB921FE-0AF9-4790-9390-93EDE085ED76}"/>
              </a:ext>
            </a:extLst>
          </p:cNvPr>
          <p:cNvSpPr txBox="1"/>
          <p:nvPr/>
        </p:nvSpPr>
        <p:spPr>
          <a:xfrm>
            <a:off x="7452373" y="4728165"/>
            <a:ext cx="16614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Ritratto delle fasi per b=0.05, i punti di equilibrio sono</a:t>
            </a:r>
            <a:r>
              <a:rPr lang="it-IT" sz="1400" dirty="0">
                <a:sym typeface="Wingdings" panose="05000000000000000000" pitchFamily="2" charset="2"/>
              </a:rPr>
              <a:t> (0,0);(5,10);(5,1.25)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0C26001-CC2C-4AE3-9F61-8FE20BA70F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r="4607"/>
          <a:stretch/>
        </p:blipFill>
        <p:spPr>
          <a:xfrm>
            <a:off x="111614" y="2263859"/>
            <a:ext cx="3672595" cy="9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CCA8CD69-EDB6-4D5C-9B58-DBB4929322AF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6C619A30-A4E1-4D71-9E35-81BE8723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8092AAA-D757-4309-AF8A-8F05A56053B0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5/12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DFBED97-9EDC-4024-8087-6CF48DE48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" y="109539"/>
            <a:ext cx="5497513" cy="256544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5B1EE8A-F5F0-4F7D-8EE5-EC579BA1D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" y="2895085"/>
            <a:ext cx="5497513" cy="25758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EE3BDD-F274-4231-9BFF-D8B19B05C508}"/>
              </a:ext>
            </a:extLst>
          </p:cNvPr>
          <p:cNvSpPr txBox="1"/>
          <p:nvPr/>
        </p:nvSpPr>
        <p:spPr>
          <a:xfrm>
            <a:off x="6067270" y="3476023"/>
            <a:ext cx="1580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Ritratto delle fasi per b=2</a:t>
            </a:r>
          </a:p>
          <a:p>
            <a:r>
              <a:rPr lang="it-IT" sz="1400" dirty="0"/>
              <a:t>i punti di equilibrio sono</a:t>
            </a:r>
            <a:r>
              <a:rPr lang="it-IT" sz="1400" dirty="0">
                <a:sym typeface="Wingdings" panose="05000000000000000000" pitchFamily="2" charset="2"/>
              </a:rPr>
              <a:t> (0,0);(5,10);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21B0D7E-9006-4FB6-AD96-DD9AD022C811}"/>
              </a:ext>
            </a:extLst>
          </p:cNvPr>
          <p:cNvSpPr txBox="1"/>
          <p:nvPr/>
        </p:nvSpPr>
        <p:spPr>
          <a:xfrm>
            <a:off x="6067271" y="915206"/>
            <a:ext cx="1580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Ritratto delle fasi per b=0.2, i punti di equilibrio sono</a:t>
            </a:r>
            <a:r>
              <a:rPr lang="it-IT" sz="1400" dirty="0">
                <a:sym typeface="Wingdings" panose="05000000000000000000" pitchFamily="2" charset="2"/>
              </a:rPr>
              <a:t> (0,0);(5,10);(5,5)</a:t>
            </a:r>
            <a:endParaRPr lang="it-IT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84710E4-98BF-477F-B12F-E1D1C265945F}"/>
                  </a:ext>
                </a:extLst>
              </p:cNvPr>
              <p:cNvSpPr txBox="1"/>
              <p:nvPr/>
            </p:nvSpPr>
            <p:spPr>
              <a:xfrm>
                <a:off x="141287" y="5573462"/>
                <a:ext cx="849471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Per tutti i valori di b, è facile dedurre che il sistema </a:t>
                </a:r>
                <a:r>
                  <a:rPr lang="it-IT" sz="1400" b="1" i="0" dirty="0">
                    <a:effectLst/>
                    <a:latin typeface="Arial" panose="020B0604020202020204" pitchFamily="34" charset="0"/>
                  </a:rPr>
                  <a:t>non ammette cicli limite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, </a:t>
                </a:r>
                <a:r>
                  <a:rPr lang="it-IT" sz="1400" b="0" i="0" dirty="0" err="1">
                    <a:effectLst/>
                    <a:latin typeface="Arial" panose="020B0604020202020204" pitchFamily="34" charset="0"/>
                  </a:rPr>
                  <a:t>perc</a:t>
                </a:r>
                <a:r>
                  <a:rPr lang="it-IT" sz="1400" dirty="0" err="1">
                    <a:latin typeface="Arial" panose="020B0604020202020204" pitchFamily="34" charset="0"/>
                  </a:rPr>
                  <a:t>h</a:t>
                </a:r>
                <a:r>
                  <a:rPr lang="it-IT" sz="1400" b="0" i="0" dirty="0" err="1">
                    <a:effectLst/>
                    <a:latin typeface="Arial" panose="020B0604020202020204" pitchFamily="34" charset="0"/>
                  </a:rPr>
                  <a:t>è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 non viene rispettato</a:t>
                </a:r>
                <a:br>
                  <a:rPr lang="it-IT" sz="1400" dirty="0"/>
                </a:br>
                <a:r>
                  <a:rPr lang="it-IT" sz="1400" b="1" i="0" dirty="0">
                    <a:effectLst/>
                    <a:latin typeface="Arial" panose="020B0604020202020204" pitchFamily="34" charset="0"/>
                  </a:rPr>
                  <a:t>il teorema di </a:t>
                </a:r>
                <a:r>
                  <a:rPr lang="it-IT" sz="1400" b="1" i="0" dirty="0" err="1">
                    <a:effectLst/>
                    <a:latin typeface="Arial" panose="020B0604020202020204" pitchFamily="34" charset="0"/>
                  </a:rPr>
                  <a:t>Poincar</a:t>
                </a:r>
                <a:r>
                  <a:rPr lang="it-IT" sz="1400" b="1" dirty="0" err="1">
                    <a:latin typeface="Arial" panose="020B0604020202020204" pitchFamily="34" charset="0"/>
                  </a:rPr>
                  <a:t>è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, infatti 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 S + 1 dove N è il numero di fuochi, nodi , repulsori e centri e S il</a:t>
                </a:r>
                <a:br>
                  <a:rPr lang="it-IT" sz="1400" dirty="0"/>
                </a:b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numero di selle</a:t>
                </a:r>
                <a:r>
                  <a:rPr lang="it-IT" sz="1400" dirty="0">
                    <a:sym typeface="Wingdings" panose="05000000000000000000" pitchFamily="2" charset="2"/>
                  </a:rPr>
                  <a:t>;</a:t>
                </a:r>
                <a:endParaRPr lang="it-IT" sz="1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84710E4-98BF-477F-B12F-E1D1C265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7" y="5573462"/>
                <a:ext cx="8494713" cy="738664"/>
              </a:xfrm>
              <a:prstGeom prst="rect">
                <a:avLst/>
              </a:prstGeom>
              <a:blipFill>
                <a:blip r:embed="rId5"/>
                <a:stretch>
                  <a:fillRect l="-215" t="-826" b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1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CCA8CD69-EDB6-4D5C-9B58-DBB4929322AF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6C619A30-A4E1-4D71-9E35-81BE8723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8092AAA-D757-4309-AF8A-8F05A56053B0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6/12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07707-277A-4B29-9D56-8EFF8A191513}"/>
              </a:ext>
            </a:extLst>
          </p:cNvPr>
          <p:cNvSpPr/>
          <p:nvPr/>
        </p:nvSpPr>
        <p:spPr>
          <a:xfrm>
            <a:off x="111616" y="88989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ANALISI DI BIFORCAZIONE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04CE860-A62A-4A4C-B3B1-1E860A7389FE}"/>
                  </a:ext>
                </a:extLst>
              </p:cNvPr>
              <p:cNvSpPr txBox="1"/>
              <p:nvPr/>
            </p:nvSpPr>
            <p:spPr>
              <a:xfrm>
                <a:off x="111615" y="631897"/>
                <a:ext cx="4952410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latin typeface="Century Gothic" panose="020B0502020202020204" pitchFamily="34" charset="0"/>
                  </a:rPr>
                  <a:t>Al variare del parametro a si aggiunge un nuovo punto di equilibrio per a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it-IT" sz="1400" dirty="0">
                    <a:latin typeface="Century Gothic" panose="020B0502020202020204" pitchFamily="34" charset="0"/>
                  </a:rPr>
                  <a:t>. Nella tabella che segue vengono classificati i punti di equilibrio al variare di a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04CE860-A62A-4A4C-B3B1-1E860A73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" y="631897"/>
                <a:ext cx="4952410" cy="827406"/>
              </a:xfrm>
              <a:prstGeom prst="rect">
                <a:avLst/>
              </a:prstGeom>
              <a:blipFill>
                <a:blip r:embed="rId3"/>
                <a:stretch>
                  <a:fillRect l="-369" t="-1481" r="-110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9DA3DE62-DBD4-4FB9-B2E9-D0FCDC5CB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/>
          <a:stretch/>
        </p:blipFill>
        <p:spPr>
          <a:xfrm>
            <a:off x="6388100" y="316303"/>
            <a:ext cx="660494" cy="2286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873AB54-A81A-479D-B112-9A3CAB998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93" y="3221859"/>
            <a:ext cx="3343275" cy="2447925"/>
          </a:xfrm>
          <a:prstGeom prst="rect">
            <a:avLst/>
          </a:prstGeom>
        </p:spPr>
      </p:pic>
      <p:pic>
        <p:nvPicPr>
          <p:cNvPr id="9" name="Immagine 8" descr="Immagine che contiene testo, screenshot, stufa, pentola&#10;&#10;Descrizione generata automaticamente">
            <a:extLst>
              <a:ext uri="{FF2B5EF4-FFF2-40B4-BE49-F238E27FC236}">
                <a16:creationId xmlns:a16="http://schemas.microsoft.com/office/drawing/2014/main" id="{1D6FC78D-4CF7-48CC-B159-7E02B38BC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5" y="1892323"/>
            <a:ext cx="4105505" cy="981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FF0E97F-87B4-46AC-B71F-C82CC230A78D}"/>
                  </a:ext>
                </a:extLst>
              </p:cNvPr>
              <p:cNvSpPr txBox="1"/>
              <p:nvPr/>
            </p:nvSpPr>
            <p:spPr>
              <a:xfrm>
                <a:off x="123510" y="3229774"/>
                <a:ext cx="4952410" cy="2876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per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il primo punto di equilibrio passa da nodo stabile a sella, mentre il terzo punto di equilibrio</a:t>
                </a:r>
                <a:r>
                  <a:rPr lang="it-IT" sz="1400" dirty="0"/>
                  <a:t> 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fa il contrario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per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il secondo punto di equilibrio passa da sella a nodo stabile, mentre il terzo punto di equilibrio</a:t>
                </a:r>
                <a:br>
                  <a:rPr lang="it-IT" sz="1400" dirty="0"/>
                </a:b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fa il contrario.</a:t>
                </a:r>
              </a:p>
              <a:p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L’inversione di stabilit</a:t>
                </a:r>
                <a:r>
                  <a:rPr lang="it-IT" sz="1400" dirty="0">
                    <a:latin typeface="Arial" panose="020B0604020202020204" pitchFamily="34" charset="0"/>
                  </a:rPr>
                  <a:t>à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 di 2 punti di equilibrio in corrispondenza di un dato valore a* è un comportamento</a:t>
                </a:r>
                <a:br>
                  <a:rPr lang="it-IT" sz="1400" dirty="0"/>
                </a:b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tipico delle biforcazioni </a:t>
                </a:r>
                <a:r>
                  <a:rPr lang="it-IT" sz="1400" b="0" i="0" dirty="0" err="1">
                    <a:effectLst/>
                    <a:latin typeface="Arial" panose="020B0604020202020204" pitchFamily="34" charset="0"/>
                  </a:rPr>
                  <a:t>transcritiche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.</a:t>
                </a:r>
                <a:br>
                  <a:rPr lang="it-IT" sz="1400" dirty="0"/>
                </a:b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Effettuando la simulazione su </a:t>
                </a:r>
                <a:r>
                  <a:rPr lang="it-IT" sz="1400" b="0" i="0" dirty="0" err="1">
                    <a:effectLst/>
                    <a:latin typeface="Arial" panose="020B0604020202020204" pitchFamily="34" charset="0"/>
                  </a:rPr>
                  <a:t>Matcont</a:t>
                </a: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 , ci vengono segnalate 2 biforcazioni in corrispondenza dei</a:t>
                </a:r>
                <a:br>
                  <a:rPr lang="it-IT" sz="1400" dirty="0"/>
                </a:br>
                <a:r>
                  <a:rPr lang="it-IT" sz="1400" b="0" i="0" dirty="0">
                    <a:effectLst/>
                    <a:latin typeface="Arial" panose="020B0604020202020204" pitchFamily="34" charset="0"/>
                  </a:rPr>
                  <a:t>valori di a indicati precedentemente</a:t>
                </a:r>
                <a:endParaRPr lang="it-IT" sz="1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FF0E97F-87B4-46AC-B71F-C82CC230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0" y="3229774"/>
                <a:ext cx="4952410" cy="2876044"/>
              </a:xfrm>
              <a:prstGeom prst="rect">
                <a:avLst/>
              </a:prstGeom>
              <a:blipFill>
                <a:blip r:embed="rId7"/>
                <a:stretch>
                  <a:fillRect l="-369" b="-4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94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0C78137E-6192-4F44-AC99-5F3A69704934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B1A4805-980F-4479-9CE0-C7D7ECA6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D1441FD-01F0-4D47-8638-1E79AF3C4B6B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7/12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998EBF-17F7-497D-8265-F184353460F8}"/>
              </a:ext>
            </a:extLst>
          </p:cNvPr>
          <p:cNvSpPr/>
          <p:nvPr/>
        </p:nvSpPr>
        <p:spPr>
          <a:xfrm>
            <a:off x="111616" y="88989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Controllo LQ sul linearizzato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572598-4515-412D-A798-612165A2AC30}"/>
              </a:ext>
            </a:extLst>
          </p:cNvPr>
          <p:cNvSpPr txBox="1"/>
          <p:nvPr/>
        </p:nvSpPr>
        <p:spPr>
          <a:xfrm>
            <a:off x="281740" y="1438898"/>
            <a:ext cx="55111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Linearizziamo intorno al punto di equilibrio (0,0).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Controllo LQ con integratore con Q=</a:t>
            </a:r>
            <a:r>
              <a:rPr lang="it-IT" sz="1400" b="0" i="0" dirty="0">
                <a:effectLst/>
                <a:latin typeface="Century Gothic" panose="020B0502020202020204" pitchFamily="34" charset="0"/>
              </a:rPr>
              <a:t>[10000,1,10000]</a:t>
            </a:r>
            <a:r>
              <a:rPr lang="it-IT" sz="1400" dirty="0">
                <a:latin typeface="Century Gothic" panose="020B0502020202020204" pitchFamily="34" charset="0"/>
              </a:rPr>
              <a:t> e R=1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Il riferimento è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Applichiamo variazione parametrica del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Si introduce un disturbo di dimensione -0.3 all’istante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La risposta riesce ad andare a regime in circa 4s con errore nullo e senza </a:t>
            </a:r>
            <a:r>
              <a:rPr lang="it-IT" sz="1400" dirty="0" err="1">
                <a:latin typeface="Century Gothic" panose="020B0502020202020204" pitchFamily="34" charset="0"/>
              </a:rPr>
              <a:t>sovraelongazione</a:t>
            </a:r>
            <a:r>
              <a:rPr lang="it-IT" sz="1400" dirty="0">
                <a:latin typeface="Century Gothic" panose="020B0502020202020204" pitchFamily="34" charset="0"/>
              </a:rPr>
              <a:t> percentuale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E77FA9-9387-4964-B65E-C4B15785AEED}"/>
              </a:ext>
            </a:extLst>
          </p:cNvPr>
          <p:cNvSpPr txBox="1"/>
          <p:nvPr/>
        </p:nvSpPr>
        <p:spPr>
          <a:xfrm>
            <a:off x="7299732" y="4464501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Ingresso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5493D8-F8BD-4D22-841A-673829068924}"/>
              </a:ext>
            </a:extLst>
          </p:cNvPr>
          <p:cNvSpPr txBox="1"/>
          <p:nvPr/>
        </p:nvSpPr>
        <p:spPr>
          <a:xfrm>
            <a:off x="7189443" y="6114346"/>
            <a:ext cx="162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Errore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5475C7-F9C1-41B0-BCD1-BC4C80B75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7422" r="3966"/>
          <a:stretch/>
        </p:blipFill>
        <p:spPr>
          <a:xfrm>
            <a:off x="6186251" y="193230"/>
            <a:ext cx="2563855" cy="95491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4CA0CF7-C372-43E5-B973-D11D7E2AB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00" y="4738590"/>
            <a:ext cx="2957749" cy="1347780"/>
          </a:xfrm>
          <a:prstGeom prst="rect">
            <a:avLst/>
          </a:prstGeom>
        </p:spPr>
      </p:pic>
      <p:pic>
        <p:nvPicPr>
          <p:cNvPr id="30" name="Immagine 2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B1EF79E-4A6F-431D-AA13-9C5E8D0CF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13" y="2853367"/>
            <a:ext cx="2903836" cy="132321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0E097A5-BC9F-4366-96D3-6B5FE76F8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6" y="1226284"/>
            <a:ext cx="2903835" cy="1323212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BB680D5-5A25-4529-B1EF-51F70E2BC3FE}"/>
              </a:ext>
            </a:extLst>
          </p:cNvPr>
          <p:cNvSpPr txBox="1"/>
          <p:nvPr/>
        </p:nvSpPr>
        <p:spPr>
          <a:xfrm>
            <a:off x="7498692" y="2517614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x2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8FBC2E1-0481-4466-9EE9-DC60BD0E7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957"/>
            <a:ext cx="6074635" cy="323486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EDF52CD-3BC6-47E0-B1E5-148DBF575F26}"/>
              </a:ext>
            </a:extLst>
          </p:cNvPr>
          <p:cNvSpPr txBox="1"/>
          <p:nvPr/>
        </p:nvSpPr>
        <p:spPr>
          <a:xfrm>
            <a:off x="393894" y="622179"/>
            <a:ext cx="5488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effectLst/>
                <a:latin typeface="Century Gothic" panose="020B0502020202020204" pitchFamily="34" charset="0"/>
              </a:rPr>
              <a:t>Lo scopo del design del controllo è quello di portare la spesa militare dello stato X1 a un valore durato</a:t>
            </a:r>
            <a:br>
              <a:rPr lang="it-IT" sz="1400" dirty="0">
                <a:latin typeface="Century Gothic" panose="020B0502020202020204" pitchFamily="34" charset="0"/>
              </a:rPr>
            </a:br>
            <a:r>
              <a:rPr lang="it-IT" sz="1400" b="0" i="0" dirty="0">
                <a:effectLst/>
                <a:latin typeface="Century Gothic" panose="020B0502020202020204" pitchFamily="34" charset="0"/>
              </a:rPr>
              <a:t>e costante pari a 1 miliardo di euro.</a:t>
            </a:r>
            <a:endParaRPr lang="it-I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3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9D3471E3-4F8E-43F4-8E14-0CD406C08FAB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26945FA-C849-40A1-974B-08E44E56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72F7FA1-936B-43DB-8F1B-3E51A76EE377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8/12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A88B3A-E1CE-4FFD-9318-2D50D6839F1C}"/>
              </a:ext>
            </a:extLst>
          </p:cNvPr>
          <p:cNvSpPr/>
          <p:nvPr/>
        </p:nvSpPr>
        <p:spPr>
          <a:xfrm>
            <a:off x="111616" y="48441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Controllo LQ sul non lineare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3D9F12-FE5D-483E-AE5E-D467616A3E73}"/>
              </a:ext>
            </a:extLst>
          </p:cNvPr>
          <p:cNvSpPr txBox="1"/>
          <p:nvPr/>
        </p:nvSpPr>
        <p:spPr>
          <a:xfrm>
            <a:off x="110836" y="525882"/>
            <a:ext cx="4787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Validazione del controllore LQ sul modello non lineare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Century Gothic" panose="020B0502020202020204" pitchFamily="34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2972CC-6A9A-47E8-8F6B-FFB39AD56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r="2700" b="12621"/>
          <a:stretch/>
        </p:blipFill>
        <p:spPr>
          <a:xfrm>
            <a:off x="5778638" y="38680"/>
            <a:ext cx="3271790" cy="144643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88A7A84-4CFD-406D-900F-A6629A68F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" y="1835000"/>
            <a:ext cx="6346849" cy="38950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3E1FDA-6257-4FFF-9554-25DD08881C96}"/>
              </a:ext>
            </a:extLst>
          </p:cNvPr>
          <p:cNvSpPr txBox="1"/>
          <p:nvPr/>
        </p:nvSpPr>
        <p:spPr>
          <a:xfrm>
            <a:off x="7533116" y="4277116"/>
            <a:ext cx="90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ingresso</a:t>
            </a:r>
          </a:p>
          <a:p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0FB2468-FC39-4CC2-BA77-D78B8DECFFFA}"/>
              </a:ext>
            </a:extLst>
          </p:cNvPr>
          <p:cNvSpPr txBox="1"/>
          <p:nvPr/>
        </p:nvSpPr>
        <p:spPr>
          <a:xfrm>
            <a:off x="7866692" y="4655741"/>
            <a:ext cx="90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400" dirty="0">
              <a:latin typeface="Century Gothic" panose="020B0502020202020204" pitchFamily="34" charset="0"/>
            </a:endParaRPr>
          </a:p>
          <a:p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9F25AB9-4AF3-4403-BB38-6949AD0FFD62}"/>
              </a:ext>
            </a:extLst>
          </p:cNvPr>
          <p:cNvSpPr txBox="1"/>
          <p:nvPr/>
        </p:nvSpPr>
        <p:spPr>
          <a:xfrm>
            <a:off x="7563653" y="5872840"/>
            <a:ext cx="75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errore</a:t>
            </a:r>
          </a:p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70731C-8B3F-440B-8264-40B7BE14E2F7}"/>
              </a:ext>
            </a:extLst>
          </p:cNvPr>
          <p:cNvSpPr txBox="1"/>
          <p:nvPr/>
        </p:nvSpPr>
        <p:spPr>
          <a:xfrm>
            <a:off x="7668205" y="2780424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x2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C169E2B-EF65-476E-BEDF-721FFDED01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15" y="4642352"/>
            <a:ext cx="2571881" cy="1217099"/>
          </a:xfrm>
          <a:prstGeom prst="rect">
            <a:avLst/>
          </a:prstGeom>
        </p:spPr>
      </p:pic>
      <p:pic>
        <p:nvPicPr>
          <p:cNvPr id="26" name="Immagine 2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0A0164F-4998-4014-AA2E-566DAE367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15" y="3131797"/>
            <a:ext cx="2571882" cy="12171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50EDA59-494C-4461-A3E3-D0166D5EF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15" y="1543914"/>
            <a:ext cx="2571881" cy="11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0">
            <a:extLst>
              <a:ext uri="{FF2B5EF4-FFF2-40B4-BE49-F238E27FC236}">
                <a16:creationId xmlns:a16="http://schemas.microsoft.com/office/drawing/2014/main" id="{0C78137E-6192-4F44-AC99-5F3A69704934}"/>
              </a:ext>
            </a:extLst>
          </p:cNvPr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9B1A4805-980F-4479-9CE0-C7D7ECA6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D1441FD-01F0-4D47-8638-1E79AF3C4B6B}"/>
              </a:ext>
            </a:extLst>
          </p:cNvPr>
          <p:cNvSpPr/>
          <p:nvPr/>
        </p:nvSpPr>
        <p:spPr>
          <a:xfrm>
            <a:off x="7533764" y="6524425"/>
            <a:ext cx="5613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rgbClr val="162230"/>
                </a:solidFill>
                <a:latin typeface="Century Gothic"/>
                <a:cs typeface="Century Gothic"/>
              </a:rPr>
              <a:t>9/12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998EBF-17F7-497D-8265-F184353460F8}"/>
              </a:ext>
            </a:extLst>
          </p:cNvPr>
          <p:cNvSpPr/>
          <p:nvPr/>
        </p:nvSpPr>
        <p:spPr>
          <a:xfrm>
            <a:off x="111616" y="88989"/>
            <a:ext cx="8921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I/O FEEDBACK LINEARIZATION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572598-4515-412D-A798-612165A2AC30}"/>
              </a:ext>
            </a:extLst>
          </p:cNvPr>
          <p:cNvSpPr txBox="1"/>
          <p:nvPr/>
        </p:nvSpPr>
        <p:spPr>
          <a:xfrm>
            <a:off x="180987" y="833893"/>
            <a:ext cx="48228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Controllo più specifico per i sistemi non lineari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Presenza di una dinamica interna su x2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400" dirty="0">
                <a:latin typeface="Century Gothic" panose="020B0502020202020204" pitchFamily="34" charset="0"/>
              </a:rPr>
              <a:t>Il problema della I/O FBL è la robustezza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78DF7A-8126-4949-9CFB-E5144029CE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4306"/>
          <a:stretch/>
        </p:blipFill>
        <p:spPr>
          <a:xfrm>
            <a:off x="6238834" y="138102"/>
            <a:ext cx="2874956" cy="17084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3617C5B-E423-462D-AFE4-344BFCAA21C7}"/>
              </a:ext>
            </a:extLst>
          </p:cNvPr>
          <p:cNvSpPr txBox="1"/>
          <p:nvPr/>
        </p:nvSpPr>
        <p:spPr>
          <a:xfrm>
            <a:off x="7545731" y="6155920"/>
            <a:ext cx="162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Errore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086C66-F23A-4409-AA40-AD68551414D4}"/>
              </a:ext>
            </a:extLst>
          </p:cNvPr>
          <p:cNvSpPr txBox="1"/>
          <p:nvPr/>
        </p:nvSpPr>
        <p:spPr>
          <a:xfrm>
            <a:off x="7388461" y="4570163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Ingresso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54122A5-A364-496A-AD51-A7D9326F2006}"/>
              </a:ext>
            </a:extLst>
          </p:cNvPr>
          <p:cNvSpPr txBox="1"/>
          <p:nvPr/>
        </p:nvSpPr>
        <p:spPr>
          <a:xfrm>
            <a:off x="7649664" y="2969198"/>
            <a:ext cx="95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x2</a:t>
            </a:r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042840E-E0A9-4646-B973-9EBA50D1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" y="2387430"/>
            <a:ext cx="5727700" cy="2729672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E42B6B7-6E24-4A12-930F-507EBAB07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34" y="4853490"/>
            <a:ext cx="2794329" cy="128514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1219452D-E305-4CF2-818D-AE134056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6" y="3230835"/>
            <a:ext cx="2700407" cy="139923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E83CFF05-EC6F-4EB9-B771-42D539BD6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63" y="1764861"/>
            <a:ext cx="2794328" cy="11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B476F9F3FCE418DEA2CD550DD36A5" ma:contentTypeVersion="13" ma:contentTypeDescription="Create a new document." ma:contentTypeScope="" ma:versionID="fc13ddcc8cd2fa14dbc10cdb3005b728">
  <xsd:schema xmlns:xsd="http://www.w3.org/2001/XMLSchema" xmlns:xs="http://www.w3.org/2001/XMLSchema" xmlns:p="http://schemas.microsoft.com/office/2006/metadata/properties" xmlns:ns3="e4ea8ca7-2a22-400a-a5ca-c3d5b8483985" xmlns:ns4="23e585a3-b6b1-4c57-812a-728aac619ac8" targetNamespace="http://schemas.microsoft.com/office/2006/metadata/properties" ma:root="true" ma:fieldsID="26f6b16962a3e783dbd8a611b025eb10" ns3:_="" ns4:_="">
    <xsd:import namespace="e4ea8ca7-2a22-400a-a5ca-c3d5b8483985"/>
    <xsd:import namespace="23e585a3-b6b1-4c57-812a-728aac619a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a8ca7-2a22-400a-a5ca-c3d5b8483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585a3-b6b1-4c57-812a-728aac619a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F55512-B33C-4298-B397-05C28FDEB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a8ca7-2a22-400a-a5ca-c3d5b8483985"/>
    <ds:schemaRef ds:uri="23e585a3-b6b1-4c57-812a-728aac619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02E07-55D3-4A66-8BB9-FA28988453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0B497-8E9E-4A95-BDE1-83F9BD0598B1}">
  <ds:schemaRefs>
    <ds:schemaRef ds:uri="23e585a3-b6b1-4c57-812a-728aac619ac8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e4ea8ca7-2a22-400a-a5ca-c3d5b848398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2632</TotalTime>
  <Words>1143</Words>
  <Application>Microsoft Office PowerPoint</Application>
  <PresentationFormat>Presentazione su schermo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PIERRI</dc:creator>
  <cp:lastModifiedBy>MICHAEL MIRZAAGHA</cp:lastModifiedBy>
  <cp:revision>39</cp:revision>
  <dcterms:created xsi:type="dcterms:W3CDTF">2022-02-01T18:30:09Z</dcterms:created>
  <dcterms:modified xsi:type="dcterms:W3CDTF">2022-05-06T13:43:52Z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0x010100BD2B476F9F3FCE418DEA2CD550DD36A5</vt:lpwstr>
  </property>
</Properties>
</file>