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5" r:id="rId9"/>
    <p:sldId id="266" r:id="rId10"/>
    <p:sldId id="267" r:id="rId11"/>
  </p:sldIdLst>
  <p:sldSz cx="9144000" cy="5143500" type="screen16x9"/>
  <p:notesSz cx="6858000" cy="9144000"/>
  <p:embeddedFontLst>
    <p:embeddedFont>
      <p:font typeface="Maven Pro SemiBold" charset="0"/>
      <p:regular r:id="rId13"/>
      <p:bold r:id="rId14"/>
    </p:embeddedFont>
    <p:embeddedFont>
      <p:font typeface="Nunito" charset="0"/>
      <p:regular r:id="rId15"/>
      <p:bold r:id="rId16"/>
      <p:italic r:id="rId17"/>
      <p:boldItalic r:id="rId18"/>
    </p:embeddedFont>
    <p:embeddedFont>
      <p:font typeface="Georgia" pitchFamily="18" charset="0"/>
      <p:regular r:id="rId19"/>
      <p:bold r:id="rId20"/>
      <p:italic r:id="rId21"/>
      <p:boldItalic r:id="rId22"/>
    </p:embeddedFont>
    <p:embeddedFont>
      <p:font typeface="Maven Pro"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9038" autoAdjust="0"/>
    <p:restoredTop sz="94660"/>
  </p:normalViewPr>
  <p:slideViewPr>
    <p:cSldViewPr snapToGrid="0">
      <p:cViewPr varScale="1">
        <p:scale>
          <a:sx n="111" d="100"/>
          <a:sy n="111" d="100"/>
        </p:scale>
        <p:origin x="-490"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984fe650e9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984fe650e9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984fe650e9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984fe650e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984fe650e9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984fe650e9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984fe650e9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984fe650e9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984fe650e9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984fe650e9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984fe650e9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984fe650e9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984fe650e9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984fe650e9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984fe650e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984fe650e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984fe650e9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984fe650e9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C9DAF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13"/>
          <p:cNvSpPr txBox="1"/>
          <p:nvPr/>
        </p:nvSpPr>
        <p:spPr>
          <a:xfrm>
            <a:off x="196200" y="1297750"/>
            <a:ext cx="5459400" cy="15080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300" dirty="0" smtClean="0">
                <a:latin typeface="Maven Pro SemiBold"/>
                <a:ea typeface="Maven Pro SemiBold"/>
                <a:cs typeface="Maven Pro SemiBold"/>
                <a:sym typeface="Maven Pro SemiBold"/>
              </a:rPr>
              <a:t>Diamond Price Prediction</a:t>
            </a:r>
            <a:r>
              <a:rPr lang="en-GB" sz="4300" dirty="0" smtClean="0">
                <a:latin typeface="Maven Pro SemiBold"/>
                <a:ea typeface="Maven Pro SemiBold"/>
                <a:cs typeface="Maven Pro SemiBold"/>
                <a:sym typeface="Maven Pro SemiBold"/>
              </a:rPr>
              <a:t> </a:t>
            </a:r>
            <a:r>
              <a:rPr lang="en-GB" sz="4300" dirty="0">
                <a:latin typeface="Maven Pro SemiBold"/>
                <a:ea typeface="Maven Pro SemiBold"/>
                <a:cs typeface="Maven Pro SemiBold"/>
                <a:sym typeface="Maven Pro SemiBold"/>
              </a:rPr>
              <a:t>Analysis</a:t>
            </a:r>
            <a:endParaRPr sz="4300">
              <a:latin typeface="Maven Pro SemiBold"/>
              <a:ea typeface="Maven Pro SemiBold"/>
              <a:cs typeface="Maven Pro SemiBold"/>
              <a:sym typeface="Maven Pro SemiBold"/>
            </a:endParaRPr>
          </a:p>
        </p:txBody>
      </p:sp>
      <p:sp>
        <p:nvSpPr>
          <p:cNvPr id="279" name="Google Shape;279;p13"/>
          <p:cNvSpPr txBox="1"/>
          <p:nvPr/>
        </p:nvSpPr>
        <p:spPr>
          <a:xfrm>
            <a:off x="2244824" y="3367250"/>
            <a:ext cx="4453155"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latin typeface="Maven Pro SemiBold"/>
                <a:ea typeface="Maven Pro SemiBold"/>
                <a:cs typeface="Maven Pro SemiBold"/>
                <a:sym typeface="Maven Pro SemiBold"/>
              </a:rPr>
              <a:t>Presented By : </a:t>
            </a:r>
            <a:r>
              <a:rPr lang="en-GB" sz="1600" dirty="0" smtClean="0">
                <a:latin typeface="Maven Pro SemiBold"/>
                <a:ea typeface="Maven Pro SemiBold"/>
                <a:cs typeface="Maven Pro SemiBold"/>
                <a:sym typeface="Maven Pro SemiBold"/>
              </a:rPr>
              <a:t>S GEETA</a:t>
            </a:r>
          </a:p>
          <a:p>
            <a:pPr marL="0" lvl="0" indent="0" algn="l" rtl="0">
              <a:spcBef>
                <a:spcPts val="0"/>
              </a:spcBef>
              <a:spcAft>
                <a:spcPts val="0"/>
              </a:spcAft>
              <a:buNone/>
            </a:pPr>
            <a:r>
              <a:rPr lang="en-GB" sz="1600" dirty="0" smtClean="0">
                <a:latin typeface="Maven Pro SemiBold"/>
                <a:ea typeface="Maven Pro SemiBold"/>
                <a:cs typeface="Maven Pro SemiBold"/>
                <a:sym typeface="Maven Pro SemiBold"/>
              </a:rPr>
              <a:t> </a:t>
            </a:r>
            <a:r>
              <a:rPr lang="en-GB" sz="1600" dirty="0" smtClean="0">
                <a:latin typeface="Maven Pro SemiBold"/>
                <a:ea typeface="Maven Pro SemiBold"/>
                <a:cs typeface="Maven Pro SemiBold"/>
                <a:sym typeface="Maven Pro SemiBold"/>
              </a:rPr>
              <a:t>                         MIRZA SHAHNAWAZ BAIG</a:t>
            </a:r>
          </a:p>
          <a:p>
            <a:pPr marL="0" lvl="0" indent="0" algn="l" rtl="0">
              <a:spcBef>
                <a:spcPts val="0"/>
              </a:spcBef>
              <a:spcAft>
                <a:spcPts val="0"/>
              </a:spcAft>
              <a:buNone/>
            </a:pPr>
            <a:r>
              <a:rPr lang="en-GB" sz="1600" dirty="0" smtClean="0">
                <a:latin typeface="Maven Pro SemiBold"/>
                <a:ea typeface="Maven Pro SemiBold"/>
                <a:cs typeface="Maven Pro SemiBold"/>
                <a:sym typeface="Maven Pro SemiBold"/>
              </a:rPr>
              <a:t> </a:t>
            </a:r>
            <a:r>
              <a:rPr lang="en-GB" sz="1600" dirty="0" smtClean="0">
                <a:latin typeface="Maven Pro SemiBold"/>
                <a:ea typeface="Maven Pro SemiBold"/>
                <a:cs typeface="Maven Pro SemiBold"/>
                <a:sym typeface="Maven Pro SemiBold"/>
              </a:rPr>
              <a:t>                         HIMANSHU SHARMA        </a:t>
            </a:r>
          </a:p>
          <a:p>
            <a:pPr marL="0" lvl="0" indent="0" algn="l" rtl="0">
              <a:spcBef>
                <a:spcPts val="0"/>
              </a:spcBef>
              <a:spcAft>
                <a:spcPts val="0"/>
              </a:spcAft>
              <a:buNone/>
            </a:pPr>
            <a:r>
              <a:rPr lang="en-GB" sz="1600" dirty="0" smtClean="0">
                <a:latin typeface="Maven Pro SemiBold"/>
                <a:ea typeface="Maven Pro SemiBold"/>
                <a:cs typeface="Maven Pro SemiBold"/>
                <a:sym typeface="Maven Pro SemiBold"/>
              </a:rPr>
              <a:t> </a:t>
            </a:r>
            <a:r>
              <a:rPr lang="en-GB" sz="1600" dirty="0" smtClean="0">
                <a:latin typeface="Maven Pro SemiBold"/>
                <a:ea typeface="Maven Pro SemiBold"/>
                <a:cs typeface="Maven Pro SemiBold"/>
                <a:sym typeface="Maven Pro SemiBold"/>
              </a:rPr>
              <a:t>             </a:t>
            </a:r>
            <a:endParaRPr sz="1600">
              <a:latin typeface="Maven Pro SemiBold"/>
              <a:ea typeface="Maven Pro SemiBold"/>
              <a:cs typeface="Maven Pro SemiBold"/>
              <a:sym typeface="Maven Pro SemiBold"/>
            </a:endParaRPr>
          </a:p>
        </p:txBody>
      </p:sp>
      <p:pic>
        <p:nvPicPr>
          <p:cNvPr id="20482" name="Picture 2" descr="Precious Pure Clear Diamond luxury love gems clarity isolated black background &#10;                        "/>
          <p:cNvPicPr>
            <a:picLocks noChangeAspect="1" noChangeArrowheads="1"/>
          </p:cNvPicPr>
          <p:nvPr/>
        </p:nvPicPr>
        <p:blipFill>
          <a:blip r:embed="rId3"/>
          <a:srcRect/>
          <a:stretch>
            <a:fillRect/>
          </a:stretch>
        </p:blipFill>
        <p:spPr bwMode="auto">
          <a:xfrm>
            <a:off x="5500150" y="426262"/>
            <a:ext cx="3252847" cy="238532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p:nvPr/>
        </p:nvSpPr>
        <p:spPr>
          <a:xfrm>
            <a:off x="185250" y="196175"/>
            <a:ext cx="3000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a:latin typeface="Maven Pro SemiBold"/>
                <a:ea typeface="Maven Pro SemiBold"/>
                <a:cs typeface="Maven Pro SemiBold"/>
                <a:sym typeface="Maven Pro SemiBold"/>
              </a:rPr>
              <a:t>Inferences:</a:t>
            </a:r>
            <a:endParaRPr sz="2700">
              <a:latin typeface="Maven Pro SemiBold"/>
              <a:ea typeface="Maven Pro SemiBold"/>
              <a:cs typeface="Maven Pro SemiBold"/>
              <a:sym typeface="Maven Pro SemiBold"/>
            </a:endParaRPr>
          </a:p>
        </p:txBody>
      </p:sp>
      <p:sp>
        <p:nvSpPr>
          <p:cNvPr id="360" name="Google Shape;360;p24"/>
          <p:cNvSpPr txBox="1"/>
          <p:nvPr/>
        </p:nvSpPr>
        <p:spPr>
          <a:xfrm>
            <a:off x="212751" y="1055875"/>
            <a:ext cx="5154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t>We have drawn some inferences from the data frame. Here is a summary of a few of them:</a:t>
            </a:r>
            <a:endParaRPr b="1"/>
          </a:p>
        </p:txBody>
      </p:sp>
      <p:sp>
        <p:nvSpPr>
          <p:cNvPr id="361" name="Google Shape;361;p24"/>
          <p:cNvSpPr txBox="1"/>
          <p:nvPr/>
        </p:nvSpPr>
        <p:spPr>
          <a:xfrm>
            <a:off x="545931" y="1873427"/>
            <a:ext cx="4849200" cy="2577983"/>
          </a:xfrm>
          <a:prstGeom prst="rect">
            <a:avLst/>
          </a:prstGeom>
          <a:noFill/>
          <a:ln>
            <a:noFill/>
          </a:ln>
        </p:spPr>
        <p:txBody>
          <a:bodyPr spcFirstLastPara="1" wrap="square" lIns="91425" tIns="91425" rIns="91425" bIns="91425" anchor="t" anchorCtr="0">
            <a:spAutoFit/>
          </a:bodyPr>
          <a:lstStyle/>
          <a:p>
            <a:pPr marL="0" lvl="0" indent="0" algn="l" rtl="0">
              <a:lnSpc>
                <a:spcPct val="145606"/>
              </a:lnSpc>
              <a:spcBef>
                <a:spcPts val="0"/>
              </a:spcBef>
              <a:spcAft>
                <a:spcPts val="0"/>
              </a:spcAft>
              <a:buFont typeface="Arial" charset="0"/>
              <a:buChar char="•"/>
            </a:pPr>
            <a:r>
              <a:rPr lang="en-GB" sz="1100" b="1" dirty="0" smtClean="0"/>
              <a:t>  Gemstones like diamond are always in demand  because of their value in the </a:t>
            </a:r>
            <a:r>
              <a:rPr lang="en-GB" sz="1100" b="1" dirty="0" err="1" smtClean="0"/>
              <a:t>investement</a:t>
            </a:r>
            <a:r>
              <a:rPr lang="en-GB" sz="1100" b="1" dirty="0" smtClean="0"/>
              <a:t>  market . </a:t>
            </a:r>
          </a:p>
          <a:p>
            <a:pPr marL="0" lvl="0" indent="0" algn="l" rtl="0">
              <a:lnSpc>
                <a:spcPct val="145606"/>
              </a:lnSpc>
              <a:spcBef>
                <a:spcPts val="0"/>
              </a:spcBef>
              <a:spcAft>
                <a:spcPts val="0"/>
              </a:spcAft>
              <a:buFont typeface="Arial" charset="0"/>
              <a:buChar char="•"/>
            </a:pPr>
            <a:r>
              <a:rPr lang="en-GB" sz="1100" b="1" dirty="0" smtClean="0"/>
              <a:t>  The most important variable is likely to be weight or width .  An Exploratory data analysis reveals the relationship  between carat and price to be non - linear  </a:t>
            </a:r>
          </a:p>
          <a:p>
            <a:pPr marL="0" lvl="0" indent="0" algn="l" rtl="0">
              <a:lnSpc>
                <a:spcPct val="145606"/>
              </a:lnSpc>
              <a:spcBef>
                <a:spcPts val="0"/>
              </a:spcBef>
              <a:spcAft>
                <a:spcPts val="0"/>
              </a:spcAft>
            </a:pPr>
            <a:r>
              <a:rPr lang="en-GB" sz="1100" b="1" dirty="0" smtClean="0"/>
              <a:t>*   Colour,  Clarity,  Carat,  Shape,  are the major determinants of the price of diamonds.</a:t>
            </a:r>
          </a:p>
          <a:p>
            <a:pPr marL="0" lvl="0" indent="0" algn="l" rtl="0">
              <a:lnSpc>
                <a:spcPct val="145606"/>
              </a:lnSpc>
              <a:spcBef>
                <a:spcPts val="0"/>
              </a:spcBef>
              <a:spcAft>
                <a:spcPts val="0"/>
              </a:spcAft>
            </a:pPr>
            <a:endParaRPr lang="en-GB" sz="1100" b="1" dirty="0" smtClean="0"/>
          </a:p>
          <a:p>
            <a:pPr marL="0" lvl="0" indent="0" algn="l" rtl="0">
              <a:lnSpc>
                <a:spcPct val="145606"/>
              </a:lnSpc>
              <a:spcBef>
                <a:spcPts val="0"/>
              </a:spcBef>
              <a:spcAft>
                <a:spcPts val="0"/>
              </a:spcAft>
              <a:buNone/>
            </a:pPr>
            <a:endParaRPr sz="1100" b="1"/>
          </a:p>
          <a:p>
            <a:pPr marL="0" lvl="0" indent="0" algn="l" rtl="0">
              <a:spcBef>
                <a:spcPts val="0"/>
              </a:spcBef>
              <a:spcAft>
                <a:spcPts val="0"/>
              </a:spcAft>
              <a:buNone/>
            </a:pPr>
            <a:endParaRPr sz="1100" b="1">
              <a:latin typeface="Nunito"/>
              <a:ea typeface="Nunito"/>
              <a:cs typeface="Nunito"/>
              <a:sym typeface="Nunito"/>
            </a:endParaRPr>
          </a:p>
        </p:txBody>
      </p:sp>
      <p:pic>
        <p:nvPicPr>
          <p:cNvPr id="6" name="Picture 2" descr="Precious Pure Clear Diamond luxury love gems clarity isolated black background &#10;                        "/>
          <p:cNvPicPr>
            <a:picLocks noChangeAspect="1" noChangeArrowheads="1"/>
          </p:cNvPicPr>
          <p:nvPr/>
        </p:nvPicPr>
        <p:blipFill>
          <a:blip r:embed="rId3"/>
          <a:srcRect/>
          <a:stretch>
            <a:fillRect/>
          </a:stretch>
        </p:blipFill>
        <p:spPr bwMode="auto">
          <a:xfrm>
            <a:off x="5431399" y="433137"/>
            <a:ext cx="3458219" cy="254381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p:nvPr/>
        </p:nvSpPr>
        <p:spPr>
          <a:xfrm>
            <a:off x="272425" y="207050"/>
            <a:ext cx="39231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a:latin typeface="Maven Pro SemiBold"/>
                <a:ea typeface="Maven Pro SemiBold"/>
                <a:cs typeface="Maven Pro SemiBold"/>
                <a:sym typeface="Maven Pro SemiBold"/>
              </a:rPr>
              <a:t>Problem Statement:</a:t>
            </a:r>
            <a:endParaRPr sz="2700">
              <a:latin typeface="Maven Pro SemiBold"/>
              <a:ea typeface="Maven Pro SemiBold"/>
              <a:cs typeface="Maven Pro SemiBold"/>
              <a:sym typeface="Maven Pro SemiBold"/>
            </a:endParaRPr>
          </a:p>
        </p:txBody>
      </p:sp>
      <p:sp>
        <p:nvSpPr>
          <p:cNvPr id="285" name="Google Shape;285;p14"/>
          <p:cNvSpPr txBox="1"/>
          <p:nvPr/>
        </p:nvSpPr>
        <p:spPr>
          <a:xfrm>
            <a:off x="512175" y="1460225"/>
            <a:ext cx="43698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latin typeface="Nunito"/>
                <a:ea typeface="Nunito"/>
                <a:cs typeface="Nunito"/>
                <a:sym typeface="Nunito"/>
              </a:rPr>
              <a:t>The problem to be investigated in this study is </a:t>
            </a:r>
            <a:r>
              <a:rPr lang="en-GB" b="1" dirty="0" smtClean="0">
                <a:latin typeface="Nunito"/>
                <a:ea typeface="Nunito"/>
                <a:cs typeface="Nunito"/>
                <a:sym typeface="Nunito"/>
              </a:rPr>
              <a:t>to predict the price and carat of the diamond using machine learning and various regression models have been trained. </a:t>
            </a:r>
            <a:endParaRPr b="1">
              <a:latin typeface="Nunito"/>
              <a:ea typeface="Nunito"/>
              <a:cs typeface="Nunito"/>
              <a:sym typeface="Nunito"/>
            </a:endParaRPr>
          </a:p>
        </p:txBody>
      </p:sp>
      <p:pic>
        <p:nvPicPr>
          <p:cNvPr id="4" name="Picture 2" descr="Precious Pure Clear Diamond luxury love gems clarity isolated black background &#10;                        "/>
          <p:cNvPicPr>
            <a:picLocks noChangeAspect="1" noChangeArrowheads="1"/>
          </p:cNvPicPr>
          <p:nvPr/>
        </p:nvPicPr>
        <p:blipFill>
          <a:blip r:embed="rId3"/>
          <a:srcRect/>
          <a:stretch>
            <a:fillRect/>
          </a:stretch>
        </p:blipFill>
        <p:spPr bwMode="auto">
          <a:xfrm>
            <a:off x="5218267" y="488138"/>
            <a:ext cx="3382593" cy="247506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subTitle" idx="1"/>
          </p:nvPr>
        </p:nvSpPr>
        <p:spPr>
          <a:xfrm>
            <a:off x="201400" y="174375"/>
            <a:ext cx="26427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100">
                <a:solidFill>
                  <a:srgbClr val="000000"/>
                </a:solidFill>
                <a:latin typeface="Maven Pro SemiBold"/>
                <a:ea typeface="Maven Pro SemiBold"/>
                <a:cs typeface="Maven Pro SemiBold"/>
                <a:sym typeface="Maven Pro SemiBold"/>
              </a:rPr>
              <a:t>Introduction:</a:t>
            </a:r>
            <a:endParaRPr sz="3400">
              <a:solidFill>
                <a:srgbClr val="000000"/>
              </a:solidFill>
              <a:latin typeface="Maven Pro SemiBold"/>
              <a:ea typeface="Maven Pro SemiBold"/>
              <a:cs typeface="Maven Pro SemiBold"/>
              <a:sym typeface="Maven Pro SemiBold"/>
            </a:endParaRPr>
          </a:p>
        </p:txBody>
      </p:sp>
      <p:sp>
        <p:nvSpPr>
          <p:cNvPr id="291" name="Google Shape;291;p15"/>
          <p:cNvSpPr txBox="1"/>
          <p:nvPr/>
        </p:nvSpPr>
        <p:spPr>
          <a:xfrm>
            <a:off x="244919" y="1033153"/>
            <a:ext cx="4903800" cy="147729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smtClean="0">
                <a:latin typeface="Nunito"/>
                <a:ea typeface="Nunito"/>
                <a:cs typeface="Nunito"/>
                <a:sym typeface="Nunito"/>
              </a:rPr>
              <a:t>Diamond is known with their  hardness ,good thermal conductivity ,and high index of refraction. Colour and Clarity determine the price of  diamond to be selected as a jewellery  gems. Gem Stones like diamond are always in demand because of there value in the </a:t>
            </a:r>
            <a:r>
              <a:rPr lang="en-GB" b="1" dirty="0" err="1" smtClean="0">
                <a:latin typeface="Nunito"/>
                <a:ea typeface="Nunito"/>
                <a:cs typeface="Nunito"/>
                <a:sym typeface="Nunito"/>
              </a:rPr>
              <a:t>investement</a:t>
            </a:r>
            <a:r>
              <a:rPr lang="en-GB" b="1" dirty="0" smtClean="0">
                <a:latin typeface="Nunito"/>
                <a:ea typeface="Nunito"/>
                <a:cs typeface="Nunito"/>
                <a:sym typeface="Nunito"/>
              </a:rPr>
              <a:t> market .we have taken a dataset as shown below.</a:t>
            </a:r>
            <a:endParaRPr b="1">
              <a:latin typeface="Nunito"/>
              <a:ea typeface="Nunito"/>
              <a:cs typeface="Nunito"/>
              <a:sym typeface="Nunito"/>
            </a:endParaRPr>
          </a:p>
        </p:txBody>
      </p:sp>
      <p:pic>
        <p:nvPicPr>
          <p:cNvPr id="6146" name="Picture 2" descr="C:\Users\FUJITSU\Desktop\box.PNG"/>
          <p:cNvPicPr>
            <a:picLocks noChangeAspect="1" noChangeArrowheads="1"/>
          </p:cNvPicPr>
          <p:nvPr/>
        </p:nvPicPr>
        <p:blipFill>
          <a:blip r:embed="rId3"/>
          <a:srcRect/>
          <a:stretch>
            <a:fillRect/>
          </a:stretch>
        </p:blipFill>
        <p:spPr bwMode="auto">
          <a:xfrm>
            <a:off x="783771" y="2673989"/>
            <a:ext cx="7528955" cy="2208254"/>
          </a:xfrm>
          <a:prstGeom prst="rect">
            <a:avLst/>
          </a:prstGeom>
          <a:noFill/>
        </p:spPr>
      </p:pic>
      <p:pic>
        <p:nvPicPr>
          <p:cNvPr id="6" name="Picture 2" descr="Precious Pure Clear Diamond luxury love gems clarity isolated black background &#10;                        "/>
          <p:cNvPicPr>
            <a:picLocks noChangeAspect="1" noChangeArrowheads="1"/>
          </p:cNvPicPr>
          <p:nvPr/>
        </p:nvPicPr>
        <p:blipFill>
          <a:blip r:embed="rId4"/>
          <a:srcRect/>
          <a:stretch>
            <a:fillRect/>
          </a:stretch>
        </p:blipFill>
        <p:spPr bwMode="auto">
          <a:xfrm>
            <a:off x="5156390" y="330009"/>
            <a:ext cx="3382593" cy="212443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subTitle" idx="1"/>
          </p:nvPr>
        </p:nvSpPr>
        <p:spPr>
          <a:xfrm>
            <a:off x="136025" y="93575"/>
            <a:ext cx="4255500" cy="695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GB" sz="3100">
                <a:solidFill>
                  <a:srgbClr val="000000"/>
                </a:solidFill>
                <a:latin typeface="Maven Pro SemiBold"/>
                <a:ea typeface="Maven Pro SemiBold"/>
                <a:cs typeface="Maven Pro SemiBold"/>
                <a:sym typeface="Maven Pro SemiBold"/>
              </a:rPr>
              <a:t>Exploratory Data Analysis:</a:t>
            </a:r>
            <a:endParaRPr sz="3400">
              <a:solidFill>
                <a:srgbClr val="000000"/>
              </a:solidFill>
              <a:latin typeface="Maven Pro SemiBold"/>
              <a:ea typeface="Maven Pro SemiBold"/>
              <a:cs typeface="Maven Pro SemiBold"/>
              <a:sym typeface="Maven Pro SemiBold"/>
            </a:endParaRPr>
          </a:p>
        </p:txBody>
      </p:sp>
      <p:sp>
        <p:nvSpPr>
          <p:cNvPr id="299" name="Google Shape;299;p16"/>
          <p:cNvSpPr txBox="1"/>
          <p:nvPr/>
        </p:nvSpPr>
        <p:spPr>
          <a:xfrm>
            <a:off x="305125" y="1994200"/>
            <a:ext cx="3000000" cy="13387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dirty="0" smtClean="0"/>
              <a:t>Box plot is used to show distributions of numeric data values, especially when u want to compare them between multiple groups.</a:t>
            </a:r>
            <a:r>
              <a:rPr lang="en-GB" sz="1500" b="1" dirty="0" smtClean="0"/>
              <a:t> </a:t>
            </a:r>
            <a:endParaRPr sz="1700" b="1"/>
          </a:p>
        </p:txBody>
      </p:sp>
      <p:sp>
        <p:nvSpPr>
          <p:cNvPr id="300" name="Google Shape;300;p16"/>
          <p:cNvSpPr txBox="1"/>
          <p:nvPr/>
        </p:nvSpPr>
        <p:spPr>
          <a:xfrm>
            <a:off x="4891238" y="352975"/>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err="1" smtClean="0">
                <a:latin typeface="Maven Pro SemiBold"/>
                <a:ea typeface="Maven Pro SemiBold"/>
                <a:cs typeface="Maven Pro SemiBold"/>
                <a:sym typeface="Maven Pro SemiBold"/>
              </a:rPr>
              <a:t>Boxplot</a:t>
            </a:r>
            <a:r>
              <a:rPr lang="en-GB" sz="2200" dirty="0" smtClean="0">
                <a:latin typeface="Maven Pro SemiBold"/>
                <a:ea typeface="Maven Pro SemiBold"/>
                <a:cs typeface="Maven Pro SemiBold"/>
                <a:sym typeface="Maven Pro SemiBold"/>
              </a:rPr>
              <a:t> </a:t>
            </a:r>
            <a:r>
              <a:rPr lang="en-GB" sz="2200" dirty="0">
                <a:latin typeface="Maven Pro SemiBold"/>
                <a:ea typeface="Maven Pro SemiBold"/>
                <a:cs typeface="Maven Pro SemiBold"/>
                <a:sym typeface="Maven Pro SemiBold"/>
              </a:rPr>
              <a:t>Analysis </a:t>
            </a:r>
            <a:endParaRPr sz="2200">
              <a:latin typeface="Maven Pro SemiBold"/>
              <a:ea typeface="Maven Pro SemiBold"/>
              <a:cs typeface="Maven Pro SemiBold"/>
              <a:sym typeface="Maven Pro SemiBold"/>
            </a:endParaRPr>
          </a:p>
        </p:txBody>
      </p:sp>
      <p:pic>
        <p:nvPicPr>
          <p:cNvPr id="1026" name="Picture 2" descr="C:\Users\FUJITSU\Desktop\first image.PNG"/>
          <p:cNvPicPr>
            <a:picLocks noChangeAspect="1" noChangeArrowheads="1"/>
          </p:cNvPicPr>
          <p:nvPr/>
        </p:nvPicPr>
        <p:blipFill>
          <a:blip r:embed="rId3"/>
          <a:srcRect/>
          <a:stretch>
            <a:fillRect/>
          </a:stretch>
        </p:blipFill>
        <p:spPr bwMode="auto">
          <a:xfrm>
            <a:off x="3681351" y="843148"/>
            <a:ext cx="5213267" cy="3028206"/>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6" name="Google Shape;306;p17"/>
          <p:cNvSpPr txBox="1"/>
          <p:nvPr/>
        </p:nvSpPr>
        <p:spPr>
          <a:xfrm>
            <a:off x="0" y="1605324"/>
            <a:ext cx="3003194" cy="1661963"/>
          </a:xfrm>
          <a:prstGeom prst="rect">
            <a:avLst/>
          </a:prstGeom>
          <a:noFill/>
          <a:ln>
            <a:noFill/>
          </a:ln>
        </p:spPr>
        <p:txBody>
          <a:bodyPr spcFirstLastPara="1" wrap="square" lIns="91425" tIns="91425" rIns="91425" bIns="91425" anchor="t" anchorCtr="0">
            <a:spAutoFit/>
          </a:bodyPr>
          <a:lstStyle/>
          <a:p>
            <a:pPr lvl="0"/>
            <a:r>
              <a:rPr lang="en-GB" sz="1200" b="1" dirty="0" smtClean="0"/>
              <a:t>The count plot is used to represent the occurrence(counts)  of the observations present in the categorical variable .It uses the concept of bar chart for the visual depiction.  It shows the </a:t>
            </a:r>
            <a:r>
              <a:rPr lang="en-GB" sz="1200" b="1" dirty="0" err="1" smtClean="0"/>
              <a:t>comparision</a:t>
            </a:r>
            <a:r>
              <a:rPr lang="en-GB" sz="1200" b="1" dirty="0" smtClean="0"/>
              <a:t>  of different groups in categorical variables.</a:t>
            </a:r>
            <a:endParaRPr b="1"/>
          </a:p>
        </p:txBody>
      </p:sp>
      <p:sp>
        <p:nvSpPr>
          <p:cNvPr id="307" name="Google Shape;307;p17"/>
          <p:cNvSpPr txBox="1"/>
          <p:nvPr/>
        </p:nvSpPr>
        <p:spPr>
          <a:xfrm>
            <a:off x="212542" y="16345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smtClean="0">
                <a:latin typeface="Maven Pro SemiBold"/>
                <a:ea typeface="Maven Pro SemiBold"/>
                <a:cs typeface="Maven Pro SemiBold"/>
                <a:sym typeface="Maven Pro SemiBold"/>
              </a:rPr>
              <a:t>Count plot </a:t>
            </a:r>
            <a:r>
              <a:rPr lang="en-GB" sz="2200" dirty="0" smtClean="0">
                <a:latin typeface="Maven Pro SemiBold"/>
                <a:ea typeface="Maven Pro SemiBold"/>
                <a:cs typeface="Maven Pro SemiBold"/>
                <a:sym typeface="Maven Pro SemiBold"/>
              </a:rPr>
              <a:t>Analysis </a:t>
            </a:r>
            <a:endParaRPr sz="2200">
              <a:latin typeface="Maven Pro SemiBold"/>
              <a:ea typeface="Maven Pro SemiBold"/>
              <a:cs typeface="Maven Pro SemiBold"/>
              <a:sym typeface="Maven Pro SemiBold"/>
            </a:endParaRPr>
          </a:p>
        </p:txBody>
      </p:sp>
      <p:pic>
        <p:nvPicPr>
          <p:cNvPr id="3074" name="Picture 2" descr="C:\Users\FUJITSU\Desktop\countplot.PNG"/>
          <p:cNvPicPr>
            <a:picLocks noChangeAspect="1" noChangeArrowheads="1"/>
          </p:cNvPicPr>
          <p:nvPr/>
        </p:nvPicPr>
        <p:blipFill>
          <a:blip r:embed="rId3"/>
          <a:srcRect/>
          <a:stretch>
            <a:fillRect/>
          </a:stretch>
        </p:blipFill>
        <p:spPr bwMode="auto">
          <a:xfrm>
            <a:off x="3205059" y="296883"/>
            <a:ext cx="5760811" cy="393073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18"/>
          <p:cNvSpPr txBox="1"/>
          <p:nvPr/>
        </p:nvSpPr>
        <p:spPr>
          <a:xfrm>
            <a:off x="0" y="1852551"/>
            <a:ext cx="3196150" cy="11079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a:t>A </a:t>
            </a:r>
            <a:r>
              <a:rPr lang="en-GB" sz="1200" b="1" dirty="0" smtClean="0"/>
              <a:t>subplot is </a:t>
            </a:r>
            <a:r>
              <a:rPr lang="en-GB" sz="1200" b="1" dirty="0" err="1" smtClean="0"/>
              <a:t>uesd</a:t>
            </a:r>
            <a:r>
              <a:rPr lang="en-GB" sz="1200" b="1" dirty="0" smtClean="0"/>
              <a:t> for displaying dense information in data </a:t>
            </a:r>
            <a:r>
              <a:rPr lang="en-GB" sz="1200" b="1" dirty="0" err="1" smtClean="0"/>
              <a:t>visulization</a:t>
            </a:r>
            <a:r>
              <a:rPr lang="en-GB" sz="1200" b="1" dirty="0" smtClean="0"/>
              <a:t>. It provides a way to plot multiple plots on a single figure.  It is used for displaying the dense </a:t>
            </a:r>
            <a:r>
              <a:rPr lang="en-GB" sz="1200" b="1" dirty="0" err="1" smtClean="0"/>
              <a:t>informaton</a:t>
            </a:r>
            <a:r>
              <a:rPr lang="en-GB" sz="1200" b="1" dirty="0" smtClean="0"/>
              <a:t>.</a:t>
            </a:r>
            <a:endParaRPr b="1"/>
          </a:p>
        </p:txBody>
      </p:sp>
      <p:sp>
        <p:nvSpPr>
          <p:cNvPr id="315" name="Google Shape;315;p18"/>
          <p:cNvSpPr txBox="1"/>
          <p:nvPr/>
        </p:nvSpPr>
        <p:spPr>
          <a:xfrm>
            <a:off x="305125" y="141675"/>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smtClean="0">
                <a:latin typeface="Maven Pro SemiBold"/>
                <a:ea typeface="Maven Pro SemiBold"/>
                <a:cs typeface="Maven Pro SemiBold"/>
                <a:sym typeface="Maven Pro SemiBold"/>
              </a:rPr>
              <a:t>Subplot</a:t>
            </a:r>
            <a:r>
              <a:rPr lang="en-GB" sz="2200" dirty="0" smtClean="0">
                <a:latin typeface="Maven Pro SemiBold"/>
                <a:ea typeface="Maven Pro SemiBold"/>
                <a:cs typeface="Maven Pro SemiBold"/>
                <a:sym typeface="Maven Pro SemiBold"/>
              </a:rPr>
              <a:t> </a:t>
            </a:r>
            <a:r>
              <a:rPr lang="en-GB" sz="2200" dirty="0">
                <a:latin typeface="Maven Pro SemiBold"/>
                <a:ea typeface="Maven Pro SemiBold"/>
                <a:cs typeface="Maven Pro SemiBold"/>
                <a:sym typeface="Maven Pro SemiBold"/>
              </a:rPr>
              <a:t>Analysis </a:t>
            </a:r>
            <a:endParaRPr sz="2200">
              <a:latin typeface="Maven Pro SemiBold"/>
              <a:ea typeface="Maven Pro SemiBold"/>
              <a:cs typeface="Maven Pro SemiBold"/>
              <a:sym typeface="Maven Pro SemiBold"/>
            </a:endParaRPr>
          </a:p>
        </p:txBody>
      </p:sp>
      <p:pic>
        <p:nvPicPr>
          <p:cNvPr id="2050" name="Picture 2" descr="C:\Users\FUJITSU\Desktop\subplot.PNG"/>
          <p:cNvPicPr>
            <a:picLocks noChangeAspect="1" noChangeArrowheads="1"/>
          </p:cNvPicPr>
          <p:nvPr/>
        </p:nvPicPr>
        <p:blipFill>
          <a:blip r:embed="rId3"/>
          <a:srcRect/>
          <a:stretch>
            <a:fillRect/>
          </a:stretch>
        </p:blipFill>
        <p:spPr bwMode="auto">
          <a:xfrm>
            <a:off x="3099460" y="463138"/>
            <a:ext cx="5894803" cy="4393869"/>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2" name="Google Shape;322;p19"/>
          <p:cNvSpPr txBox="1"/>
          <p:nvPr/>
        </p:nvSpPr>
        <p:spPr>
          <a:xfrm>
            <a:off x="332157" y="1745673"/>
            <a:ext cx="30000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a:t>Similarly,  we can see the data visualization technique that shows the relationship between two numerical variables that are </a:t>
            </a:r>
            <a:r>
              <a:rPr lang="en-GB" sz="1200" b="1" dirty="0" smtClean="0"/>
              <a:t>Carat and Price.</a:t>
            </a:r>
            <a:endParaRPr/>
          </a:p>
        </p:txBody>
      </p:sp>
      <p:sp>
        <p:nvSpPr>
          <p:cNvPr id="323" name="Google Shape;323;p19"/>
          <p:cNvSpPr txBox="1"/>
          <p:nvPr/>
        </p:nvSpPr>
        <p:spPr>
          <a:xfrm>
            <a:off x="0" y="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latin typeface="Maven Pro SemiBold"/>
                <a:ea typeface="Maven Pro SemiBold"/>
                <a:cs typeface="Maven Pro SemiBold"/>
                <a:sym typeface="Maven Pro SemiBold"/>
              </a:rPr>
              <a:t>Scatterplot Analysis </a:t>
            </a:r>
            <a:endParaRPr sz="2200">
              <a:latin typeface="Maven Pro SemiBold"/>
              <a:ea typeface="Maven Pro SemiBold"/>
              <a:cs typeface="Maven Pro SemiBold"/>
              <a:sym typeface="Maven Pro SemiBold"/>
            </a:endParaRPr>
          </a:p>
        </p:txBody>
      </p:sp>
      <p:pic>
        <p:nvPicPr>
          <p:cNvPr id="4098" name="Picture 2" descr="C:\Users\FUJITSU\Desktop\scatter.PNG"/>
          <p:cNvPicPr>
            <a:picLocks noChangeAspect="1" noChangeArrowheads="1"/>
          </p:cNvPicPr>
          <p:nvPr/>
        </p:nvPicPr>
        <p:blipFill>
          <a:blip r:embed="rId3"/>
          <a:srcRect/>
          <a:stretch>
            <a:fillRect/>
          </a:stretch>
        </p:blipFill>
        <p:spPr bwMode="auto">
          <a:xfrm>
            <a:off x="4120738" y="356258"/>
            <a:ext cx="4465122" cy="438199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2"/>
          <p:cNvSpPr txBox="1"/>
          <p:nvPr/>
        </p:nvSpPr>
        <p:spPr>
          <a:xfrm>
            <a:off x="-255525" y="1322800"/>
            <a:ext cx="3807900" cy="2804400"/>
          </a:xfrm>
          <a:prstGeom prst="rect">
            <a:avLst/>
          </a:prstGeom>
          <a:noFill/>
          <a:ln>
            <a:noFill/>
          </a:ln>
        </p:spPr>
        <p:txBody>
          <a:bodyPr spcFirstLastPara="1" wrap="square" lIns="91425" tIns="91425" rIns="91425" bIns="91425" anchor="t" anchorCtr="0">
            <a:spAutoFit/>
          </a:bodyPr>
          <a:lstStyle/>
          <a:p>
            <a:pPr marL="749300" lvl="0" indent="-301625" algn="l" rtl="0">
              <a:lnSpc>
                <a:spcPct val="115000"/>
              </a:lnSpc>
              <a:spcBef>
                <a:spcPts val="0"/>
              </a:spcBef>
              <a:spcAft>
                <a:spcPts val="0"/>
              </a:spcAft>
              <a:buClr>
                <a:srgbClr val="000000"/>
              </a:buClr>
              <a:buSzPts val="1150"/>
              <a:buFont typeface="Georgia"/>
              <a:buChar char="●"/>
            </a:pPr>
            <a:r>
              <a:rPr lang="en-GB" sz="1150" b="1">
                <a:latin typeface="Georgia"/>
                <a:ea typeface="Georgia"/>
                <a:cs typeface="Georgia"/>
                <a:sym typeface="Georgia"/>
              </a:rPr>
              <a:t>If the value is 1</a:t>
            </a:r>
            <a:r>
              <a:rPr lang="en-GB" sz="1150">
                <a:latin typeface="Georgia"/>
                <a:ea typeface="Georgia"/>
                <a:cs typeface="Georgia"/>
                <a:sym typeface="Georgia"/>
              </a:rPr>
              <a:t>, it is said to be a </a:t>
            </a:r>
            <a:r>
              <a:rPr lang="en-GB" sz="1150" b="1">
                <a:latin typeface="Georgia"/>
                <a:ea typeface="Georgia"/>
                <a:cs typeface="Georgia"/>
                <a:sym typeface="Georgia"/>
              </a:rPr>
              <a:t>positive correlation</a:t>
            </a:r>
            <a:r>
              <a:rPr lang="en-GB" sz="1150">
                <a:latin typeface="Georgia"/>
                <a:ea typeface="Georgia"/>
                <a:cs typeface="Georgia"/>
                <a:sym typeface="Georgia"/>
              </a:rPr>
              <a:t> between two variables. This means that when one variable increases, the other variable also increases.</a:t>
            </a:r>
            <a:endParaRPr sz="1150">
              <a:latin typeface="Georgia"/>
              <a:ea typeface="Georgia"/>
              <a:cs typeface="Georgia"/>
              <a:sym typeface="Georgia"/>
            </a:endParaRPr>
          </a:p>
          <a:p>
            <a:pPr marL="749300" lvl="0" indent="-301625" algn="l" rtl="0">
              <a:lnSpc>
                <a:spcPct val="115000"/>
              </a:lnSpc>
              <a:spcBef>
                <a:spcPts val="0"/>
              </a:spcBef>
              <a:spcAft>
                <a:spcPts val="0"/>
              </a:spcAft>
              <a:buClr>
                <a:srgbClr val="000000"/>
              </a:buClr>
              <a:buSzPts val="1150"/>
              <a:buFont typeface="Georgia"/>
              <a:buChar char="●"/>
            </a:pPr>
            <a:r>
              <a:rPr lang="en-GB" sz="1150" b="1">
                <a:latin typeface="Georgia"/>
                <a:ea typeface="Georgia"/>
                <a:cs typeface="Georgia"/>
                <a:sym typeface="Georgia"/>
              </a:rPr>
              <a:t>If the value is -1</a:t>
            </a:r>
            <a:r>
              <a:rPr lang="en-GB" sz="1150">
                <a:latin typeface="Georgia"/>
                <a:ea typeface="Georgia"/>
                <a:cs typeface="Georgia"/>
                <a:sym typeface="Georgia"/>
              </a:rPr>
              <a:t>, it is said to be a </a:t>
            </a:r>
            <a:r>
              <a:rPr lang="en-GB" sz="1150" b="1">
                <a:latin typeface="Georgia"/>
                <a:ea typeface="Georgia"/>
                <a:cs typeface="Georgia"/>
                <a:sym typeface="Georgia"/>
              </a:rPr>
              <a:t>negative correlation</a:t>
            </a:r>
            <a:r>
              <a:rPr lang="en-GB" sz="1150">
                <a:latin typeface="Georgia"/>
                <a:ea typeface="Georgia"/>
                <a:cs typeface="Georgia"/>
                <a:sym typeface="Georgia"/>
              </a:rPr>
              <a:t> between the two variables. This means that when one variable increases, the other variable decreases.</a:t>
            </a:r>
            <a:endParaRPr sz="1150">
              <a:latin typeface="Georgia"/>
              <a:ea typeface="Georgia"/>
              <a:cs typeface="Georgia"/>
              <a:sym typeface="Georgia"/>
            </a:endParaRPr>
          </a:p>
          <a:p>
            <a:pPr marL="749300" lvl="0" indent="-301625" algn="l" rtl="0">
              <a:lnSpc>
                <a:spcPct val="115000"/>
              </a:lnSpc>
              <a:spcBef>
                <a:spcPts val="0"/>
              </a:spcBef>
              <a:spcAft>
                <a:spcPts val="0"/>
              </a:spcAft>
              <a:buClr>
                <a:srgbClr val="000000"/>
              </a:buClr>
              <a:buSzPts val="1150"/>
              <a:buFont typeface="Georgia"/>
              <a:buChar char="●"/>
            </a:pPr>
            <a:r>
              <a:rPr lang="en-GB" sz="1150" b="1">
                <a:latin typeface="Georgia"/>
                <a:ea typeface="Georgia"/>
                <a:cs typeface="Georgia"/>
                <a:sym typeface="Georgia"/>
              </a:rPr>
              <a:t>If the value is 0</a:t>
            </a:r>
            <a:r>
              <a:rPr lang="en-GB" sz="1150">
                <a:latin typeface="Georgia"/>
                <a:ea typeface="Georgia"/>
                <a:cs typeface="Georgia"/>
                <a:sym typeface="Georgia"/>
              </a:rPr>
              <a:t>, there is no correlation between the two variables. This means that the variables changes in a random manner with respect to each other.</a:t>
            </a:r>
            <a:endParaRPr sz="1150">
              <a:latin typeface="Georgia"/>
              <a:ea typeface="Georgia"/>
              <a:cs typeface="Georgia"/>
              <a:sym typeface="Georgia"/>
            </a:endParaRPr>
          </a:p>
        </p:txBody>
      </p:sp>
      <p:sp>
        <p:nvSpPr>
          <p:cNvPr id="344" name="Google Shape;344;p22"/>
          <p:cNvSpPr txBox="1"/>
          <p:nvPr/>
        </p:nvSpPr>
        <p:spPr>
          <a:xfrm>
            <a:off x="283325" y="207050"/>
            <a:ext cx="3454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latin typeface="Maven Pro SemiBold"/>
                <a:ea typeface="Maven Pro SemiBold"/>
                <a:cs typeface="Maven Pro SemiBold"/>
                <a:sym typeface="Maven Pro SemiBold"/>
              </a:rPr>
              <a:t>Heatmap Analysis </a:t>
            </a:r>
            <a:endParaRPr sz="2200">
              <a:latin typeface="Maven Pro SemiBold"/>
              <a:ea typeface="Maven Pro SemiBold"/>
              <a:cs typeface="Maven Pro SemiBold"/>
              <a:sym typeface="Maven Pro SemiBold"/>
            </a:endParaRPr>
          </a:p>
        </p:txBody>
      </p:sp>
      <p:pic>
        <p:nvPicPr>
          <p:cNvPr id="5122" name="Picture 2" descr="C:\Users\FUJITSU\Desktop\heatmap.PNG"/>
          <p:cNvPicPr>
            <a:picLocks noChangeAspect="1" noChangeArrowheads="1"/>
          </p:cNvPicPr>
          <p:nvPr/>
        </p:nvPicPr>
        <p:blipFill>
          <a:blip r:embed="rId3"/>
          <a:srcRect/>
          <a:stretch>
            <a:fillRect/>
          </a:stretch>
        </p:blipFill>
        <p:spPr bwMode="auto">
          <a:xfrm>
            <a:off x="3610099" y="617516"/>
            <a:ext cx="5225143" cy="41088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3"/>
          <p:cNvSpPr txBox="1"/>
          <p:nvPr/>
        </p:nvSpPr>
        <p:spPr>
          <a:xfrm>
            <a:off x="272425" y="1614050"/>
            <a:ext cx="30000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pPr>
            <a:endParaRPr b="1"/>
          </a:p>
          <a:p>
            <a:pPr marL="457200" lvl="0" indent="-317500" algn="l" rtl="0">
              <a:spcBef>
                <a:spcPts val="0"/>
              </a:spcBef>
              <a:spcAft>
                <a:spcPts val="0"/>
              </a:spcAft>
              <a:buSzPts val="1400"/>
              <a:buChar char="●"/>
            </a:pPr>
            <a:r>
              <a:rPr lang="en-GB" b="1" dirty="0" smtClean="0"/>
              <a:t>Random forest Regression</a:t>
            </a:r>
            <a:endParaRPr b="1"/>
          </a:p>
        </p:txBody>
      </p:sp>
      <p:sp>
        <p:nvSpPr>
          <p:cNvPr id="350" name="Google Shape;350;p23"/>
          <p:cNvSpPr txBox="1"/>
          <p:nvPr/>
        </p:nvSpPr>
        <p:spPr>
          <a:xfrm>
            <a:off x="272425" y="152550"/>
            <a:ext cx="30000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700">
                <a:latin typeface="Maven Pro SemiBold"/>
                <a:ea typeface="Maven Pro SemiBold"/>
                <a:cs typeface="Maven Pro SemiBold"/>
                <a:sym typeface="Maven Pro SemiBold"/>
              </a:rPr>
              <a:t>Methodology:</a:t>
            </a:r>
            <a:endParaRPr sz="2700">
              <a:latin typeface="Maven Pro SemiBold"/>
              <a:ea typeface="Maven Pro SemiBold"/>
              <a:cs typeface="Maven Pro SemiBold"/>
              <a:sym typeface="Maven Pro SemiBold"/>
            </a:endParaRPr>
          </a:p>
        </p:txBody>
      </p:sp>
      <p:sp>
        <p:nvSpPr>
          <p:cNvPr id="351" name="Google Shape;351;p23"/>
          <p:cNvSpPr txBox="1"/>
          <p:nvPr/>
        </p:nvSpPr>
        <p:spPr>
          <a:xfrm>
            <a:off x="322998" y="1567371"/>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a:p>
        </p:txBody>
      </p:sp>
      <p:sp>
        <p:nvSpPr>
          <p:cNvPr id="352" name="Google Shape;352;p23"/>
          <p:cNvSpPr txBox="1"/>
          <p:nvPr/>
        </p:nvSpPr>
        <p:spPr>
          <a:xfrm>
            <a:off x="370500" y="1035250"/>
            <a:ext cx="462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dirty="0">
                <a:latin typeface="Nunito"/>
                <a:ea typeface="Nunito"/>
                <a:cs typeface="Nunito"/>
                <a:sym typeface="Nunito"/>
              </a:rPr>
              <a:t>Here we have used </a:t>
            </a:r>
            <a:r>
              <a:rPr lang="en-GB" b="1" dirty="0" smtClean="0">
                <a:latin typeface="Nunito"/>
                <a:ea typeface="Nunito"/>
                <a:cs typeface="Nunito"/>
                <a:sym typeface="Nunito"/>
              </a:rPr>
              <a:t>one</a:t>
            </a:r>
            <a:r>
              <a:rPr lang="en-GB" b="1" dirty="0" smtClean="0">
                <a:latin typeface="Nunito"/>
                <a:ea typeface="Nunito"/>
                <a:cs typeface="Nunito"/>
                <a:sym typeface="Nunito"/>
              </a:rPr>
              <a:t> </a:t>
            </a:r>
            <a:r>
              <a:rPr lang="en-GB" b="1" dirty="0">
                <a:latin typeface="Nunito"/>
                <a:ea typeface="Nunito"/>
                <a:cs typeface="Nunito"/>
                <a:sym typeface="Nunito"/>
              </a:rPr>
              <a:t>Machine Learning Algorithm, which are part of Supervised Learning</a:t>
            </a:r>
            <a:endParaRPr b="1">
              <a:latin typeface="Nunito"/>
              <a:ea typeface="Nunito"/>
              <a:cs typeface="Nunito"/>
              <a:sym typeface="Nunito"/>
            </a:endParaRPr>
          </a:p>
        </p:txBody>
      </p:sp>
      <p:sp>
        <p:nvSpPr>
          <p:cNvPr id="353" name="Google Shape;353;p23"/>
          <p:cNvSpPr txBox="1"/>
          <p:nvPr/>
        </p:nvSpPr>
        <p:spPr>
          <a:xfrm>
            <a:off x="370500" y="2375525"/>
            <a:ext cx="52743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smtClean="0"/>
              <a:t>.</a:t>
            </a:r>
            <a:endParaRPr b="1"/>
          </a:p>
        </p:txBody>
      </p:sp>
      <p:sp>
        <p:nvSpPr>
          <p:cNvPr id="354" name="Google Shape;354;p23"/>
          <p:cNvSpPr txBox="1"/>
          <p:nvPr/>
        </p:nvSpPr>
        <p:spPr>
          <a:xfrm>
            <a:off x="346749" y="2556952"/>
            <a:ext cx="46203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smtClean="0"/>
              <a:t>Random forest regression is a Supervised learning algorithm and bagging technique that uses an ensemble learning method for regression in machine learning .it is popularly used classification and regression problems.</a:t>
            </a:r>
            <a:endParaRPr sz="1200" b="1"/>
          </a:p>
        </p:txBody>
      </p:sp>
      <p:pic>
        <p:nvPicPr>
          <p:cNvPr id="8" name="Picture 2" descr="Precious Pure Clear Diamond luxury love gems clarity isolated black background &#10;                        "/>
          <p:cNvPicPr>
            <a:picLocks noChangeAspect="1" noChangeArrowheads="1"/>
          </p:cNvPicPr>
          <p:nvPr/>
        </p:nvPicPr>
        <p:blipFill>
          <a:blip r:embed="rId3"/>
          <a:srcRect/>
          <a:stretch>
            <a:fillRect/>
          </a:stretch>
        </p:blipFill>
        <p:spPr bwMode="auto">
          <a:xfrm>
            <a:off x="5108265" y="433137"/>
            <a:ext cx="3458219" cy="2426940"/>
          </a:xfrm>
          <a:prstGeom prst="rect">
            <a:avLst/>
          </a:prstGeom>
          <a:noFill/>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483</Words>
  <PresentationFormat>On-screen Show (16:9)</PresentationFormat>
  <Paragraphs>34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Maven Pro SemiBold</vt:lpstr>
      <vt:lpstr>Nunito</vt:lpstr>
      <vt:lpstr>Georgia</vt:lpstr>
      <vt:lpstr>Maven Pro</vt:lpstr>
      <vt:lpstr>Momentum</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FUJITSU</dc:creator>
  <cp:lastModifiedBy>FUJITSU</cp:lastModifiedBy>
  <cp:revision>11</cp:revision>
  <dcterms:modified xsi:type="dcterms:W3CDTF">2023-06-19T13:12:11Z</dcterms:modified>
</cp:coreProperties>
</file>