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handoutMasterIdLst>
    <p:handoutMasterId r:id="rId15"/>
  </p:handout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3BD35DC-F91E-4758-999D-1F4EF31904BB}" type="datetime1">
              <a:rPr lang="es-ES" smtClean="0"/>
              <a:t>13/11/2023</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8D6F3A8-A6B7-4372-A8EC-CA5392EF3C21}" type="datetime1">
              <a:rPr lang="es-ES" smtClean="0"/>
              <a:t>13/11/2023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a:t>Haga clic para modificar los estilos de texto del patrón</a:t>
            </a:r>
            <a:endParaRPr lang="en-US"/>
          </a:p>
          <a:p>
            <a:pPr lvl="1" rtl="0"/>
            <a:r>
              <a:rPr lang="es-mx"/>
              <a:t>Segundo nivel</a:t>
            </a:r>
          </a:p>
          <a:p>
            <a:pPr lvl="2" rtl="0"/>
            <a:r>
              <a:rPr lang="es-mx"/>
              <a:t>Tercer nivel</a:t>
            </a:r>
          </a:p>
          <a:p>
            <a:pPr lvl="3" rtl="0"/>
            <a:r>
              <a:rPr lang="es-mx"/>
              <a:t>Cuarto nivel</a:t>
            </a:r>
          </a:p>
          <a:p>
            <a:pPr lvl="4" rtl="0"/>
            <a:r>
              <a:rPr lang="es-mx"/>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á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á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á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c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es-mx" dirty="0"/>
              <a:t>Haga clic para modificar el estilo de título del patrón</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n-US" dirty="0"/>
          </a:p>
        </p:txBody>
      </p:sp>
      <p:sp>
        <p:nvSpPr>
          <p:cNvPr id="20" name="Marcador de fech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08FE797E-88C9-4ADF-B0ED-80CFC693CCAE}" type="datetime1">
              <a:rPr lang="es-ES" smtClean="0"/>
              <a:t>13/11/2023</a:t>
            </a:fld>
            <a:endParaRPr lang="en-US" dirty="0"/>
          </a:p>
        </p:txBody>
      </p:sp>
      <p:sp>
        <p:nvSpPr>
          <p:cNvPr id="21" name="Marcador de posición de pie de pá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Marcador de posición de número de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posición de texto vertical 2"/>
          <p:cNvSpPr>
            <a:spLocks noGrp="1"/>
          </p:cNvSpPr>
          <p:nvPr>
            <p:ph type="body" orient="vert" idx="1" hasCustomPrompt="1"/>
          </p:nvPr>
        </p:nvSpPr>
        <p:spPr/>
        <p:txBody>
          <a:bodyPr vert="eaVert" rtlCol="0"/>
          <a:lstStyle>
            <a:lvl1pPr>
              <a:defRPr/>
            </a:lvl1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endParaRPr lang="en-US" dirty="0"/>
          </a:p>
        </p:txBody>
      </p:sp>
      <p:sp>
        <p:nvSpPr>
          <p:cNvPr id="4" name="Marcador de fecha 3"/>
          <p:cNvSpPr>
            <a:spLocks noGrp="1"/>
          </p:cNvSpPr>
          <p:nvPr>
            <p:ph type="dt" sz="half" idx="10"/>
          </p:nvPr>
        </p:nvSpPr>
        <p:spPr/>
        <p:txBody>
          <a:bodyPr rtlCol="0"/>
          <a:lstStyle/>
          <a:p>
            <a:pPr rtl="0"/>
            <a:fld id="{FAC8F16B-DC96-4DE1-BA05-AF9F7F3B7E41}" type="datetime1">
              <a:rPr lang="es-ES" smtClean="0"/>
              <a:t>13/11/2023</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es-mx" dirty="0"/>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762000"/>
            <a:ext cx="8077200" cy="5257800"/>
          </a:xfrm>
        </p:spPr>
        <p:txBody>
          <a:bodyPr vert="eaVert"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fecha 3"/>
          <p:cNvSpPr>
            <a:spLocks noGrp="1"/>
          </p:cNvSpPr>
          <p:nvPr>
            <p:ph type="dt" sz="half" idx="10"/>
          </p:nvPr>
        </p:nvSpPr>
        <p:spPr/>
        <p:txBody>
          <a:bodyPr rtlCol="0"/>
          <a:lstStyle/>
          <a:p>
            <a:pPr rtl="0"/>
            <a:fld id="{4E966D98-24D2-4B4E-ABF3-9766738138C4}" type="datetime1">
              <a:rPr lang="es-ES" smtClean="0"/>
              <a:t>13/11/2023</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fecha 3"/>
          <p:cNvSpPr>
            <a:spLocks noGrp="1"/>
          </p:cNvSpPr>
          <p:nvPr>
            <p:ph type="dt" sz="half" idx="10"/>
          </p:nvPr>
        </p:nvSpPr>
        <p:spPr/>
        <p:txBody>
          <a:bodyPr rtlCol="0"/>
          <a:lstStyle/>
          <a:p>
            <a:pPr rtl="0"/>
            <a:fld id="{508CD711-02CE-411D-9BB7-9CC6D0080C33}" type="datetime1">
              <a:rPr lang="es-ES" smtClean="0"/>
              <a:t>13/11/2023</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á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á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á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es-mx" dirty="0"/>
              <a:t>Haga clic para modificar el estilo de título del patrón</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c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arcador de posición de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sp>
        <p:nvSpPr>
          <p:cNvPr id="4" name="Marcador de fech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911462A5-3C74-48DA-A490-A80907B9A5E4}" type="datetime1">
              <a:rPr lang="es-ES" smtClean="0"/>
              <a:t>13/11/2023</a:t>
            </a:fld>
            <a:endParaRPr lang="en-US" dirty="0"/>
          </a:p>
        </p:txBody>
      </p:sp>
      <p:sp>
        <p:nvSpPr>
          <p:cNvPr id="5" name="Marcador de posición de pie de pá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Marcador de número de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conteni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fecha 4"/>
          <p:cNvSpPr>
            <a:spLocks noGrp="1"/>
          </p:cNvSpPr>
          <p:nvPr>
            <p:ph type="dt" sz="half" idx="10"/>
          </p:nvPr>
        </p:nvSpPr>
        <p:spPr/>
        <p:txBody>
          <a:bodyPr rtlCol="0"/>
          <a:lstStyle/>
          <a:p>
            <a:pPr rtl="0"/>
            <a:fld id="{3DB4C199-609D-44F2-84EE-09F3D762B99B}" type="datetime1">
              <a:rPr lang="es-ES" smtClean="0"/>
              <a:t>13/11/2023</a:t>
            </a:fld>
            <a:endParaRPr lang="en-US"/>
          </a:p>
        </p:txBody>
      </p:sp>
      <p:sp>
        <p:nvSpPr>
          <p:cNvPr id="6" name="Marcador de posición de pie de página 5"/>
          <p:cNvSpPr>
            <a:spLocks noGrp="1"/>
          </p:cNvSpPr>
          <p:nvPr>
            <p:ph type="ftr" sz="quarter" idx="11"/>
          </p:nvPr>
        </p:nvSpPr>
        <p:spPr/>
        <p:txBody>
          <a:bodyPr rtlCol="0"/>
          <a:lstStyle/>
          <a:p>
            <a:pPr rtl="0"/>
            <a:endParaRPr lang="en-US"/>
          </a:p>
        </p:txBody>
      </p:sp>
      <p:sp>
        <p:nvSpPr>
          <p:cNvPr id="7" name="Marcador de posición de número de diapositiva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posición de texto 2"/>
          <p:cNvSpPr>
            <a:spLocks noGrp="1"/>
          </p:cNvSpPr>
          <p:nvPr>
            <p:ph type="body" idx="1" hasCustomPrompt="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dirty="0"/>
              <a:t>Haga clic para modificar los estilos de texto del patrón</a:t>
            </a:r>
          </a:p>
        </p:txBody>
      </p:sp>
      <p:sp>
        <p:nvSpPr>
          <p:cNvPr id="4" name="Marcador de posición de contenido 3"/>
          <p:cNvSpPr>
            <a:spLocks noGrp="1"/>
          </p:cNvSpPr>
          <p:nvPr>
            <p:ph sz="half" idx="2" hasCustomPrompt="1"/>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5" name="Marcador de posición de texto 4"/>
          <p:cNvSpPr>
            <a:spLocks noGrp="1"/>
          </p:cNvSpPr>
          <p:nvPr>
            <p:ph type="body" sz="quarter" idx="3" hasCustomPrompt="1"/>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dirty="0"/>
              <a:t>Haga clic para modificar los estilos de texto del patrón</a:t>
            </a:r>
          </a:p>
        </p:txBody>
      </p:sp>
      <p:sp>
        <p:nvSpPr>
          <p:cNvPr id="6" name="Marcador de posición de contenido 5"/>
          <p:cNvSpPr>
            <a:spLocks noGrp="1"/>
          </p:cNvSpPr>
          <p:nvPr>
            <p:ph sz="quarter" idx="4" hasCustomPrompt="1"/>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7" name="Marcador de fecha 6"/>
          <p:cNvSpPr>
            <a:spLocks noGrp="1"/>
          </p:cNvSpPr>
          <p:nvPr>
            <p:ph type="dt" sz="half" idx="10"/>
          </p:nvPr>
        </p:nvSpPr>
        <p:spPr/>
        <p:txBody>
          <a:bodyPr rtlCol="0"/>
          <a:lstStyle/>
          <a:p>
            <a:pPr rtl="0"/>
            <a:fld id="{42B805E4-8009-4D9D-BF50-0BA092BC9DEB}" type="datetime1">
              <a:rPr lang="es-ES" smtClean="0"/>
              <a:t>13/11/2023</a:t>
            </a:fld>
            <a:endParaRPr lang="en-US"/>
          </a:p>
        </p:txBody>
      </p:sp>
      <p:sp>
        <p:nvSpPr>
          <p:cNvPr id="8" name="Marcador de pie de página 7"/>
          <p:cNvSpPr>
            <a:spLocks noGrp="1"/>
          </p:cNvSpPr>
          <p:nvPr>
            <p:ph type="ftr" sz="quarter" idx="11"/>
          </p:nvPr>
        </p:nvSpPr>
        <p:spPr/>
        <p:txBody>
          <a:bodyPr rtlCol="0"/>
          <a:lstStyle/>
          <a:p>
            <a:pPr rtl="0"/>
            <a:endParaRPr lang="en-US"/>
          </a:p>
        </p:txBody>
      </p:sp>
      <p:sp>
        <p:nvSpPr>
          <p:cNvPr id="9" name="Marcador de número de diapositiva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fecha 2"/>
          <p:cNvSpPr>
            <a:spLocks noGrp="1"/>
          </p:cNvSpPr>
          <p:nvPr>
            <p:ph type="dt" sz="half" idx="10"/>
          </p:nvPr>
        </p:nvSpPr>
        <p:spPr/>
        <p:txBody>
          <a:bodyPr rtlCol="0"/>
          <a:lstStyle/>
          <a:p>
            <a:pPr rtl="0"/>
            <a:fld id="{E047AFE6-0513-4645-A134-96695AD27AC1}" type="datetime1">
              <a:rPr lang="es-ES" smtClean="0"/>
              <a:t>13/11/2023</a:t>
            </a:fld>
            <a:endParaRPr lang="en-US"/>
          </a:p>
        </p:txBody>
      </p:sp>
      <p:sp>
        <p:nvSpPr>
          <p:cNvPr id="4" name="Marcador de pie de página 3"/>
          <p:cNvSpPr>
            <a:spLocks noGrp="1"/>
          </p:cNvSpPr>
          <p:nvPr>
            <p:ph type="ftr" sz="quarter" idx="11"/>
          </p:nvPr>
        </p:nvSpPr>
        <p:spPr/>
        <p:txBody>
          <a:bodyPr rtlCol="0"/>
          <a:lstStyle/>
          <a:p>
            <a:pPr rtl="0"/>
            <a:endParaRPr lang="en-US"/>
          </a:p>
        </p:txBody>
      </p:sp>
      <p:sp>
        <p:nvSpPr>
          <p:cNvPr id="5" name="Marcador de posición de número de diapositiva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F40A98B0-F1E9-4E44-80B5-783615534FF8}" type="datetime1">
              <a:rPr lang="es-ES" smtClean="0"/>
              <a:t>13/11/2023</a:t>
            </a:fld>
            <a:endParaRPr lang="en-US"/>
          </a:p>
        </p:txBody>
      </p:sp>
      <p:sp>
        <p:nvSpPr>
          <p:cNvPr id="3" name="Marcador de pie de página 2"/>
          <p:cNvSpPr>
            <a:spLocks noGrp="1"/>
          </p:cNvSpPr>
          <p:nvPr>
            <p:ph type="ftr" sz="quarter" idx="11"/>
          </p:nvPr>
        </p:nvSpPr>
        <p:spPr/>
        <p:txBody>
          <a:bodyPr rtlCol="0"/>
          <a:lstStyle/>
          <a:p>
            <a:pPr rtl="0"/>
            <a:endParaRPr lang="en-US"/>
          </a:p>
        </p:txBody>
      </p:sp>
      <p:sp>
        <p:nvSpPr>
          <p:cNvPr id="4" name="Marcador de número de diapositiva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es-ES"/>
              <a:t>Haga clic para modificar el estilo de título del patrón</a:t>
            </a:r>
            <a:endParaRPr lang="en-US" dirty="0"/>
          </a:p>
        </p:txBody>
      </p:sp>
      <p:sp>
        <p:nvSpPr>
          <p:cNvPr id="3" name="Marcador de conteni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8" name="Marcador de fech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8016AD3D-9318-4CEE-9305-31BEEF90ADB8}" type="datetime1">
              <a:rPr lang="es-ES" smtClean="0"/>
              <a:t>13/11/2023</a:t>
            </a:fld>
            <a:endParaRPr lang="en-US"/>
          </a:p>
        </p:txBody>
      </p:sp>
      <p:sp>
        <p:nvSpPr>
          <p:cNvPr id="9" name="Marcador de pie de pá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Marcador de número de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5" name="Marcador de fech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AEF37878-B1E0-4A4B-BF58-3CD24F19E914}" type="datetime1">
              <a:rPr lang="es-ES" smtClean="0"/>
              <a:t>13/11/2023</a:t>
            </a:fld>
            <a:endParaRPr lang="en-US" dirty="0"/>
          </a:p>
        </p:txBody>
      </p:sp>
      <p:sp>
        <p:nvSpPr>
          <p:cNvPr id="6" name="Marcador de posición de pie de pá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Marcador de posición de número de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ctá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á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á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á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Marcador de posición de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s-mx" dirty="0"/>
              <a:t>Haga clic para modificar el estilo de título del patrón</a:t>
            </a:r>
            <a:endParaRPr lang="en-US" dirty="0"/>
          </a:p>
        </p:txBody>
      </p:sp>
      <p:sp>
        <p:nvSpPr>
          <p:cNvPr id="3" name="Marcador de posición de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n-US" dirty="0"/>
          </a:p>
        </p:txBody>
      </p:sp>
      <p:sp>
        <p:nvSpPr>
          <p:cNvPr id="4" name="Marcador de fech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C137CCE1-A80D-47AF-8EBE-0497EB63AEAD}" type="datetime1">
              <a:rPr lang="es-ES" smtClean="0"/>
              <a:t>13/11/2023</a:t>
            </a:fld>
            <a:endParaRPr lang="en-US" dirty="0"/>
          </a:p>
        </p:txBody>
      </p:sp>
      <p:sp>
        <p:nvSpPr>
          <p:cNvPr id="5" name="Marcador de posición de pie de pá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Marcador de número de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de/akouaorsot/musical-analytics-spotify-2010-2022/notebo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descr="Un primer plano de un logotipo&#10;&#10;Descripción generada automá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ángu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s-MX"/>
          </a:p>
        </p:txBody>
      </p:sp>
      <p:sp>
        <p:nvSpPr>
          <p:cNvPr id="84" name="Rectángu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s-MX"/>
          </a:p>
        </p:txBody>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algn="ctr">
              <a:lnSpc>
                <a:spcPct val="107000"/>
              </a:lnSpc>
              <a:spcAft>
                <a:spcPts val="800"/>
              </a:spcAft>
            </a:pPr>
            <a:r>
              <a:rPr lang="es-MX" sz="2400" b="1" kern="100" dirty="0">
                <a:effectLst/>
                <a:latin typeface="Calibri" panose="020F0502020204030204" pitchFamily="34" charset="0"/>
                <a:ea typeface="Calibri" panose="020F0502020204030204" pitchFamily="34" charset="0"/>
                <a:cs typeface="Times New Roman" panose="02020603050405020304" pitchFamily="18" charset="0"/>
              </a:rPr>
              <a:t>Musical </a:t>
            </a:r>
            <a:r>
              <a:rPr lang="es-MX" sz="2400" b="1" kern="100" dirty="0" err="1">
                <a:effectLst/>
                <a:latin typeface="Calibri" panose="020F0502020204030204" pitchFamily="34" charset="0"/>
                <a:ea typeface="Calibri" panose="020F0502020204030204" pitchFamily="34" charset="0"/>
                <a:cs typeface="Times New Roman" panose="02020603050405020304" pitchFamily="18" charset="0"/>
              </a:rPr>
              <a:t>Analytics</a:t>
            </a:r>
            <a:r>
              <a:rPr lang="es-MX" sz="2400" b="1" kern="100" dirty="0">
                <a:effectLst/>
                <a:latin typeface="Calibri" panose="020F0502020204030204" pitchFamily="34" charset="0"/>
                <a:ea typeface="Calibri" panose="020F0502020204030204" pitchFamily="34" charset="0"/>
                <a:cs typeface="Times New Roman" panose="02020603050405020304" pitchFamily="18" charset="0"/>
              </a:rPr>
              <a:t> Spotify 2010-222</a:t>
            </a:r>
            <a:br>
              <a:rPr lang="es-MX" sz="2400" kern="100" dirty="0">
                <a:effectLst/>
                <a:latin typeface="Calibri" panose="020F0502020204030204" pitchFamily="34" charset="0"/>
                <a:ea typeface="Calibri" panose="020F0502020204030204" pitchFamily="34" charset="0"/>
                <a:cs typeface="Times New Roman" panose="02020603050405020304" pitchFamily="18" charset="0"/>
              </a:rPr>
            </a:br>
            <a:r>
              <a:rPr lang="es-MX" sz="2400" b="1" kern="100" dirty="0" err="1">
                <a:effectLst/>
                <a:latin typeface="Calibri" panose="020F0502020204030204" pitchFamily="34" charset="0"/>
                <a:ea typeface="Calibri" panose="020F0502020204030204" pitchFamily="34" charset="0"/>
                <a:cs typeface="Times New Roman" panose="02020603050405020304" pitchFamily="18" charset="0"/>
              </a:rPr>
              <a:t>Bootcamp</a:t>
            </a:r>
            <a:r>
              <a:rPr lang="es-MX" sz="2400" b="1" kern="100" dirty="0">
                <a:effectLst/>
                <a:latin typeface="Calibri" panose="020F0502020204030204" pitchFamily="34" charset="0"/>
                <a:ea typeface="Calibri" panose="020F0502020204030204" pitchFamily="34" charset="0"/>
                <a:cs typeface="Times New Roman" panose="02020603050405020304" pitchFamily="18" charset="0"/>
              </a:rPr>
              <a:t> Ciencia de Datos</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s-MX" sz="1800" b="1" kern="100" dirty="0">
                <a:effectLst/>
                <a:latin typeface="Calibri" panose="020F0502020204030204" pitchFamily="34" charset="0"/>
                <a:ea typeface="Calibri" panose="020F0502020204030204" pitchFamily="34" charset="0"/>
                <a:cs typeface="Times New Roman" panose="02020603050405020304" pitchFamily="18" charset="0"/>
              </a:rPr>
              <a:t>Misael Vergara Huerta</a:t>
            </a:r>
            <a:endParaRPr lang="es-mx"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88FB68-F261-7B4E-CD6D-DFAD2AB959C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A6D13E3-4902-52D5-EB33-25DC33F538E8}"/>
              </a:ext>
            </a:extLst>
          </p:cNvPr>
          <p:cNvSpPr>
            <a:spLocks noGrp="1"/>
          </p:cNvSpPr>
          <p:nvPr>
            <p:ph sz="half" idx="1"/>
          </p:nvPr>
        </p:nvSpPr>
        <p:spPr>
          <a:xfrm>
            <a:off x="1066800" y="2103120"/>
            <a:ext cx="4663440" cy="3931920"/>
          </a:xfrm>
        </p:spPr>
        <p:txBody>
          <a:bodyPr>
            <a:normAutofit fontScale="85000" lnSpcReduction="10000"/>
          </a:bodyPr>
          <a:lstStyle/>
          <a:p>
            <a:pPr algn="just">
              <a:lnSpc>
                <a:spcPct val="107000"/>
              </a:lnSpc>
              <a:spcAft>
                <a:spcPts val="800"/>
              </a:spcAft>
            </a:pPr>
            <a:r>
              <a:rPr lang="es-MX" sz="1800" b="1" kern="100" dirty="0">
                <a:effectLst/>
                <a:latin typeface="Calibri" panose="020F0502020204030204" pitchFamily="34" charset="0"/>
                <a:ea typeface="Calibri" panose="020F0502020204030204" pitchFamily="34" charset="0"/>
                <a:cs typeface="Times New Roman" panose="02020603050405020304" pitchFamily="18" charset="0"/>
              </a:rPr>
              <a:t>¿Cuál es genero de música más escuchado?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top_genres</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sort_spotify_data.group_by</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artist_genres</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maintain_order</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=True).</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agg</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pl.count</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top_genres</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top_genres.sort</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count</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descending</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top_genres</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top_genres.with_columns</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pl.col</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count</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 2300) * 100).round(2).alias("porcentaje")</a:t>
            </a:r>
          </a:p>
          <a:p>
            <a:pPr>
              <a:lnSpc>
                <a:spcPct val="107000"/>
              </a:lnSpc>
              <a:spcAft>
                <a:spcPts val="800"/>
              </a:spcAft>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top_genres.head</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(19)</a:t>
            </a:r>
          </a:p>
          <a:p>
            <a:endParaRPr lang="es-MX" dirty="0"/>
          </a:p>
        </p:txBody>
      </p:sp>
      <p:sp>
        <p:nvSpPr>
          <p:cNvPr id="5" name="Marcador de fecha 4">
            <a:extLst>
              <a:ext uri="{FF2B5EF4-FFF2-40B4-BE49-F238E27FC236}">
                <a16:creationId xmlns:a16="http://schemas.microsoft.com/office/drawing/2014/main" id="{F2651CC1-9CFC-7941-08F4-1217C3BBF6FE}"/>
              </a:ext>
            </a:extLst>
          </p:cNvPr>
          <p:cNvSpPr>
            <a:spLocks noGrp="1"/>
          </p:cNvSpPr>
          <p:nvPr>
            <p:ph type="dt" sz="half" idx="10"/>
          </p:nvPr>
        </p:nvSpPr>
        <p:spPr/>
        <p:txBody>
          <a:bodyPr/>
          <a:lstStyle/>
          <a:p>
            <a:pPr rtl="0"/>
            <a:fld id="{3DB4C199-609D-44F2-84EE-09F3D762B99B}" type="datetime1">
              <a:rPr lang="es-ES" smtClean="0"/>
              <a:t>13/11/2023</a:t>
            </a:fld>
            <a:endParaRPr lang="en-US"/>
          </a:p>
        </p:txBody>
      </p:sp>
      <p:pic>
        <p:nvPicPr>
          <p:cNvPr id="6" name="Marcador de contenido 5" descr="Gráfico, Gráfico circular&#10;&#10;Descripción generada automáticamente">
            <a:extLst>
              <a:ext uri="{FF2B5EF4-FFF2-40B4-BE49-F238E27FC236}">
                <a16:creationId xmlns:a16="http://schemas.microsoft.com/office/drawing/2014/main" id="{BCA21EA7-01FC-86E9-E3E4-982D95F3C1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5075" y="2255996"/>
            <a:ext cx="4490087" cy="3627050"/>
          </a:xfrm>
          <a:prstGeom prst="rect">
            <a:avLst/>
          </a:prstGeom>
        </p:spPr>
      </p:pic>
      <p:sp>
        <p:nvSpPr>
          <p:cNvPr id="8" name="CuadroTexto 7">
            <a:extLst>
              <a:ext uri="{FF2B5EF4-FFF2-40B4-BE49-F238E27FC236}">
                <a16:creationId xmlns:a16="http://schemas.microsoft.com/office/drawing/2014/main" id="{C15EBCEA-F2CA-3239-6EEE-16A0ADD655EC}"/>
              </a:ext>
            </a:extLst>
          </p:cNvPr>
          <p:cNvSpPr txBox="1"/>
          <p:nvPr/>
        </p:nvSpPr>
        <p:spPr>
          <a:xfrm>
            <a:off x="5231676" y="5878476"/>
            <a:ext cx="6096000" cy="646331"/>
          </a:xfrm>
          <a:prstGeom prst="rect">
            <a:avLst/>
          </a:prstGeom>
          <a:noFill/>
        </p:spPr>
        <p:txBody>
          <a:bodyPr wrap="square">
            <a:spAutoFit/>
          </a:bodyPr>
          <a:lstStyle/>
          <a:p>
            <a:pPr algn="ctr">
              <a:spcAft>
                <a:spcPts val="1000"/>
              </a:spcAft>
            </a:pPr>
            <a:r>
              <a:rPr lang="es-MX"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Ilustración 1. Grafica de distribución con respecto al género musical más escuchado.</a:t>
            </a:r>
            <a:endParaRPr lang="es-MX" sz="11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198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1DB188-EB03-2CD7-3468-2B5EBAB40DCA}"/>
              </a:ext>
            </a:extLst>
          </p:cNvPr>
          <p:cNvSpPr>
            <a:spLocks noGrp="1"/>
          </p:cNvSpPr>
          <p:nvPr>
            <p:ph sz="half" idx="1"/>
          </p:nvPr>
        </p:nvSpPr>
        <p:spPr>
          <a:xfrm>
            <a:off x="702906" y="642594"/>
            <a:ext cx="4447592" cy="2680670"/>
          </a:xfrm>
        </p:spPr>
        <p:txBody>
          <a:bodyPr>
            <a:normAutofit fontScale="85000" lnSpcReduction="20000"/>
          </a:bodyPr>
          <a:lstStyle/>
          <a:p>
            <a:pPr algn="just">
              <a:lnSpc>
                <a:spcPct val="107000"/>
              </a:lnSpc>
              <a:spcAft>
                <a:spcPts val="800"/>
              </a:spcAft>
            </a:pPr>
            <a:r>
              <a:rPr lang="es-MX" sz="1800" b="1" kern="100" dirty="0">
                <a:effectLst/>
                <a:latin typeface="Calibri" panose="020F0502020204030204" pitchFamily="34" charset="0"/>
                <a:ea typeface="Calibri" panose="020F0502020204030204" pitchFamily="34" charset="0"/>
                <a:cs typeface="Times New Roman" panose="02020603050405020304" pitchFamily="18" charset="0"/>
              </a:rPr>
              <a:t>¿Existe correlaciones?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plt.figure</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figsize</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=(12, 10))</a:t>
            </a:r>
          </a:p>
          <a:p>
            <a:pPr algn="just">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sns.heatmap</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sopotify_heatmap</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annot</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=True,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cmap</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coolwarm</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linewidths</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=0.5)</a:t>
            </a:r>
          </a:p>
          <a:p>
            <a:pPr algn="just">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plt.title</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Correlation</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Matrix')</a:t>
            </a:r>
          </a:p>
          <a:p>
            <a:pPr algn="just">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plt.tight_layout</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plt.show</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s-MX" dirty="0"/>
          </a:p>
        </p:txBody>
      </p:sp>
      <p:pic>
        <p:nvPicPr>
          <p:cNvPr id="7" name="Marcador de contenido 6" descr="Gráfico&#10;&#10;Descripción generada automáticamente">
            <a:extLst>
              <a:ext uri="{FF2B5EF4-FFF2-40B4-BE49-F238E27FC236}">
                <a16:creationId xmlns:a16="http://schemas.microsoft.com/office/drawing/2014/main" id="{52FF0E67-D4BF-71FB-1594-4129820A05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36260" y="873120"/>
            <a:ext cx="6134112" cy="5111760"/>
          </a:xfrm>
        </p:spPr>
      </p:pic>
      <p:sp>
        <p:nvSpPr>
          <p:cNvPr id="5" name="Marcador de fecha 4">
            <a:extLst>
              <a:ext uri="{FF2B5EF4-FFF2-40B4-BE49-F238E27FC236}">
                <a16:creationId xmlns:a16="http://schemas.microsoft.com/office/drawing/2014/main" id="{24CB892E-205B-1E05-8523-D719653E5F15}"/>
              </a:ext>
            </a:extLst>
          </p:cNvPr>
          <p:cNvSpPr>
            <a:spLocks noGrp="1"/>
          </p:cNvSpPr>
          <p:nvPr>
            <p:ph type="dt" sz="half" idx="10"/>
          </p:nvPr>
        </p:nvSpPr>
        <p:spPr/>
        <p:txBody>
          <a:bodyPr/>
          <a:lstStyle/>
          <a:p>
            <a:pPr rtl="0"/>
            <a:fld id="{3DB4C199-609D-44F2-84EE-09F3D762B99B}" type="datetime1">
              <a:rPr lang="es-ES" smtClean="0"/>
              <a:t>13/11/2023</a:t>
            </a:fld>
            <a:endParaRPr lang="en-US"/>
          </a:p>
        </p:txBody>
      </p:sp>
      <p:sp>
        <p:nvSpPr>
          <p:cNvPr id="9" name="CuadroTexto 8">
            <a:extLst>
              <a:ext uri="{FF2B5EF4-FFF2-40B4-BE49-F238E27FC236}">
                <a16:creationId xmlns:a16="http://schemas.microsoft.com/office/drawing/2014/main" id="{71359350-F654-C9C7-10A7-48D7F08F0596}"/>
              </a:ext>
            </a:extLst>
          </p:cNvPr>
          <p:cNvSpPr txBox="1"/>
          <p:nvPr/>
        </p:nvSpPr>
        <p:spPr>
          <a:xfrm>
            <a:off x="572277" y="3570489"/>
            <a:ext cx="4578221" cy="1695721"/>
          </a:xfrm>
          <a:prstGeom prst="rect">
            <a:avLst/>
          </a:prstGeom>
          <a:noFill/>
        </p:spPr>
        <p:txBody>
          <a:bodyPr wrap="square">
            <a:spAutoFit/>
          </a:bodyPr>
          <a:lstStyle/>
          <a:p>
            <a:pPr algn="just">
              <a:lnSpc>
                <a:spcPct val="107000"/>
              </a:lnSpc>
              <a:spcAft>
                <a:spcPts val="800"/>
              </a:spcAft>
            </a:pP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A partir del análisis de correlación se observa que en su mayoría son de carácter negativo, el objetivo principal de este análisis era encontrar la relación entre las variables para saber si la popularidad de la canción o del artista dependía de las características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danceability</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energy</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key</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loudness</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mode</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speechiness</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acousticness</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instrumentalness</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liveness</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valence</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tempo, </a:t>
            </a:r>
            <a:r>
              <a:rPr lang="es-MX" sz="1400" kern="100" dirty="0" err="1">
                <a:effectLst/>
                <a:latin typeface="Calibri" panose="020F0502020204030204" pitchFamily="34" charset="0"/>
                <a:ea typeface="Calibri" panose="020F0502020204030204" pitchFamily="34" charset="0"/>
                <a:cs typeface="Times New Roman" panose="02020603050405020304" pitchFamily="18" charset="0"/>
              </a:rPr>
              <a:t>duration_ms</a:t>
            </a:r>
            <a:r>
              <a:rPr lang="es-MX" sz="1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CuadroTexto 10">
            <a:extLst>
              <a:ext uri="{FF2B5EF4-FFF2-40B4-BE49-F238E27FC236}">
                <a16:creationId xmlns:a16="http://schemas.microsoft.com/office/drawing/2014/main" id="{A9308362-3032-934B-4084-8092E22ABF47}"/>
              </a:ext>
            </a:extLst>
          </p:cNvPr>
          <p:cNvSpPr txBox="1"/>
          <p:nvPr/>
        </p:nvSpPr>
        <p:spPr>
          <a:xfrm>
            <a:off x="5391540" y="509615"/>
            <a:ext cx="6097554" cy="369332"/>
          </a:xfrm>
          <a:prstGeom prst="rect">
            <a:avLst/>
          </a:prstGeom>
          <a:noFill/>
        </p:spPr>
        <p:txBody>
          <a:bodyPr wrap="square">
            <a:spAutoFit/>
          </a:bodyPr>
          <a:lstStyle/>
          <a:p>
            <a:pPr algn="ctr">
              <a:spcAft>
                <a:spcPts val="1000"/>
              </a:spcAft>
            </a:pPr>
            <a:r>
              <a:rPr lang="es-MX"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Ilustración 2. Matriz de correlación.</a:t>
            </a:r>
            <a:endParaRPr lang="es-MX" sz="12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153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09531C0-6B90-5213-D844-977EE68879A9}"/>
              </a:ext>
            </a:extLst>
          </p:cNvPr>
          <p:cNvSpPr>
            <a:spLocks noGrp="1"/>
          </p:cNvSpPr>
          <p:nvPr>
            <p:ph type="title"/>
          </p:nvPr>
        </p:nvSpPr>
        <p:spPr/>
        <p:txBody>
          <a:bodyPr/>
          <a:lstStyle/>
          <a:p>
            <a:r>
              <a:rPr lang="es-MX" sz="2400" kern="100" dirty="0">
                <a:effectLst/>
                <a:latin typeface="Calibri" panose="020F0502020204030204" pitchFamily="34" charset="0"/>
                <a:ea typeface="Calibri" panose="020F0502020204030204" pitchFamily="34" charset="0"/>
                <a:cs typeface="Times New Roman" panose="02020603050405020304" pitchFamily="18" charset="0"/>
              </a:rPr>
              <a:t>Conclusiones </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8" name="Marcador de contenido 7">
            <a:extLst>
              <a:ext uri="{FF2B5EF4-FFF2-40B4-BE49-F238E27FC236}">
                <a16:creationId xmlns:a16="http://schemas.microsoft.com/office/drawing/2014/main" id="{9F0D4FDE-D233-3F90-F0DA-52C6780D4663}"/>
              </a:ext>
            </a:extLst>
          </p:cNvPr>
          <p:cNvSpPr>
            <a:spLocks noGrp="1"/>
          </p:cNvSpPr>
          <p:nvPr>
            <p:ph idx="1"/>
          </p:nvPr>
        </p:nvSpPr>
        <p:spPr>
          <a:xfrm>
            <a:off x="982825" y="1501296"/>
            <a:ext cx="10058400" cy="1927704"/>
          </a:xfrm>
        </p:spPr>
        <p:txBody>
          <a:bodyPr/>
          <a:lstStyle/>
          <a:p>
            <a:pPr algn="just"/>
            <a:r>
              <a:rPr lang="es-MX" sz="1800" kern="100" dirty="0">
                <a:effectLst/>
                <a:latin typeface="Calibri" panose="020F0502020204030204" pitchFamily="34" charset="0"/>
                <a:ea typeface="Calibri" panose="020F0502020204030204" pitchFamily="34" charset="0"/>
                <a:cs typeface="Times New Roman" panose="02020603050405020304" pitchFamily="18" charset="0"/>
              </a:rPr>
              <a:t>Mediante el análisis de datos se puede obtener una información detallada, que posterior mente puede ser utilizada para conocer a los usuarios y futuros clientes, promoviendo elementos populares o con mayor reproducción de contenido, como es en el caso de los servicios de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streaming</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que posterior mente son utilizados para agregar más servicios y que los usuarios tengan un mayor nivel de consumo en la plataforma.</a:t>
            </a:r>
          </a:p>
          <a:p>
            <a:endParaRPr lang="es-MX" dirty="0"/>
          </a:p>
        </p:txBody>
      </p:sp>
      <p:sp>
        <p:nvSpPr>
          <p:cNvPr id="5" name="Marcador de fecha 4">
            <a:extLst>
              <a:ext uri="{FF2B5EF4-FFF2-40B4-BE49-F238E27FC236}">
                <a16:creationId xmlns:a16="http://schemas.microsoft.com/office/drawing/2014/main" id="{C9206CE6-2D0B-E99E-7505-50FACA5135EF}"/>
              </a:ext>
            </a:extLst>
          </p:cNvPr>
          <p:cNvSpPr>
            <a:spLocks noGrp="1"/>
          </p:cNvSpPr>
          <p:nvPr>
            <p:ph type="dt" sz="half" idx="10"/>
          </p:nvPr>
        </p:nvSpPr>
        <p:spPr/>
        <p:txBody>
          <a:bodyPr/>
          <a:lstStyle/>
          <a:p>
            <a:pPr rtl="0"/>
            <a:fld id="{3DB4C199-609D-44F2-84EE-09F3D762B99B}" type="datetime1">
              <a:rPr lang="es-ES" smtClean="0"/>
              <a:t>13/11/2023</a:t>
            </a:fld>
            <a:endParaRPr lang="en-US"/>
          </a:p>
        </p:txBody>
      </p:sp>
    </p:spTree>
    <p:extLst>
      <p:ext uri="{BB962C8B-B14F-4D97-AF65-F5344CB8AC3E}">
        <p14:creationId xmlns:p14="http://schemas.microsoft.com/office/powerpoint/2010/main" val="226169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92090-F642-1124-29BC-12F959CB49BB}"/>
              </a:ext>
            </a:extLst>
          </p:cNvPr>
          <p:cNvSpPr>
            <a:spLocks noGrp="1"/>
          </p:cNvSpPr>
          <p:nvPr>
            <p:ph type="title"/>
          </p:nvPr>
        </p:nvSpPr>
        <p:spPr/>
        <p:txBody>
          <a:bodyPr/>
          <a:lstStyle/>
          <a:p>
            <a:r>
              <a:rPr lang="es-MX" sz="4000" b="1" kern="100" dirty="0">
                <a:effectLst/>
                <a:latin typeface="Calibri" panose="020F0502020204030204" pitchFamily="34" charset="0"/>
                <a:ea typeface="Calibri" panose="020F0502020204030204" pitchFamily="34" charset="0"/>
                <a:cs typeface="Times New Roman" panose="02020603050405020304" pitchFamily="18" charset="0"/>
              </a:rPr>
              <a:t>Introducción</a:t>
            </a:r>
            <a:endParaRPr lang="es-MX" dirty="0"/>
          </a:p>
        </p:txBody>
      </p:sp>
      <p:sp>
        <p:nvSpPr>
          <p:cNvPr id="3" name="Marcador de contenido 2">
            <a:extLst>
              <a:ext uri="{FF2B5EF4-FFF2-40B4-BE49-F238E27FC236}">
                <a16:creationId xmlns:a16="http://schemas.microsoft.com/office/drawing/2014/main" id="{BD2DBBDD-47D0-7979-AB8E-896C5FDA1638}"/>
              </a:ext>
            </a:extLst>
          </p:cNvPr>
          <p:cNvSpPr>
            <a:spLocks noGrp="1"/>
          </p:cNvSpPr>
          <p:nvPr>
            <p:ph idx="1"/>
          </p:nvPr>
        </p:nvSpPr>
        <p:spPr/>
        <p:txBody>
          <a:bodyPr/>
          <a:lstStyle/>
          <a:p>
            <a:pPr algn="just">
              <a:lnSpc>
                <a:spcPct val="107000"/>
              </a:lnSpc>
              <a:spcAft>
                <a:spcPts val="800"/>
              </a:spcAft>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Actualmente existe una recopilación abundante de datos por parte de las empresas de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streaming</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principalmente para conocer a sus consumidores y así poder mejorar los servicios que ofrece, un ejemplo de esto se observa en los servicios musicales como Spotify, por tal motivo es necesario aprovechar y realizar un análisis de datos con respecto a las canciones mas populares del periodo 2010 al 2022.</a:t>
            </a:r>
          </a:p>
          <a:p>
            <a:pPr algn="just">
              <a:lnSpc>
                <a:spcPct val="107000"/>
              </a:lnSpc>
              <a:spcAft>
                <a:spcPts val="800"/>
              </a:spcAft>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El conjunto de datos puede ser descargado del siguiente enlace: </a:t>
            </a:r>
            <a:r>
              <a:rPr lang="es-MX"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https://www.kaggle.com/code/akouaorsot/musical-analytics-spotify-2010-2022/notebook</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 name="Marcador de fecha 3">
            <a:extLst>
              <a:ext uri="{FF2B5EF4-FFF2-40B4-BE49-F238E27FC236}">
                <a16:creationId xmlns:a16="http://schemas.microsoft.com/office/drawing/2014/main" id="{0027452F-5764-EC8B-1BA8-0B649955A2CA}"/>
              </a:ext>
            </a:extLst>
          </p:cNvPr>
          <p:cNvSpPr>
            <a:spLocks noGrp="1"/>
          </p:cNvSpPr>
          <p:nvPr>
            <p:ph type="dt" sz="half" idx="10"/>
          </p:nvPr>
        </p:nvSpPr>
        <p:spPr/>
        <p:txBody>
          <a:bodyPr/>
          <a:lstStyle/>
          <a:p>
            <a:pPr rtl="0"/>
            <a:fld id="{508CD711-02CE-411D-9BB7-9CC6D0080C33}" type="datetime1">
              <a:rPr lang="es-ES" smtClean="0"/>
              <a:t>13/11/2023</a:t>
            </a:fld>
            <a:endParaRPr lang="en-US"/>
          </a:p>
        </p:txBody>
      </p:sp>
    </p:spTree>
    <p:extLst>
      <p:ext uri="{BB962C8B-B14F-4D97-AF65-F5344CB8AC3E}">
        <p14:creationId xmlns:p14="http://schemas.microsoft.com/office/powerpoint/2010/main" val="403061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29E6C-45B5-2FD0-A8C4-4A7EC9D543D9}"/>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11A14367-967B-6CAC-DB84-BA8FB72580DE}"/>
              </a:ext>
            </a:extLst>
          </p:cNvPr>
          <p:cNvSpPr>
            <a:spLocks noGrp="1"/>
          </p:cNvSpPr>
          <p:nvPr>
            <p:ph idx="1"/>
          </p:nvPr>
        </p:nvSpPr>
        <p:spPr>
          <a:xfrm>
            <a:off x="1066800" y="2103120"/>
            <a:ext cx="10058400" cy="2740687"/>
          </a:xfrm>
        </p:spPr>
        <p:txBody>
          <a:bodyPr/>
          <a:lstStyle/>
          <a:p>
            <a:r>
              <a:rPr lang="es-MX" sz="2000" dirty="0"/>
              <a:t>Poner en práctica lo visto en el </a:t>
            </a:r>
            <a:r>
              <a:rPr lang="es-MX" sz="2000" dirty="0" err="1"/>
              <a:t>Bootcamp</a:t>
            </a:r>
            <a:r>
              <a:rPr lang="es-MX" sz="2000" dirty="0"/>
              <a:t> de Ciencia de Datos.</a:t>
            </a:r>
          </a:p>
          <a:p>
            <a:r>
              <a:rPr lang="es-MX" sz="2000" dirty="0"/>
              <a:t>Realizar un análisis de datos utilizando el EDA a un conjunto de datos de música.</a:t>
            </a:r>
          </a:p>
          <a:p>
            <a:endParaRPr lang="es-MX" sz="2000" dirty="0"/>
          </a:p>
        </p:txBody>
      </p:sp>
      <p:sp>
        <p:nvSpPr>
          <p:cNvPr id="4" name="Marcador de fecha 3">
            <a:extLst>
              <a:ext uri="{FF2B5EF4-FFF2-40B4-BE49-F238E27FC236}">
                <a16:creationId xmlns:a16="http://schemas.microsoft.com/office/drawing/2014/main" id="{AE2A56FD-4EC0-D654-FD2E-D03C6A922DAC}"/>
              </a:ext>
            </a:extLst>
          </p:cNvPr>
          <p:cNvSpPr>
            <a:spLocks noGrp="1"/>
          </p:cNvSpPr>
          <p:nvPr>
            <p:ph type="dt" sz="half" idx="10"/>
          </p:nvPr>
        </p:nvSpPr>
        <p:spPr/>
        <p:txBody>
          <a:bodyPr/>
          <a:lstStyle/>
          <a:p>
            <a:pPr rtl="0"/>
            <a:fld id="{508CD711-02CE-411D-9BB7-9CC6D0080C33}" type="datetime1">
              <a:rPr lang="es-ES" smtClean="0"/>
              <a:t>13/11/2023</a:t>
            </a:fld>
            <a:endParaRPr lang="en-US"/>
          </a:p>
        </p:txBody>
      </p:sp>
    </p:spTree>
    <p:extLst>
      <p:ext uri="{BB962C8B-B14F-4D97-AF65-F5344CB8AC3E}">
        <p14:creationId xmlns:p14="http://schemas.microsoft.com/office/powerpoint/2010/main" val="164968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E02C01-1AFD-4283-48B4-1F2B9378FF65}"/>
              </a:ext>
            </a:extLst>
          </p:cNvPr>
          <p:cNvSpPr>
            <a:spLocks noGrp="1"/>
          </p:cNvSpPr>
          <p:nvPr>
            <p:ph idx="1"/>
          </p:nvPr>
        </p:nvSpPr>
        <p:spPr>
          <a:xfrm>
            <a:off x="1066800" y="699796"/>
            <a:ext cx="10058400" cy="5252948"/>
          </a:xfrm>
        </p:spPr>
        <p:txBody>
          <a:bodyPr>
            <a:normAutofit fontScale="92500" lnSpcReduction="20000"/>
          </a:bodyPr>
          <a:lstStyle/>
          <a:p>
            <a:pPr algn="just">
              <a:lnSpc>
                <a:spcPct val="107000"/>
              </a:lnSpc>
              <a:spcAft>
                <a:spcPts val="800"/>
              </a:spcAft>
            </a:pPr>
            <a:r>
              <a:rPr lang="es-MX" sz="2600" b="1" kern="100" dirty="0">
                <a:effectLst/>
                <a:latin typeface="Calibri" panose="020F0502020204030204" pitchFamily="34" charset="0"/>
                <a:ea typeface="Calibri" panose="020F0502020204030204" pitchFamily="34" charset="0"/>
                <a:cs typeface="Times New Roman" panose="02020603050405020304" pitchFamily="18" charset="0"/>
              </a:rPr>
              <a:t>Procedimiento</a:t>
            </a:r>
            <a:endParaRPr lang="es-MX"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2600" kern="100" dirty="0">
                <a:effectLst/>
                <a:latin typeface="Calibri" panose="020F0502020204030204" pitchFamily="34" charset="0"/>
                <a:ea typeface="Calibri" panose="020F0502020204030204" pitchFamily="34" charset="0"/>
                <a:cs typeface="Times New Roman" panose="02020603050405020304" pitchFamily="18" charset="0"/>
              </a:rPr>
              <a:t>#Cargar la paquetería necesaria para llevar a cabo el análisis.</a:t>
            </a:r>
          </a:p>
          <a:p>
            <a:pPr marL="617220" lvl="1" indent="-342900" algn="just">
              <a:lnSpc>
                <a:spcPct val="107000"/>
              </a:lnSpc>
              <a:buFont typeface="Symbol" panose="05050102010706020507" pitchFamily="18" charset="2"/>
              <a:buChar char=""/>
            </a:pP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import</a:t>
            </a:r>
            <a:r>
              <a:rPr lang="es-MX" sz="2400" kern="100" dirty="0">
                <a:effectLst/>
                <a:latin typeface="Calibri" panose="020F0502020204030204" pitchFamily="34" charset="0"/>
                <a:ea typeface="Calibri" panose="020F0502020204030204" pitchFamily="34" charset="0"/>
                <a:cs typeface="Times New Roman" panose="02020603050405020304" pitchFamily="18" charset="0"/>
              </a:rPr>
              <a:t> pandas as </a:t>
            </a: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pd</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07000"/>
              </a:lnSpc>
              <a:buFont typeface="Symbol" panose="05050102010706020507" pitchFamily="18" charset="2"/>
              <a:buChar char=""/>
            </a:pP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import</a:t>
            </a:r>
            <a:r>
              <a:rPr lang="es-MX"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polars</a:t>
            </a:r>
            <a:r>
              <a:rPr lang="es-MX" sz="24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pl</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07000"/>
              </a:lnSpc>
              <a:buFont typeface="Symbol" panose="05050102010706020507" pitchFamily="18" charset="2"/>
              <a:buChar char=""/>
            </a:pP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import</a:t>
            </a:r>
            <a:r>
              <a:rPr lang="es-MX"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altair</a:t>
            </a:r>
            <a:r>
              <a:rPr lang="es-MX" sz="24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alt</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07000"/>
              </a:lnSpc>
              <a:buFont typeface="Symbol" panose="05050102010706020507" pitchFamily="18" charset="2"/>
              <a:buChar char=""/>
            </a:pP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import</a:t>
            </a:r>
            <a:r>
              <a:rPr lang="es-MX"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seaborn</a:t>
            </a:r>
            <a:r>
              <a:rPr lang="es-MX" sz="24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s-MX" sz="2400" kern="100" dirty="0" err="1">
                <a:effectLst/>
                <a:latin typeface="Calibri" panose="020F0502020204030204" pitchFamily="34" charset="0"/>
                <a:ea typeface="Calibri" panose="020F0502020204030204" pitchFamily="34" charset="0"/>
                <a:cs typeface="Times New Roman" panose="02020603050405020304" pitchFamily="18" charset="0"/>
              </a:rPr>
              <a:t>sns</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07000"/>
              </a:lnSpc>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plt</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07000"/>
              </a:lnSpc>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py</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arrow</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2600" b="1" kern="100" dirty="0">
                <a:effectLst/>
                <a:latin typeface="Calibri" panose="020F0502020204030204" pitchFamily="34" charset="0"/>
                <a:ea typeface="Calibri" panose="020F0502020204030204" pitchFamily="34" charset="0"/>
                <a:cs typeface="Times New Roman" panose="02020603050405020304" pitchFamily="18" charset="0"/>
              </a:rPr>
              <a:t>Cargamos el conjunto de datos y eliminamos las columnas que no usaremos:</a:t>
            </a:r>
            <a:endParaRPr lang="es-MX"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07000"/>
              </a:lnSpc>
              <a:buFont typeface="Symbol" panose="05050102010706020507" pitchFamily="18" charset="2"/>
              <a:buChar char=""/>
            </a:pP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Spotify_data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pl.read_csv</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(‘playlist_2010to2022.csv’)</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07000"/>
              </a:lnSpc>
              <a:buFont typeface="Symbol" panose="05050102010706020507" pitchFamily="18" charset="2"/>
              <a:buChar char=""/>
            </a:pP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Spotify_data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spotify_data.drop</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([‘playlist_</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url</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’,’track_id’,’</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time_signature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07000"/>
              </a:lnSpc>
              <a:spcAft>
                <a:spcPts val="800"/>
              </a:spcAft>
              <a:buFont typeface="Symbol" panose="05050102010706020507" pitchFamily="18" charset="2"/>
              <a:buChar char=""/>
            </a:pP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Spotify_data.head</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(5)</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 name="Marcador de fecha 3">
            <a:extLst>
              <a:ext uri="{FF2B5EF4-FFF2-40B4-BE49-F238E27FC236}">
                <a16:creationId xmlns:a16="http://schemas.microsoft.com/office/drawing/2014/main" id="{A0CCE154-4534-F70C-BABA-9C3D74533A70}"/>
              </a:ext>
            </a:extLst>
          </p:cNvPr>
          <p:cNvSpPr>
            <a:spLocks noGrp="1"/>
          </p:cNvSpPr>
          <p:nvPr>
            <p:ph type="dt" sz="half" idx="10"/>
          </p:nvPr>
        </p:nvSpPr>
        <p:spPr/>
        <p:txBody>
          <a:bodyPr/>
          <a:lstStyle/>
          <a:p>
            <a:pPr rtl="0"/>
            <a:fld id="{508CD711-02CE-411D-9BB7-9CC6D0080C33}" type="datetime1">
              <a:rPr lang="es-ES" smtClean="0"/>
              <a:t>13/11/2023</a:t>
            </a:fld>
            <a:endParaRPr lang="en-US"/>
          </a:p>
        </p:txBody>
      </p:sp>
    </p:spTree>
    <p:extLst>
      <p:ext uri="{BB962C8B-B14F-4D97-AF65-F5344CB8AC3E}">
        <p14:creationId xmlns:p14="http://schemas.microsoft.com/office/powerpoint/2010/main" val="410768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77A23-3CFC-AFB8-7ADB-37137D573C32}"/>
              </a:ext>
            </a:extLst>
          </p:cNvPr>
          <p:cNvSpPr>
            <a:spLocks noGrp="1"/>
          </p:cNvSpPr>
          <p:nvPr>
            <p:ph type="title"/>
          </p:nvPr>
        </p:nvSpPr>
        <p:spPr/>
        <p:txBody>
          <a:bodyPr>
            <a:normAutofit/>
          </a:bodyPr>
          <a:lstStyle/>
          <a:p>
            <a:r>
              <a:rPr lang="es-MX"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Breve descripción de datos.</a:t>
            </a:r>
            <a:endParaRPr lang="es-MX" sz="2400" dirty="0"/>
          </a:p>
        </p:txBody>
      </p:sp>
      <p:sp>
        <p:nvSpPr>
          <p:cNvPr id="3" name="Marcador de contenido 2">
            <a:extLst>
              <a:ext uri="{FF2B5EF4-FFF2-40B4-BE49-F238E27FC236}">
                <a16:creationId xmlns:a16="http://schemas.microsoft.com/office/drawing/2014/main" id="{1F9B9E0D-2CEE-BD84-D3CE-BB3B6D165A06}"/>
              </a:ext>
            </a:extLst>
          </p:cNvPr>
          <p:cNvSpPr>
            <a:spLocks noGrp="1"/>
          </p:cNvSpPr>
          <p:nvPr>
            <p:ph idx="1"/>
          </p:nvPr>
        </p:nvSpPr>
        <p:spPr>
          <a:xfrm>
            <a:off x="1066800" y="2185416"/>
            <a:ext cx="10058400" cy="3849624"/>
          </a:xfrm>
        </p:spPr>
        <p:txBody>
          <a:bodyPr>
            <a:normAutofit/>
          </a:bodyPr>
          <a:lstStyle/>
          <a:p>
            <a:r>
              <a:rPr lang="es-MX" sz="1800" b="1" dirty="0">
                <a:effectLst/>
                <a:latin typeface="Times New Roman" panose="02020603050405020304" pitchFamily="18" charset="0"/>
                <a:ea typeface="Times New Roman" panose="02020603050405020304" pitchFamily="18" charset="0"/>
              </a:rPr>
              <a:t>¿Qué tamaño tiene los datos?</a:t>
            </a:r>
          </a:p>
          <a:p>
            <a:pPr marL="342900" lvl="0" indent="-342900">
              <a:buFont typeface="Symbol" panose="05050102010706020507" pitchFamily="18" charset="2"/>
              <a:buChar char=""/>
            </a:pPr>
            <a:r>
              <a:rPr lang="es-MX" sz="1800" b="0" dirty="0">
                <a:effectLst/>
                <a:latin typeface="Times New Roman" panose="02020603050405020304" pitchFamily="18" charset="0"/>
                <a:ea typeface="Times New Roman" panose="02020603050405020304" pitchFamily="18" charset="0"/>
              </a:rPr>
              <a:t>Con </a:t>
            </a:r>
            <a:r>
              <a:rPr lang="es-MX" sz="1800" b="0" dirty="0" err="1">
                <a:effectLst/>
                <a:latin typeface="Times New Roman" panose="02020603050405020304" pitchFamily="18" charset="0"/>
                <a:ea typeface="Times New Roman" panose="02020603050405020304" pitchFamily="18" charset="0"/>
              </a:rPr>
              <a:t>data.shape</a:t>
            </a:r>
            <a:r>
              <a:rPr lang="es-MX" sz="1800" b="0" dirty="0">
                <a:effectLst/>
                <a:latin typeface="Times New Roman" panose="02020603050405020304" pitchFamily="18" charset="0"/>
                <a:ea typeface="Times New Roman" panose="02020603050405020304" pitchFamily="18" charset="0"/>
              </a:rPr>
              <a:t> nosotros podeos conocer las dimensiones o tamaño de nuestro conjunto de datos el cual consta de 2300 filas y 23 columnas. </a:t>
            </a:r>
            <a:endParaRPr lang="es-MX" sz="1800" b="1" dirty="0">
              <a:effectLst/>
              <a:latin typeface="Times New Roman" panose="02020603050405020304" pitchFamily="18" charset="0"/>
              <a:ea typeface="Times New Roman" panose="02020603050405020304" pitchFamily="18" charset="0"/>
            </a:endParaRPr>
          </a:p>
          <a:p>
            <a:r>
              <a:rPr lang="es-MX" sz="1800" b="1" dirty="0">
                <a:effectLst/>
                <a:latin typeface="Times New Roman" panose="02020603050405020304" pitchFamily="18" charset="0"/>
                <a:ea typeface="Times New Roman" panose="02020603050405020304" pitchFamily="18" charset="0"/>
              </a:rPr>
              <a:t>¿Cuáles son los tipos de datos?</a:t>
            </a:r>
          </a:p>
          <a:p>
            <a:pPr marL="342900" lvl="0" indent="-342900" algn="just">
              <a:buFont typeface="Symbol" panose="05050102010706020507" pitchFamily="18" charset="2"/>
              <a:buChar char=""/>
            </a:pPr>
            <a:r>
              <a:rPr lang="es-MX" sz="1800" b="0" dirty="0">
                <a:effectLst/>
                <a:latin typeface="Times New Roman" panose="02020603050405020304" pitchFamily="18" charset="0"/>
                <a:ea typeface="Times New Roman" panose="02020603050405020304" pitchFamily="18" charset="0"/>
              </a:rPr>
              <a:t>Los datos con los que cuenta este archivo son de tipo </a:t>
            </a:r>
            <a:r>
              <a:rPr lang="es-MX" sz="1800" b="0" dirty="0" err="1">
                <a:effectLst/>
                <a:latin typeface="Times New Roman" panose="02020603050405020304" pitchFamily="18" charset="0"/>
                <a:ea typeface="Times New Roman" panose="02020603050405020304" pitchFamily="18" charset="0"/>
              </a:rPr>
              <a:t>str</a:t>
            </a:r>
            <a:r>
              <a:rPr lang="es-MX" sz="1800" b="0" dirty="0">
                <a:effectLst/>
                <a:latin typeface="Times New Roman" panose="02020603050405020304" pitchFamily="18" charset="0"/>
                <a:ea typeface="Times New Roman" panose="02020603050405020304" pitchFamily="18" charset="0"/>
              </a:rPr>
              <a:t>, </a:t>
            </a:r>
            <a:r>
              <a:rPr lang="es-MX" sz="1800" b="0" dirty="0" err="1">
                <a:effectLst/>
                <a:latin typeface="Times New Roman" panose="02020603050405020304" pitchFamily="18" charset="0"/>
                <a:ea typeface="Times New Roman" panose="02020603050405020304" pitchFamily="18" charset="0"/>
              </a:rPr>
              <a:t>int</a:t>
            </a:r>
            <a:r>
              <a:rPr lang="es-MX" sz="1800" b="0" dirty="0">
                <a:effectLst/>
                <a:latin typeface="Times New Roman" panose="02020603050405020304" pitchFamily="18" charset="0"/>
                <a:ea typeface="Times New Roman" panose="02020603050405020304" pitchFamily="18" charset="0"/>
              </a:rPr>
              <a:t> y </a:t>
            </a:r>
            <a:r>
              <a:rPr lang="es-MX" sz="1800" b="0" dirty="0" err="1">
                <a:effectLst/>
                <a:latin typeface="Times New Roman" panose="02020603050405020304" pitchFamily="18" charset="0"/>
                <a:ea typeface="Times New Roman" panose="02020603050405020304" pitchFamily="18" charset="0"/>
              </a:rPr>
              <a:t>float</a:t>
            </a:r>
            <a:r>
              <a:rPr lang="es-MX" sz="1800" b="0" dirty="0">
                <a:effectLst/>
                <a:latin typeface="Times New Roman" panose="02020603050405020304" pitchFamily="18" charset="0"/>
                <a:ea typeface="Times New Roman" panose="02020603050405020304" pitchFamily="18" charset="0"/>
              </a:rPr>
              <a:t>.</a:t>
            </a:r>
          </a:p>
          <a:p>
            <a:r>
              <a:rPr lang="es-MX" sz="1800" b="1" dirty="0">
                <a:effectLst/>
                <a:latin typeface="Times New Roman" panose="02020603050405020304" pitchFamily="18" charset="0"/>
                <a:ea typeface="Times New Roman" panose="02020603050405020304" pitchFamily="18" charset="0"/>
              </a:rPr>
              <a:t>¿Hay valores nulos en los datos?</a:t>
            </a:r>
          </a:p>
          <a:p>
            <a:pPr marL="342900" lvl="0" indent="-342900" algn="just">
              <a:lnSpc>
                <a:spcPct val="107000"/>
              </a:lnSpc>
              <a:spcAft>
                <a:spcPts val="800"/>
              </a:spcAft>
              <a:buFont typeface="Symbol" panose="05050102010706020507" pitchFamily="18" charset="2"/>
              <a:buChar char=""/>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En este conjunto de datos a primera vista solo hay un valor faltante, sin embargo, explorando nuevamente el archivo podemos encontrar 24 valores nulos en la columna de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artis_genres</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por lo tanto, se tomó la decisión de clasificarlos como “sin género”.</a:t>
            </a:r>
          </a:p>
          <a:p>
            <a:pPr marL="342900" lvl="0" indent="-342900" algn="just">
              <a:buFont typeface="Symbol" panose="05050102010706020507" pitchFamily="18" charset="2"/>
              <a:buChar char=""/>
            </a:pPr>
            <a:endParaRPr lang="es-MX" sz="1800" b="1" dirty="0">
              <a:effectLst/>
              <a:latin typeface="Times New Roman" panose="02020603050405020304" pitchFamily="18" charset="0"/>
              <a:ea typeface="Times New Roman" panose="02020603050405020304" pitchFamily="18" charset="0"/>
            </a:endParaRPr>
          </a:p>
          <a:p>
            <a:endParaRPr lang="es-MX" dirty="0"/>
          </a:p>
        </p:txBody>
      </p:sp>
      <p:sp>
        <p:nvSpPr>
          <p:cNvPr id="4" name="Marcador de fecha 3">
            <a:extLst>
              <a:ext uri="{FF2B5EF4-FFF2-40B4-BE49-F238E27FC236}">
                <a16:creationId xmlns:a16="http://schemas.microsoft.com/office/drawing/2014/main" id="{5E9DF5AA-C666-5B15-A8DB-F52E15447468}"/>
              </a:ext>
            </a:extLst>
          </p:cNvPr>
          <p:cNvSpPr>
            <a:spLocks noGrp="1"/>
          </p:cNvSpPr>
          <p:nvPr>
            <p:ph type="dt" sz="half" idx="10"/>
          </p:nvPr>
        </p:nvSpPr>
        <p:spPr/>
        <p:txBody>
          <a:bodyPr/>
          <a:lstStyle/>
          <a:p>
            <a:pPr rtl="0"/>
            <a:fld id="{508CD711-02CE-411D-9BB7-9CC6D0080C33}" type="datetime1">
              <a:rPr lang="es-ES" smtClean="0"/>
              <a:t>13/11/2023</a:t>
            </a:fld>
            <a:endParaRPr lang="en-US"/>
          </a:p>
        </p:txBody>
      </p:sp>
    </p:spTree>
    <p:extLst>
      <p:ext uri="{BB962C8B-B14F-4D97-AF65-F5344CB8AC3E}">
        <p14:creationId xmlns:p14="http://schemas.microsoft.com/office/powerpoint/2010/main" val="121772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0C3A5F0-39BA-FCAB-6781-B5D11C2AFCA6}"/>
              </a:ext>
            </a:extLst>
          </p:cNvPr>
          <p:cNvSpPr>
            <a:spLocks noGrp="1"/>
          </p:cNvSpPr>
          <p:nvPr>
            <p:ph type="title"/>
          </p:nvPr>
        </p:nvSpPr>
        <p:spPr/>
        <p:txBody>
          <a:bodyPr/>
          <a:lstStyle/>
          <a:p>
            <a:endParaRPr lang="es-MX"/>
          </a:p>
        </p:txBody>
      </p:sp>
      <p:sp>
        <p:nvSpPr>
          <p:cNvPr id="6" name="Marcador de contenido 5">
            <a:extLst>
              <a:ext uri="{FF2B5EF4-FFF2-40B4-BE49-F238E27FC236}">
                <a16:creationId xmlns:a16="http://schemas.microsoft.com/office/drawing/2014/main" id="{6DFFF558-E0A9-12DC-43C3-7581A7C6DD43}"/>
              </a:ext>
            </a:extLst>
          </p:cNvPr>
          <p:cNvSpPr>
            <a:spLocks noGrp="1"/>
          </p:cNvSpPr>
          <p:nvPr>
            <p:ph sz="half" idx="1"/>
          </p:nvPr>
        </p:nvSpPr>
        <p:spPr/>
        <p:txBody>
          <a:bodyPr/>
          <a:lstStyle/>
          <a:p>
            <a:pPr>
              <a:lnSpc>
                <a:spcPct val="107000"/>
              </a:lnSpc>
              <a:spcBef>
                <a:spcPts val="765"/>
              </a:spcBef>
            </a:pPr>
            <a:r>
              <a:rPr lang="es-MX" sz="1800" b="1" kern="1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¿Cuáles son los artistas más escuchados?</a:t>
            </a:r>
            <a:endParaRPr lang="es-MX"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top_artist</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sort_spotify_data.group_by</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(["artist_</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name</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artist_popularity</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maintain_order</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=True).</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agg</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pl.count</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top_artist.head</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(10)</a:t>
            </a:r>
          </a:p>
          <a:p>
            <a:endParaRPr lang="es-MX" dirty="0"/>
          </a:p>
        </p:txBody>
      </p:sp>
      <p:pic>
        <p:nvPicPr>
          <p:cNvPr id="8" name="Marcador de contenido 7">
            <a:extLst>
              <a:ext uri="{FF2B5EF4-FFF2-40B4-BE49-F238E27FC236}">
                <a16:creationId xmlns:a16="http://schemas.microsoft.com/office/drawing/2014/main" id="{62DDCBF8-4CA3-4744-388B-510A32D311FD}"/>
              </a:ext>
            </a:extLst>
          </p:cNvPr>
          <p:cNvPicPr>
            <a:picLocks noGrp="1" noChangeAspect="1"/>
          </p:cNvPicPr>
          <p:nvPr>
            <p:ph sz="half" idx="2"/>
          </p:nvPr>
        </p:nvPicPr>
        <p:blipFill>
          <a:blip r:embed="rId2"/>
          <a:stretch>
            <a:fillRect/>
          </a:stretch>
        </p:blipFill>
        <p:spPr>
          <a:xfrm>
            <a:off x="6914467" y="2115150"/>
            <a:ext cx="3429683" cy="3724979"/>
          </a:xfrm>
          <a:prstGeom prst="rect">
            <a:avLst/>
          </a:prstGeom>
        </p:spPr>
      </p:pic>
      <p:sp>
        <p:nvSpPr>
          <p:cNvPr id="4" name="Marcador de fecha 3">
            <a:extLst>
              <a:ext uri="{FF2B5EF4-FFF2-40B4-BE49-F238E27FC236}">
                <a16:creationId xmlns:a16="http://schemas.microsoft.com/office/drawing/2014/main" id="{CF06AC6F-DB8B-010B-FDBD-1C6CD43E16D6}"/>
              </a:ext>
            </a:extLst>
          </p:cNvPr>
          <p:cNvSpPr>
            <a:spLocks noGrp="1"/>
          </p:cNvSpPr>
          <p:nvPr>
            <p:ph type="dt" sz="half" idx="10"/>
          </p:nvPr>
        </p:nvSpPr>
        <p:spPr/>
        <p:txBody>
          <a:bodyPr/>
          <a:lstStyle/>
          <a:p>
            <a:pPr rtl="0"/>
            <a:fld id="{508CD711-02CE-411D-9BB7-9CC6D0080C33}" type="datetime1">
              <a:rPr lang="es-ES" smtClean="0"/>
              <a:t>13/11/2023</a:t>
            </a:fld>
            <a:endParaRPr lang="en-US"/>
          </a:p>
        </p:txBody>
      </p:sp>
      <p:sp>
        <p:nvSpPr>
          <p:cNvPr id="10" name="CuadroTexto 9">
            <a:extLst>
              <a:ext uri="{FF2B5EF4-FFF2-40B4-BE49-F238E27FC236}">
                <a16:creationId xmlns:a16="http://schemas.microsoft.com/office/drawing/2014/main" id="{49E00CC8-8CA4-7076-1678-4A23160161C0}"/>
              </a:ext>
            </a:extLst>
          </p:cNvPr>
          <p:cNvSpPr txBox="1"/>
          <p:nvPr/>
        </p:nvSpPr>
        <p:spPr>
          <a:xfrm>
            <a:off x="5795912" y="1745818"/>
            <a:ext cx="6096000" cy="369332"/>
          </a:xfrm>
          <a:prstGeom prst="rect">
            <a:avLst/>
          </a:prstGeom>
          <a:noFill/>
        </p:spPr>
        <p:txBody>
          <a:bodyPr wrap="square">
            <a:spAutoFit/>
          </a:bodyPr>
          <a:lstStyle/>
          <a:p>
            <a:pPr algn="ctr">
              <a:spcAft>
                <a:spcPts val="1000"/>
              </a:spcAft>
            </a:pPr>
            <a:r>
              <a:rPr lang="es-MX"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Tabla 1. Top 10 de artistas más escuchados</a:t>
            </a:r>
            <a:endParaRPr lang="es-MX" sz="11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155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3594A-5D5E-0982-2854-69DA2F80B16E}"/>
              </a:ext>
            </a:extLst>
          </p:cNvPr>
          <p:cNvSpPr>
            <a:spLocks noGrp="1"/>
          </p:cNvSpPr>
          <p:nvPr>
            <p:ph type="title"/>
          </p:nvPr>
        </p:nvSpPr>
        <p:spPr>
          <a:xfrm>
            <a:off x="1066800" y="642594"/>
            <a:ext cx="10058400" cy="645030"/>
          </a:xfrm>
        </p:spPr>
        <p:txBody>
          <a:bodyPr/>
          <a:lstStyle/>
          <a:p>
            <a:endParaRPr lang="es-MX" dirty="0"/>
          </a:p>
        </p:txBody>
      </p:sp>
      <p:sp>
        <p:nvSpPr>
          <p:cNvPr id="3" name="Marcador de contenido 2">
            <a:extLst>
              <a:ext uri="{FF2B5EF4-FFF2-40B4-BE49-F238E27FC236}">
                <a16:creationId xmlns:a16="http://schemas.microsoft.com/office/drawing/2014/main" id="{5B41F853-6A50-1D72-A457-DBB10AC80805}"/>
              </a:ext>
            </a:extLst>
          </p:cNvPr>
          <p:cNvSpPr>
            <a:spLocks noGrp="1"/>
          </p:cNvSpPr>
          <p:nvPr>
            <p:ph sz="half" idx="1"/>
          </p:nvPr>
        </p:nvSpPr>
        <p:spPr/>
        <p:txBody>
          <a:bodyPr/>
          <a:lstStyle/>
          <a:p>
            <a:r>
              <a:rPr lang="es-MX" sz="1800" b="1" kern="1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¿Cuáles son los artistas menos escuchados?</a:t>
            </a:r>
            <a:endParaRPr lang="es-MX"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s-MX" dirty="0" err="1"/>
              <a:t>top_songs.tail</a:t>
            </a:r>
            <a:r>
              <a:rPr lang="es-MX" dirty="0"/>
              <a:t>(10)</a:t>
            </a:r>
          </a:p>
        </p:txBody>
      </p:sp>
      <p:pic>
        <p:nvPicPr>
          <p:cNvPr id="6" name="Marcador de contenido 5">
            <a:extLst>
              <a:ext uri="{FF2B5EF4-FFF2-40B4-BE49-F238E27FC236}">
                <a16:creationId xmlns:a16="http://schemas.microsoft.com/office/drawing/2014/main" id="{6C3C5CAD-BBC8-1D27-73A1-E9566458C3F5}"/>
              </a:ext>
            </a:extLst>
          </p:cNvPr>
          <p:cNvPicPr>
            <a:picLocks noGrp="1" noChangeAspect="1"/>
          </p:cNvPicPr>
          <p:nvPr>
            <p:ph sz="half" idx="2"/>
          </p:nvPr>
        </p:nvPicPr>
        <p:blipFill>
          <a:blip r:embed="rId2"/>
          <a:stretch>
            <a:fillRect/>
          </a:stretch>
        </p:blipFill>
        <p:spPr>
          <a:xfrm>
            <a:off x="6965174" y="1873295"/>
            <a:ext cx="3476283" cy="4010589"/>
          </a:xfrm>
          <a:prstGeom prst="rect">
            <a:avLst/>
          </a:prstGeom>
        </p:spPr>
      </p:pic>
      <p:sp>
        <p:nvSpPr>
          <p:cNvPr id="5" name="Marcador de fecha 4">
            <a:extLst>
              <a:ext uri="{FF2B5EF4-FFF2-40B4-BE49-F238E27FC236}">
                <a16:creationId xmlns:a16="http://schemas.microsoft.com/office/drawing/2014/main" id="{00548B59-0D03-22DE-A92F-4049BA42292B}"/>
              </a:ext>
            </a:extLst>
          </p:cNvPr>
          <p:cNvSpPr>
            <a:spLocks noGrp="1"/>
          </p:cNvSpPr>
          <p:nvPr>
            <p:ph type="dt" sz="half" idx="10"/>
          </p:nvPr>
        </p:nvSpPr>
        <p:spPr/>
        <p:txBody>
          <a:bodyPr/>
          <a:lstStyle/>
          <a:p>
            <a:pPr rtl="0"/>
            <a:fld id="{3DB4C199-609D-44F2-84EE-09F3D762B99B}" type="datetime1">
              <a:rPr lang="es-ES" smtClean="0"/>
              <a:t>13/11/2023</a:t>
            </a:fld>
            <a:endParaRPr lang="en-US"/>
          </a:p>
        </p:txBody>
      </p:sp>
      <p:sp>
        <p:nvSpPr>
          <p:cNvPr id="8" name="CuadroTexto 7">
            <a:extLst>
              <a:ext uri="{FF2B5EF4-FFF2-40B4-BE49-F238E27FC236}">
                <a16:creationId xmlns:a16="http://schemas.microsoft.com/office/drawing/2014/main" id="{13B3EB21-7CF6-0B86-8A5B-D8E5FCE851CB}"/>
              </a:ext>
            </a:extLst>
          </p:cNvPr>
          <p:cNvSpPr txBox="1"/>
          <p:nvPr/>
        </p:nvSpPr>
        <p:spPr>
          <a:xfrm>
            <a:off x="5654538" y="1582632"/>
            <a:ext cx="6097554" cy="369332"/>
          </a:xfrm>
          <a:prstGeom prst="rect">
            <a:avLst/>
          </a:prstGeom>
          <a:noFill/>
        </p:spPr>
        <p:txBody>
          <a:bodyPr wrap="square">
            <a:spAutoFit/>
          </a:bodyPr>
          <a:lstStyle/>
          <a:p>
            <a:pPr algn="ctr">
              <a:spcAft>
                <a:spcPts val="1000"/>
              </a:spcAft>
            </a:pPr>
            <a:r>
              <a:rPr lang="es-MX"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Tabla 2. Top 10 de artistas menos escuchados</a:t>
            </a:r>
            <a:endParaRPr lang="es-MX" sz="11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005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BD5F2-40F7-FA67-9E0E-98C8DB52BAC7}"/>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07C60D6A-C57A-0CB6-162F-FEF617EAE148}"/>
              </a:ext>
            </a:extLst>
          </p:cNvPr>
          <p:cNvSpPr>
            <a:spLocks noGrp="1"/>
          </p:cNvSpPr>
          <p:nvPr>
            <p:ph sz="half" idx="1"/>
          </p:nvPr>
        </p:nvSpPr>
        <p:spPr/>
        <p:txBody>
          <a:bodyPr/>
          <a:lstStyle/>
          <a:p>
            <a:pPr>
              <a:lnSpc>
                <a:spcPct val="107000"/>
              </a:lnSpc>
              <a:spcBef>
                <a:spcPts val="765"/>
              </a:spcBef>
            </a:pPr>
            <a:r>
              <a:rPr lang="es-MX" sz="1800" b="1" kern="1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¿Cuáles son las canciones más escuchadas?</a:t>
            </a:r>
            <a:endParaRPr lang="es-MX"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top_songs</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sort_spotify_data_track.select</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(["artist_</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name</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","track_</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name</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track_popularity</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filter</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pl.col</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track_popularity</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&lt;= 100)</a:t>
            </a:r>
          </a:p>
          <a:p>
            <a:pPr algn="just">
              <a:lnSpc>
                <a:spcPct val="107000"/>
              </a:lnSpc>
              <a:spcAft>
                <a:spcPts val="800"/>
              </a:spcAft>
            </a:pPr>
            <a:r>
              <a:rPr lang="es-MX" sz="1800" kern="100" dirty="0" err="1">
                <a:effectLst/>
                <a:latin typeface="Calibri" panose="020F0502020204030204" pitchFamily="34" charset="0"/>
                <a:ea typeface="Calibri" panose="020F0502020204030204" pitchFamily="34" charset="0"/>
                <a:cs typeface="Times New Roman" panose="02020603050405020304" pitchFamily="18" charset="0"/>
              </a:rPr>
              <a:t>top_songs.head</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(10)</a:t>
            </a:r>
          </a:p>
          <a:p>
            <a:endParaRPr lang="es-MX" dirty="0"/>
          </a:p>
        </p:txBody>
      </p:sp>
      <p:pic>
        <p:nvPicPr>
          <p:cNvPr id="6" name="Marcador de contenido 5">
            <a:extLst>
              <a:ext uri="{FF2B5EF4-FFF2-40B4-BE49-F238E27FC236}">
                <a16:creationId xmlns:a16="http://schemas.microsoft.com/office/drawing/2014/main" id="{077F130D-1FCC-4999-8E87-69BDA1FF6BFF}"/>
              </a:ext>
            </a:extLst>
          </p:cNvPr>
          <p:cNvPicPr>
            <a:picLocks noGrp="1" noChangeAspect="1"/>
          </p:cNvPicPr>
          <p:nvPr>
            <p:ph sz="half" idx="2"/>
          </p:nvPr>
        </p:nvPicPr>
        <p:blipFill>
          <a:blip r:embed="rId2"/>
          <a:stretch>
            <a:fillRect/>
          </a:stretch>
        </p:blipFill>
        <p:spPr>
          <a:xfrm>
            <a:off x="6699380" y="2148523"/>
            <a:ext cx="3916644" cy="3929743"/>
          </a:xfrm>
          <a:prstGeom prst="rect">
            <a:avLst/>
          </a:prstGeom>
        </p:spPr>
      </p:pic>
      <p:sp>
        <p:nvSpPr>
          <p:cNvPr id="5" name="Marcador de fecha 4">
            <a:extLst>
              <a:ext uri="{FF2B5EF4-FFF2-40B4-BE49-F238E27FC236}">
                <a16:creationId xmlns:a16="http://schemas.microsoft.com/office/drawing/2014/main" id="{440EFB90-094A-3059-9533-708B75A9087A}"/>
              </a:ext>
            </a:extLst>
          </p:cNvPr>
          <p:cNvSpPr>
            <a:spLocks noGrp="1"/>
          </p:cNvSpPr>
          <p:nvPr>
            <p:ph type="dt" sz="half" idx="10"/>
          </p:nvPr>
        </p:nvSpPr>
        <p:spPr/>
        <p:txBody>
          <a:bodyPr/>
          <a:lstStyle/>
          <a:p>
            <a:pPr rtl="0"/>
            <a:fld id="{3DB4C199-609D-44F2-84EE-09F3D762B99B}" type="datetime1">
              <a:rPr lang="es-ES" smtClean="0"/>
              <a:t>13/11/2023</a:t>
            </a:fld>
            <a:endParaRPr lang="en-US"/>
          </a:p>
        </p:txBody>
      </p:sp>
      <p:sp>
        <p:nvSpPr>
          <p:cNvPr id="8" name="CuadroTexto 7">
            <a:extLst>
              <a:ext uri="{FF2B5EF4-FFF2-40B4-BE49-F238E27FC236}">
                <a16:creationId xmlns:a16="http://schemas.microsoft.com/office/drawing/2014/main" id="{5C30F1F3-73E9-7780-A12B-72EB12DCAC10}"/>
              </a:ext>
            </a:extLst>
          </p:cNvPr>
          <p:cNvSpPr txBox="1"/>
          <p:nvPr/>
        </p:nvSpPr>
        <p:spPr>
          <a:xfrm>
            <a:off x="5730240" y="1779191"/>
            <a:ext cx="6097554" cy="369332"/>
          </a:xfrm>
          <a:prstGeom prst="rect">
            <a:avLst/>
          </a:prstGeom>
          <a:noFill/>
        </p:spPr>
        <p:txBody>
          <a:bodyPr wrap="square">
            <a:spAutoFit/>
          </a:bodyPr>
          <a:lstStyle/>
          <a:p>
            <a:pPr algn="ctr">
              <a:spcAft>
                <a:spcPts val="1000"/>
              </a:spcAft>
            </a:pPr>
            <a:r>
              <a:rPr lang="es-MX"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Tabla 3. Top 10 canciones más escuchadas.</a:t>
            </a:r>
            <a:endParaRPr lang="es-MX" sz="11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998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ED106-A0B3-28D8-0003-8C0CB112FE1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74F4EB8-3AF3-6484-F342-71C463B4F793}"/>
              </a:ext>
            </a:extLst>
          </p:cNvPr>
          <p:cNvSpPr>
            <a:spLocks noGrp="1"/>
          </p:cNvSpPr>
          <p:nvPr>
            <p:ph sz="half" idx="1"/>
          </p:nvPr>
        </p:nvSpPr>
        <p:spPr/>
        <p:txBody>
          <a:bodyPr/>
          <a:lstStyle/>
          <a:p>
            <a:r>
              <a:rPr lang="es-MX" sz="1800" b="1" dirty="0">
                <a:effectLst/>
                <a:latin typeface="Calibri" panose="020F0502020204030204" pitchFamily="34" charset="0"/>
                <a:ea typeface="Calibri" panose="020F0502020204030204" pitchFamily="34" charset="0"/>
                <a:cs typeface="Times New Roman" panose="02020603050405020304" pitchFamily="18" charset="0"/>
              </a:rPr>
              <a:t>¿Cuáles son las canciones menos escuchadas?</a:t>
            </a:r>
          </a:p>
          <a:p>
            <a:r>
              <a:rPr lang="es-MX" dirty="0" err="1"/>
              <a:t>top_songs.tail</a:t>
            </a:r>
            <a:r>
              <a:rPr lang="es-MX" dirty="0"/>
              <a:t>(10)</a:t>
            </a:r>
          </a:p>
        </p:txBody>
      </p:sp>
      <p:pic>
        <p:nvPicPr>
          <p:cNvPr id="6" name="Marcador de contenido 5">
            <a:extLst>
              <a:ext uri="{FF2B5EF4-FFF2-40B4-BE49-F238E27FC236}">
                <a16:creationId xmlns:a16="http://schemas.microsoft.com/office/drawing/2014/main" id="{C3A98281-3C96-B4AD-C44A-FB7F6C0724A7}"/>
              </a:ext>
            </a:extLst>
          </p:cNvPr>
          <p:cNvPicPr>
            <a:picLocks noGrp="1" noChangeAspect="1"/>
          </p:cNvPicPr>
          <p:nvPr>
            <p:ph sz="half" idx="2"/>
          </p:nvPr>
        </p:nvPicPr>
        <p:blipFill>
          <a:blip r:embed="rId2"/>
          <a:stretch>
            <a:fillRect/>
          </a:stretch>
        </p:blipFill>
        <p:spPr>
          <a:xfrm>
            <a:off x="6353176" y="2279597"/>
            <a:ext cx="4406118" cy="3804973"/>
          </a:xfrm>
          <a:prstGeom prst="rect">
            <a:avLst/>
          </a:prstGeom>
        </p:spPr>
      </p:pic>
      <p:sp>
        <p:nvSpPr>
          <p:cNvPr id="5" name="Marcador de fecha 4">
            <a:extLst>
              <a:ext uri="{FF2B5EF4-FFF2-40B4-BE49-F238E27FC236}">
                <a16:creationId xmlns:a16="http://schemas.microsoft.com/office/drawing/2014/main" id="{03D225FE-501B-98B8-0C56-9CCE19E507F4}"/>
              </a:ext>
            </a:extLst>
          </p:cNvPr>
          <p:cNvSpPr>
            <a:spLocks noGrp="1"/>
          </p:cNvSpPr>
          <p:nvPr>
            <p:ph type="dt" sz="half" idx="10"/>
          </p:nvPr>
        </p:nvSpPr>
        <p:spPr/>
        <p:txBody>
          <a:bodyPr/>
          <a:lstStyle/>
          <a:p>
            <a:pPr rtl="0"/>
            <a:fld id="{3DB4C199-609D-44F2-84EE-09F3D762B99B}" type="datetime1">
              <a:rPr lang="es-ES" smtClean="0"/>
              <a:t>13/11/2023</a:t>
            </a:fld>
            <a:endParaRPr lang="en-US"/>
          </a:p>
        </p:txBody>
      </p:sp>
      <p:sp>
        <p:nvSpPr>
          <p:cNvPr id="8" name="CuadroTexto 7">
            <a:extLst>
              <a:ext uri="{FF2B5EF4-FFF2-40B4-BE49-F238E27FC236}">
                <a16:creationId xmlns:a16="http://schemas.microsoft.com/office/drawing/2014/main" id="{3F620142-BE2F-1C0F-6609-D896E007D42A}"/>
              </a:ext>
            </a:extLst>
          </p:cNvPr>
          <p:cNvSpPr txBox="1"/>
          <p:nvPr/>
        </p:nvSpPr>
        <p:spPr>
          <a:xfrm>
            <a:off x="6353176" y="1910265"/>
            <a:ext cx="4406118" cy="369332"/>
          </a:xfrm>
          <a:prstGeom prst="rect">
            <a:avLst/>
          </a:prstGeom>
          <a:noFill/>
        </p:spPr>
        <p:txBody>
          <a:bodyPr wrap="square">
            <a:spAutoFit/>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Tabla 4. Top 10 canciones menos escuchadas</a:t>
            </a:r>
            <a:endParaRPr lang="es-MX" dirty="0"/>
          </a:p>
        </p:txBody>
      </p:sp>
    </p:spTree>
    <p:extLst>
      <p:ext uri="{BB962C8B-B14F-4D97-AF65-F5344CB8AC3E}">
        <p14:creationId xmlns:p14="http://schemas.microsoft.com/office/powerpoint/2010/main" val="3704339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69_TF78438558" id="{FEC5A158-C6DA-491F-AAAA-5287B83C4431}" vid="{280D6CAE-901C-494E-B868-9F8008F9B3E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{11224A37-DED5-4FA4-B041-9B272692D612}tf78438558_win32</Template>
  <TotalTime>24</TotalTime>
  <Words>852</Words>
  <Application>Microsoft Office PowerPoint</Application>
  <PresentationFormat>Panorámica</PresentationFormat>
  <Paragraphs>70</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Calibri</vt:lpstr>
      <vt:lpstr>Calibri Light</vt:lpstr>
      <vt:lpstr>Century Gothic</vt:lpstr>
      <vt:lpstr>Garamond</vt:lpstr>
      <vt:lpstr>Helvetica</vt:lpstr>
      <vt:lpstr>Symbol</vt:lpstr>
      <vt:lpstr>Times New Roman</vt:lpstr>
      <vt:lpstr>SavonVTI</vt:lpstr>
      <vt:lpstr>Musical Analytics Spotify 2010-222 Bootcamp Ciencia de Datos </vt:lpstr>
      <vt:lpstr>Introducción</vt:lpstr>
      <vt:lpstr>Objetivo</vt:lpstr>
      <vt:lpstr>Presentación de PowerPoint</vt:lpstr>
      <vt:lpstr>Breve descripción de datos.</vt:lpstr>
      <vt:lpstr>Presentación de PowerPoint</vt:lpstr>
      <vt:lpstr>Presentación de PowerPoint</vt:lpstr>
      <vt:lpstr>Presentación de PowerPoint</vt:lpstr>
      <vt:lpstr>Presentación de PowerPoint</vt:lpstr>
      <vt:lpstr>Presentación de PowerPoint</vt:lpstr>
      <vt:lpstr>Presentación de PowerPoint</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Analytics Spotify 2010-222 Bootcamp Ciencia de Datos </dc:title>
  <dc:creator>Erick VH</dc:creator>
  <cp:lastModifiedBy>Erick VH</cp:lastModifiedBy>
  <cp:revision>1</cp:revision>
  <dcterms:created xsi:type="dcterms:W3CDTF">2023-11-14T02:41:47Z</dcterms:created>
  <dcterms:modified xsi:type="dcterms:W3CDTF">2023-11-14T03:06:22Z</dcterms:modified>
</cp:coreProperties>
</file>