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46CCC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6CCC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12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17599" y="5422512"/>
            <a:ext cx="2237740" cy="0"/>
          </a:xfrm>
          <a:custGeom>
            <a:avLst/>
            <a:gdLst/>
            <a:ahLst/>
            <a:cxnLst/>
            <a:rect l="l" t="t" r="r" b="b"/>
            <a:pathLst>
              <a:path w="2237740" h="0">
                <a:moveTo>
                  <a:pt x="2237348" y="0"/>
                </a:moveTo>
                <a:lnTo>
                  <a:pt x="0" y="0"/>
                </a:lnTo>
              </a:path>
            </a:pathLst>
          </a:custGeom>
          <a:ln w="47624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099" y="5327262"/>
            <a:ext cx="190499" cy="190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942663" y="2606248"/>
            <a:ext cx="1560195" cy="0"/>
          </a:xfrm>
          <a:custGeom>
            <a:avLst/>
            <a:gdLst/>
            <a:ahLst/>
            <a:cxnLst/>
            <a:rect l="l" t="t" r="r" b="b"/>
            <a:pathLst>
              <a:path w="1560194" h="0">
                <a:moveTo>
                  <a:pt x="0" y="0"/>
                </a:moveTo>
                <a:lnTo>
                  <a:pt x="1560173" y="0"/>
                </a:lnTo>
              </a:path>
            </a:pathLst>
          </a:custGeom>
          <a:ln w="47624">
            <a:solidFill>
              <a:srgbClr val="5CE1E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2836" y="2510998"/>
            <a:ext cx="190499" cy="1904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0890" y="3567097"/>
            <a:ext cx="104775" cy="1047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0890" y="3881422"/>
            <a:ext cx="104775" cy="1047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0890" y="4195747"/>
            <a:ext cx="104775" cy="10477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0890" y="4510072"/>
            <a:ext cx="104775" cy="10477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0890" y="4824397"/>
            <a:ext cx="104775" cy="104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6CCC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46CCC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12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68204" y="435918"/>
            <a:ext cx="3006725" cy="56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46CCC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2850" y="4772524"/>
            <a:ext cx="7660640" cy="217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0.png"/><Relationship Id="rId9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9" Type="http://schemas.openxmlformats.org/officeDocument/2006/relationships/image" Target="../media/image23.png"/><Relationship Id="rId10" Type="http://schemas.openxmlformats.org/officeDocument/2006/relationships/image" Target="../media/image24.jpg"/><Relationship Id="rId11" Type="http://schemas.openxmlformats.org/officeDocument/2006/relationships/image" Target="../media/image25.jpg"/><Relationship Id="rId12" Type="http://schemas.openxmlformats.org/officeDocument/2006/relationships/image" Target="../media/image26.png"/><Relationship Id="rId13" Type="http://schemas.openxmlformats.org/officeDocument/2006/relationships/image" Target="../media/image27.jpg"/><Relationship Id="rId14" Type="http://schemas.openxmlformats.org/officeDocument/2006/relationships/image" Target="../media/image2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429" y="3308269"/>
            <a:ext cx="10824845" cy="1976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800" spc="225" b="1">
                <a:solidFill>
                  <a:srgbClr val="FFFFFF"/>
                </a:solidFill>
                <a:latin typeface="Trebuchet MS"/>
                <a:cs typeface="Trebuchet MS"/>
              </a:rPr>
              <a:t>INTELIGENCIA</a:t>
            </a:r>
            <a:endParaRPr sz="12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22850" y="4772524"/>
            <a:ext cx="7660640" cy="2176145"/>
          </a:xfrm>
          <a:prstGeom prst="rect">
            <a:avLst/>
          </a:prstGeom>
        </p:spPr>
        <p:txBody>
          <a:bodyPr wrap="square" lIns="0" tIns="41529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3270"/>
              </a:spcBef>
            </a:pPr>
            <a:r>
              <a:rPr dirty="0" sz="6600" spc="770">
                <a:solidFill>
                  <a:srgbClr val="04F4F9"/>
                </a:solidFill>
                <a:latin typeface="Trebuchet MS"/>
                <a:cs typeface="Trebuchet MS"/>
              </a:rPr>
              <a:t>ARTIFICIA</a:t>
            </a:r>
            <a:r>
              <a:rPr dirty="0" sz="6600" spc="90">
                <a:solidFill>
                  <a:srgbClr val="04F4F9"/>
                </a:solidFill>
                <a:latin typeface="Trebuchet MS"/>
                <a:cs typeface="Trebuchet MS"/>
              </a:rPr>
              <a:t>L</a:t>
            </a:r>
            <a:endParaRPr sz="6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3450" spc="-150">
                <a:solidFill>
                  <a:srgbClr val="FFFFFF"/>
                </a:solidFill>
                <a:latin typeface="Trebuchet MS"/>
                <a:cs typeface="Trebuchet MS"/>
              </a:rPr>
              <a:t>Prof.</a:t>
            </a:r>
            <a:r>
              <a:rPr dirty="0" sz="3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>
                <a:solidFill>
                  <a:srgbClr val="FFFFFF"/>
                </a:solidFill>
                <a:latin typeface="Trebuchet MS"/>
                <a:cs typeface="Trebuchet MS"/>
              </a:rPr>
              <a:t>Yolanda</a:t>
            </a:r>
            <a:r>
              <a:rPr dirty="0" sz="34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>
                <a:solidFill>
                  <a:srgbClr val="FFFFFF"/>
                </a:solidFill>
                <a:latin typeface="Trebuchet MS"/>
                <a:cs typeface="Trebuchet MS"/>
              </a:rPr>
              <a:t>Marysol</a:t>
            </a:r>
            <a:r>
              <a:rPr dirty="0" sz="34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>
                <a:solidFill>
                  <a:srgbClr val="FFFFFF"/>
                </a:solidFill>
                <a:latin typeface="Trebuchet MS"/>
                <a:cs typeface="Trebuchet MS"/>
              </a:rPr>
              <a:t>Escorza</a:t>
            </a:r>
            <a:r>
              <a:rPr dirty="0" sz="3450" spc="55">
                <a:solidFill>
                  <a:srgbClr val="FFFFFF"/>
                </a:solidFill>
                <a:latin typeface="Trebuchet MS"/>
                <a:cs typeface="Trebuchet MS"/>
              </a:rPr>
              <a:t> Sanchez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4746223" y="1"/>
            <a:ext cx="3542029" cy="3162300"/>
          </a:xfrm>
          <a:custGeom>
            <a:avLst/>
            <a:gdLst/>
            <a:ahLst/>
            <a:cxnLst/>
            <a:rect l="l" t="t" r="r" b="b"/>
            <a:pathLst>
              <a:path w="3542030" h="3162300">
                <a:moveTo>
                  <a:pt x="383065" y="1435099"/>
                </a:moveTo>
                <a:lnTo>
                  <a:pt x="366008" y="1396999"/>
                </a:lnTo>
                <a:lnTo>
                  <a:pt x="350091" y="1346199"/>
                </a:lnTo>
                <a:lnTo>
                  <a:pt x="335309" y="1295399"/>
                </a:lnTo>
                <a:lnTo>
                  <a:pt x="321658" y="1244599"/>
                </a:lnTo>
                <a:lnTo>
                  <a:pt x="309136" y="1193799"/>
                </a:lnTo>
                <a:lnTo>
                  <a:pt x="297738" y="1142999"/>
                </a:lnTo>
                <a:lnTo>
                  <a:pt x="287460" y="1104899"/>
                </a:lnTo>
                <a:lnTo>
                  <a:pt x="278299" y="1054099"/>
                </a:lnTo>
                <a:lnTo>
                  <a:pt x="270251" y="1003299"/>
                </a:lnTo>
                <a:lnTo>
                  <a:pt x="263312" y="952499"/>
                </a:lnTo>
                <a:lnTo>
                  <a:pt x="257479" y="901699"/>
                </a:lnTo>
                <a:lnTo>
                  <a:pt x="252748" y="850899"/>
                </a:lnTo>
                <a:lnTo>
                  <a:pt x="249114" y="800099"/>
                </a:lnTo>
                <a:lnTo>
                  <a:pt x="246575" y="749299"/>
                </a:lnTo>
                <a:lnTo>
                  <a:pt x="245127" y="698499"/>
                </a:lnTo>
                <a:lnTo>
                  <a:pt x="245036" y="685799"/>
                </a:lnTo>
                <a:lnTo>
                  <a:pt x="244946" y="673099"/>
                </a:lnTo>
                <a:lnTo>
                  <a:pt x="244855" y="660399"/>
                </a:lnTo>
                <a:lnTo>
                  <a:pt x="244765" y="647699"/>
                </a:lnTo>
                <a:lnTo>
                  <a:pt x="245486" y="609599"/>
                </a:lnTo>
                <a:lnTo>
                  <a:pt x="247286" y="558799"/>
                </a:lnTo>
                <a:lnTo>
                  <a:pt x="250162" y="507999"/>
                </a:lnTo>
                <a:lnTo>
                  <a:pt x="254110" y="457199"/>
                </a:lnTo>
                <a:lnTo>
                  <a:pt x="259126" y="406399"/>
                </a:lnTo>
                <a:lnTo>
                  <a:pt x="265206" y="355599"/>
                </a:lnTo>
                <a:lnTo>
                  <a:pt x="272347" y="304799"/>
                </a:lnTo>
                <a:lnTo>
                  <a:pt x="280545" y="266699"/>
                </a:lnTo>
                <a:lnTo>
                  <a:pt x="289795" y="215899"/>
                </a:lnTo>
                <a:lnTo>
                  <a:pt x="300112" y="165099"/>
                </a:lnTo>
                <a:lnTo>
                  <a:pt x="311477" y="114299"/>
                </a:lnTo>
                <a:lnTo>
                  <a:pt x="323886" y="63499"/>
                </a:lnTo>
                <a:lnTo>
                  <a:pt x="337336" y="25399"/>
                </a:lnTo>
                <a:lnTo>
                  <a:pt x="345824" y="0"/>
                </a:lnTo>
                <a:lnTo>
                  <a:pt x="398795" y="0"/>
                </a:lnTo>
                <a:lnTo>
                  <a:pt x="388174" y="25399"/>
                </a:lnTo>
                <a:lnTo>
                  <a:pt x="374331" y="76199"/>
                </a:lnTo>
                <a:lnTo>
                  <a:pt x="361592" y="126999"/>
                </a:lnTo>
                <a:lnTo>
                  <a:pt x="349962" y="177799"/>
                </a:lnTo>
                <a:lnTo>
                  <a:pt x="339445" y="228599"/>
                </a:lnTo>
                <a:lnTo>
                  <a:pt x="330044" y="266699"/>
                </a:lnTo>
                <a:lnTo>
                  <a:pt x="321762" y="317499"/>
                </a:lnTo>
                <a:lnTo>
                  <a:pt x="314602" y="368299"/>
                </a:lnTo>
                <a:lnTo>
                  <a:pt x="308569" y="419099"/>
                </a:lnTo>
                <a:lnTo>
                  <a:pt x="303667" y="469899"/>
                </a:lnTo>
                <a:lnTo>
                  <a:pt x="299899" y="520699"/>
                </a:lnTo>
                <a:lnTo>
                  <a:pt x="297269" y="571499"/>
                </a:lnTo>
                <a:lnTo>
                  <a:pt x="295783" y="622299"/>
                </a:lnTo>
                <a:lnTo>
                  <a:pt x="295613" y="647699"/>
                </a:lnTo>
                <a:lnTo>
                  <a:pt x="295527" y="660399"/>
                </a:lnTo>
                <a:lnTo>
                  <a:pt x="296253" y="723899"/>
                </a:lnTo>
                <a:lnTo>
                  <a:pt x="298218" y="774699"/>
                </a:lnTo>
                <a:lnTo>
                  <a:pt x="301342" y="825499"/>
                </a:lnTo>
                <a:lnTo>
                  <a:pt x="305628" y="876299"/>
                </a:lnTo>
                <a:lnTo>
                  <a:pt x="311082" y="927099"/>
                </a:lnTo>
                <a:lnTo>
                  <a:pt x="317705" y="977899"/>
                </a:lnTo>
                <a:lnTo>
                  <a:pt x="325504" y="1028699"/>
                </a:lnTo>
                <a:lnTo>
                  <a:pt x="334481" y="1079499"/>
                </a:lnTo>
                <a:lnTo>
                  <a:pt x="344641" y="1130299"/>
                </a:lnTo>
                <a:lnTo>
                  <a:pt x="355988" y="1168399"/>
                </a:lnTo>
                <a:lnTo>
                  <a:pt x="368525" y="1219199"/>
                </a:lnTo>
                <a:lnTo>
                  <a:pt x="382257" y="1269999"/>
                </a:lnTo>
                <a:lnTo>
                  <a:pt x="397188" y="1320799"/>
                </a:lnTo>
                <a:lnTo>
                  <a:pt x="413322" y="1371599"/>
                </a:lnTo>
                <a:lnTo>
                  <a:pt x="430662" y="1422399"/>
                </a:lnTo>
                <a:lnTo>
                  <a:pt x="383065" y="1435099"/>
                </a:lnTo>
                <a:close/>
              </a:path>
              <a:path w="3542030" h="3162300">
                <a:moveTo>
                  <a:pt x="1010680" y="2158999"/>
                </a:moveTo>
                <a:lnTo>
                  <a:pt x="974451" y="2120899"/>
                </a:lnTo>
                <a:lnTo>
                  <a:pt x="939263" y="2082799"/>
                </a:lnTo>
                <a:lnTo>
                  <a:pt x="905122" y="2044699"/>
                </a:lnTo>
                <a:lnTo>
                  <a:pt x="872031" y="2006599"/>
                </a:lnTo>
                <a:lnTo>
                  <a:pt x="839998" y="1955799"/>
                </a:lnTo>
                <a:lnTo>
                  <a:pt x="809026" y="1917699"/>
                </a:lnTo>
                <a:lnTo>
                  <a:pt x="779121" y="1879599"/>
                </a:lnTo>
                <a:lnTo>
                  <a:pt x="750288" y="1841499"/>
                </a:lnTo>
                <a:lnTo>
                  <a:pt x="722532" y="1790699"/>
                </a:lnTo>
                <a:lnTo>
                  <a:pt x="695858" y="1752599"/>
                </a:lnTo>
                <a:lnTo>
                  <a:pt x="670271" y="1701799"/>
                </a:lnTo>
                <a:lnTo>
                  <a:pt x="645777" y="1663699"/>
                </a:lnTo>
                <a:lnTo>
                  <a:pt x="622380" y="1612899"/>
                </a:lnTo>
                <a:lnTo>
                  <a:pt x="600086" y="1574799"/>
                </a:lnTo>
                <a:lnTo>
                  <a:pt x="578900" y="1523999"/>
                </a:lnTo>
                <a:lnTo>
                  <a:pt x="558827" y="1485899"/>
                </a:lnTo>
                <a:lnTo>
                  <a:pt x="539872" y="1435099"/>
                </a:lnTo>
                <a:lnTo>
                  <a:pt x="522040" y="1384299"/>
                </a:lnTo>
                <a:lnTo>
                  <a:pt x="505336" y="1346199"/>
                </a:lnTo>
                <a:lnTo>
                  <a:pt x="489766" y="1295399"/>
                </a:lnTo>
                <a:lnTo>
                  <a:pt x="475334" y="1244599"/>
                </a:lnTo>
                <a:lnTo>
                  <a:pt x="462046" y="1193799"/>
                </a:lnTo>
                <a:lnTo>
                  <a:pt x="449906" y="1142999"/>
                </a:lnTo>
                <a:lnTo>
                  <a:pt x="438904" y="1104899"/>
                </a:lnTo>
                <a:lnTo>
                  <a:pt x="429061" y="1054099"/>
                </a:lnTo>
                <a:lnTo>
                  <a:pt x="420382" y="1003299"/>
                </a:lnTo>
                <a:lnTo>
                  <a:pt x="412871" y="952499"/>
                </a:lnTo>
                <a:lnTo>
                  <a:pt x="406534" y="901699"/>
                </a:lnTo>
                <a:lnTo>
                  <a:pt x="401375" y="850899"/>
                </a:lnTo>
                <a:lnTo>
                  <a:pt x="397400" y="800099"/>
                </a:lnTo>
                <a:lnTo>
                  <a:pt x="394614" y="749299"/>
                </a:lnTo>
                <a:lnTo>
                  <a:pt x="393020" y="698499"/>
                </a:lnTo>
                <a:lnTo>
                  <a:pt x="392922" y="685799"/>
                </a:lnTo>
                <a:lnTo>
                  <a:pt x="392823" y="673099"/>
                </a:lnTo>
                <a:lnTo>
                  <a:pt x="392724" y="660399"/>
                </a:lnTo>
                <a:lnTo>
                  <a:pt x="392626" y="647699"/>
                </a:lnTo>
                <a:lnTo>
                  <a:pt x="393434" y="596899"/>
                </a:lnTo>
                <a:lnTo>
                  <a:pt x="395451" y="546099"/>
                </a:lnTo>
                <a:lnTo>
                  <a:pt x="398680" y="495299"/>
                </a:lnTo>
                <a:lnTo>
                  <a:pt x="403128" y="444499"/>
                </a:lnTo>
                <a:lnTo>
                  <a:pt x="408799" y="406399"/>
                </a:lnTo>
                <a:lnTo>
                  <a:pt x="415698" y="355599"/>
                </a:lnTo>
                <a:lnTo>
                  <a:pt x="423830" y="304799"/>
                </a:lnTo>
                <a:lnTo>
                  <a:pt x="433199" y="253999"/>
                </a:lnTo>
                <a:lnTo>
                  <a:pt x="443811" y="203199"/>
                </a:lnTo>
                <a:lnTo>
                  <a:pt x="455671" y="152399"/>
                </a:lnTo>
                <a:lnTo>
                  <a:pt x="468784" y="101599"/>
                </a:lnTo>
                <a:lnTo>
                  <a:pt x="483154" y="50799"/>
                </a:lnTo>
                <a:lnTo>
                  <a:pt x="498786" y="0"/>
                </a:lnTo>
                <a:lnTo>
                  <a:pt x="691869" y="63499"/>
                </a:lnTo>
                <a:lnTo>
                  <a:pt x="676447" y="114299"/>
                </a:lnTo>
                <a:lnTo>
                  <a:pt x="662395" y="165099"/>
                </a:lnTo>
                <a:lnTo>
                  <a:pt x="649709" y="215899"/>
                </a:lnTo>
                <a:lnTo>
                  <a:pt x="638381" y="266699"/>
                </a:lnTo>
                <a:lnTo>
                  <a:pt x="628406" y="304799"/>
                </a:lnTo>
                <a:lnTo>
                  <a:pt x="619777" y="355599"/>
                </a:lnTo>
                <a:lnTo>
                  <a:pt x="612488" y="406399"/>
                </a:lnTo>
                <a:lnTo>
                  <a:pt x="606534" y="457199"/>
                </a:lnTo>
                <a:lnTo>
                  <a:pt x="601908" y="507999"/>
                </a:lnTo>
                <a:lnTo>
                  <a:pt x="598603" y="558799"/>
                </a:lnTo>
                <a:lnTo>
                  <a:pt x="596614" y="609599"/>
                </a:lnTo>
                <a:lnTo>
                  <a:pt x="595935" y="660399"/>
                </a:lnTo>
                <a:lnTo>
                  <a:pt x="596559" y="711199"/>
                </a:lnTo>
                <a:lnTo>
                  <a:pt x="598481" y="761999"/>
                </a:lnTo>
                <a:lnTo>
                  <a:pt x="601693" y="812799"/>
                </a:lnTo>
                <a:lnTo>
                  <a:pt x="606190" y="863599"/>
                </a:lnTo>
                <a:lnTo>
                  <a:pt x="611966" y="901699"/>
                </a:lnTo>
                <a:lnTo>
                  <a:pt x="619015" y="952499"/>
                </a:lnTo>
                <a:lnTo>
                  <a:pt x="627331" y="1003299"/>
                </a:lnTo>
                <a:lnTo>
                  <a:pt x="636906" y="1054099"/>
                </a:lnTo>
                <a:lnTo>
                  <a:pt x="647736" y="1104899"/>
                </a:lnTo>
                <a:lnTo>
                  <a:pt x="659815" y="1155699"/>
                </a:lnTo>
                <a:lnTo>
                  <a:pt x="673137" y="1193799"/>
                </a:lnTo>
                <a:lnTo>
                  <a:pt x="687697" y="1244599"/>
                </a:lnTo>
                <a:lnTo>
                  <a:pt x="703489" y="1295399"/>
                </a:lnTo>
                <a:lnTo>
                  <a:pt x="720506" y="1333499"/>
                </a:lnTo>
                <a:lnTo>
                  <a:pt x="738742" y="1384299"/>
                </a:lnTo>
                <a:lnTo>
                  <a:pt x="758192" y="1435099"/>
                </a:lnTo>
                <a:lnTo>
                  <a:pt x="778850" y="1473199"/>
                </a:lnTo>
                <a:lnTo>
                  <a:pt x="800708" y="1523999"/>
                </a:lnTo>
                <a:lnTo>
                  <a:pt x="823762" y="1562099"/>
                </a:lnTo>
                <a:lnTo>
                  <a:pt x="848005" y="1612899"/>
                </a:lnTo>
                <a:lnTo>
                  <a:pt x="873430" y="1650999"/>
                </a:lnTo>
                <a:lnTo>
                  <a:pt x="900033" y="1689099"/>
                </a:lnTo>
                <a:lnTo>
                  <a:pt x="927807" y="1739899"/>
                </a:lnTo>
                <a:lnTo>
                  <a:pt x="956745" y="1777999"/>
                </a:lnTo>
                <a:lnTo>
                  <a:pt x="986842" y="1816099"/>
                </a:lnTo>
                <a:lnTo>
                  <a:pt x="1018092" y="1854199"/>
                </a:lnTo>
                <a:lnTo>
                  <a:pt x="1050489" y="1892299"/>
                </a:lnTo>
                <a:lnTo>
                  <a:pt x="1084026" y="1930399"/>
                </a:lnTo>
                <a:lnTo>
                  <a:pt x="1118698" y="1968499"/>
                </a:lnTo>
                <a:lnTo>
                  <a:pt x="1154498" y="2006599"/>
                </a:lnTo>
                <a:lnTo>
                  <a:pt x="1010680" y="2158999"/>
                </a:lnTo>
                <a:close/>
              </a:path>
              <a:path w="3542030" h="3162300">
                <a:moveTo>
                  <a:pt x="772310" y="1015999"/>
                </a:moveTo>
                <a:lnTo>
                  <a:pt x="763800" y="977899"/>
                </a:lnTo>
                <a:lnTo>
                  <a:pt x="756385" y="927099"/>
                </a:lnTo>
                <a:lnTo>
                  <a:pt x="750101" y="888999"/>
                </a:lnTo>
                <a:lnTo>
                  <a:pt x="744983" y="838199"/>
                </a:lnTo>
                <a:lnTo>
                  <a:pt x="740868" y="800099"/>
                </a:lnTo>
                <a:lnTo>
                  <a:pt x="737943" y="749299"/>
                </a:lnTo>
                <a:lnTo>
                  <a:pt x="736197" y="711199"/>
                </a:lnTo>
                <a:lnTo>
                  <a:pt x="735617" y="660399"/>
                </a:lnTo>
                <a:lnTo>
                  <a:pt x="736385" y="609599"/>
                </a:lnTo>
                <a:lnTo>
                  <a:pt x="738682" y="558799"/>
                </a:lnTo>
                <a:lnTo>
                  <a:pt x="742495" y="507999"/>
                </a:lnTo>
                <a:lnTo>
                  <a:pt x="747815" y="457199"/>
                </a:lnTo>
                <a:lnTo>
                  <a:pt x="754630" y="406399"/>
                </a:lnTo>
                <a:lnTo>
                  <a:pt x="762928" y="355599"/>
                </a:lnTo>
                <a:lnTo>
                  <a:pt x="772699" y="304799"/>
                </a:lnTo>
                <a:lnTo>
                  <a:pt x="783932" y="253999"/>
                </a:lnTo>
                <a:lnTo>
                  <a:pt x="796615" y="203199"/>
                </a:lnTo>
                <a:lnTo>
                  <a:pt x="810738" y="152399"/>
                </a:lnTo>
                <a:lnTo>
                  <a:pt x="826288" y="101599"/>
                </a:lnTo>
                <a:lnTo>
                  <a:pt x="843256" y="50799"/>
                </a:lnTo>
                <a:lnTo>
                  <a:pt x="861627" y="0"/>
                </a:lnTo>
                <a:lnTo>
                  <a:pt x="1001275" y="0"/>
                </a:lnTo>
                <a:lnTo>
                  <a:pt x="981092" y="50799"/>
                </a:lnTo>
                <a:lnTo>
                  <a:pt x="962442" y="101599"/>
                </a:lnTo>
                <a:lnTo>
                  <a:pt x="945372" y="152399"/>
                </a:lnTo>
                <a:lnTo>
                  <a:pt x="929863" y="190499"/>
                </a:lnTo>
                <a:lnTo>
                  <a:pt x="915927" y="241299"/>
                </a:lnTo>
                <a:lnTo>
                  <a:pt x="903579" y="292099"/>
                </a:lnTo>
                <a:lnTo>
                  <a:pt x="892832" y="342899"/>
                </a:lnTo>
                <a:lnTo>
                  <a:pt x="883700" y="393699"/>
                </a:lnTo>
                <a:lnTo>
                  <a:pt x="876198" y="457199"/>
                </a:lnTo>
                <a:lnTo>
                  <a:pt x="870338" y="507999"/>
                </a:lnTo>
                <a:lnTo>
                  <a:pt x="866136" y="558799"/>
                </a:lnTo>
                <a:lnTo>
                  <a:pt x="863604" y="609599"/>
                </a:lnTo>
                <a:lnTo>
                  <a:pt x="862757" y="660399"/>
                </a:lnTo>
                <a:lnTo>
                  <a:pt x="863284" y="698499"/>
                </a:lnTo>
                <a:lnTo>
                  <a:pt x="864858" y="749299"/>
                </a:lnTo>
                <a:lnTo>
                  <a:pt x="867466" y="787399"/>
                </a:lnTo>
                <a:lnTo>
                  <a:pt x="871096" y="825499"/>
                </a:lnTo>
                <a:lnTo>
                  <a:pt x="875859" y="863599"/>
                </a:lnTo>
                <a:lnTo>
                  <a:pt x="881680" y="914399"/>
                </a:lnTo>
                <a:lnTo>
                  <a:pt x="888560" y="952499"/>
                </a:lnTo>
                <a:lnTo>
                  <a:pt x="896498" y="990599"/>
                </a:lnTo>
                <a:lnTo>
                  <a:pt x="772310" y="1015999"/>
                </a:lnTo>
                <a:close/>
              </a:path>
              <a:path w="3542030" h="3162300">
                <a:moveTo>
                  <a:pt x="983610" y="2654299"/>
                </a:moveTo>
                <a:lnTo>
                  <a:pt x="943760" y="2616199"/>
                </a:lnTo>
                <a:lnTo>
                  <a:pt x="904655" y="2590799"/>
                </a:lnTo>
                <a:lnTo>
                  <a:pt x="866300" y="2552699"/>
                </a:lnTo>
                <a:lnTo>
                  <a:pt x="828699" y="2527299"/>
                </a:lnTo>
                <a:lnTo>
                  <a:pt x="791859" y="2489199"/>
                </a:lnTo>
                <a:lnTo>
                  <a:pt x="755785" y="2451099"/>
                </a:lnTo>
                <a:lnTo>
                  <a:pt x="720481" y="2412999"/>
                </a:lnTo>
                <a:lnTo>
                  <a:pt x="685953" y="2387599"/>
                </a:lnTo>
                <a:lnTo>
                  <a:pt x="652206" y="2349499"/>
                </a:lnTo>
                <a:lnTo>
                  <a:pt x="619245" y="2311399"/>
                </a:lnTo>
                <a:lnTo>
                  <a:pt x="587076" y="2273299"/>
                </a:lnTo>
                <a:lnTo>
                  <a:pt x="555704" y="2235199"/>
                </a:lnTo>
                <a:lnTo>
                  <a:pt x="525134" y="2197099"/>
                </a:lnTo>
                <a:lnTo>
                  <a:pt x="495371" y="2158999"/>
                </a:lnTo>
                <a:lnTo>
                  <a:pt x="466420" y="2120899"/>
                </a:lnTo>
                <a:lnTo>
                  <a:pt x="438287" y="2070099"/>
                </a:lnTo>
                <a:lnTo>
                  <a:pt x="410978" y="2031999"/>
                </a:lnTo>
                <a:lnTo>
                  <a:pt x="384496" y="1993899"/>
                </a:lnTo>
                <a:lnTo>
                  <a:pt x="358847" y="1955799"/>
                </a:lnTo>
                <a:lnTo>
                  <a:pt x="334038" y="1904999"/>
                </a:lnTo>
                <a:lnTo>
                  <a:pt x="310072" y="1866899"/>
                </a:lnTo>
                <a:lnTo>
                  <a:pt x="286955" y="1828799"/>
                </a:lnTo>
                <a:lnTo>
                  <a:pt x="264692" y="1777999"/>
                </a:lnTo>
                <a:lnTo>
                  <a:pt x="243289" y="1739899"/>
                </a:lnTo>
                <a:lnTo>
                  <a:pt x="222751" y="1689099"/>
                </a:lnTo>
                <a:lnTo>
                  <a:pt x="203083" y="1650999"/>
                </a:lnTo>
                <a:lnTo>
                  <a:pt x="184289" y="1600199"/>
                </a:lnTo>
                <a:lnTo>
                  <a:pt x="166377" y="1562099"/>
                </a:lnTo>
                <a:lnTo>
                  <a:pt x="149349" y="1511299"/>
                </a:lnTo>
                <a:lnTo>
                  <a:pt x="133211" y="1460499"/>
                </a:lnTo>
                <a:lnTo>
                  <a:pt x="117968" y="1422399"/>
                </a:lnTo>
                <a:lnTo>
                  <a:pt x="103625" y="1371599"/>
                </a:lnTo>
                <a:lnTo>
                  <a:pt x="90187" y="1320799"/>
                </a:lnTo>
                <a:lnTo>
                  <a:pt x="77660" y="1282699"/>
                </a:lnTo>
                <a:lnTo>
                  <a:pt x="66049" y="1231899"/>
                </a:lnTo>
                <a:lnTo>
                  <a:pt x="55358" y="1181099"/>
                </a:lnTo>
                <a:lnTo>
                  <a:pt x="45593" y="1130299"/>
                </a:lnTo>
                <a:lnTo>
                  <a:pt x="36759" y="1092199"/>
                </a:lnTo>
                <a:lnTo>
                  <a:pt x="28861" y="1041399"/>
                </a:lnTo>
                <a:lnTo>
                  <a:pt x="21904" y="990599"/>
                </a:lnTo>
                <a:lnTo>
                  <a:pt x="15894" y="939799"/>
                </a:lnTo>
                <a:lnTo>
                  <a:pt x="10836" y="888999"/>
                </a:lnTo>
                <a:lnTo>
                  <a:pt x="6734" y="838199"/>
                </a:lnTo>
                <a:lnTo>
                  <a:pt x="3595" y="800099"/>
                </a:lnTo>
                <a:lnTo>
                  <a:pt x="1422" y="749299"/>
                </a:lnTo>
                <a:lnTo>
                  <a:pt x="222" y="698499"/>
                </a:lnTo>
                <a:lnTo>
                  <a:pt x="111" y="673099"/>
                </a:lnTo>
                <a:lnTo>
                  <a:pt x="0" y="647699"/>
                </a:lnTo>
                <a:lnTo>
                  <a:pt x="759" y="596899"/>
                </a:lnTo>
                <a:lnTo>
                  <a:pt x="2507" y="546099"/>
                </a:lnTo>
                <a:lnTo>
                  <a:pt x="5247" y="495299"/>
                </a:lnTo>
                <a:lnTo>
                  <a:pt x="8986" y="444499"/>
                </a:lnTo>
                <a:lnTo>
                  <a:pt x="13727" y="393699"/>
                </a:lnTo>
                <a:lnTo>
                  <a:pt x="19478" y="342899"/>
                </a:lnTo>
                <a:lnTo>
                  <a:pt x="26241" y="304799"/>
                </a:lnTo>
                <a:lnTo>
                  <a:pt x="34023" y="253999"/>
                </a:lnTo>
                <a:lnTo>
                  <a:pt x="42829" y="203199"/>
                </a:lnTo>
                <a:lnTo>
                  <a:pt x="167531" y="228599"/>
                </a:lnTo>
                <a:lnTo>
                  <a:pt x="158563" y="279399"/>
                </a:lnTo>
                <a:lnTo>
                  <a:pt x="150720" y="330199"/>
                </a:lnTo>
                <a:lnTo>
                  <a:pt x="143998" y="380999"/>
                </a:lnTo>
                <a:lnTo>
                  <a:pt x="138389" y="431799"/>
                </a:lnTo>
                <a:lnTo>
                  <a:pt x="133888" y="482599"/>
                </a:lnTo>
                <a:lnTo>
                  <a:pt x="130489" y="533399"/>
                </a:lnTo>
                <a:lnTo>
                  <a:pt x="128186" y="584199"/>
                </a:lnTo>
                <a:lnTo>
                  <a:pt x="126973" y="634999"/>
                </a:lnTo>
                <a:lnTo>
                  <a:pt x="126876" y="673099"/>
                </a:lnTo>
                <a:lnTo>
                  <a:pt x="126844" y="685799"/>
                </a:lnTo>
                <a:lnTo>
                  <a:pt x="127792" y="736599"/>
                </a:lnTo>
                <a:lnTo>
                  <a:pt x="129813" y="787399"/>
                </a:lnTo>
                <a:lnTo>
                  <a:pt x="132899" y="838199"/>
                </a:lnTo>
                <a:lnTo>
                  <a:pt x="137045" y="876299"/>
                </a:lnTo>
                <a:lnTo>
                  <a:pt x="142245" y="927099"/>
                </a:lnTo>
                <a:lnTo>
                  <a:pt x="148493" y="977899"/>
                </a:lnTo>
                <a:lnTo>
                  <a:pt x="155783" y="1028699"/>
                </a:lnTo>
                <a:lnTo>
                  <a:pt x="164109" y="1079499"/>
                </a:lnTo>
                <a:lnTo>
                  <a:pt x="173464" y="1130299"/>
                </a:lnTo>
                <a:lnTo>
                  <a:pt x="183844" y="1181099"/>
                </a:lnTo>
                <a:lnTo>
                  <a:pt x="195241" y="1231899"/>
                </a:lnTo>
                <a:lnTo>
                  <a:pt x="207650" y="1269999"/>
                </a:lnTo>
                <a:lnTo>
                  <a:pt x="221065" y="1320799"/>
                </a:lnTo>
                <a:lnTo>
                  <a:pt x="235480" y="1371599"/>
                </a:lnTo>
                <a:lnTo>
                  <a:pt x="250889" y="1422399"/>
                </a:lnTo>
                <a:lnTo>
                  <a:pt x="267285" y="1460499"/>
                </a:lnTo>
                <a:lnTo>
                  <a:pt x="284664" y="1511299"/>
                </a:lnTo>
                <a:lnTo>
                  <a:pt x="303003" y="1562099"/>
                </a:lnTo>
                <a:lnTo>
                  <a:pt x="322312" y="1600199"/>
                </a:lnTo>
                <a:lnTo>
                  <a:pt x="342585" y="1650999"/>
                </a:lnTo>
                <a:lnTo>
                  <a:pt x="363815" y="1701799"/>
                </a:lnTo>
                <a:lnTo>
                  <a:pt x="385996" y="1739899"/>
                </a:lnTo>
                <a:lnTo>
                  <a:pt x="409123" y="1790699"/>
                </a:lnTo>
                <a:lnTo>
                  <a:pt x="433188" y="1828799"/>
                </a:lnTo>
                <a:lnTo>
                  <a:pt x="458185" y="1866899"/>
                </a:lnTo>
                <a:lnTo>
                  <a:pt x="484110" y="1917699"/>
                </a:lnTo>
                <a:lnTo>
                  <a:pt x="510954" y="1955799"/>
                </a:lnTo>
                <a:lnTo>
                  <a:pt x="538713" y="1993899"/>
                </a:lnTo>
                <a:lnTo>
                  <a:pt x="567379" y="2044699"/>
                </a:lnTo>
                <a:lnTo>
                  <a:pt x="596947" y="2082799"/>
                </a:lnTo>
                <a:lnTo>
                  <a:pt x="627411" y="2120899"/>
                </a:lnTo>
                <a:lnTo>
                  <a:pt x="658765" y="2158999"/>
                </a:lnTo>
                <a:lnTo>
                  <a:pt x="691001" y="2197099"/>
                </a:lnTo>
                <a:lnTo>
                  <a:pt x="724115" y="2235199"/>
                </a:lnTo>
                <a:lnTo>
                  <a:pt x="758099" y="2273299"/>
                </a:lnTo>
                <a:lnTo>
                  <a:pt x="792948" y="2311399"/>
                </a:lnTo>
                <a:lnTo>
                  <a:pt x="828656" y="2349499"/>
                </a:lnTo>
                <a:lnTo>
                  <a:pt x="865216" y="2387599"/>
                </a:lnTo>
                <a:lnTo>
                  <a:pt x="902623" y="2412999"/>
                </a:lnTo>
                <a:lnTo>
                  <a:pt x="940869" y="2451099"/>
                </a:lnTo>
                <a:lnTo>
                  <a:pt x="979949" y="2489199"/>
                </a:lnTo>
                <a:lnTo>
                  <a:pt x="1019857" y="2514599"/>
                </a:lnTo>
                <a:lnTo>
                  <a:pt x="1060586" y="2552699"/>
                </a:lnTo>
                <a:lnTo>
                  <a:pt x="983610" y="2654299"/>
                </a:lnTo>
                <a:close/>
              </a:path>
              <a:path w="3542030" h="3162300">
                <a:moveTo>
                  <a:pt x="2582924" y="2920999"/>
                </a:moveTo>
                <a:lnTo>
                  <a:pt x="2377831" y="2920999"/>
                </a:lnTo>
                <a:lnTo>
                  <a:pt x="2327004" y="2908299"/>
                </a:lnTo>
                <a:lnTo>
                  <a:pt x="2226000" y="2908299"/>
                </a:lnTo>
                <a:lnTo>
                  <a:pt x="2125975" y="2882899"/>
                </a:lnTo>
                <a:lnTo>
                  <a:pt x="2076371" y="2882899"/>
                </a:lnTo>
                <a:lnTo>
                  <a:pt x="1785524" y="2806699"/>
                </a:lnTo>
                <a:lnTo>
                  <a:pt x="1738334" y="2781299"/>
                </a:lnTo>
                <a:lnTo>
                  <a:pt x="1645204" y="2755899"/>
                </a:lnTo>
                <a:lnTo>
                  <a:pt x="1553852" y="2705099"/>
                </a:lnTo>
                <a:lnTo>
                  <a:pt x="1508885" y="2692399"/>
                </a:lnTo>
                <a:lnTo>
                  <a:pt x="1464413" y="2666999"/>
                </a:lnTo>
                <a:lnTo>
                  <a:pt x="1377001" y="2616199"/>
                </a:lnTo>
                <a:lnTo>
                  <a:pt x="1291746" y="2565399"/>
                </a:lnTo>
                <a:lnTo>
                  <a:pt x="1208795" y="2514599"/>
                </a:lnTo>
                <a:lnTo>
                  <a:pt x="1168225" y="2476499"/>
                </a:lnTo>
                <a:lnTo>
                  <a:pt x="1128280" y="2451099"/>
                </a:lnTo>
                <a:lnTo>
                  <a:pt x="1088977" y="2425699"/>
                </a:lnTo>
                <a:lnTo>
                  <a:pt x="1050333" y="2387599"/>
                </a:lnTo>
                <a:lnTo>
                  <a:pt x="1012363" y="2362199"/>
                </a:lnTo>
                <a:lnTo>
                  <a:pt x="975085" y="2324099"/>
                </a:lnTo>
                <a:lnTo>
                  <a:pt x="938515" y="2285999"/>
                </a:lnTo>
                <a:lnTo>
                  <a:pt x="902668" y="2247899"/>
                </a:lnTo>
                <a:lnTo>
                  <a:pt x="867563" y="2222499"/>
                </a:lnTo>
                <a:lnTo>
                  <a:pt x="833215" y="2184399"/>
                </a:lnTo>
                <a:lnTo>
                  <a:pt x="799641" y="2146299"/>
                </a:lnTo>
                <a:lnTo>
                  <a:pt x="766857" y="2108199"/>
                </a:lnTo>
                <a:lnTo>
                  <a:pt x="734880" y="2070099"/>
                </a:lnTo>
                <a:lnTo>
                  <a:pt x="703726" y="2019299"/>
                </a:lnTo>
                <a:lnTo>
                  <a:pt x="673411" y="1981199"/>
                </a:lnTo>
                <a:lnTo>
                  <a:pt x="643953" y="1943099"/>
                </a:lnTo>
                <a:lnTo>
                  <a:pt x="615368" y="1904999"/>
                </a:lnTo>
                <a:lnTo>
                  <a:pt x="587672" y="1854199"/>
                </a:lnTo>
                <a:lnTo>
                  <a:pt x="560881" y="1816099"/>
                </a:lnTo>
                <a:lnTo>
                  <a:pt x="604501" y="1790699"/>
                </a:lnTo>
                <a:lnTo>
                  <a:pt x="630688" y="1828799"/>
                </a:lnTo>
                <a:lnTo>
                  <a:pt x="657761" y="1866899"/>
                </a:lnTo>
                <a:lnTo>
                  <a:pt x="685704" y="1917699"/>
                </a:lnTo>
                <a:lnTo>
                  <a:pt x="714501" y="1955799"/>
                </a:lnTo>
                <a:lnTo>
                  <a:pt x="744134" y="1993899"/>
                </a:lnTo>
                <a:lnTo>
                  <a:pt x="774589" y="2031999"/>
                </a:lnTo>
                <a:lnTo>
                  <a:pt x="805848" y="2070099"/>
                </a:lnTo>
                <a:lnTo>
                  <a:pt x="837896" y="2108199"/>
                </a:lnTo>
                <a:lnTo>
                  <a:pt x="870717" y="2146299"/>
                </a:lnTo>
                <a:lnTo>
                  <a:pt x="904294" y="2184399"/>
                </a:lnTo>
                <a:lnTo>
                  <a:pt x="938610" y="2222499"/>
                </a:lnTo>
                <a:lnTo>
                  <a:pt x="973651" y="2247899"/>
                </a:lnTo>
                <a:lnTo>
                  <a:pt x="1009399" y="2285999"/>
                </a:lnTo>
                <a:lnTo>
                  <a:pt x="1045839" y="2324099"/>
                </a:lnTo>
                <a:lnTo>
                  <a:pt x="1082954" y="2349499"/>
                </a:lnTo>
                <a:lnTo>
                  <a:pt x="1120728" y="2387599"/>
                </a:lnTo>
                <a:lnTo>
                  <a:pt x="1159144" y="2412999"/>
                </a:lnTo>
                <a:lnTo>
                  <a:pt x="1198188" y="2438399"/>
                </a:lnTo>
                <a:lnTo>
                  <a:pt x="1237841" y="2463799"/>
                </a:lnTo>
                <a:lnTo>
                  <a:pt x="1278089" y="2501899"/>
                </a:lnTo>
                <a:lnTo>
                  <a:pt x="1360303" y="2552699"/>
                </a:lnTo>
                <a:lnTo>
                  <a:pt x="1444699" y="2603499"/>
                </a:lnTo>
                <a:lnTo>
                  <a:pt x="1487676" y="2616199"/>
                </a:lnTo>
                <a:lnTo>
                  <a:pt x="1575113" y="2666999"/>
                </a:lnTo>
                <a:lnTo>
                  <a:pt x="1619540" y="2679699"/>
                </a:lnTo>
                <a:lnTo>
                  <a:pt x="1664418" y="2705099"/>
                </a:lnTo>
                <a:lnTo>
                  <a:pt x="1709730" y="2717799"/>
                </a:lnTo>
                <a:lnTo>
                  <a:pt x="1755461" y="2743199"/>
                </a:lnTo>
                <a:lnTo>
                  <a:pt x="2085923" y="2832099"/>
                </a:lnTo>
                <a:lnTo>
                  <a:pt x="2134415" y="2832099"/>
                </a:lnTo>
                <a:lnTo>
                  <a:pt x="2232198" y="2857499"/>
                </a:lnTo>
                <a:lnTo>
                  <a:pt x="2330939" y="2857499"/>
                </a:lnTo>
                <a:lnTo>
                  <a:pt x="2380628" y="2870199"/>
                </a:lnTo>
                <a:lnTo>
                  <a:pt x="2581128" y="2870199"/>
                </a:lnTo>
                <a:lnTo>
                  <a:pt x="2582924" y="2920999"/>
                </a:lnTo>
                <a:close/>
              </a:path>
              <a:path w="3542030" h="3162300">
                <a:moveTo>
                  <a:pt x="2671144" y="2768599"/>
                </a:moveTo>
                <a:lnTo>
                  <a:pt x="2326804" y="2768599"/>
                </a:lnTo>
                <a:lnTo>
                  <a:pt x="2278088" y="2755899"/>
                </a:lnTo>
                <a:lnTo>
                  <a:pt x="2229549" y="2755899"/>
                </a:lnTo>
                <a:lnTo>
                  <a:pt x="2181205" y="2743199"/>
                </a:lnTo>
                <a:lnTo>
                  <a:pt x="2133075" y="2743199"/>
                </a:lnTo>
                <a:lnTo>
                  <a:pt x="1757947" y="2641599"/>
                </a:lnTo>
                <a:lnTo>
                  <a:pt x="1712550" y="2616199"/>
                </a:lnTo>
                <a:lnTo>
                  <a:pt x="1667544" y="2603499"/>
                </a:lnTo>
                <a:lnTo>
                  <a:pt x="1578784" y="2552699"/>
                </a:lnTo>
                <a:lnTo>
                  <a:pt x="1535068" y="2539999"/>
                </a:lnTo>
                <a:lnTo>
                  <a:pt x="1449061" y="2489199"/>
                </a:lnTo>
                <a:lnTo>
                  <a:pt x="1365081" y="2438399"/>
                </a:lnTo>
                <a:lnTo>
                  <a:pt x="1283284" y="2387599"/>
                </a:lnTo>
                <a:lnTo>
                  <a:pt x="1243252" y="2349499"/>
                </a:lnTo>
                <a:lnTo>
                  <a:pt x="1203824" y="2324099"/>
                </a:lnTo>
                <a:lnTo>
                  <a:pt x="1165018" y="2298699"/>
                </a:lnTo>
                <a:lnTo>
                  <a:pt x="1293697" y="2133599"/>
                </a:lnTo>
                <a:lnTo>
                  <a:pt x="1333334" y="2171699"/>
                </a:lnTo>
                <a:lnTo>
                  <a:pt x="1373711" y="2197099"/>
                </a:lnTo>
                <a:lnTo>
                  <a:pt x="1414803" y="2222499"/>
                </a:lnTo>
                <a:lnTo>
                  <a:pt x="1456585" y="2260599"/>
                </a:lnTo>
                <a:lnTo>
                  <a:pt x="1542111" y="2311399"/>
                </a:lnTo>
                <a:lnTo>
                  <a:pt x="1630085" y="2362199"/>
                </a:lnTo>
                <a:lnTo>
                  <a:pt x="1674924" y="2374899"/>
                </a:lnTo>
                <a:lnTo>
                  <a:pt x="1766181" y="2425699"/>
                </a:lnTo>
                <a:lnTo>
                  <a:pt x="1859370" y="2451099"/>
                </a:lnTo>
                <a:lnTo>
                  <a:pt x="1906624" y="2476499"/>
                </a:lnTo>
                <a:lnTo>
                  <a:pt x="2148489" y="2539999"/>
                </a:lnTo>
                <a:lnTo>
                  <a:pt x="2197776" y="2539999"/>
                </a:lnTo>
                <a:lnTo>
                  <a:pt x="2247307" y="2552699"/>
                </a:lnTo>
                <a:lnTo>
                  <a:pt x="2297057" y="2552699"/>
                </a:lnTo>
                <a:lnTo>
                  <a:pt x="2347001" y="2565399"/>
                </a:lnTo>
                <a:lnTo>
                  <a:pt x="2701220" y="2565399"/>
                </a:lnTo>
                <a:lnTo>
                  <a:pt x="2720584" y="2755899"/>
                </a:lnTo>
                <a:lnTo>
                  <a:pt x="2671144" y="2768599"/>
                </a:lnTo>
                <a:close/>
              </a:path>
              <a:path w="3542030" h="3162300">
                <a:moveTo>
                  <a:pt x="2701220" y="2565399"/>
                </a:moveTo>
                <a:lnTo>
                  <a:pt x="2649330" y="2565399"/>
                </a:lnTo>
                <a:lnTo>
                  <a:pt x="2699929" y="2552699"/>
                </a:lnTo>
                <a:lnTo>
                  <a:pt x="2701220" y="2565399"/>
                </a:lnTo>
                <a:close/>
              </a:path>
              <a:path w="3542030" h="3162300">
                <a:moveTo>
                  <a:pt x="3323951" y="2768599"/>
                </a:moveTo>
                <a:lnTo>
                  <a:pt x="3305477" y="2717799"/>
                </a:lnTo>
                <a:lnTo>
                  <a:pt x="3353103" y="2692399"/>
                </a:lnTo>
                <a:lnTo>
                  <a:pt x="3400044" y="2679699"/>
                </a:lnTo>
                <a:lnTo>
                  <a:pt x="3491837" y="2628899"/>
                </a:lnTo>
                <a:lnTo>
                  <a:pt x="3536675" y="2616199"/>
                </a:lnTo>
                <a:lnTo>
                  <a:pt x="3541776" y="2603499"/>
                </a:lnTo>
                <a:lnTo>
                  <a:pt x="3541776" y="2666999"/>
                </a:lnTo>
                <a:lnTo>
                  <a:pt x="3514583" y="2679699"/>
                </a:lnTo>
                <a:lnTo>
                  <a:pt x="3420686" y="2730499"/>
                </a:lnTo>
                <a:lnTo>
                  <a:pt x="3372669" y="2743199"/>
                </a:lnTo>
                <a:lnTo>
                  <a:pt x="3323951" y="2768599"/>
                </a:lnTo>
                <a:close/>
              </a:path>
              <a:path w="3542030" h="3162300">
                <a:moveTo>
                  <a:pt x="2961702" y="3124199"/>
                </a:moveTo>
                <a:lnTo>
                  <a:pt x="2033264" y="3124199"/>
                </a:lnTo>
                <a:lnTo>
                  <a:pt x="1697265" y="3035299"/>
                </a:lnTo>
                <a:lnTo>
                  <a:pt x="1650062" y="3009899"/>
                </a:lnTo>
                <a:lnTo>
                  <a:pt x="1556401" y="2984499"/>
                </a:lnTo>
                <a:lnTo>
                  <a:pt x="1463831" y="2933699"/>
                </a:lnTo>
                <a:lnTo>
                  <a:pt x="1417992" y="2920999"/>
                </a:lnTo>
                <a:lnTo>
                  <a:pt x="1372469" y="2895599"/>
                </a:lnTo>
                <a:lnTo>
                  <a:pt x="1429560" y="2781299"/>
                </a:lnTo>
                <a:lnTo>
                  <a:pt x="1523289" y="2832099"/>
                </a:lnTo>
                <a:lnTo>
                  <a:pt x="1570660" y="2844799"/>
                </a:lnTo>
                <a:lnTo>
                  <a:pt x="1618346" y="2870199"/>
                </a:lnTo>
                <a:lnTo>
                  <a:pt x="1666328" y="2882899"/>
                </a:lnTo>
                <a:lnTo>
                  <a:pt x="1714590" y="2908299"/>
                </a:lnTo>
                <a:lnTo>
                  <a:pt x="2108636" y="3009899"/>
                </a:lnTo>
                <a:lnTo>
                  <a:pt x="2158623" y="3009899"/>
                </a:lnTo>
                <a:lnTo>
                  <a:pt x="2208713" y="3022599"/>
                </a:lnTo>
                <a:lnTo>
                  <a:pt x="2258890" y="3022599"/>
                </a:lnTo>
                <a:lnTo>
                  <a:pt x="2309136" y="3035299"/>
                </a:lnTo>
                <a:lnTo>
                  <a:pt x="3295291" y="3035299"/>
                </a:lnTo>
                <a:lnTo>
                  <a:pt x="2961702" y="3124199"/>
                </a:lnTo>
                <a:close/>
              </a:path>
              <a:path w="3542030" h="3162300">
                <a:moveTo>
                  <a:pt x="3295291" y="3035299"/>
                </a:moveTo>
                <a:lnTo>
                  <a:pt x="2661312" y="3035299"/>
                </a:lnTo>
                <a:lnTo>
                  <a:pt x="2711493" y="3022599"/>
                </a:lnTo>
                <a:lnTo>
                  <a:pt x="2811574" y="3022599"/>
                </a:lnTo>
                <a:lnTo>
                  <a:pt x="2911163" y="2997199"/>
                </a:lnTo>
                <a:lnTo>
                  <a:pt x="2960728" y="2997199"/>
                </a:lnTo>
                <a:lnTo>
                  <a:pt x="3253797" y="2920999"/>
                </a:lnTo>
                <a:lnTo>
                  <a:pt x="3301756" y="2895599"/>
                </a:lnTo>
                <a:lnTo>
                  <a:pt x="3349415" y="2882899"/>
                </a:lnTo>
                <a:lnTo>
                  <a:pt x="3396757" y="2857499"/>
                </a:lnTo>
                <a:lnTo>
                  <a:pt x="3443763" y="2844799"/>
                </a:lnTo>
                <a:lnTo>
                  <a:pt x="3490416" y="2819399"/>
                </a:lnTo>
                <a:lnTo>
                  <a:pt x="3536698" y="2806699"/>
                </a:lnTo>
                <a:lnTo>
                  <a:pt x="3541776" y="2793999"/>
                </a:lnTo>
                <a:lnTo>
                  <a:pt x="3541776" y="2933699"/>
                </a:lnTo>
                <a:lnTo>
                  <a:pt x="3526309" y="2946399"/>
                </a:lnTo>
                <a:lnTo>
                  <a:pt x="3480697" y="2959099"/>
                </a:lnTo>
                <a:lnTo>
                  <a:pt x="3434775" y="2984499"/>
                </a:lnTo>
                <a:lnTo>
                  <a:pt x="3388557" y="2997199"/>
                </a:lnTo>
                <a:lnTo>
                  <a:pt x="3342057" y="3022599"/>
                </a:lnTo>
                <a:lnTo>
                  <a:pt x="3295291" y="3035299"/>
                </a:lnTo>
                <a:close/>
              </a:path>
              <a:path w="3542030" h="3162300">
                <a:moveTo>
                  <a:pt x="2816210" y="3149599"/>
                </a:moveTo>
                <a:lnTo>
                  <a:pt x="2228352" y="3149599"/>
                </a:lnTo>
                <a:lnTo>
                  <a:pt x="2179443" y="3136899"/>
                </a:lnTo>
                <a:lnTo>
                  <a:pt x="2130616" y="3136899"/>
                </a:lnTo>
                <a:lnTo>
                  <a:pt x="2081884" y="3124199"/>
                </a:lnTo>
                <a:lnTo>
                  <a:pt x="2913334" y="3124199"/>
                </a:lnTo>
                <a:lnTo>
                  <a:pt x="2816210" y="3149599"/>
                </a:lnTo>
                <a:close/>
              </a:path>
              <a:path w="3542030" h="3162300">
                <a:moveTo>
                  <a:pt x="2669779" y="3162299"/>
                </a:moveTo>
                <a:lnTo>
                  <a:pt x="2326356" y="3162299"/>
                </a:lnTo>
                <a:lnTo>
                  <a:pt x="2277328" y="3149599"/>
                </a:lnTo>
                <a:lnTo>
                  <a:pt x="2718669" y="3149599"/>
                </a:lnTo>
                <a:lnTo>
                  <a:pt x="2669779" y="3162299"/>
                </a:lnTo>
                <a:close/>
              </a:path>
            </a:pathLst>
          </a:custGeom>
          <a:solidFill>
            <a:srgbClr val="5CE1E6">
              <a:alpha val="93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5373903" y="9200171"/>
            <a:ext cx="1534160" cy="557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450" spc="-50">
                <a:solidFill>
                  <a:srgbClr val="FFFFFF"/>
                </a:solidFill>
                <a:latin typeface="Trebuchet MS"/>
                <a:cs typeface="Trebuchet MS"/>
              </a:rPr>
              <a:t>Equipo1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97689" y="3423048"/>
            <a:ext cx="2587625" cy="163512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430"/>
              </a:spcBef>
            </a:pP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Asistentes</a:t>
            </a:r>
            <a:r>
              <a:rPr dirty="0" sz="23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virtuales </a:t>
            </a:r>
            <a:r>
              <a:rPr dirty="0" sz="2300" spc="-145">
                <a:solidFill>
                  <a:srgbClr val="FFFFFF"/>
                </a:solidFill>
                <a:latin typeface="Tahoma"/>
                <a:cs typeface="Tahoma"/>
              </a:rPr>
              <a:t>Reconocimiento</a:t>
            </a:r>
            <a:r>
              <a:rPr dirty="0" sz="23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facial </a:t>
            </a:r>
            <a:r>
              <a:rPr dirty="0" sz="2300" spc="-120">
                <a:solidFill>
                  <a:srgbClr val="FFFFFF"/>
                </a:solidFill>
                <a:latin typeface="Tahoma"/>
                <a:cs typeface="Tahoma"/>
              </a:rPr>
              <a:t>Conducción</a:t>
            </a:r>
            <a:r>
              <a:rPr dirty="0" sz="23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autónoma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Medicina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ts val="2455"/>
              </a:lnSpc>
            </a:pP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Finanzas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" y="7441543"/>
            <a:ext cx="2599416" cy="284545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9246989" y="3507144"/>
            <a:ext cx="190500" cy="1075690"/>
            <a:chOff x="9246989" y="3507144"/>
            <a:chExt cx="190500" cy="1075690"/>
          </a:xfrm>
        </p:grpSpPr>
        <p:sp>
          <p:nvSpPr>
            <p:cNvPr id="5" name="object 5" descr=""/>
            <p:cNvSpPr/>
            <p:nvPr/>
          </p:nvSpPr>
          <p:spPr>
            <a:xfrm>
              <a:off x="9342239" y="3507144"/>
              <a:ext cx="0" cy="885190"/>
            </a:xfrm>
            <a:custGeom>
              <a:avLst/>
              <a:gdLst/>
              <a:ahLst/>
              <a:cxnLst/>
              <a:rect l="l" t="t" r="r" b="b"/>
              <a:pathLst>
                <a:path w="0" h="885189">
                  <a:moveTo>
                    <a:pt x="0" y="0"/>
                  </a:moveTo>
                  <a:lnTo>
                    <a:pt x="0" y="885183"/>
                  </a:lnTo>
                </a:path>
              </a:pathLst>
            </a:custGeom>
            <a:ln w="47624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6989" y="4392328"/>
              <a:ext cx="190499" cy="190499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3803" y="3022258"/>
            <a:ext cx="196030" cy="46060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26422" y="2876703"/>
            <a:ext cx="190499" cy="46626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31805" y="6446800"/>
            <a:ext cx="190499" cy="49541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92348" y="3427307"/>
            <a:ext cx="104775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92348" y="4055957"/>
            <a:ext cx="104775" cy="104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92348" y="5313256"/>
            <a:ext cx="104775" cy="104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92348" y="6256231"/>
            <a:ext cx="104775" cy="104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92348" y="7199206"/>
            <a:ext cx="104775" cy="104774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7062416" y="0"/>
            <a:ext cx="11226165" cy="2752090"/>
            <a:chOff x="7062416" y="0"/>
            <a:chExt cx="11226165" cy="2752090"/>
          </a:xfrm>
        </p:grpSpPr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53197" y="0"/>
              <a:ext cx="3934802" cy="18668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428650" y="197484"/>
              <a:ext cx="6315075" cy="2554605"/>
            </a:xfrm>
            <a:custGeom>
              <a:avLst/>
              <a:gdLst/>
              <a:ahLst/>
              <a:cxnLst/>
              <a:rect l="l" t="t" r="r" b="b"/>
              <a:pathLst>
                <a:path w="6315075" h="2554605">
                  <a:moveTo>
                    <a:pt x="6314956" y="2554188"/>
                  </a:moveTo>
                  <a:lnTo>
                    <a:pt x="0" y="2554188"/>
                  </a:lnTo>
                  <a:lnTo>
                    <a:pt x="0" y="0"/>
                  </a:lnTo>
                  <a:lnTo>
                    <a:pt x="6314956" y="0"/>
                  </a:lnTo>
                  <a:lnTo>
                    <a:pt x="6314956" y="2554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531617" y="376575"/>
              <a:ext cx="6047740" cy="2139315"/>
            </a:xfrm>
            <a:custGeom>
              <a:avLst/>
              <a:gdLst/>
              <a:ahLst/>
              <a:cxnLst/>
              <a:rect l="l" t="t" r="r" b="b"/>
              <a:pathLst>
                <a:path w="6047740" h="2139315">
                  <a:moveTo>
                    <a:pt x="6047455" y="2138936"/>
                  </a:moveTo>
                  <a:lnTo>
                    <a:pt x="0" y="2138936"/>
                  </a:lnTo>
                  <a:lnTo>
                    <a:pt x="0" y="0"/>
                  </a:lnTo>
                  <a:lnTo>
                    <a:pt x="6047455" y="0"/>
                  </a:lnTo>
                  <a:lnTo>
                    <a:pt x="6047455" y="2138936"/>
                  </a:lnTo>
                  <a:close/>
                </a:path>
              </a:pathLst>
            </a:custGeom>
            <a:solidFill>
              <a:srgbClr val="0129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52916" y="2481183"/>
              <a:ext cx="3907790" cy="0"/>
            </a:xfrm>
            <a:custGeom>
              <a:avLst/>
              <a:gdLst/>
              <a:ahLst/>
              <a:cxnLst/>
              <a:rect l="l" t="t" r="r" b="b"/>
              <a:pathLst>
                <a:path w="3907790" h="0">
                  <a:moveTo>
                    <a:pt x="0" y="0"/>
                  </a:moveTo>
                  <a:lnTo>
                    <a:pt x="3907341" y="0"/>
                  </a:lnTo>
                </a:path>
              </a:pathLst>
            </a:custGeom>
            <a:ln w="47624">
              <a:solidFill>
                <a:srgbClr val="2981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2416" y="2385933"/>
              <a:ext cx="190499" cy="1904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60257" y="2385933"/>
              <a:ext cx="190499" cy="1904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079373" y="240168"/>
              <a:ext cx="4526280" cy="2185670"/>
            </a:xfrm>
            <a:custGeom>
              <a:avLst/>
              <a:gdLst/>
              <a:ahLst/>
              <a:cxnLst/>
              <a:rect l="l" t="t" r="r" b="b"/>
              <a:pathLst>
                <a:path w="4526280" h="2185670">
                  <a:moveTo>
                    <a:pt x="4525810" y="0"/>
                  </a:moveTo>
                  <a:lnTo>
                    <a:pt x="0" y="0"/>
                  </a:lnTo>
                  <a:lnTo>
                    <a:pt x="0" y="1290320"/>
                  </a:lnTo>
                  <a:lnTo>
                    <a:pt x="410032" y="1290320"/>
                  </a:lnTo>
                  <a:lnTo>
                    <a:pt x="410032" y="2185670"/>
                  </a:lnTo>
                  <a:lnTo>
                    <a:pt x="4115638" y="2185670"/>
                  </a:lnTo>
                  <a:lnTo>
                    <a:pt x="4115638" y="1290320"/>
                  </a:lnTo>
                  <a:lnTo>
                    <a:pt x="4525810" y="1290320"/>
                  </a:lnTo>
                  <a:lnTo>
                    <a:pt x="4525810" y="0"/>
                  </a:lnTo>
                  <a:close/>
                </a:path>
              </a:pathLst>
            </a:custGeom>
            <a:solidFill>
              <a:srgbClr val="0129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4704081" y="2510998"/>
            <a:ext cx="1526540" cy="2912110"/>
            <a:chOff x="4704081" y="2510998"/>
            <a:chExt cx="1526540" cy="2912110"/>
          </a:xfrm>
        </p:grpSpPr>
        <p:sp>
          <p:nvSpPr>
            <p:cNvPr id="24" name="object 24" descr=""/>
            <p:cNvSpPr/>
            <p:nvPr/>
          </p:nvSpPr>
          <p:spPr>
            <a:xfrm>
              <a:off x="4894581" y="2606248"/>
              <a:ext cx="1336040" cy="0"/>
            </a:xfrm>
            <a:custGeom>
              <a:avLst/>
              <a:gdLst/>
              <a:ahLst/>
              <a:cxnLst/>
              <a:rect l="l" t="t" r="r" b="b"/>
              <a:pathLst>
                <a:path w="1336039" h="0">
                  <a:moveTo>
                    <a:pt x="1335717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4081" y="2510998"/>
              <a:ext cx="190499" cy="19049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178705" y="2606317"/>
              <a:ext cx="0" cy="2816860"/>
            </a:xfrm>
            <a:custGeom>
              <a:avLst/>
              <a:gdLst/>
              <a:ahLst/>
              <a:cxnLst/>
              <a:rect l="l" t="t" r="r" b="b"/>
              <a:pathLst>
                <a:path w="0" h="2816860">
                  <a:moveTo>
                    <a:pt x="0" y="0"/>
                  </a:moveTo>
                  <a:lnTo>
                    <a:pt x="0" y="2816264"/>
                  </a:lnTo>
                </a:path>
              </a:pathLst>
            </a:custGeom>
            <a:ln w="38099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3460573" y="3283257"/>
            <a:ext cx="4481830" cy="47783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2019935" indent="498475">
              <a:lnSpc>
                <a:spcPts val="2480"/>
              </a:lnSpc>
              <a:spcBef>
                <a:spcPts val="425"/>
              </a:spcBef>
            </a:pPr>
            <a:r>
              <a:rPr dirty="0" sz="2300" spc="-120">
                <a:solidFill>
                  <a:srgbClr val="1398B6"/>
                </a:solidFill>
                <a:latin typeface="Tahoma"/>
                <a:cs typeface="Tahoma"/>
              </a:rPr>
              <a:t>Entrada</a:t>
            </a:r>
            <a:r>
              <a:rPr dirty="0" sz="2300" spc="-285">
                <a:solidFill>
                  <a:srgbClr val="1398B6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1398B6"/>
                </a:solidFill>
                <a:latin typeface="Tahoma"/>
                <a:cs typeface="Tahoma"/>
              </a:rPr>
              <a:t>de</a:t>
            </a:r>
            <a:r>
              <a:rPr dirty="0" sz="2300" spc="-285">
                <a:solidFill>
                  <a:srgbClr val="1398B6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1398B6"/>
                </a:solidFill>
                <a:latin typeface="Tahoma"/>
                <a:cs typeface="Tahoma"/>
              </a:rPr>
              <a:t>datos </a:t>
            </a:r>
            <a:r>
              <a:rPr dirty="0" sz="2300" spc="-105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23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5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dirty="0" sz="23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dirty="0" sz="23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55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endParaRPr sz="2300">
              <a:latin typeface="Tahoma"/>
              <a:cs typeface="Tahoma"/>
            </a:endParaRPr>
          </a:p>
          <a:p>
            <a:pPr marL="511175">
              <a:lnSpc>
                <a:spcPts val="2290"/>
              </a:lnSpc>
            </a:pPr>
            <a:r>
              <a:rPr dirty="0" sz="2300" spc="-130">
                <a:solidFill>
                  <a:srgbClr val="1398B6"/>
                </a:solidFill>
                <a:latin typeface="Tahoma"/>
                <a:cs typeface="Tahoma"/>
              </a:rPr>
              <a:t>Procesamiento</a:t>
            </a:r>
            <a:r>
              <a:rPr dirty="0" sz="2300" spc="-265">
                <a:solidFill>
                  <a:srgbClr val="1398B6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1398B6"/>
                </a:solidFill>
                <a:latin typeface="Tahoma"/>
                <a:cs typeface="Tahoma"/>
              </a:rPr>
              <a:t>con</a:t>
            </a:r>
            <a:r>
              <a:rPr dirty="0" sz="2300" spc="-265">
                <a:solidFill>
                  <a:srgbClr val="1398B6"/>
                </a:solidFill>
                <a:latin typeface="Tahoma"/>
                <a:cs typeface="Tahoma"/>
              </a:rPr>
              <a:t> </a:t>
            </a:r>
            <a:r>
              <a:rPr dirty="0" sz="2300" spc="-35">
                <a:solidFill>
                  <a:srgbClr val="1398B6"/>
                </a:solidFill>
                <a:latin typeface="Tahoma"/>
                <a:cs typeface="Tahoma"/>
              </a:rPr>
              <a:t>algoritmo</a:t>
            </a:r>
            <a:endParaRPr sz="2300">
              <a:latin typeface="Tahoma"/>
              <a:cs typeface="Tahoma"/>
            </a:endParaRPr>
          </a:p>
          <a:p>
            <a:pPr marL="12700" marR="31115">
              <a:lnSpc>
                <a:spcPts val="2480"/>
              </a:lnSpc>
              <a:spcBef>
                <a:spcPts val="170"/>
              </a:spcBef>
            </a:pP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Usa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modelos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65">
                <a:solidFill>
                  <a:srgbClr val="FFFFFF"/>
                </a:solidFill>
                <a:latin typeface="Tahoma"/>
                <a:cs typeface="Tahoma"/>
              </a:rPr>
              <a:t>matemáticos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redes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neuronales</a:t>
            </a:r>
            <a:r>
              <a:rPr dirty="0" sz="23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encontrar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patrones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23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datos.</a:t>
            </a:r>
            <a:endParaRPr sz="2300">
              <a:latin typeface="Tahoma"/>
              <a:cs typeface="Tahoma"/>
            </a:endParaRPr>
          </a:p>
          <a:p>
            <a:pPr marL="511175">
              <a:lnSpc>
                <a:spcPts val="2285"/>
              </a:lnSpc>
            </a:pPr>
            <a:r>
              <a:rPr dirty="0" sz="2300" spc="-25">
                <a:solidFill>
                  <a:srgbClr val="1398B6"/>
                </a:solidFill>
                <a:latin typeface="Tahoma"/>
                <a:cs typeface="Tahoma"/>
              </a:rPr>
              <a:t>Aprendizaje</a:t>
            </a:r>
            <a:endParaRPr sz="2300">
              <a:latin typeface="Tahoma"/>
              <a:cs typeface="Tahoma"/>
            </a:endParaRPr>
          </a:p>
          <a:p>
            <a:pPr marL="12700" marR="364490">
              <a:lnSpc>
                <a:spcPts val="2480"/>
              </a:lnSpc>
              <a:spcBef>
                <a:spcPts val="175"/>
              </a:spcBef>
            </a:pP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Ajusta</a:t>
            </a:r>
            <a:r>
              <a:rPr dirty="0" sz="23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45">
                <a:solidFill>
                  <a:srgbClr val="FFFFFF"/>
                </a:solidFill>
                <a:latin typeface="Tahoma"/>
                <a:cs typeface="Tahoma"/>
              </a:rPr>
              <a:t>internamente</a:t>
            </a:r>
            <a:r>
              <a:rPr dirty="0" sz="23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sus</a:t>
            </a:r>
            <a:r>
              <a:rPr dirty="0" sz="23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parámetros para</a:t>
            </a:r>
            <a:r>
              <a:rPr dirty="0" sz="23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85">
                <a:solidFill>
                  <a:srgbClr val="FFFFFF"/>
                </a:solidFill>
                <a:latin typeface="Tahoma"/>
                <a:cs typeface="Tahoma"/>
              </a:rPr>
              <a:t>mejorar</a:t>
            </a:r>
            <a:r>
              <a:rPr dirty="0" sz="23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dirty="0" sz="23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precisión.</a:t>
            </a:r>
            <a:endParaRPr sz="2300">
              <a:latin typeface="Tahoma"/>
              <a:cs typeface="Tahoma"/>
            </a:endParaRPr>
          </a:p>
          <a:p>
            <a:pPr marL="511175">
              <a:lnSpc>
                <a:spcPts val="2290"/>
              </a:lnSpc>
            </a:pPr>
            <a:r>
              <a:rPr dirty="0" sz="2300" spc="-110">
                <a:solidFill>
                  <a:srgbClr val="1398B6"/>
                </a:solidFill>
                <a:latin typeface="Tahoma"/>
                <a:cs typeface="Tahoma"/>
              </a:rPr>
              <a:t>Predicción</a:t>
            </a:r>
            <a:r>
              <a:rPr dirty="0" sz="2300" spc="-285">
                <a:solidFill>
                  <a:srgbClr val="1398B6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1398B6"/>
                </a:solidFill>
                <a:latin typeface="Tahoma"/>
                <a:cs typeface="Tahoma"/>
              </a:rPr>
              <a:t>o</a:t>
            </a:r>
            <a:r>
              <a:rPr dirty="0" sz="2300" spc="-280">
                <a:solidFill>
                  <a:srgbClr val="1398B6"/>
                </a:solidFill>
                <a:latin typeface="Tahoma"/>
                <a:cs typeface="Tahoma"/>
              </a:rPr>
              <a:t> </a:t>
            </a:r>
            <a:r>
              <a:rPr dirty="0" sz="2300" spc="-195">
                <a:solidFill>
                  <a:srgbClr val="1398B6"/>
                </a:solidFill>
                <a:latin typeface="Tahoma"/>
                <a:cs typeface="Tahoma"/>
              </a:rPr>
              <a:t>toma</a:t>
            </a:r>
            <a:r>
              <a:rPr dirty="0" sz="2300" spc="-285">
                <a:solidFill>
                  <a:srgbClr val="1398B6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1398B6"/>
                </a:solidFill>
                <a:latin typeface="Tahoma"/>
                <a:cs typeface="Tahoma"/>
              </a:rPr>
              <a:t>de</a:t>
            </a:r>
            <a:r>
              <a:rPr dirty="0" sz="2300" spc="-280">
                <a:solidFill>
                  <a:srgbClr val="1398B6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1398B6"/>
                </a:solidFill>
                <a:latin typeface="Tahoma"/>
                <a:cs typeface="Tahoma"/>
              </a:rPr>
              <a:t>decisiones</a:t>
            </a:r>
            <a:endParaRPr sz="2300">
              <a:latin typeface="Tahoma"/>
              <a:cs typeface="Tahoma"/>
            </a:endParaRPr>
          </a:p>
          <a:p>
            <a:pPr marL="12700" marR="5080">
              <a:lnSpc>
                <a:spcPts val="2480"/>
              </a:lnSpc>
              <a:spcBef>
                <a:spcPts val="175"/>
              </a:spcBef>
            </a:pP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analizar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0">
                <a:solidFill>
                  <a:srgbClr val="FFFFFF"/>
                </a:solidFill>
                <a:latin typeface="Tahoma"/>
                <a:cs typeface="Tahoma"/>
              </a:rPr>
              <a:t>nuevos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4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5">
                <a:solidFill>
                  <a:srgbClr val="FFFFFF"/>
                </a:solidFill>
                <a:latin typeface="Tahoma"/>
                <a:cs typeface="Tahoma"/>
              </a:rPr>
              <a:t>predecir 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resultados.</a:t>
            </a:r>
            <a:endParaRPr sz="2300">
              <a:latin typeface="Tahoma"/>
              <a:cs typeface="Tahoma"/>
            </a:endParaRPr>
          </a:p>
          <a:p>
            <a:pPr marL="511175">
              <a:lnSpc>
                <a:spcPts val="2290"/>
              </a:lnSpc>
            </a:pPr>
            <a:r>
              <a:rPr dirty="0" sz="2300" spc="-80">
                <a:solidFill>
                  <a:srgbClr val="1398B6"/>
                </a:solidFill>
                <a:latin typeface="Tahoma"/>
                <a:cs typeface="Tahoma"/>
              </a:rPr>
              <a:t>Retroalimentación</a:t>
            </a:r>
            <a:endParaRPr sz="2300">
              <a:latin typeface="Tahoma"/>
              <a:cs typeface="Tahoma"/>
            </a:endParaRPr>
          </a:p>
          <a:p>
            <a:pPr marL="12700" marR="243840">
              <a:lnSpc>
                <a:spcPts val="2470"/>
              </a:lnSpc>
              <a:spcBef>
                <a:spcPts val="180"/>
              </a:spcBef>
            </a:pP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justan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comportamiento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FFFFFF"/>
                </a:solidFill>
                <a:latin typeface="Tahoma"/>
                <a:cs typeface="Tahoma"/>
              </a:rPr>
              <a:t>base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resultados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reales.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405315" y="257938"/>
            <a:ext cx="3874135" cy="18351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22275" marR="5080" indent="-410209">
              <a:lnSpc>
                <a:spcPct val="117600"/>
              </a:lnSpc>
              <a:spcBef>
                <a:spcPts val="95"/>
              </a:spcBef>
            </a:pPr>
            <a:r>
              <a:rPr dirty="0" sz="5050" spc="-165" b="1">
                <a:solidFill>
                  <a:srgbClr val="FFFFFF"/>
                </a:solidFill>
                <a:latin typeface="Trebuchet MS"/>
                <a:cs typeface="Trebuchet MS"/>
              </a:rPr>
              <a:t>INTELIGENCIA </a:t>
            </a:r>
            <a:r>
              <a:rPr dirty="0" sz="5050" spc="-90" b="1">
                <a:solidFill>
                  <a:srgbClr val="5CE1E6"/>
                </a:solidFill>
                <a:latin typeface="Trebuchet MS"/>
                <a:cs typeface="Trebuchet MS"/>
              </a:rPr>
              <a:t>ARTIFICIAL</a:t>
            </a:r>
            <a:endParaRPr sz="50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355210" y="5815946"/>
            <a:ext cx="2743835" cy="568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50" spc="-35" b="1">
                <a:solidFill>
                  <a:srgbClr val="6FCDAE"/>
                </a:solidFill>
                <a:latin typeface="Trebuchet MS"/>
                <a:cs typeface="Trebuchet MS"/>
              </a:rPr>
              <a:t>CREATIVIDAD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411490" y="2445332"/>
            <a:ext cx="3862070" cy="10064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5080">
              <a:lnSpc>
                <a:spcPts val="2480"/>
              </a:lnSpc>
              <a:spcBef>
                <a:spcPts val="425"/>
              </a:spcBef>
            </a:pPr>
            <a:r>
              <a:rPr dirty="0" sz="2300" spc="-145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computación</a:t>
            </a:r>
            <a:r>
              <a:rPr dirty="0" sz="23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capaz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300" spc="-105">
                <a:solidFill>
                  <a:srgbClr val="FFFFFF"/>
                </a:solidFill>
                <a:latin typeface="Tahoma"/>
                <a:cs typeface="Tahoma"/>
              </a:rPr>
              <a:t>realizar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tareas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70">
                <a:solidFill>
                  <a:srgbClr val="FFFFFF"/>
                </a:solidFill>
                <a:latin typeface="Tahoma"/>
                <a:cs typeface="Tahoma"/>
              </a:rPr>
              <a:t>normalmente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requieren</a:t>
            </a:r>
            <a:r>
              <a:rPr dirty="0" sz="23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inteligencia</a:t>
            </a:r>
            <a:r>
              <a:rPr dirty="0" sz="23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humana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37313" y="6882501"/>
            <a:ext cx="3954145" cy="25781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425"/>
              </a:spcBef>
            </a:pPr>
            <a:r>
              <a:rPr dirty="0" sz="2300" spc="-5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23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inteligencia</a:t>
            </a:r>
            <a:r>
              <a:rPr dirty="0" sz="23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artificial</a:t>
            </a:r>
            <a:r>
              <a:rPr dirty="0" sz="2300" spc="-2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Tahoma"/>
                <a:cs typeface="Tahoma"/>
              </a:rPr>
              <a:t>está </a:t>
            </a:r>
            <a:r>
              <a:rPr dirty="0" sz="2300" spc="-105">
                <a:solidFill>
                  <a:srgbClr val="FFFFFF"/>
                </a:solidFill>
                <a:latin typeface="Tahoma"/>
                <a:cs typeface="Tahoma"/>
              </a:rPr>
              <a:t>utilizando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vez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90">
                <a:solidFill>
                  <a:srgbClr val="FFFFFF"/>
                </a:solidFill>
                <a:latin typeface="Tahoma"/>
                <a:cs typeface="Tahoma"/>
              </a:rPr>
              <a:t>más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distintas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65">
                <a:solidFill>
                  <a:srgbClr val="FFFFFF"/>
                </a:solidFill>
                <a:latin typeface="Tahoma"/>
                <a:cs typeface="Tahoma"/>
              </a:rPr>
              <a:t>formas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expresión </a:t>
            </a:r>
            <a:r>
              <a:rPr dirty="0" sz="2300" spc="-140">
                <a:solidFill>
                  <a:srgbClr val="FFFFFF"/>
                </a:solidFill>
                <a:latin typeface="Tahoma"/>
                <a:cs typeface="Tahoma"/>
              </a:rPr>
              <a:t>artística.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23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algoritmos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IA </a:t>
            </a:r>
            <a:r>
              <a:rPr dirty="0" sz="2300" spc="-120">
                <a:solidFill>
                  <a:srgbClr val="FFFFFF"/>
                </a:solidFill>
                <a:latin typeface="Tahoma"/>
                <a:cs typeface="Tahoma"/>
              </a:rPr>
              <a:t>pueden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analizar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45">
                <a:solidFill>
                  <a:srgbClr val="FFFFFF"/>
                </a:solidFill>
                <a:latin typeface="Tahoma"/>
                <a:cs typeface="Tahoma"/>
              </a:rPr>
              <a:t>patrones,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estilos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tendencias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crear</a:t>
            </a:r>
            <a:r>
              <a:rPr dirty="0" sz="23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Tahoma"/>
                <a:cs typeface="Tahoma"/>
              </a:rPr>
              <a:t>obras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originales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colaborar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artistas humanos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257325" y="2391314"/>
            <a:ext cx="2958465" cy="568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50" spc="-45" b="1">
                <a:solidFill>
                  <a:srgbClr val="6FCDAE"/>
                </a:solidFill>
                <a:latin typeface="Trebuchet MS"/>
                <a:cs typeface="Trebuchet MS"/>
              </a:rPr>
              <a:t>APLICACIONES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782771" y="2245857"/>
            <a:ext cx="3877945" cy="568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50" b="1">
                <a:solidFill>
                  <a:srgbClr val="6FCDAE"/>
                </a:solidFill>
                <a:latin typeface="Trebuchet MS"/>
                <a:cs typeface="Trebuchet MS"/>
              </a:rPr>
              <a:t>¿COMO</a:t>
            </a:r>
            <a:r>
              <a:rPr dirty="0" sz="3550" spc="-225" b="1">
                <a:solidFill>
                  <a:srgbClr val="6FCDAE"/>
                </a:solidFill>
                <a:latin typeface="Trebuchet MS"/>
                <a:cs typeface="Trebuchet MS"/>
              </a:rPr>
              <a:t> </a:t>
            </a:r>
            <a:r>
              <a:rPr dirty="0" sz="3550" spc="-65" b="1">
                <a:solidFill>
                  <a:srgbClr val="6FCDAE"/>
                </a:solidFill>
                <a:latin typeface="Trebuchet MS"/>
                <a:cs typeface="Trebuchet MS"/>
              </a:rPr>
              <a:t>FUNCIONA?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759219" y="4404822"/>
            <a:ext cx="3311525" cy="1289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0905" marR="5080" indent="-878840">
              <a:lnSpc>
                <a:spcPct val="116799"/>
              </a:lnSpc>
              <a:spcBef>
                <a:spcPts val="95"/>
              </a:spcBef>
            </a:pPr>
            <a:r>
              <a:rPr dirty="0" sz="3550" b="1">
                <a:solidFill>
                  <a:srgbClr val="6FCDAE"/>
                </a:solidFill>
                <a:latin typeface="Trebuchet MS"/>
                <a:cs typeface="Trebuchet MS"/>
              </a:rPr>
              <a:t>CANTIDADES</a:t>
            </a:r>
            <a:r>
              <a:rPr dirty="0" sz="3550" spc="-250" b="1">
                <a:solidFill>
                  <a:srgbClr val="6FCDAE"/>
                </a:solidFill>
                <a:latin typeface="Trebuchet MS"/>
                <a:cs typeface="Trebuchet MS"/>
              </a:rPr>
              <a:t> </a:t>
            </a:r>
            <a:r>
              <a:rPr dirty="0" sz="3550" spc="-35" b="1">
                <a:solidFill>
                  <a:srgbClr val="6FCDAE"/>
                </a:solidFill>
                <a:latin typeface="Trebuchet MS"/>
                <a:cs typeface="Trebuchet MS"/>
              </a:rPr>
              <a:t>DE </a:t>
            </a:r>
            <a:r>
              <a:rPr dirty="0" sz="3550" spc="-20" b="1">
                <a:solidFill>
                  <a:srgbClr val="6FCDAE"/>
                </a:solidFill>
                <a:latin typeface="Trebuchet MS"/>
                <a:cs typeface="Trebuchet MS"/>
              </a:rPr>
              <a:t>DATOS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0" y="197443"/>
            <a:ext cx="5473700" cy="608965"/>
          </a:xfrm>
          <a:custGeom>
            <a:avLst/>
            <a:gdLst/>
            <a:ahLst/>
            <a:cxnLst/>
            <a:rect l="l" t="t" r="r" b="b"/>
            <a:pathLst>
              <a:path w="5473700" h="608965">
                <a:moveTo>
                  <a:pt x="0" y="0"/>
                </a:moveTo>
                <a:lnTo>
                  <a:pt x="5169023" y="0"/>
                </a:lnTo>
                <a:lnTo>
                  <a:pt x="5216913" y="3790"/>
                </a:lnTo>
                <a:lnTo>
                  <a:pt x="5263193" y="14937"/>
                </a:lnTo>
                <a:lnTo>
                  <a:pt x="5307045" y="33101"/>
                </a:lnTo>
                <a:lnTo>
                  <a:pt x="5347651" y="57944"/>
                </a:lnTo>
                <a:lnTo>
                  <a:pt x="5384195" y="89127"/>
                </a:lnTo>
                <a:lnTo>
                  <a:pt x="5415378" y="125671"/>
                </a:lnTo>
                <a:lnTo>
                  <a:pt x="5440221" y="166277"/>
                </a:lnTo>
                <a:lnTo>
                  <a:pt x="5458385" y="210129"/>
                </a:lnTo>
                <a:lnTo>
                  <a:pt x="5469532" y="256409"/>
                </a:lnTo>
                <a:lnTo>
                  <a:pt x="5473323" y="304299"/>
                </a:lnTo>
                <a:lnTo>
                  <a:pt x="5469532" y="352190"/>
                </a:lnTo>
                <a:lnTo>
                  <a:pt x="5458385" y="398469"/>
                </a:lnTo>
                <a:lnTo>
                  <a:pt x="5440221" y="442321"/>
                </a:lnTo>
                <a:lnTo>
                  <a:pt x="5415378" y="482928"/>
                </a:lnTo>
                <a:lnTo>
                  <a:pt x="5384195" y="519472"/>
                </a:lnTo>
                <a:lnTo>
                  <a:pt x="5347651" y="550655"/>
                </a:lnTo>
                <a:lnTo>
                  <a:pt x="5307045" y="575498"/>
                </a:lnTo>
                <a:lnTo>
                  <a:pt x="5263193" y="593662"/>
                </a:lnTo>
                <a:lnTo>
                  <a:pt x="5216913" y="604808"/>
                </a:lnTo>
                <a:lnTo>
                  <a:pt x="5169023" y="608599"/>
                </a:lnTo>
                <a:lnTo>
                  <a:pt x="0" y="608599"/>
                </a:lnTo>
                <a:lnTo>
                  <a:pt x="0" y="0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9505862" y="5755508"/>
            <a:ext cx="190500" cy="584200"/>
            <a:chOff x="9505862" y="5755508"/>
            <a:chExt cx="190500" cy="584200"/>
          </a:xfrm>
        </p:grpSpPr>
        <p:sp>
          <p:nvSpPr>
            <p:cNvPr id="37" name="object 37" descr=""/>
            <p:cNvSpPr/>
            <p:nvPr/>
          </p:nvSpPr>
          <p:spPr>
            <a:xfrm>
              <a:off x="9601112" y="5946008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w="0" h="203200">
                  <a:moveTo>
                    <a:pt x="0" y="0"/>
                  </a:moveTo>
                  <a:lnTo>
                    <a:pt x="0" y="202791"/>
                  </a:lnTo>
                </a:path>
              </a:pathLst>
            </a:custGeom>
            <a:ln w="47624">
              <a:solidFill>
                <a:srgbClr val="2981A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529674" y="5779321"/>
              <a:ext cx="142875" cy="536575"/>
            </a:xfrm>
            <a:custGeom>
              <a:avLst/>
              <a:gdLst/>
              <a:ahLst/>
              <a:cxnLst/>
              <a:rect l="l" t="t" r="r" b="b"/>
              <a:pathLst>
                <a:path w="142875" h="536575">
                  <a:moveTo>
                    <a:pt x="71437" y="0"/>
                  </a:moveTo>
                  <a:lnTo>
                    <a:pt x="99244" y="5613"/>
                  </a:lnTo>
                  <a:lnTo>
                    <a:pt x="121951" y="20923"/>
                  </a:lnTo>
                  <a:lnTo>
                    <a:pt x="137261" y="43630"/>
                  </a:lnTo>
                  <a:lnTo>
                    <a:pt x="142874" y="71437"/>
                  </a:lnTo>
                  <a:lnTo>
                    <a:pt x="137261" y="99244"/>
                  </a:lnTo>
                  <a:lnTo>
                    <a:pt x="121951" y="121951"/>
                  </a:lnTo>
                  <a:lnTo>
                    <a:pt x="99244" y="137261"/>
                  </a:lnTo>
                  <a:lnTo>
                    <a:pt x="71437" y="142874"/>
                  </a:lnTo>
                  <a:lnTo>
                    <a:pt x="43630" y="137261"/>
                  </a:lnTo>
                  <a:lnTo>
                    <a:pt x="20923" y="121951"/>
                  </a:lnTo>
                  <a:lnTo>
                    <a:pt x="5613" y="99244"/>
                  </a:lnTo>
                  <a:lnTo>
                    <a:pt x="0" y="71437"/>
                  </a:lnTo>
                  <a:lnTo>
                    <a:pt x="5613" y="43630"/>
                  </a:lnTo>
                  <a:lnTo>
                    <a:pt x="20923" y="20923"/>
                  </a:lnTo>
                  <a:lnTo>
                    <a:pt x="43630" y="5613"/>
                  </a:lnTo>
                  <a:lnTo>
                    <a:pt x="71437" y="0"/>
                  </a:lnTo>
                </a:path>
                <a:path w="142875" h="536575">
                  <a:moveTo>
                    <a:pt x="71437" y="536166"/>
                  </a:moveTo>
                  <a:lnTo>
                    <a:pt x="43630" y="530552"/>
                  </a:lnTo>
                  <a:lnTo>
                    <a:pt x="20923" y="515243"/>
                  </a:lnTo>
                  <a:lnTo>
                    <a:pt x="5613" y="492535"/>
                  </a:lnTo>
                  <a:lnTo>
                    <a:pt x="0" y="464729"/>
                  </a:lnTo>
                  <a:lnTo>
                    <a:pt x="5613" y="436922"/>
                  </a:lnTo>
                  <a:lnTo>
                    <a:pt x="20923" y="414215"/>
                  </a:lnTo>
                  <a:lnTo>
                    <a:pt x="43630" y="398905"/>
                  </a:lnTo>
                  <a:lnTo>
                    <a:pt x="71437" y="393291"/>
                  </a:lnTo>
                  <a:lnTo>
                    <a:pt x="99244" y="398905"/>
                  </a:lnTo>
                  <a:lnTo>
                    <a:pt x="121951" y="414215"/>
                  </a:lnTo>
                  <a:lnTo>
                    <a:pt x="137261" y="436922"/>
                  </a:lnTo>
                  <a:lnTo>
                    <a:pt x="142874" y="464729"/>
                  </a:lnTo>
                  <a:lnTo>
                    <a:pt x="137261" y="492535"/>
                  </a:lnTo>
                  <a:lnTo>
                    <a:pt x="121951" y="515243"/>
                  </a:lnTo>
                  <a:lnTo>
                    <a:pt x="99244" y="530552"/>
                  </a:lnTo>
                  <a:lnTo>
                    <a:pt x="71437" y="536166"/>
                  </a:lnTo>
                </a:path>
              </a:pathLst>
            </a:custGeom>
            <a:ln w="47624">
              <a:solidFill>
                <a:srgbClr val="2981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30142" y="7052179"/>
            <a:ext cx="104775" cy="104774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30142" y="7366504"/>
            <a:ext cx="104775" cy="104774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7080694" y="6279479"/>
            <a:ext cx="5231130" cy="22637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199640" marR="195580" indent="-2187575">
              <a:lnSpc>
                <a:spcPts val="2480"/>
              </a:lnSpc>
              <a:spcBef>
                <a:spcPts val="425"/>
              </a:spcBef>
            </a:pPr>
            <a:r>
              <a:rPr dirty="0" sz="2300" spc="-5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manejar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60">
                <a:solidFill>
                  <a:srgbClr val="FFFFFF"/>
                </a:solidFill>
                <a:latin typeface="Tahoma"/>
                <a:cs typeface="Tahoma"/>
              </a:rPr>
              <a:t>enormes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cantidades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300" spc="-2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endParaRPr sz="2300">
              <a:latin typeface="Tahoma"/>
              <a:cs typeface="Tahoma"/>
            </a:endParaRPr>
          </a:p>
          <a:p>
            <a:pPr marL="228600">
              <a:lnSpc>
                <a:spcPts val="2290"/>
              </a:lnSpc>
            </a:pP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Gigabytes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0">
                <a:solidFill>
                  <a:srgbClr val="FFFFFF"/>
                </a:solidFill>
                <a:latin typeface="Tahoma"/>
                <a:cs typeface="Tahoma"/>
              </a:rPr>
              <a:t>(GB)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30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tareas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simples,</a:t>
            </a:r>
            <a:endParaRPr sz="2300">
              <a:latin typeface="Tahoma"/>
              <a:cs typeface="Tahoma"/>
            </a:endParaRPr>
          </a:p>
          <a:p>
            <a:pPr marL="228600" marR="5080">
              <a:lnSpc>
                <a:spcPts val="2480"/>
              </a:lnSpc>
              <a:spcBef>
                <a:spcPts val="170"/>
              </a:spcBef>
            </a:pPr>
            <a:r>
              <a:rPr dirty="0" sz="2300" spc="-105">
                <a:solidFill>
                  <a:srgbClr val="FFFFFF"/>
                </a:solidFill>
                <a:latin typeface="Tahoma"/>
                <a:cs typeface="Tahoma"/>
              </a:rPr>
              <a:t>Petabytes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04">
                <a:solidFill>
                  <a:srgbClr val="FFFFFF"/>
                </a:solidFill>
                <a:latin typeface="Tahoma"/>
                <a:cs typeface="Tahoma"/>
              </a:rPr>
              <a:t>(PB)</a:t>
            </a:r>
            <a:r>
              <a:rPr dirty="0" sz="23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3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aplicaciones</a:t>
            </a:r>
            <a:r>
              <a:rPr dirty="0" sz="23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Tahoma"/>
                <a:cs typeface="Tahoma"/>
              </a:rPr>
              <a:t>más 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complejas</a:t>
            </a:r>
            <a:r>
              <a:rPr dirty="0" sz="230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95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dirty="0" sz="2300" spc="-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254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3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2300" spc="-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redes</a:t>
            </a:r>
            <a:r>
              <a:rPr dirty="0" sz="2300" spc="-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sociales,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vehículos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55">
                <a:solidFill>
                  <a:srgbClr val="FFFFFF"/>
                </a:solidFill>
                <a:latin typeface="Tahoma"/>
                <a:cs typeface="Tahoma"/>
              </a:rPr>
              <a:t>autónomos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50">
                <a:solidFill>
                  <a:srgbClr val="FFFFFF"/>
                </a:solidFill>
                <a:latin typeface="Tahoma"/>
                <a:cs typeface="Tahoma"/>
              </a:rPr>
              <a:t>modelos</a:t>
            </a:r>
            <a:r>
              <a:rPr dirty="0" sz="2300" spc="-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lenguaje </a:t>
            </a:r>
            <a:r>
              <a:rPr dirty="0" sz="2300" spc="-195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dirty="0" sz="2300" spc="-2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Tahoma"/>
                <a:cs typeface="Tahoma"/>
              </a:rPr>
              <a:t>ChatGPT.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056" y="429763"/>
            <a:ext cx="5451475" cy="1816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1125" marR="5080" indent="-99060">
              <a:lnSpc>
                <a:spcPct val="116300"/>
              </a:lnSpc>
              <a:spcBef>
                <a:spcPts val="100"/>
              </a:spcBef>
            </a:pPr>
            <a:r>
              <a:rPr dirty="0" sz="5050">
                <a:solidFill>
                  <a:srgbClr val="FFFFFF"/>
                </a:solidFill>
              </a:rPr>
              <a:t>QUE</a:t>
            </a:r>
            <a:r>
              <a:rPr dirty="0" sz="5050" spc="-240">
                <a:solidFill>
                  <a:srgbClr val="FFFFFF"/>
                </a:solidFill>
              </a:rPr>
              <a:t> </a:t>
            </a:r>
            <a:r>
              <a:rPr dirty="0" sz="5050" spc="-135">
                <a:solidFill>
                  <a:srgbClr val="FFFFFF"/>
                </a:solidFill>
              </a:rPr>
              <a:t>SOLUCIONA</a:t>
            </a:r>
            <a:r>
              <a:rPr dirty="0" sz="5050" spc="-240">
                <a:solidFill>
                  <a:srgbClr val="FFFFFF"/>
                </a:solidFill>
              </a:rPr>
              <a:t> </a:t>
            </a:r>
            <a:r>
              <a:rPr dirty="0" sz="5050" spc="-340">
                <a:solidFill>
                  <a:srgbClr val="FFFFFF"/>
                </a:solidFill>
              </a:rPr>
              <a:t>O </a:t>
            </a:r>
            <a:r>
              <a:rPr dirty="0" sz="5050" spc="110">
                <a:solidFill>
                  <a:srgbClr val="5CE1E6"/>
                </a:solidFill>
              </a:rPr>
              <a:t>PARA</a:t>
            </a:r>
            <a:r>
              <a:rPr dirty="0" sz="5050" spc="-80">
                <a:solidFill>
                  <a:srgbClr val="5CE1E6"/>
                </a:solidFill>
              </a:rPr>
              <a:t> </a:t>
            </a:r>
            <a:r>
              <a:rPr dirty="0" sz="5050">
                <a:solidFill>
                  <a:srgbClr val="5CE1E6"/>
                </a:solidFill>
              </a:rPr>
              <a:t>QUE</a:t>
            </a:r>
            <a:r>
              <a:rPr dirty="0" sz="5050" spc="-80">
                <a:solidFill>
                  <a:srgbClr val="5CE1E6"/>
                </a:solidFill>
              </a:rPr>
              <a:t> </a:t>
            </a:r>
            <a:r>
              <a:rPr dirty="0" sz="5050">
                <a:solidFill>
                  <a:srgbClr val="5CE1E6"/>
                </a:solidFill>
              </a:rPr>
              <a:t>SE</a:t>
            </a:r>
            <a:r>
              <a:rPr dirty="0" sz="5050" spc="-75">
                <a:solidFill>
                  <a:srgbClr val="5CE1E6"/>
                </a:solidFill>
              </a:rPr>
              <a:t> </a:t>
            </a:r>
            <a:r>
              <a:rPr dirty="0" sz="5050" spc="50">
                <a:solidFill>
                  <a:srgbClr val="5CE1E6"/>
                </a:solidFill>
              </a:rPr>
              <a:t>USA</a:t>
            </a:r>
            <a:endParaRPr sz="5050"/>
          </a:p>
        </p:txBody>
      </p:sp>
      <p:grpSp>
        <p:nvGrpSpPr>
          <p:cNvPr id="3" name="object 3" descr=""/>
          <p:cNvGrpSpPr/>
          <p:nvPr/>
        </p:nvGrpSpPr>
        <p:grpSpPr>
          <a:xfrm>
            <a:off x="1460734" y="1028700"/>
            <a:ext cx="4180840" cy="4185285"/>
            <a:chOff x="1460734" y="1028700"/>
            <a:chExt cx="4180840" cy="4185285"/>
          </a:xfrm>
        </p:grpSpPr>
        <p:sp>
          <p:nvSpPr>
            <p:cNvPr id="4" name="object 4" descr=""/>
            <p:cNvSpPr/>
            <p:nvPr/>
          </p:nvSpPr>
          <p:spPr>
            <a:xfrm>
              <a:off x="1718287" y="3439251"/>
              <a:ext cx="2698115" cy="802640"/>
            </a:xfrm>
            <a:custGeom>
              <a:avLst/>
              <a:gdLst/>
              <a:ahLst/>
              <a:cxnLst/>
              <a:rect l="l" t="t" r="r" b="b"/>
              <a:pathLst>
                <a:path w="2698115" h="802639">
                  <a:moveTo>
                    <a:pt x="0" y="678740"/>
                  </a:moveTo>
                  <a:lnTo>
                    <a:pt x="0" y="123825"/>
                  </a:lnTo>
                  <a:lnTo>
                    <a:pt x="9730" y="75626"/>
                  </a:lnTo>
                  <a:lnTo>
                    <a:pt x="36267" y="36267"/>
                  </a:lnTo>
                  <a:lnTo>
                    <a:pt x="75626" y="9730"/>
                  </a:lnTo>
                  <a:lnTo>
                    <a:pt x="123824" y="0"/>
                  </a:lnTo>
                  <a:lnTo>
                    <a:pt x="2255113" y="0"/>
                  </a:lnTo>
                  <a:lnTo>
                    <a:pt x="2312038" y="3237"/>
                  </a:lnTo>
                  <a:lnTo>
                    <a:pt x="2365586" y="11572"/>
                  </a:lnTo>
                  <a:lnTo>
                    <a:pt x="2415630" y="24711"/>
                  </a:lnTo>
                  <a:lnTo>
                    <a:pt x="2462040" y="42364"/>
                  </a:lnTo>
                  <a:lnTo>
                    <a:pt x="2504686" y="64235"/>
                  </a:lnTo>
                  <a:lnTo>
                    <a:pt x="2543442" y="90032"/>
                  </a:lnTo>
                  <a:lnTo>
                    <a:pt x="2578176" y="119464"/>
                  </a:lnTo>
                  <a:lnTo>
                    <a:pt x="2608762" y="152235"/>
                  </a:lnTo>
                  <a:lnTo>
                    <a:pt x="2635070" y="188055"/>
                  </a:lnTo>
                  <a:lnTo>
                    <a:pt x="2656971" y="226629"/>
                  </a:lnTo>
                  <a:lnTo>
                    <a:pt x="2674337" y="267666"/>
                  </a:lnTo>
                  <a:lnTo>
                    <a:pt x="2691338" y="332746"/>
                  </a:lnTo>
                  <a:lnTo>
                    <a:pt x="2697742" y="401498"/>
                  </a:lnTo>
                  <a:lnTo>
                    <a:pt x="2696279" y="435580"/>
                  </a:lnTo>
                  <a:lnTo>
                    <a:pt x="2692001" y="468849"/>
                  </a:lnTo>
                  <a:lnTo>
                    <a:pt x="2685073" y="501143"/>
                  </a:lnTo>
                  <a:lnTo>
                    <a:pt x="2675661" y="532300"/>
                  </a:lnTo>
                  <a:lnTo>
                    <a:pt x="2675220" y="533167"/>
                  </a:lnTo>
                  <a:lnTo>
                    <a:pt x="2675220" y="534033"/>
                  </a:lnTo>
                  <a:lnTo>
                    <a:pt x="2674778" y="534899"/>
                  </a:lnTo>
                  <a:lnTo>
                    <a:pt x="2657085" y="575545"/>
                  </a:lnTo>
                  <a:lnTo>
                    <a:pt x="2634928" y="613877"/>
                  </a:lnTo>
                  <a:lnTo>
                    <a:pt x="2608441" y="649579"/>
                  </a:lnTo>
                  <a:lnTo>
                    <a:pt x="2577758" y="682335"/>
                  </a:lnTo>
                  <a:lnTo>
                    <a:pt x="2543014" y="711829"/>
                  </a:lnTo>
                  <a:lnTo>
                    <a:pt x="2504343" y="737744"/>
                  </a:lnTo>
                  <a:lnTo>
                    <a:pt x="2461880" y="759763"/>
                  </a:lnTo>
                  <a:lnTo>
                    <a:pt x="2415758" y="777572"/>
                  </a:lnTo>
                  <a:lnTo>
                    <a:pt x="2366113" y="790852"/>
                  </a:lnTo>
                  <a:lnTo>
                    <a:pt x="2313078" y="799289"/>
                  </a:lnTo>
                  <a:lnTo>
                    <a:pt x="2256787" y="802565"/>
                  </a:lnTo>
                  <a:lnTo>
                    <a:pt x="123824" y="802565"/>
                  </a:lnTo>
                  <a:lnTo>
                    <a:pt x="75626" y="792834"/>
                  </a:lnTo>
                  <a:lnTo>
                    <a:pt x="36267" y="766297"/>
                  </a:lnTo>
                  <a:lnTo>
                    <a:pt x="9730" y="726938"/>
                  </a:lnTo>
                  <a:lnTo>
                    <a:pt x="0" y="678740"/>
                  </a:lnTo>
                  <a:close/>
                </a:path>
              </a:pathLst>
            </a:custGeom>
            <a:solidFill>
              <a:srgbClr val="53B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67243" y="1042987"/>
              <a:ext cx="2560320" cy="2382520"/>
            </a:xfrm>
            <a:custGeom>
              <a:avLst/>
              <a:gdLst/>
              <a:ahLst/>
              <a:cxnLst/>
              <a:rect l="l" t="t" r="r" b="b"/>
              <a:pathLst>
                <a:path w="2560320" h="2382520">
                  <a:moveTo>
                    <a:pt x="2560006" y="2670"/>
                  </a:moveTo>
                  <a:lnTo>
                    <a:pt x="2104142" y="2670"/>
                  </a:lnTo>
                  <a:lnTo>
                    <a:pt x="2103404" y="2670"/>
                  </a:lnTo>
                  <a:lnTo>
                    <a:pt x="2102807" y="2072"/>
                  </a:lnTo>
                  <a:lnTo>
                    <a:pt x="2102807" y="1335"/>
                  </a:lnTo>
                  <a:lnTo>
                    <a:pt x="2102807" y="597"/>
                  </a:lnTo>
                  <a:lnTo>
                    <a:pt x="2102209" y="0"/>
                  </a:lnTo>
                  <a:lnTo>
                    <a:pt x="2101471" y="0"/>
                  </a:lnTo>
                  <a:lnTo>
                    <a:pt x="323849" y="0"/>
                  </a:lnTo>
                  <a:lnTo>
                    <a:pt x="275993" y="3511"/>
                  </a:lnTo>
                  <a:lnTo>
                    <a:pt x="230317" y="13711"/>
                  </a:lnTo>
                  <a:lnTo>
                    <a:pt x="187322" y="30099"/>
                  </a:lnTo>
                  <a:lnTo>
                    <a:pt x="147510" y="52174"/>
                  </a:lnTo>
                  <a:lnTo>
                    <a:pt x="111380" y="79434"/>
                  </a:lnTo>
                  <a:lnTo>
                    <a:pt x="79434" y="111380"/>
                  </a:lnTo>
                  <a:lnTo>
                    <a:pt x="52174" y="147510"/>
                  </a:lnTo>
                  <a:lnTo>
                    <a:pt x="30099" y="187322"/>
                  </a:lnTo>
                  <a:lnTo>
                    <a:pt x="13711" y="230317"/>
                  </a:lnTo>
                  <a:lnTo>
                    <a:pt x="3511" y="275993"/>
                  </a:lnTo>
                  <a:lnTo>
                    <a:pt x="0" y="323849"/>
                  </a:lnTo>
                  <a:lnTo>
                    <a:pt x="0" y="2381976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24380" y="3367814"/>
              <a:ext cx="85725" cy="57150"/>
            </a:xfrm>
            <a:custGeom>
              <a:avLst/>
              <a:gdLst/>
              <a:ahLst/>
              <a:cxnLst/>
              <a:rect l="l" t="t" r="r" b="b"/>
              <a:pathLst>
                <a:path w="85725" h="57150">
                  <a:moveTo>
                    <a:pt x="85724" y="0"/>
                  </a:moveTo>
                  <a:lnTo>
                    <a:pt x="42862" y="57149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99168" y="1971509"/>
              <a:ext cx="263525" cy="1155700"/>
            </a:xfrm>
            <a:custGeom>
              <a:avLst/>
              <a:gdLst/>
              <a:ahLst/>
              <a:cxnLst/>
              <a:rect l="l" t="t" r="r" b="b"/>
              <a:pathLst>
                <a:path w="263525" h="1155700">
                  <a:moveTo>
                    <a:pt x="263461" y="70281"/>
                  </a:moveTo>
                  <a:lnTo>
                    <a:pt x="236461" y="29324"/>
                  </a:lnTo>
                  <a:lnTo>
                    <a:pt x="197726" y="9931"/>
                  </a:lnTo>
                  <a:lnTo>
                    <a:pt x="157429" y="1447"/>
                  </a:lnTo>
                  <a:lnTo>
                    <a:pt x="131737" y="0"/>
                  </a:lnTo>
                  <a:lnTo>
                    <a:pt x="125260" y="88"/>
                  </a:lnTo>
                  <a:lnTo>
                    <a:pt x="73329" y="7620"/>
                  </a:lnTo>
                  <a:lnTo>
                    <a:pt x="32473" y="25527"/>
                  </a:lnTo>
                  <a:lnTo>
                    <a:pt x="4216" y="55702"/>
                  </a:lnTo>
                  <a:lnTo>
                    <a:pt x="0" y="70281"/>
                  </a:lnTo>
                  <a:lnTo>
                    <a:pt x="0" y="80162"/>
                  </a:lnTo>
                  <a:lnTo>
                    <a:pt x="850" y="85051"/>
                  </a:lnTo>
                  <a:lnTo>
                    <a:pt x="4216" y="94742"/>
                  </a:lnTo>
                  <a:lnTo>
                    <a:pt x="6718" y="99441"/>
                  </a:lnTo>
                  <a:lnTo>
                    <a:pt x="8826" y="102362"/>
                  </a:lnTo>
                  <a:lnTo>
                    <a:pt x="6718" y="105257"/>
                  </a:lnTo>
                  <a:lnTo>
                    <a:pt x="4216" y="109969"/>
                  </a:lnTo>
                  <a:lnTo>
                    <a:pt x="850" y="119659"/>
                  </a:lnTo>
                  <a:lnTo>
                    <a:pt x="0" y="124548"/>
                  </a:lnTo>
                  <a:lnTo>
                    <a:pt x="0" y="134429"/>
                  </a:lnTo>
                  <a:lnTo>
                    <a:pt x="21031" y="170281"/>
                  </a:lnTo>
                  <a:lnTo>
                    <a:pt x="19456" y="170281"/>
                  </a:lnTo>
                  <a:lnTo>
                    <a:pt x="19456" y="1043012"/>
                  </a:lnTo>
                  <a:lnTo>
                    <a:pt x="28270" y="1086764"/>
                  </a:lnTo>
                  <a:lnTo>
                    <a:pt x="52298" y="1122438"/>
                  </a:lnTo>
                  <a:lnTo>
                    <a:pt x="87985" y="1146479"/>
                  </a:lnTo>
                  <a:lnTo>
                    <a:pt x="131737" y="1155280"/>
                  </a:lnTo>
                  <a:lnTo>
                    <a:pt x="175488" y="1146479"/>
                  </a:lnTo>
                  <a:lnTo>
                    <a:pt x="211162" y="1122438"/>
                  </a:lnTo>
                  <a:lnTo>
                    <a:pt x="235204" y="1086764"/>
                  </a:lnTo>
                  <a:lnTo>
                    <a:pt x="244005" y="1043012"/>
                  </a:lnTo>
                  <a:lnTo>
                    <a:pt x="244005" y="170281"/>
                  </a:lnTo>
                  <a:lnTo>
                    <a:pt x="242430" y="170281"/>
                  </a:lnTo>
                  <a:lnTo>
                    <a:pt x="246075" y="167170"/>
                  </a:lnTo>
                  <a:lnTo>
                    <a:pt x="263461" y="134429"/>
                  </a:lnTo>
                  <a:lnTo>
                    <a:pt x="263461" y="129489"/>
                  </a:lnTo>
                  <a:lnTo>
                    <a:pt x="263461" y="124548"/>
                  </a:lnTo>
                  <a:lnTo>
                    <a:pt x="262623" y="119659"/>
                  </a:lnTo>
                  <a:lnTo>
                    <a:pt x="259245" y="109969"/>
                  </a:lnTo>
                  <a:lnTo>
                    <a:pt x="256755" y="105257"/>
                  </a:lnTo>
                  <a:lnTo>
                    <a:pt x="254635" y="102362"/>
                  </a:lnTo>
                  <a:lnTo>
                    <a:pt x="256755" y="99441"/>
                  </a:lnTo>
                  <a:lnTo>
                    <a:pt x="259245" y="94742"/>
                  </a:lnTo>
                  <a:lnTo>
                    <a:pt x="262623" y="85051"/>
                  </a:lnTo>
                  <a:lnTo>
                    <a:pt x="263461" y="80162"/>
                  </a:lnTo>
                  <a:lnTo>
                    <a:pt x="263461" y="75222"/>
                  </a:lnTo>
                  <a:lnTo>
                    <a:pt x="263461" y="70281"/>
                  </a:lnTo>
                  <a:close/>
                </a:path>
              </a:pathLst>
            </a:custGeom>
            <a:solidFill>
              <a:srgbClr val="FFF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17887" y="2478599"/>
              <a:ext cx="226060" cy="648335"/>
            </a:xfrm>
            <a:custGeom>
              <a:avLst/>
              <a:gdLst/>
              <a:ahLst/>
              <a:cxnLst/>
              <a:rect l="l" t="t" r="r" b="b"/>
              <a:pathLst>
                <a:path w="226060" h="648335">
                  <a:moveTo>
                    <a:pt x="113020" y="647812"/>
                  </a:moveTo>
                  <a:lnTo>
                    <a:pt x="69211" y="639005"/>
                  </a:lnTo>
                  <a:lnTo>
                    <a:pt x="33401" y="614972"/>
                  </a:lnTo>
                  <a:lnTo>
                    <a:pt x="9239" y="579290"/>
                  </a:lnTo>
                  <a:lnTo>
                    <a:pt x="374" y="535539"/>
                  </a:lnTo>
                  <a:lnTo>
                    <a:pt x="0" y="0"/>
                  </a:lnTo>
                  <a:lnTo>
                    <a:pt x="224544" y="0"/>
                  </a:lnTo>
                  <a:lnTo>
                    <a:pt x="225667" y="535165"/>
                  </a:lnTo>
                  <a:lnTo>
                    <a:pt x="216855" y="578974"/>
                  </a:lnTo>
                  <a:lnTo>
                    <a:pt x="192781" y="614785"/>
                  </a:lnTo>
                  <a:lnTo>
                    <a:pt x="156988" y="638947"/>
                  </a:lnTo>
                  <a:lnTo>
                    <a:pt x="113020" y="647812"/>
                  </a:lnTo>
                  <a:close/>
                </a:path>
              </a:pathLst>
            </a:custGeom>
            <a:solidFill>
              <a:srgbClr val="DDEC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636" y="2422463"/>
              <a:ext cx="224544" cy="10254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189819" y="1962146"/>
              <a:ext cx="282575" cy="1173480"/>
            </a:xfrm>
            <a:custGeom>
              <a:avLst/>
              <a:gdLst/>
              <a:ahLst/>
              <a:cxnLst/>
              <a:rect l="l" t="t" r="r" b="b"/>
              <a:pathLst>
                <a:path w="282575" h="1173480">
                  <a:moveTo>
                    <a:pt x="141089" y="1173480"/>
                  </a:moveTo>
                  <a:lnTo>
                    <a:pt x="93823" y="1163320"/>
                  </a:lnTo>
                  <a:lnTo>
                    <a:pt x="55153" y="1137920"/>
                  </a:lnTo>
                  <a:lnTo>
                    <a:pt x="29044" y="1098550"/>
                  </a:lnTo>
                  <a:lnTo>
                    <a:pt x="19460" y="1051560"/>
                  </a:lnTo>
                  <a:lnTo>
                    <a:pt x="19460" y="181610"/>
                  </a:lnTo>
                  <a:lnTo>
                    <a:pt x="11209" y="171450"/>
                  </a:lnTo>
                  <a:lnTo>
                    <a:pt x="5099" y="161290"/>
                  </a:lnTo>
                  <a:lnTo>
                    <a:pt x="1303" y="149860"/>
                  </a:lnTo>
                  <a:lnTo>
                    <a:pt x="0" y="138430"/>
                  </a:lnTo>
                  <a:lnTo>
                    <a:pt x="0" y="83820"/>
                  </a:lnTo>
                  <a:lnTo>
                    <a:pt x="10940" y="50800"/>
                  </a:lnTo>
                  <a:lnTo>
                    <a:pt x="40932" y="24130"/>
                  </a:lnTo>
                  <a:lnTo>
                    <a:pt x="85730" y="6350"/>
                  </a:lnTo>
                  <a:lnTo>
                    <a:pt x="141089" y="0"/>
                  </a:lnTo>
                  <a:lnTo>
                    <a:pt x="196447" y="6350"/>
                  </a:lnTo>
                  <a:lnTo>
                    <a:pt x="225246" y="17780"/>
                  </a:lnTo>
                  <a:lnTo>
                    <a:pt x="141089" y="17780"/>
                  </a:lnTo>
                  <a:lnTo>
                    <a:pt x="94022" y="22860"/>
                  </a:lnTo>
                  <a:lnTo>
                    <a:pt x="55060" y="38100"/>
                  </a:lnTo>
                  <a:lnTo>
                    <a:pt x="28518" y="58420"/>
                  </a:lnTo>
                  <a:lnTo>
                    <a:pt x="18712" y="83820"/>
                  </a:lnTo>
                  <a:lnTo>
                    <a:pt x="28518" y="109220"/>
                  </a:lnTo>
                  <a:lnTo>
                    <a:pt x="50376" y="127000"/>
                  </a:lnTo>
                  <a:lnTo>
                    <a:pt x="18712" y="127000"/>
                  </a:lnTo>
                  <a:lnTo>
                    <a:pt x="18712" y="138430"/>
                  </a:lnTo>
                  <a:lnTo>
                    <a:pt x="28512" y="163830"/>
                  </a:lnTo>
                  <a:lnTo>
                    <a:pt x="55013" y="184150"/>
                  </a:lnTo>
                  <a:lnTo>
                    <a:pt x="87389" y="196850"/>
                  </a:lnTo>
                  <a:lnTo>
                    <a:pt x="37798" y="196850"/>
                  </a:lnTo>
                  <a:lnTo>
                    <a:pt x="37798" y="267970"/>
                  </a:lnTo>
                  <a:lnTo>
                    <a:pt x="41242" y="278130"/>
                  </a:lnTo>
                  <a:lnTo>
                    <a:pt x="51037" y="287020"/>
                  </a:lnTo>
                  <a:lnTo>
                    <a:pt x="66375" y="295910"/>
                  </a:lnTo>
                  <a:lnTo>
                    <a:pt x="82434" y="300990"/>
                  </a:lnTo>
                  <a:lnTo>
                    <a:pt x="38172" y="300990"/>
                  </a:lnTo>
                  <a:lnTo>
                    <a:pt x="38172" y="360680"/>
                  </a:lnTo>
                  <a:lnTo>
                    <a:pt x="41616" y="370840"/>
                  </a:lnTo>
                  <a:lnTo>
                    <a:pt x="51411" y="381000"/>
                  </a:lnTo>
                  <a:lnTo>
                    <a:pt x="66749" y="389890"/>
                  </a:lnTo>
                  <a:lnTo>
                    <a:pt x="78794" y="393700"/>
                  </a:lnTo>
                  <a:lnTo>
                    <a:pt x="37798" y="393700"/>
                  </a:lnTo>
                  <a:lnTo>
                    <a:pt x="37798" y="435610"/>
                  </a:lnTo>
                  <a:lnTo>
                    <a:pt x="39576" y="443230"/>
                  </a:lnTo>
                  <a:lnTo>
                    <a:pt x="44721" y="450850"/>
                  </a:lnTo>
                  <a:lnTo>
                    <a:pt x="52955" y="457200"/>
                  </a:lnTo>
                  <a:lnTo>
                    <a:pt x="63995" y="463550"/>
                  </a:lnTo>
                  <a:lnTo>
                    <a:pt x="262717" y="463550"/>
                  </a:lnTo>
                  <a:lnTo>
                    <a:pt x="262717" y="468630"/>
                  </a:lnTo>
                  <a:lnTo>
                    <a:pt x="38172" y="468630"/>
                  </a:lnTo>
                  <a:lnTo>
                    <a:pt x="38172" y="477520"/>
                  </a:lnTo>
                  <a:lnTo>
                    <a:pt x="93435" y="477520"/>
                  </a:lnTo>
                  <a:lnTo>
                    <a:pt x="93934" y="480060"/>
                  </a:lnTo>
                  <a:lnTo>
                    <a:pt x="92999" y="483870"/>
                  </a:lnTo>
                  <a:lnTo>
                    <a:pt x="64369" y="483870"/>
                  </a:lnTo>
                  <a:lnTo>
                    <a:pt x="53323" y="490220"/>
                  </a:lnTo>
                  <a:lnTo>
                    <a:pt x="45049" y="496570"/>
                  </a:lnTo>
                  <a:lnTo>
                    <a:pt x="39792" y="504190"/>
                  </a:lnTo>
                  <a:lnTo>
                    <a:pt x="37798" y="510540"/>
                  </a:lnTo>
                  <a:lnTo>
                    <a:pt x="45353" y="525780"/>
                  </a:lnTo>
                  <a:lnTo>
                    <a:pt x="66521" y="538480"/>
                  </a:lnTo>
                  <a:lnTo>
                    <a:pt x="82789" y="543560"/>
                  </a:lnTo>
                  <a:lnTo>
                    <a:pt x="35927" y="543560"/>
                  </a:lnTo>
                  <a:lnTo>
                    <a:pt x="35927" y="585470"/>
                  </a:lnTo>
                  <a:lnTo>
                    <a:pt x="39371" y="595630"/>
                  </a:lnTo>
                  <a:lnTo>
                    <a:pt x="49165" y="604520"/>
                  </a:lnTo>
                  <a:lnTo>
                    <a:pt x="64504" y="613410"/>
                  </a:lnTo>
                  <a:lnTo>
                    <a:pt x="77887" y="618490"/>
                  </a:lnTo>
                  <a:lnTo>
                    <a:pt x="36301" y="618490"/>
                  </a:lnTo>
                  <a:lnTo>
                    <a:pt x="36301" y="660400"/>
                  </a:lnTo>
                  <a:lnTo>
                    <a:pt x="39745" y="670560"/>
                  </a:lnTo>
                  <a:lnTo>
                    <a:pt x="49540" y="680720"/>
                  </a:lnTo>
                  <a:lnTo>
                    <a:pt x="64878" y="688340"/>
                  </a:lnTo>
                  <a:lnTo>
                    <a:pt x="78261" y="693420"/>
                  </a:lnTo>
                  <a:lnTo>
                    <a:pt x="36675" y="693420"/>
                  </a:lnTo>
                  <a:lnTo>
                    <a:pt x="36675" y="735330"/>
                  </a:lnTo>
                  <a:lnTo>
                    <a:pt x="40119" y="745490"/>
                  </a:lnTo>
                  <a:lnTo>
                    <a:pt x="49914" y="755650"/>
                  </a:lnTo>
                  <a:lnTo>
                    <a:pt x="65252" y="764540"/>
                  </a:lnTo>
                  <a:lnTo>
                    <a:pt x="81312" y="769620"/>
                  </a:lnTo>
                  <a:lnTo>
                    <a:pt x="37049" y="769620"/>
                  </a:lnTo>
                  <a:lnTo>
                    <a:pt x="37049" y="811530"/>
                  </a:lnTo>
                  <a:lnTo>
                    <a:pt x="40494" y="821690"/>
                  </a:lnTo>
                  <a:lnTo>
                    <a:pt x="50288" y="830580"/>
                  </a:lnTo>
                  <a:lnTo>
                    <a:pt x="65626" y="839470"/>
                  </a:lnTo>
                  <a:lnTo>
                    <a:pt x="81686" y="844550"/>
                  </a:lnTo>
                  <a:lnTo>
                    <a:pt x="37424" y="844550"/>
                  </a:lnTo>
                  <a:lnTo>
                    <a:pt x="37424" y="886460"/>
                  </a:lnTo>
                  <a:lnTo>
                    <a:pt x="40868" y="896620"/>
                  </a:lnTo>
                  <a:lnTo>
                    <a:pt x="50662" y="905510"/>
                  </a:lnTo>
                  <a:lnTo>
                    <a:pt x="66000" y="914400"/>
                  </a:lnTo>
                  <a:lnTo>
                    <a:pt x="79384" y="919480"/>
                  </a:lnTo>
                  <a:lnTo>
                    <a:pt x="37798" y="919480"/>
                  </a:lnTo>
                  <a:lnTo>
                    <a:pt x="37798" y="961390"/>
                  </a:lnTo>
                  <a:lnTo>
                    <a:pt x="41242" y="971550"/>
                  </a:lnTo>
                  <a:lnTo>
                    <a:pt x="51037" y="981710"/>
                  </a:lnTo>
                  <a:lnTo>
                    <a:pt x="66375" y="989330"/>
                  </a:lnTo>
                  <a:lnTo>
                    <a:pt x="79758" y="994410"/>
                  </a:lnTo>
                  <a:lnTo>
                    <a:pt x="38172" y="994410"/>
                  </a:lnTo>
                  <a:lnTo>
                    <a:pt x="38172" y="1051560"/>
                  </a:lnTo>
                  <a:lnTo>
                    <a:pt x="46218" y="1092200"/>
                  </a:lnTo>
                  <a:lnTo>
                    <a:pt x="68018" y="1123950"/>
                  </a:lnTo>
                  <a:lnTo>
                    <a:pt x="100062" y="1145540"/>
                  </a:lnTo>
                  <a:lnTo>
                    <a:pt x="138843" y="1153160"/>
                  </a:lnTo>
                  <a:lnTo>
                    <a:pt x="203822" y="1153160"/>
                  </a:lnTo>
                  <a:lnTo>
                    <a:pt x="188354" y="1163320"/>
                  </a:lnTo>
                  <a:lnTo>
                    <a:pt x="141089" y="1173480"/>
                  </a:lnTo>
                  <a:close/>
                </a:path>
                <a:path w="282575" h="1173480">
                  <a:moveTo>
                    <a:pt x="280874" y="149860"/>
                  </a:moveTo>
                  <a:lnTo>
                    <a:pt x="141089" y="149860"/>
                  </a:lnTo>
                  <a:lnTo>
                    <a:pt x="188155" y="144780"/>
                  </a:lnTo>
                  <a:lnTo>
                    <a:pt x="227117" y="130810"/>
                  </a:lnTo>
                  <a:lnTo>
                    <a:pt x="253659" y="109220"/>
                  </a:lnTo>
                  <a:lnTo>
                    <a:pt x="263466" y="83820"/>
                  </a:lnTo>
                  <a:lnTo>
                    <a:pt x="253659" y="58420"/>
                  </a:lnTo>
                  <a:lnTo>
                    <a:pt x="227117" y="38100"/>
                  </a:lnTo>
                  <a:lnTo>
                    <a:pt x="188155" y="22860"/>
                  </a:lnTo>
                  <a:lnTo>
                    <a:pt x="141089" y="17780"/>
                  </a:lnTo>
                  <a:lnTo>
                    <a:pt x="225246" y="17780"/>
                  </a:lnTo>
                  <a:lnTo>
                    <a:pt x="241245" y="24130"/>
                  </a:lnTo>
                  <a:lnTo>
                    <a:pt x="271237" y="50800"/>
                  </a:lnTo>
                  <a:lnTo>
                    <a:pt x="282178" y="83820"/>
                  </a:lnTo>
                  <a:lnTo>
                    <a:pt x="282178" y="138430"/>
                  </a:lnTo>
                  <a:lnTo>
                    <a:pt x="280874" y="149860"/>
                  </a:lnTo>
                  <a:close/>
                </a:path>
                <a:path w="282575" h="1173480">
                  <a:moveTo>
                    <a:pt x="141089" y="135890"/>
                  </a:moveTo>
                  <a:lnTo>
                    <a:pt x="100220" y="132080"/>
                  </a:lnTo>
                  <a:lnTo>
                    <a:pt x="67597" y="120650"/>
                  </a:lnTo>
                  <a:lnTo>
                    <a:pt x="45990" y="104140"/>
                  </a:lnTo>
                  <a:lnTo>
                    <a:pt x="38172" y="83820"/>
                  </a:lnTo>
                  <a:lnTo>
                    <a:pt x="45990" y="63500"/>
                  </a:lnTo>
                  <a:lnTo>
                    <a:pt x="67597" y="46990"/>
                  </a:lnTo>
                  <a:lnTo>
                    <a:pt x="100220" y="35560"/>
                  </a:lnTo>
                  <a:lnTo>
                    <a:pt x="141089" y="31750"/>
                  </a:lnTo>
                  <a:lnTo>
                    <a:pt x="181957" y="35560"/>
                  </a:lnTo>
                  <a:lnTo>
                    <a:pt x="214580" y="46990"/>
                  </a:lnTo>
                  <a:lnTo>
                    <a:pt x="219566" y="50800"/>
                  </a:lnTo>
                  <a:lnTo>
                    <a:pt x="141089" y="50800"/>
                  </a:lnTo>
                  <a:lnTo>
                    <a:pt x="107565" y="53340"/>
                  </a:lnTo>
                  <a:lnTo>
                    <a:pt x="80882" y="60960"/>
                  </a:lnTo>
                  <a:lnTo>
                    <a:pt x="63252" y="72390"/>
                  </a:lnTo>
                  <a:lnTo>
                    <a:pt x="56884" y="83820"/>
                  </a:lnTo>
                  <a:lnTo>
                    <a:pt x="63252" y="95250"/>
                  </a:lnTo>
                  <a:lnTo>
                    <a:pt x="80882" y="106680"/>
                  </a:lnTo>
                  <a:lnTo>
                    <a:pt x="107565" y="114300"/>
                  </a:lnTo>
                  <a:lnTo>
                    <a:pt x="141089" y="116840"/>
                  </a:lnTo>
                  <a:lnTo>
                    <a:pt x="219566" y="116840"/>
                  </a:lnTo>
                  <a:lnTo>
                    <a:pt x="214580" y="120650"/>
                  </a:lnTo>
                  <a:lnTo>
                    <a:pt x="181957" y="132080"/>
                  </a:lnTo>
                  <a:lnTo>
                    <a:pt x="141089" y="135890"/>
                  </a:lnTo>
                  <a:close/>
                </a:path>
                <a:path w="282575" h="1173480">
                  <a:moveTo>
                    <a:pt x="219566" y="116840"/>
                  </a:moveTo>
                  <a:lnTo>
                    <a:pt x="141089" y="116840"/>
                  </a:lnTo>
                  <a:lnTo>
                    <a:pt x="174612" y="114300"/>
                  </a:lnTo>
                  <a:lnTo>
                    <a:pt x="201295" y="106680"/>
                  </a:lnTo>
                  <a:lnTo>
                    <a:pt x="218925" y="95250"/>
                  </a:lnTo>
                  <a:lnTo>
                    <a:pt x="225293" y="83820"/>
                  </a:lnTo>
                  <a:lnTo>
                    <a:pt x="218925" y="72390"/>
                  </a:lnTo>
                  <a:lnTo>
                    <a:pt x="201295" y="60960"/>
                  </a:lnTo>
                  <a:lnTo>
                    <a:pt x="174612" y="53340"/>
                  </a:lnTo>
                  <a:lnTo>
                    <a:pt x="141089" y="50800"/>
                  </a:lnTo>
                  <a:lnTo>
                    <a:pt x="219566" y="50800"/>
                  </a:lnTo>
                  <a:lnTo>
                    <a:pt x="236187" y="63500"/>
                  </a:lnTo>
                  <a:lnTo>
                    <a:pt x="244005" y="83820"/>
                  </a:lnTo>
                  <a:lnTo>
                    <a:pt x="236187" y="104140"/>
                  </a:lnTo>
                  <a:lnTo>
                    <a:pt x="219566" y="116840"/>
                  </a:lnTo>
                  <a:close/>
                </a:path>
                <a:path w="282575" h="1173480">
                  <a:moveTo>
                    <a:pt x="141089" y="168910"/>
                  </a:moveTo>
                  <a:lnTo>
                    <a:pt x="102969" y="165100"/>
                  </a:lnTo>
                  <a:lnTo>
                    <a:pt x="69094" y="157480"/>
                  </a:lnTo>
                  <a:lnTo>
                    <a:pt x="40622" y="143510"/>
                  </a:lnTo>
                  <a:lnTo>
                    <a:pt x="18712" y="127000"/>
                  </a:lnTo>
                  <a:lnTo>
                    <a:pt x="50376" y="127000"/>
                  </a:lnTo>
                  <a:lnTo>
                    <a:pt x="55060" y="130810"/>
                  </a:lnTo>
                  <a:lnTo>
                    <a:pt x="94022" y="144780"/>
                  </a:lnTo>
                  <a:lnTo>
                    <a:pt x="141089" y="149860"/>
                  </a:lnTo>
                  <a:lnTo>
                    <a:pt x="280874" y="149860"/>
                  </a:lnTo>
                  <a:lnTo>
                    <a:pt x="280030" y="152400"/>
                  </a:lnTo>
                  <a:lnTo>
                    <a:pt x="225293" y="152400"/>
                  </a:lnTo>
                  <a:lnTo>
                    <a:pt x="206821" y="158750"/>
                  </a:lnTo>
                  <a:lnTo>
                    <a:pt x="186419" y="163830"/>
                  </a:lnTo>
                  <a:lnTo>
                    <a:pt x="164403" y="167640"/>
                  </a:lnTo>
                  <a:lnTo>
                    <a:pt x="141089" y="168910"/>
                  </a:lnTo>
                  <a:close/>
                </a:path>
                <a:path w="282575" h="1173480">
                  <a:moveTo>
                    <a:pt x="262717" y="204470"/>
                  </a:moveTo>
                  <a:lnTo>
                    <a:pt x="140714" y="204470"/>
                  </a:lnTo>
                  <a:lnTo>
                    <a:pt x="151023" y="203200"/>
                  </a:lnTo>
                  <a:lnTo>
                    <a:pt x="161157" y="203200"/>
                  </a:lnTo>
                  <a:lnTo>
                    <a:pt x="180758" y="200660"/>
                  </a:lnTo>
                  <a:lnTo>
                    <a:pt x="200347" y="191770"/>
                  </a:lnTo>
                  <a:lnTo>
                    <a:pt x="213411" y="180340"/>
                  </a:lnTo>
                  <a:lnTo>
                    <a:pt x="221281" y="166370"/>
                  </a:lnTo>
                  <a:lnTo>
                    <a:pt x="225293" y="152400"/>
                  </a:lnTo>
                  <a:lnTo>
                    <a:pt x="280030" y="152400"/>
                  </a:lnTo>
                  <a:lnTo>
                    <a:pt x="277079" y="161290"/>
                  </a:lnTo>
                  <a:lnTo>
                    <a:pt x="270968" y="171450"/>
                  </a:lnTo>
                  <a:lnTo>
                    <a:pt x="262717" y="181610"/>
                  </a:lnTo>
                  <a:lnTo>
                    <a:pt x="262717" y="204470"/>
                  </a:lnTo>
                  <a:close/>
                </a:path>
                <a:path w="282575" h="1173480">
                  <a:moveTo>
                    <a:pt x="158157" y="222250"/>
                  </a:moveTo>
                  <a:lnTo>
                    <a:pt x="140714" y="222250"/>
                  </a:lnTo>
                  <a:lnTo>
                    <a:pt x="110845" y="220980"/>
                  </a:lnTo>
                  <a:lnTo>
                    <a:pt x="83362" y="215900"/>
                  </a:lnTo>
                  <a:lnTo>
                    <a:pt x="58826" y="207010"/>
                  </a:lnTo>
                  <a:lnTo>
                    <a:pt x="37798" y="196850"/>
                  </a:lnTo>
                  <a:lnTo>
                    <a:pt x="87389" y="196850"/>
                  </a:lnTo>
                  <a:lnTo>
                    <a:pt x="93864" y="199390"/>
                  </a:lnTo>
                  <a:lnTo>
                    <a:pt x="140714" y="204470"/>
                  </a:lnTo>
                  <a:lnTo>
                    <a:pt x="262717" y="204470"/>
                  </a:lnTo>
                  <a:lnTo>
                    <a:pt x="262717" y="213360"/>
                  </a:lnTo>
                  <a:lnTo>
                    <a:pt x="206207" y="213360"/>
                  </a:lnTo>
                  <a:lnTo>
                    <a:pt x="191079" y="217170"/>
                  </a:lnTo>
                  <a:lnTo>
                    <a:pt x="175004" y="220980"/>
                  </a:lnTo>
                  <a:lnTo>
                    <a:pt x="158157" y="222250"/>
                  </a:lnTo>
                  <a:close/>
                </a:path>
                <a:path w="282575" h="1173480">
                  <a:moveTo>
                    <a:pt x="262717" y="458470"/>
                  </a:moveTo>
                  <a:lnTo>
                    <a:pt x="203587" y="458470"/>
                  </a:lnTo>
                  <a:lnTo>
                    <a:pt x="206112" y="222250"/>
                  </a:lnTo>
                  <a:lnTo>
                    <a:pt x="206207" y="213360"/>
                  </a:lnTo>
                  <a:lnTo>
                    <a:pt x="262717" y="213360"/>
                  </a:lnTo>
                  <a:lnTo>
                    <a:pt x="262717" y="458470"/>
                  </a:lnTo>
                  <a:close/>
                </a:path>
                <a:path w="282575" h="1173480">
                  <a:moveTo>
                    <a:pt x="88320" y="321310"/>
                  </a:moveTo>
                  <a:lnTo>
                    <a:pt x="81958" y="321310"/>
                  </a:lnTo>
                  <a:lnTo>
                    <a:pt x="68854" y="317500"/>
                  </a:lnTo>
                  <a:lnTo>
                    <a:pt x="57118" y="312420"/>
                  </a:lnTo>
                  <a:lnTo>
                    <a:pt x="46856" y="307340"/>
                  </a:lnTo>
                  <a:lnTo>
                    <a:pt x="38172" y="300990"/>
                  </a:lnTo>
                  <a:lnTo>
                    <a:pt x="82434" y="300990"/>
                  </a:lnTo>
                  <a:lnTo>
                    <a:pt x="86449" y="302260"/>
                  </a:lnTo>
                  <a:lnTo>
                    <a:pt x="91689" y="304800"/>
                  </a:lnTo>
                  <a:lnTo>
                    <a:pt x="94683" y="309880"/>
                  </a:lnTo>
                  <a:lnTo>
                    <a:pt x="92063" y="318770"/>
                  </a:lnTo>
                  <a:lnTo>
                    <a:pt x="88320" y="321310"/>
                  </a:lnTo>
                  <a:close/>
                </a:path>
                <a:path w="282575" h="1173480">
                  <a:moveTo>
                    <a:pt x="87946" y="415290"/>
                  </a:moveTo>
                  <a:lnTo>
                    <a:pt x="82333" y="415290"/>
                  </a:lnTo>
                  <a:lnTo>
                    <a:pt x="81584" y="414020"/>
                  </a:lnTo>
                  <a:lnTo>
                    <a:pt x="68480" y="410210"/>
                  </a:lnTo>
                  <a:lnTo>
                    <a:pt x="56744" y="405130"/>
                  </a:lnTo>
                  <a:lnTo>
                    <a:pt x="46481" y="400050"/>
                  </a:lnTo>
                  <a:lnTo>
                    <a:pt x="37798" y="393700"/>
                  </a:lnTo>
                  <a:lnTo>
                    <a:pt x="78794" y="393700"/>
                  </a:lnTo>
                  <a:lnTo>
                    <a:pt x="86824" y="396240"/>
                  </a:lnTo>
                  <a:lnTo>
                    <a:pt x="92063" y="397510"/>
                  </a:lnTo>
                  <a:lnTo>
                    <a:pt x="95057" y="402590"/>
                  </a:lnTo>
                  <a:lnTo>
                    <a:pt x="92811" y="407670"/>
                  </a:lnTo>
                  <a:lnTo>
                    <a:pt x="91689" y="412750"/>
                  </a:lnTo>
                  <a:lnTo>
                    <a:pt x="87946" y="415290"/>
                  </a:lnTo>
                  <a:close/>
                </a:path>
                <a:path w="282575" h="1173480">
                  <a:moveTo>
                    <a:pt x="262717" y="463550"/>
                  </a:moveTo>
                  <a:lnTo>
                    <a:pt x="63995" y="463550"/>
                  </a:lnTo>
                  <a:lnTo>
                    <a:pt x="80508" y="458470"/>
                  </a:lnTo>
                  <a:lnTo>
                    <a:pt x="98986" y="453390"/>
                  </a:lnTo>
                  <a:lnTo>
                    <a:pt x="119149" y="450850"/>
                  </a:lnTo>
                  <a:lnTo>
                    <a:pt x="157801" y="450850"/>
                  </a:lnTo>
                  <a:lnTo>
                    <a:pt x="174115" y="452120"/>
                  </a:lnTo>
                  <a:lnTo>
                    <a:pt x="189448" y="454660"/>
                  </a:lnTo>
                  <a:lnTo>
                    <a:pt x="203587" y="458470"/>
                  </a:lnTo>
                  <a:lnTo>
                    <a:pt x="262717" y="458470"/>
                  </a:lnTo>
                  <a:lnTo>
                    <a:pt x="262717" y="463550"/>
                  </a:lnTo>
                  <a:close/>
                </a:path>
                <a:path w="282575" h="1173480">
                  <a:moveTo>
                    <a:pt x="93435" y="477520"/>
                  </a:moveTo>
                  <a:lnTo>
                    <a:pt x="38172" y="477520"/>
                  </a:lnTo>
                  <a:lnTo>
                    <a:pt x="41915" y="474980"/>
                  </a:lnTo>
                  <a:lnTo>
                    <a:pt x="44160" y="473710"/>
                  </a:lnTo>
                  <a:lnTo>
                    <a:pt x="41915" y="472440"/>
                  </a:lnTo>
                  <a:lnTo>
                    <a:pt x="38172" y="468630"/>
                  </a:lnTo>
                  <a:lnTo>
                    <a:pt x="127259" y="468630"/>
                  </a:lnTo>
                  <a:lnTo>
                    <a:pt x="114471" y="469900"/>
                  </a:lnTo>
                  <a:lnTo>
                    <a:pt x="102454" y="472440"/>
                  </a:lnTo>
                  <a:lnTo>
                    <a:pt x="91314" y="473710"/>
                  </a:lnTo>
                  <a:lnTo>
                    <a:pt x="93186" y="476250"/>
                  </a:lnTo>
                  <a:lnTo>
                    <a:pt x="93435" y="477520"/>
                  </a:lnTo>
                  <a:close/>
                </a:path>
                <a:path w="282575" h="1173480">
                  <a:moveTo>
                    <a:pt x="262717" y="552450"/>
                  </a:moveTo>
                  <a:lnTo>
                    <a:pt x="158099" y="552450"/>
                  </a:lnTo>
                  <a:lnTo>
                    <a:pt x="174256" y="549910"/>
                  </a:lnTo>
                  <a:lnTo>
                    <a:pt x="189079" y="547370"/>
                  </a:lnTo>
                  <a:lnTo>
                    <a:pt x="202464" y="543560"/>
                  </a:lnTo>
                  <a:lnTo>
                    <a:pt x="202838" y="510540"/>
                  </a:lnTo>
                  <a:lnTo>
                    <a:pt x="202910" y="504190"/>
                  </a:lnTo>
                  <a:lnTo>
                    <a:pt x="202997" y="496570"/>
                  </a:lnTo>
                  <a:lnTo>
                    <a:pt x="203097" y="487680"/>
                  </a:lnTo>
                  <a:lnTo>
                    <a:pt x="203213" y="477520"/>
                  </a:lnTo>
                  <a:lnTo>
                    <a:pt x="189763" y="473710"/>
                  </a:lnTo>
                  <a:lnTo>
                    <a:pt x="174770" y="471170"/>
                  </a:lnTo>
                  <a:lnTo>
                    <a:pt x="140714" y="468630"/>
                  </a:lnTo>
                  <a:lnTo>
                    <a:pt x="262717" y="468630"/>
                  </a:lnTo>
                  <a:lnTo>
                    <a:pt x="262717" y="552450"/>
                  </a:lnTo>
                  <a:close/>
                </a:path>
                <a:path w="282575" h="1173480">
                  <a:moveTo>
                    <a:pt x="88320" y="490220"/>
                  </a:moveTo>
                  <a:lnTo>
                    <a:pt x="81958" y="490220"/>
                  </a:lnTo>
                  <a:lnTo>
                    <a:pt x="75596" y="487680"/>
                  </a:lnTo>
                  <a:lnTo>
                    <a:pt x="69983" y="486410"/>
                  </a:lnTo>
                  <a:lnTo>
                    <a:pt x="64369" y="483870"/>
                  </a:lnTo>
                  <a:lnTo>
                    <a:pt x="92999" y="483870"/>
                  </a:lnTo>
                  <a:lnTo>
                    <a:pt x="92063" y="487680"/>
                  </a:lnTo>
                  <a:lnTo>
                    <a:pt x="88320" y="490220"/>
                  </a:lnTo>
                  <a:close/>
                </a:path>
                <a:path w="282575" h="1173480">
                  <a:moveTo>
                    <a:pt x="155596" y="570230"/>
                  </a:moveTo>
                  <a:lnTo>
                    <a:pt x="138843" y="570230"/>
                  </a:lnTo>
                  <a:lnTo>
                    <a:pt x="106974" y="568960"/>
                  </a:lnTo>
                  <a:lnTo>
                    <a:pt x="78684" y="563880"/>
                  </a:lnTo>
                  <a:lnTo>
                    <a:pt x="54744" y="554990"/>
                  </a:lnTo>
                  <a:lnTo>
                    <a:pt x="35927" y="543560"/>
                  </a:lnTo>
                  <a:lnTo>
                    <a:pt x="82789" y="543560"/>
                  </a:lnTo>
                  <a:lnTo>
                    <a:pt x="99057" y="548640"/>
                  </a:lnTo>
                  <a:lnTo>
                    <a:pt x="140714" y="552450"/>
                  </a:lnTo>
                  <a:lnTo>
                    <a:pt x="262717" y="552450"/>
                  </a:lnTo>
                  <a:lnTo>
                    <a:pt x="262717" y="562610"/>
                  </a:lnTo>
                  <a:lnTo>
                    <a:pt x="200593" y="562610"/>
                  </a:lnTo>
                  <a:lnTo>
                    <a:pt x="186576" y="566420"/>
                  </a:lnTo>
                  <a:lnTo>
                    <a:pt x="171542" y="568960"/>
                  </a:lnTo>
                  <a:lnTo>
                    <a:pt x="155596" y="570230"/>
                  </a:lnTo>
                  <a:close/>
                </a:path>
                <a:path w="282575" h="1173480">
                  <a:moveTo>
                    <a:pt x="203822" y="1153160"/>
                  </a:moveTo>
                  <a:lnTo>
                    <a:pt x="149696" y="1153160"/>
                  </a:lnTo>
                  <a:lnTo>
                    <a:pt x="175875" y="1140460"/>
                  </a:lnTo>
                  <a:lnTo>
                    <a:pt x="189319" y="1118870"/>
                  </a:lnTo>
                  <a:lnTo>
                    <a:pt x="194272" y="1099820"/>
                  </a:lnTo>
                  <a:lnTo>
                    <a:pt x="194878" y="1092200"/>
                  </a:lnTo>
                  <a:lnTo>
                    <a:pt x="194979" y="1090930"/>
                  </a:lnTo>
                  <a:lnTo>
                    <a:pt x="200512" y="570230"/>
                  </a:lnTo>
                  <a:lnTo>
                    <a:pt x="200593" y="562610"/>
                  </a:lnTo>
                  <a:lnTo>
                    <a:pt x="262717" y="562610"/>
                  </a:lnTo>
                  <a:lnTo>
                    <a:pt x="262717" y="1051560"/>
                  </a:lnTo>
                  <a:lnTo>
                    <a:pt x="253133" y="1098550"/>
                  </a:lnTo>
                  <a:lnTo>
                    <a:pt x="227024" y="1137920"/>
                  </a:lnTo>
                  <a:lnTo>
                    <a:pt x="203822" y="1153160"/>
                  </a:lnTo>
                  <a:close/>
                </a:path>
                <a:path w="282575" h="1173480">
                  <a:moveTo>
                    <a:pt x="86449" y="638810"/>
                  </a:moveTo>
                  <a:lnTo>
                    <a:pt x="80087" y="638810"/>
                  </a:lnTo>
                  <a:lnTo>
                    <a:pt x="66983" y="635000"/>
                  </a:lnTo>
                  <a:lnTo>
                    <a:pt x="55247" y="629920"/>
                  </a:lnTo>
                  <a:lnTo>
                    <a:pt x="44985" y="624840"/>
                  </a:lnTo>
                  <a:lnTo>
                    <a:pt x="36301" y="618490"/>
                  </a:lnTo>
                  <a:lnTo>
                    <a:pt x="77887" y="618490"/>
                  </a:lnTo>
                  <a:lnTo>
                    <a:pt x="84578" y="621030"/>
                  </a:lnTo>
                  <a:lnTo>
                    <a:pt x="89817" y="622300"/>
                  </a:lnTo>
                  <a:lnTo>
                    <a:pt x="92811" y="627380"/>
                  </a:lnTo>
                  <a:lnTo>
                    <a:pt x="90192" y="636270"/>
                  </a:lnTo>
                  <a:lnTo>
                    <a:pt x="86449" y="638810"/>
                  </a:lnTo>
                  <a:close/>
                </a:path>
                <a:path w="282575" h="1173480">
                  <a:moveTo>
                    <a:pt x="86824" y="715010"/>
                  </a:moveTo>
                  <a:lnTo>
                    <a:pt x="81210" y="715010"/>
                  </a:lnTo>
                  <a:lnTo>
                    <a:pt x="80461" y="713740"/>
                  </a:lnTo>
                  <a:lnTo>
                    <a:pt x="67357" y="709930"/>
                  </a:lnTo>
                  <a:lnTo>
                    <a:pt x="55621" y="704850"/>
                  </a:lnTo>
                  <a:lnTo>
                    <a:pt x="45359" y="699770"/>
                  </a:lnTo>
                  <a:lnTo>
                    <a:pt x="36675" y="693420"/>
                  </a:lnTo>
                  <a:lnTo>
                    <a:pt x="78261" y="693420"/>
                  </a:lnTo>
                  <a:lnTo>
                    <a:pt x="84952" y="695960"/>
                  </a:lnTo>
                  <a:lnTo>
                    <a:pt x="90192" y="697230"/>
                  </a:lnTo>
                  <a:lnTo>
                    <a:pt x="93186" y="702310"/>
                  </a:lnTo>
                  <a:lnTo>
                    <a:pt x="91689" y="707390"/>
                  </a:lnTo>
                  <a:lnTo>
                    <a:pt x="90566" y="712470"/>
                  </a:lnTo>
                  <a:lnTo>
                    <a:pt x="86824" y="715010"/>
                  </a:lnTo>
                  <a:close/>
                </a:path>
                <a:path w="282575" h="1173480">
                  <a:moveTo>
                    <a:pt x="87198" y="789940"/>
                  </a:moveTo>
                  <a:lnTo>
                    <a:pt x="80836" y="789940"/>
                  </a:lnTo>
                  <a:lnTo>
                    <a:pt x="67731" y="784860"/>
                  </a:lnTo>
                  <a:lnTo>
                    <a:pt x="55995" y="781050"/>
                  </a:lnTo>
                  <a:lnTo>
                    <a:pt x="45733" y="774700"/>
                  </a:lnTo>
                  <a:lnTo>
                    <a:pt x="37049" y="769620"/>
                  </a:lnTo>
                  <a:lnTo>
                    <a:pt x="81312" y="769620"/>
                  </a:lnTo>
                  <a:lnTo>
                    <a:pt x="85327" y="770890"/>
                  </a:lnTo>
                  <a:lnTo>
                    <a:pt x="90566" y="772160"/>
                  </a:lnTo>
                  <a:lnTo>
                    <a:pt x="93560" y="777240"/>
                  </a:lnTo>
                  <a:lnTo>
                    <a:pt x="92063" y="782320"/>
                  </a:lnTo>
                  <a:lnTo>
                    <a:pt x="90940" y="787400"/>
                  </a:lnTo>
                  <a:lnTo>
                    <a:pt x="87198" y="789940"/>
                  </a:lnTo>
                  <a:close/>
                </a:path>
                <a:path w="282575" h="1173480">
                  <a:moveTo>
                    <a:pt x="87572" y="864870"/>
                  </a:moveTo>
                  <a:lnTo>
                    <a:pt x="81210" y="864870"/>
                  </a:lnTo>
                  <a:lnTo>
                    <a:pt x="68106" y="861060"/>
                  </a:lnTo>
                  <a:lnTo>
                    <a:pt x="56370" y="855980"/>
                  </a:lnTo>
                  <a:lnTo>
                    <a:pt x="46107" y="850900"/>
                  </a:lnTo>
                  <a:lnTo>
                    <a:pt x="37424" y="844550"/>
                  </a:lnTo>
                  <a:lnTo>
                    <a:pt x="81686" y="844550"/>
                  </a:lnTo>
                  <a:lnTo>
                    <a:pt x="85701" y="845820"/>
                  </a:lnTo>
                  <a:lnTo>
                    <a:pt x="90940" y="848360"/>
                  </a:lnTo>
                  <a:lnTo>
                    <a:pt x="93934" y="853440"/>
                  </a:lnTo>
                  <a:lnTo>
                    <a:pt x="92437" y="857250"/>
                  </a:lnTo>
                  <a:lnTo>
                    <a:pt x="91314" y="862330"/>
                  </a:lnTo>
                  <a:lnTo>
                    <a:pt x="87572" y="864870"/>
                  </a:lnTo>
                  <a:close/>
                </a:path>
                <a:path w="282575" h="1173480">
                  <a:moveTo>
                    <a:pt x="87946" y="939800"/>
                  </a:moveTo>
                  <a:lnTo>
                    <a:pt x="81584" y="939800"/>
                  </a:lnTo>
                  <a:lnTo>
                    <a:pt x="68480" y="935990"/>
                  </a:lnTo>
                  <a:lnTo>
                    <a:pt x="56744" y="930910"/>
                  </a:lnTo>
                  <a:lnTo>
                    <a:pt x="46481" y="925830"/>
                  </a:lnTo>
                  <a:lnTo>
                    <a:pt x="37798" y="919480"/>
                  </a:lnTo>
                  <a:lnTo>
                    <a:pt x="79384" y="919480"/>
                  </a:lnTo>
                  <a:lnTo>
                    <a:pt x="86075" y="922020"/>
                  </a:lnTo>
                  <a:lnTo>
                    <a:pt x="91314" y="923290"/>
                  </a:lnTo>
                  <a:lnTo>
                    <a:pt x="94308" y="928370"/>
                  </a:lnTo>
                  <a:lnTo>
                    <a:pt x="91689" y="937260"/>
                  </a:lnTo>
                  <a:lnTo>
                    <a:pt x="87946" y="939800"/>
                  </a:lnTo>
                  <a:close/>
                </a:path>
                <a:path w="282575" h="1173480">
                  <a:moveTo>
                    <a:pt x="88320" y="1016000"/>
                  </a:moveTo>
                  <a:lnTo>
                    <a:pt x="82707" y="1016000"/>
                  </a:lnTo>
                  <a:lnTo>
                    <a:pt x="81958" y="1014730"/>
                  </a:lnTo>
                  <a:lnTo>
                    <a:pt x="68854" y="1010920"/>
                  </a:lnTo>
                  <a:lnTo>
                    <a:pt x="57118" y="1005840"/>
                  </a:lnTo>
                  <a:lnTo>
                    <a:pt x="46856" y="1000760"/>
                  </a:lnTo>
                  <a:lnTo>
                    <a:pt x="38172" y="994410"/>
                  </a:lnTo>
                  <a:lnTo>
                    <a:pt x="79758" y="994410"/>
                  </a:lnTo>
                  <a:lnTo>
                    <a:pt x="86449" y="996950"/>
                  </a:lnTo>
                  <a:lnTo>
                    <a:pt x="91689" y="998220"/>
                  </a:lnTo>
                  <a:lnTo>
                    <a:pt x="94683" y="1003300"/>
                  </a:lnTo>
                  <a:lnTo>
                    <a:pt x="92063" y="1012190"/>
                  </a:lnTo>
                  <a:lnTo>
                    <a:pt x="88320" y="1016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0734" y="4470465"/>
              <a:ext cx="95250" cy="952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0734" y="4794315"/>
              <a:ext cx="95250" cy="952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0734" y="5118165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698363" y="4331749"/>
            <a:ext cx="2709545" cy="984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</a:pPr>
            <a:r>
              <a:rPr dirty="0" sz="2050" spc="-45">
                <a:solidFill>
                  <a:srgbClr val="FFFFFF"/>
                </a:solidFill>
                <a:latin typeface="Tahoma"/>
                <a:cs typeface="Tahoma"/>
              </a:rPr>
              <a:t>Diagnóstico</a:t>
            </a:r>
            <a:r>
              <a:rPr dirty="0" sz="205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10">
                <a:solidFill>
                  <a:srgbClr val="FFFFFF"/>
                </a:solidFill>
                <a:latin typeface="Tahoma"/>
                <a:cs typeface="Tahoma"/>
              </a:rPr>
              <a:t>asistido </a:t>
            </a:r>
            <a:r>
              <a:rPr dirty="0" sz="2050" spc="-50">
                <a:solidFill>
                  <a:srgbClr val="FFFFFF"/>
                </a:solidFill>
                <a:latin typeface="Tahoma"/>
                <a:cs typeface="Tahoma"/>
              </a:rPr>
              <a:t>Medicina</a:t>
            </a:r>
            <a:r>
              <a:rPr dirty="0" sz="20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10">
                <a:solidFill>
                  <a:srgbClr val="FFFFFF"/>
                </a:solidFill>
                <a:latin typeface="Tahoma"/>
                <a:cs typeface="Tahoma"/>
              </a:rPr>
              <a:t>personalizada </a:t>
            </a:r>
            <a:r>
              <a:rPr dirty="0" sz="2050" spc="-70">
                <a:solidFill>
                  <a:srgbClr val="FFFFFF"/>
                </a:solidFill>
                <a:latin typeface="Tahoma"/>
                <a:cs typeface="Tahoma"/>
              </a:rPr>
              <a:t>Monitoreo</a:t>
            </a:r>
            <a:r>
              <a:rPr dirty="0" sz="20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7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0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50">
                <a:solidFill>
                  <a:srgbClr val="FFFFFF"/>
                </a:solidFill>
                <a:latin typeface="Tahoma"/>
                <a:cs typeface="Tahoma"/>
              </a:rPr>
              <a:t>wearables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29049" y="3610352"/>
            <a:ext cx="2320290" cy="3657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00" spc="-40">
                <a:solidFill>
                  <a:srgbClr val="FFFFFF"/>
                </a:solidFill>
                <a:latin typeface="Arial MT"/>
                <a:cs typeface="Arial MT"/>
              </a:rPr>
              <a:t>SaLud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2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Arial MT"/>
                <a:cs typeface="Arial MT"/>
              </a:rPr>
              <a:t>Medicina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810782" y="872420"/>
            <a:ext cx="5917565" cy="5352415"/>
            <a:chOff x="11810782" y="872420"/>
            <a:chExt cx="5917565" cy="5352415"/>
          </a:xfrm>
        </p:grpSpPr>
        <p:sp>
          <p:nvSpPr>
            <p:cNvPr id="17" name="object 17" descr=""/>
            <p:cNvSpPr/>
            <p:nvPr/>
          </p:nvSpPr>
          <p:spPr>
            <a:xfrm>
              <a:off x="13981631" y="2114012"/>
              <a:ext cx="3746500" cy="802640"/>
            </a:xfrm>
            <a:custGeom>
              <a:avLst/>
              <a:gdLst/>
              <a:ahLst/>
              <a:cxnLst/>
              <a:rect l="l" t="t" r="r" b="b"/>
              <a:pathLst>
                <a:path w="3746500" h="802639">
                  <a:moveTo>
                    <a:pt x="0" y="664999"/>
                  </a:moveTo>
                  <a:lnTo>
                    <a:pt x="0" y="137566"/>
                  </a:lnTo>
                  <a:lnTo>
                    <a:pt x="2245" y="114871"/>
                  </a:lnTo>
                  <a:lnTo>
                    <a:pt x="23479" y="63607"/>
                  </a:lnTo>
                  <a:lnTo>
                    <a:pt x="63082" y="24004"/>
                  </a:lnTo>
                  <a:lnTo>
                    <a:pt x="114345" y="2770"/>
                  </a:lnTo>
                  <a:lnTo>
                    <a:pt x="142349" y="0"/>
                  </a:lnTo>
                  <a:lnTo>
                    <a:pt x="3282091" y="116"/>
                  </a:lnTo>
                  <a:lnTo>
                    <a:pt x="3337508" y="2770"/>
                  </a:lnTo>
                  <a:lnTo>
                    <a:pt x="3391583" y="9841"/>
                  </a:lnTo>
                  <a:lnTo>
                    <a:pt x="3441910" y="20992"/>
                  </a:lnTo>
                  <a:lnTo>
                    <a:pt x="3488459" y="35996"/>
                  </a:lnTo>
                  <a:lnTo>
                    <a:pt x="3531086" y="54572"/>
                  </a:lnTo>
                  <a:lnTo>
                    <a:pt x="3531214" y="54628"/>
                  </a:lnTo>
                  <a:lnTo>
                    <a:pt x="3570158" y="76661"/>
                  </a:lnTo>
                  <a:lnTo>
                    <a:pt x="3605278" y="101871"/>
                  </a:lnTo>
                  <a:lnTo>
                    <a:pt x="3636556" y="130031"/>
                  </a:lnTo>
                  <a:lnTo>
                    <a:pt x="3663978" y="160916"/>
                  </a:lnTo>
                  <a:lnTo>
                    <a:pt x="3687527" y="194301"/>
                  </a:lnTo>
                  <a:lnTo>
                    <a:pt x="3707188" y="229959"/>
                  </a:lnTo>
                  <a:lnTo>
                    <a:pt x="3722945" y="267666"/>
                  </a:lnTo>
                  <a:lnTo>
                    <a:pt x="3739947" y="332746"/>
                  </a:lnTo>
                  <a:lnTo>
                    <a:pt x="3746350" y="401498"/>
                  </a:lnTo>
                  <a:lnTo>
                    <a:pt x="3744887" y="435580"/>
                  </a:lnTo>
                  <a:lnTo>
                    <a:pt x="3740609" y="468849"/>
                  </a:lnTo>
                  <a:lnTo>
                    <a:pt x="3733681" y="501143"/>
                  </a:lnTo>
                  <a:lnTo>
                    <a:pt x="3724270" y="532300"/>
                  </a:lnTo>
                  <a:lnTo>
                    <a:pt x="3723828" y="533167"/>
                  </a:lnTo>
                  <a:lnTo>
                    <a:pt x="3723828" y="534033"/>
                  </a:lnTo>
                  <a:lnTo>
                    <a:pt x="3723386" y="534899"/>
                  </a:lnTo>
                  <a:lnTo>
                    <a:pt x="3707326" y="572241"/>
                  </a:lnTo>
                  <a:lnTo>
                    <a:pt x="3687527" y="607482"/>
                  </a:lnTo>
                  <a:lnTo>
                    <a:pt x="3663705" y="640918"/>
                  </a:lnTo>
                  <a:lnTo>
                    <a:pt x="3636189" y="671764"/>
                  </a:lnTo>
                  <a:lnTo>
                    <a:pt x="3604898" y="699957"/>
                  </a:lnTo>
                  <a:lnTo>
                    <a:pt x="3569856" y="725254"/>
                  </a:lnTo>
                  <a:lnTo>
                    <a:pt x="3531214" y="747337"/>
                  </a:lnTo>
                  <a:lnTo>
                    <a:pt x="3531086" y="747410"/>
                  </a:lnTo>
                  <a:lnTo>
                    <a:pt x="3488609" y="766183"/>
                  </a:lnTo>
                  <a:lnTo>
                    <a:pt x="3442449" y="781329"/>
                  </a:lnTo>
                  <a:lnTo>
                    <a:pt x="3392627" y="792603"/>
                  </a:lnTo>
                  <a:lnTo>
                    <a:pt x="3338936" y="799794"/>
                  </a:lnTo>
                  <a:lnTo>
                    <a:pt x="3337508" y="799845"/>
                  </a:lnTo>
                  <a:lnTo>
                    <a:pt x="3282091" y="802565"/>
                  </a:lnTo>
                  <a:lnTo>
                    <a:pt x="142349" y="802565"/>
                  </a:lnTo>
                  <a:lnTo>
                    <a:pt x="114345" y="799794"/>
                  </a:lnTo>
                  <a:lnTo>
                    <a:pt x="63082" y="778560"/>
                  </a:lnTo>
                  <a:lnTo>
                    <a:pt x="23479" y="738957"/>
                  </a:lnTo>
                  <a:lnTo>
                    <a:pt x="2245" y="687694"/>
                  </a:lnTo>
                  <a:lnTo>
                    <a:pt x="0" y="664999"/>
                  </a:lnTo>
                  <a:close/>
                </a:path>
              </a:pathLst>
            </a:custGeom>
            <a:solidFill>
              <a:srgbClr val="53B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678039" y="1389303"/>
              <a:ext cx="3124835" cy="553085"/>
            </a:xfrm>
            <a:custGeom>
              <a:avLst/>
              <a:gdLst/>
              <a:ahLst/>
              <a:cxnLst/>
              <a:rect l="l" t="t" r="r" b="b"/>
              <a:pathLst>
                <a:path w="3124834" h="553085">
                  <a:moveTo>
                    <a:pt x="0" y="0"/>
                  </a:moveTo>
                  <a:lnTo>
                    <a:pt x="2848339" y="0"/>
                  </a:lnTo>
                  <a:lnTo>
                    <a:pt x="2902521" y="5360"/>
                  </a:lnTo>
                  <a:lnTo>
                    <a:pt x="2954128" y="21042"/>
                  </a:lnTo>
                  <a:lnTo>
                    <a:pt x="3001708" y="46445"/>
                  </a:lnTo>
                  <a:lnTo>
                    <a:pt x="3043812" y="80967"/>
                  </a:lnTo>
                  <a:lnTo>
                    <a:pt x="3078334" y="123071"/>
                  </a:lnTo>
                  <a:lnTo>
                    <a:pt x="3103736" y="170651"/>
                  </a:lnTo>
                  <a:lnTo>
                    <a:pt x="3119418" y="222257"/>
                  </a:lnTo>
                  <a:lnTo>
                    <a:pt x="3124779" y="276440"/>
                  </a:lnTo>
                  <a:lnTo>
                    <a:pt x="3124779" y="55288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759956" y="1885034"/>
              <a:ext cx="85725" cy="57150"/>
            </a:xfrm>
            <a:custGeom>
              <a:avLst/>
              <a:gdLst/>
              <a:ahLst/>
              <a:cxnLst/>
              <a:rect l="l" t="t" r="r" b="b"/>
              <a:pathLst>
                <a:path w="85725" h="57150">
                  <a:moveTo>
                    <a:pt x="85724" y="0"/>
                  </a:moveTo>
                  <a:lnTo>
                    <a:pt x="42862" y="57149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77447" y="872420"/>
              <a:ext cx="1004096" cy="124157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10782" y="2472490"/>
              <a:ext cx="5175864" cy="3751985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3952732" y="2969512"/>
            <a:ext cx="4018279" cy="1308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59079">
              <a:lnSpc>
                <a:spcPct val="103699"/>
              </a:lnSpc>
            </a:pPr>
            <a:r>
              <a:rPr dirty="0" sz="2050" spc="-70">
                <a:solidFill>
                  <a:srgbClr val="FFFFFF"/>
                </a:solidFill>
                <a:latin typeface="Tahoma"/>
                <a:cs typeface="Tahoma"/>
              </a:rPr>
              <a:t>Reconocimiento</a:t>
            </a:r>
            <a:r>
              <a:rPr dirty="0" sz="20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35">
                <a:solidFill>
                  <a:srgbClr val="FFFFFF"/>
                </a:solidFill>
                <a:latin typeface="Tahoma"/>
                <a:cs typeface="Tahoma"/>
              </a:rPr>
              <a:t>facial</a:t>
            </a:r>
            <a:r>
              <a:rPr dirty="0" sz="20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85">
                <a:solidFill>
                  <a:srgbClr val="FFFFFF"/>
                </a:solidFill>
                <a:latin typeface="Tahoma"/>
                <a:cs typeface="Tahoma"/>
              </a:rPr>
              <a:t>(sistemas</a:t>
            </a:r>
            <a:r>
              <a:rPr dirty="0" sz="20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050" spc="-10">
                <a:solidFill>
                  <a:srgbClr val="FFFFFF"/>
                </a:solidFill>
                <a:latin typeface="Tahoma"/>
                <a:cs typeface="Tahoma"/>
              </a:rPr>
              <a:t>vigilancia).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ts val="2550"/>
              </a:lnSpc>
              <a:spcBef>
                <a:spcPts val="100"/>
              </a:spcBef>
            </a:pPr>
            <a:r>
              <a:rPr dirty="0" sz="2050" spc="-45">
                <a:solidFill>
                  <a:srgbClr val="FFFFFF"/>
                </a:solidFill>
                <a:latin typeface="Tahoma"/>
                <a:cs typeface="Tahoma"/>
              </a:rPr>
              <a:t>Detección</a:t>
            </a:r>
            <a:r>
              <a:rPr dirty="0" sz="20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6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45">
                <a:solidFill>
                  <a:srgbClr val="FFFFFF"/>
                </a:solidFill>
                <a:latin typeface="Tahoma"/>
                <a:cs typeface="Tahoma"/>
              </a:rPr>
              <a:t>ciberataques</a:t>
            </a:r>
            <a:r>
              <a:rPr dirty="0" sz="20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5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20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75">
                <a:solidFill>
                  <a:srgbClr val="FFFFFF"/>
                </a:solidFill>
                <a:latin typeface="Tahoma"/>
                <a:cs typeface="Tahoma"/>
              </a:rPr>
              <a:t>tiempo </a:t>
            </a:r>
            <a:r>
              <a:rPr dirty="0" sz="2050" spc="-10">
                <a:solidFill>
                  <a:srgbClr val="FFFFFF"/>
                </a:solidFill>
                <a:latin typeface="Tahoma"/>
                <a:cs typeface="Tahoma"/>
              </a:rPr>
              <a:t>real.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184081" y="2288092"/>
            <a:ext cx="343471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75">
                <a:solidFill>
                  <a:srgbClr val="FFFFFF"/>
                </a:solidFill>
                <a:latin typeface="Arial MT"/>
                <a:cs typeface="Arial MT"/>
              </a:rPr>
              <a:t>Seguridad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20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Arial MT"/>
                <a:cs typeface="Arial MT"/>
              </a:rPr>
              <a:t>Ciberseguridad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1817" y="1942184"/>
            <a:ext cx="10358522" cy="6193898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7437019" y="4216869"/>
            <a:ext cx="275145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Finanzas</a:t>
            </a:r>
            <a:r>
              <a:rPr dirty="0" sz="2200" spc="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2200" spc="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Arial MT"/>
                <a:cs typeface="Arial MT"/>
              </a:rPr>
              <a:t>Negocios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200048" y="4935594"/>
            <a:ext cx="4154804" cy="15411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156845">
              <a:lnSpc>
                <a:spcPct val="102600"/>
              </a:lnSpc>
              <a:spcBef>
                <a:spcPts val="30"/>
              </a:spcBef>
            </a:pPr>
            <a:r>
              <a:rPr dirty="0" sz="1950" spc="-50">
                <a:solidFill>
                  <a:srgbClr val="FFFFFF"/>
                </a:solidFill>
                <a:latin typeface="Tahoma"/>
                <a:cs typeface="Tahoma"/>
              </a:rPr>
              <a:t>Detección</a:t>
            </a:r>
            <a:r>
              <a:rPr dirty="0" sz="19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9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Tahoma"/>
                <a:cs typeface="Tahoma"/>
              </a:rPr>
              <a:t>fraudes</a:t>
            </a:r>
            <a:r>
              <a:rPr dirty="0" sz="19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9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Tahoma"/>
                <a:cs typeface="Tahoma"/>
              </a:rPr>
              <a:t>transacciones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bancarias.</a:t>
            </a:r>
            <a:endParaRPr sz="195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950" spc="-45">
                <a:solidFill>
                  <a:srgbClr val="FFFFFF"/>
                </a:solidFill>
                <a:latin typeface="Tahoma"/>
                <a:cs typeface="Tahoma"/>
              </a:rPr>
              <a:t>Asesores</a:t>
            </a:r>
            <a:r>
              <a:rPr dirty="0" sz="19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Tahoma"/>
                <a:cs typeface="Tahoma"/>
              </a:rPr>
              <a:t>robóticos</a:t>
            </a:r>
            <a:r>
              <a:rPr dirty="0" sz="19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85">
                <a:solidFill>
                  <a:srgbClr val="FFFFFF"/>
                </a:solidFill>
                <a:latin typeface="Tahoma"/>
                <a:cs typeface="Tahoma"/>
              </a:rPr>
              <a:t>(Robo-</a:t>
            </a:r>
            <a:r>
              <a:rPr dirty="0" sz="1950" spc="-75">
                <a:solidFill>
                  <a:srgbClr val="FFFFFF"/>
                </a:solidFill>
                <a:latin typeface="Tahoma"/>
                <a:cs typeface="Tahoma"/>
              </a:rPr>
              <a:t>advisors) </a:t>
            </a:r>
            <a:r>
              <a:rPr dirty="0" sz="1950" spc="-2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inversiones.</a:t>
            </a: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950" spc="-30">
                <a:solidFill>
                  <a:srgbClr val="FFFFFF"/>
                </a:solidFill>
                <a:latin typeface="Tahoma"/>
                <a:cs typeface="Tahoma"/>
              </a:rPr>
              <a:t>Análisis</a:t>
            </a:r>
            <a:r>
              <a:rPr dirty="0" sz="19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55">
                <a:solidFill>
                  <a:srgbClr val="FFFFFF"/>
                </a:solidFill>
                <a:latin typeface="Tahoma"/>
                <a:cs typeface="Tahoma"/>
              </a:rPr>
              <a:t>predictivo</a:t>
            </a:r>
            <a:r>
              <a:rPr dirty="0" sz="19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95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mercados.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769494" y="7748550"/>
            <a:ext cx="95250" cy="419100"/>
            <a:chOff x="1769494" y="7748550"/>
            <a:chExt cx="95250" cy="419100"/>
          </a:xfrm>
        </p:grpSpPr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494" y="7748550"/>
              <a:ext cx="95250" cy="9524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494" y="8072400"/>
              <a:ext cx="95250" cy="95249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9494" y="8396250"/>
            <a:ext cx="95250" cy="95249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715774" y="6595145"/>
            <a:ext cx="2529840" cy="2323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dirty="0" sz="2200" spc="85">
                <a:solidFill>
                  <a:srgbClr val="FFFFFF"/>
                </a:solidFill>
                <a:latin typeface="Arial MT"/>
                <a:cs typeface="Arial MT"/>
              </a:rPr>
              <a:t>Automatización</a:t>
            </a:r>
            <a:r>
              <a:rPr dirty="0" sz="22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dirty="0" sz="2200" spc="60">
                <a:solidFill>
                  <a:srgbClr val="FFFFFF"/>
                </a:solidFill>
                <a:latin typeface="Arial MT"/>
                <a:cs typeface="Arial MT"/>
              </a:rPr>
              <a:t>Procesos</a:t>
            </a:r>
            <a:endParaRPr sz="2200">
              <a:latin typeface="Arial MT"/>
              <a:cs typeface="Arial MT"/>
            </a:endParaRPr>
          </a:p>
          <a:p>
            <a:pPr marL="303530" marR="151765">
              <a:lnSpc>
                <a:spcPct val="103699"/>
              </a:lnSpc>
              <a:spcBef>
                <a:spcPts val="1745"/>
              </a:spcBef>
            </a:pPr>
            <a:r>
              <a:rPr dirty="0" sz="2050" spc="-75">
                <a:solidFill>
                  <a:srgbClr val="FFFFFF"/>
                </a:solidFill>
                <a:latin typeface="Tahoma"/>
                <a:cs typeface="Tahoma"/>
              </a:rPr>
              <a:t>Robots</a:t>
            </a:r>
            <a:r>
              <a:rPr dirty="0" sz="20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30">
                <a:solidFill>
                  <a:srgbClr val="FFFFFF"/>
                </a:solidFill>
                <a:latin typeface="Tahoma"/>
                <a:cs typeface="Tahoma"/>
              </a:rPr>
              <a:t>industriales </a:t>
            </a:r>
            <a:r>
              <a:rPr dirty="0" sz="2050" spc="-10">
                <a:solidFill>
                  <a:srgbClr val="FFFFFF"/>
                </a:solidFill>
                <a:latin typeface="Tahoma"/>
                <a:cs typeface="Tahoma"/>
              </a:rPr>
              <a:t>Chatbots </a:t>
            </a:r>
            <a:r>
              <a:rPr dirty="0" sz="2050" spc="-55">
                <a:solidFill>
                  <a:srgbClr val="FFFFFF"/>
                </a:solidFill>
                <a:latin typeface="Tahoma"/>
                <a:cs typeface="Tahoma"/>
              </a:rPr>
              <a:t>Procesamiento</a:t>
            </a:r>
            <a:r>
              <a:rPr dirty="0" sz="20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050" spc="-10">
                <a:solidFill>
                  <a:srgbClr val="FFFFFF"/>
                </a:solidFill>
                <a:latin typeface="Tahoma"/>
                <a:cs typeface="Tahoma"/>
              </a:rPr>
              <a:t>documentos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3929483" y="0"/>
            <a:ext cx="4358640" cy="7428230"/>
            <a:chOff x="13929483" y="0"/>
            <a:chExt cx="4358640" cy="7428230"/>
          </a:xfrm>
        </p:grpSpPr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9483" y="6427812"/>
              <a:ext cx="85725" cy="85724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9483" y="7342212"/>
              <a:ext cx="85725" cy="85724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53197" y="0"/>
              <a:ext cx="3934802" cy="186689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14155056" y="6301860"/>
            <a:ext cx="3031490" cy="15411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just" marL="12700" marR="203835">
              <a:lnSpc>
                <a:spcPct val="102600"/>
              </a:lnSpc>
              <a:spcBef>
                <a:spcPts val="30"/>
              </a:spcBef>
            </a:pP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Plataformas</a:t>
            </a:r>
            <a:r>
              <a:rPr dirty="0" sz="19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2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9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Tahoma"/>
                <a:cs typeface="Tahoma"/>
              </a:rPr>
              <a:t>aprendizaje </a:t>
            </a:r>
            <a:r>
              <a:rPr dirty="0" sz="1950" spc="-55">
                <a:solidFill>
                  <a:srgbClr val="FFFFFF"/>
                </a:solidFill>
                <a:latin typeface="Tahoma"/>
                <a:cs typeface="Tahoma"/>
              </a:rPr>
              <a:t>adaptativo</a:t>
            </a:r>
            <a:r>
              <a:rPr dirty="0" sz="195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90">
                <a:solidFill>
                  <a:srgbClr val="FFFFFF"/>
                </a:solidFill>
                <a:latin typeface="Tahoma"/>
                <a:cs typeface="Tahoma"/>
              </a:rPr>
              <a:t>(Duolingo,</a:t>
            </a: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Tahoma"/>
                <a:cs typeface="Tahoma"/>
              </a:rPr>
              <a:t>Khan </a:t>
            </a:r>
            <a:r>
              <a:rPr dirty="0" sz="1950" spc="-10">
                <a:solidFill>
                  <a:srgbClr val="FFFFFF"/>
                </a:solidFill>
                <a:latin typeface="Tahoma"/>
                <a:cs typeface="Tahoma"/>
              </a:rPr>
              <a:t>Academy).</a:t>
            </a:r>
            <a:endParaRPr sz="1950">
              <a:latin typeface="Tahoma"/>
              <a:cs typeface="Tahoma"/>
            </a:endParaRPr>
          </a:p>
          <a:p>
            <a:pPr algn="just" marL="12700" marR="5080">
              <a:lnSpc>
                <a:spcPct val="102600"/>
              </a:lnSpc>
            </a:pPr>
            <a:r>
              <a:rPr dirty="0" sz="1950" spc="-65">
                <a:solidFill>
                  <a:srgbClr val="FFFFFF"/>
                </a:solidFill>
                <a:latin typeface="Tahoma"/>
                <a:cs typeface="Tahoma"/>
              </a:rPr>
              <a:t>Tutores</a:t>
            </a:r>
            <a:r>
              <a:rPr dirty="0" sz="19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45">
                <a:solidFill>
                  <a:srgbClr val="FFFFFF"/>
                </a:solidFill>
                <a:latin typeface="Tahoma"/>
                <a:cs typeface="Tahoma"/>
              </a:rPr>
              <a:t>virtuales</a:t>
            </a:r>
            <a:r>
              <a:rPr dirty="0" sz="19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11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9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55">
                <a:solidFill>
                  <a:srgbClr val="FFFFFF"/>
                </a:solidFill>
                <a:latin typeface="Tahoma"/>
                <a:cs typeface="Tahoma"/>
              </a:rPr>
              <a:t>corrección</a:t>
            </a:r>
            <a:r>
              <a:rPr dirty="0" sz="19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70">
                <a:solidFill>
                  <a:srgbClr val="FFFFFF"/>
                </a:solidFill>
                <a:latin typeface="Tahoma"/>
                <a:cs typeface="Tahoma"/>
              </a:rPr>
              <a:t>automática</a:t>
            </a:r>
            <a:r>
              <a:rPr dirty="0" sz="19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6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9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50" spc="-90">
                <a:solidFill>
                  <a:srgbClr val="FFFFFF"/>
                </a:solidFill>
                <a:latin typeface="Tahoma"/>
                <a:cs typeface="Tahoma"/>
              </a:rPr>
              <a:t>exámenes.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5127047" y="5529451"/>
            <a:ext cx="161417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00" spc="75">
                <a:solidFill>
                  <a:srgbClr val="FFFFFF"/>
                </a:solidFill>
                <a:latin typeface="Arial MT"/>
                <a:cs typeface="Arial MT"/>
              </a:rPr>
              <a:t>Educación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2003" y="8299224"/>
            <a:ext cx="95250" cy="9524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2003" y="8623074"/>
            <a:ext cx="95250" cy="9524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2003" y="9270774"/>
            <a:ext cx="95250" cy="95249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8269632" y="8160508"/>
            <a:ext cx="4231005" cy="1308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</a:pPr>
            <a:r>
              <a:rPr dirty="0" sz="2050" spc="-40">
                <a:solidFill>
                  <a:srgbClr val="FFFFFF"/>
                </a:solidFill>
                <a:latin typeface="Tahoma"/>
                <a:cs typeface="Tahoma"/>
              </a:rPr>
              <a:t>Vehículos</a:t>
            </a:r>
            <a:r>
              <a:rPr dirty="0" sz="20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80">
                <a:solidFill>
                  <a:srgbClr val="FFFFFF"/>
                </a:solidFill>
                <a:latin typeface="Tahoma"/>
                <a:cs typeface="Tahoma"/>
              </a:rPr>
              <a:t>autónomos</a:t>
            </a:r>
            <a:r>
              <a:rPr dirty="0" sz="20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100">
                <a:solidFill>
                  <a:srgbClr val="FFFFFF"/>
                </a:solidFill>
                <a:latin typeface="Tahoma"/>
                <a:cs typeface="Tahoma"/>
              </a:rPr>
              <a:t>(Tesla,</a:t>
            </a:r>
            <a:r>
              <a:rPr dirty="0" sz="20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25">
                <a:solidFill>
                  <a:srgbClr val="FFFFFF"/>
                </a:solidFill>
                <a:latin typeface="Tahoma"/>
                <a:cs typeface="Tahoma"/>
              </a:rPr>
              <a:t>Waymo). </a:t>
            </a:r>
            <a:r>
              <a:rPr dirty="0" sz="2050" spc="-60">
                <a:solidFill>
                  <a:srgbClr val="FFFFFF"/>
                </a:solidFill>
                <a:latin typeface="Tahoma"/>
                <a:cs typeface="Tahoma"/>
              </a:rPr>
              <a:t>Optimización</a:t>
            </a:r>
            <a:r>
              <a:rPr dirty="0" sz="20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6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55">
                <a:solidFill>
                  <a:srgbClr val="FFFFFF"/>
                </a:solidFill>
                <a:latin typeface="Tahoma"/>
                <a:cs typeface="Tahoma"/>
              </a:rPr>
              <a:t>rutas</a:t>
            </a:r>
            <a:r>
              <a:rPr dirty="0" sz="20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6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55">
                <a:solidFill>
                  <a:srgbClr val="FFFFFF"/>
                </a:solidFill>
                <a:latin typeface="Tahoma"/>
                <a:cs typeface="Tahoma"/>
              </a:rPr>
              <a:t>entrega</a:t>
            </a:r>
            <a:r>
              <a:rPr dirty="0" sz="20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75">
                <a:solidFill>
                  <a:srgbClr val="FFFFFF"/>
                </a:solidFill>
                <a:latin typeface="Tahoma"/>
                <a:cs typeface="Tahoma"/>
              </a:rPr>
              <a:t>(UPS, </a:t>
            </a:r>
            <a:r>
              <a:rPr dirty="0" sz="2050" spc="-10">
                <a:solidFill>
                  <a:srgbClr val="FFFFFF"/>
                </a:solidFill>
                <a:latin typeface="Tahoma"/>
                <a:cs typeface="Tahoma"/>
              </a:rPr>
              <a:t>Amazon).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65">
                <a:solidFill>
                  <a:srgbClr val="FFFFFF"/>
                </a:solidFill>
                <a:latin typeface="Tahoma"/>
                <a:cs typeface="Tahoma"/>
              </a:rPr>
              <a:t>Sistemas</a:t>
            </a:r>
            <a:r>
              <a:rPr dirty="0" sz="20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6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55">
                <a:solidFill>
                  <a:srgbClr val="FFFFFF"/>
                </a:solidFill>
                <a:latin typeface="Tahoma"/>
                <a:cs typeface="Tahoma"/>
              </a:rPr>
              <a:t>tráfico</a:t>
            </a:r>
            <a:r>
              <a:rPr dirty="0" sz="20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50" spc="-10">
                <a:solidFill>
                  <a:srgbClr val="FFFFFF"/>
                </a:solidFill>
                <a:latin typeface="Tahoma"/>
                <a:cs typeface="Tahoma"/>
              </a:rPr>
              <a:t>inteligente.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779442" y="7292238"/>
            <a:ext cx="299910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85">
                <a:solidFill>
                  <a:srgbClr val="FFFFFF"/>
                </a:solidFill>
                <a:latin typeface="Arial MT"/>
                <a:cs typeface="Arial MT"/>
              </a:rPr>
              <a:t>Transporte</a:t>
            </a:r>
            <a:r>
              <a:rPr dirty="0" sz="22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22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Arial MT"/>
                <a:cs typeface="Arial MT"/>
              </a:rPr>
              <a:t>Logística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" y="7441543"/>
            <a:ext cx="2599416" cy="2845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74561" y="1415392"/>
            <a:ext cx="6225540" cy="6390005"/>
            <a:chOff x="6974561" y="1415392"/>
            <a:chExt cx="6225540" cy="63900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0700" y="2801563"/>
              <a:ext cx="5005997" cy="50037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85945" y="5271656"/>
              <a:ext cx="2383790" cy="759460"/>
            </a:xfrm>
            <a:custGeom>
              <a:avLst/>
              <a:gdLst/>
              <a:ahLst/>
              <a:cxnLst/>
              <a:rect l="l" t="t" r="r" b="b"/>
              <a:pathLst>
                <a:path w="2383790" h="759460">
                  <a:moveTo>
                    <a:pt x="0" y="0"/>
                  </a:moveTo>
                  <a:lnTo>
                    <a:pt x="2383251" y="759372"/>
                  </a:lnTo>
                </a:path>
              </a:pathLst>
            </a:custGeom>
            <a:ln w="47624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64979" y="5964974"/>
              <a:ext cx="189942" cy="18994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000462" y="1903663"/>
              <a:ext cx="2039620" cy="2195830"/>
            </a:xfrm>
            <a:custGeom>
              <a:avLst/>
              <a:gdLst/>
              <a:ahLst/>
              <a:cxnLst/>
              <a:rect l="l" t="t" r="r" b="b"/>
              <a:pathLst>
                <a:path w="2039619" h="2195829">
                  <a:moveTo>
                    <a:pt x="0" y="2195633"/>
                  </a:moveTo>
                  <a:lnTo>
                    <a:pt x="2039248" y="0"/>
                  </a:lnTo>
                </a:path>
              </a:pathLst>
            </a:custGeom>
            <a:ln w="47624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9329" y="1738670"/>
              <a:ext cx="190402" cy="19040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128784" y="1584641"/>
              <a:ext cx="2006600" cy="2513965"/>
            </a:xfrm>
            <a:custGeom>
              <a:avLst/>
              <a:gdLst/>
              <a:ahLst/>
              <a:cxnLst/>
              <a:rect l="l" t="t" r="r" b="b"/>
              <a:pathLst>
                <a:path w="2006600" h="2513965">
                  <a:moveTo>
                    <a:pt x="2006137" y="2513488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561" y="1415392"/>
              <a:ext cx="189608" cy="189608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121843" y="8161777"/>
            <a:ext cx="2828290" cy="190500"/>
            <a:chOff x="8121843" y="8161777"/>
            <a:chExt cx="2828290" cy="190500"/>
          </a:xfrm>
        </p:grpSpPr>
        <p:sp>
          <p:nvSpPr>
            <p:cNvPr id="11" name="object 11" descr=""/>
            <p:cNvSpPr/>
            <p:nvPr/>
          </p:nvSpPr>
          <p:spPr>
            <a:xfrm>
              <a:off x="8312342" y="8257027"/>
              <a:ext cx="2447290" cy="0"/>
            </a:xfrm>
            <a:custGeom>
              <a:avLst/>
              <a:gdLst/>
              <a:ahLst/>
              <a:cxnLst/>
              <a:rect l="l" t="t" r="r" b="b"/>
              <a:pathLst>
                <a:path w="2447290" h="0">
                  <a:moveTo>
                    <a:pt x="0" y="0"/>
                  </a:moveTo>
                  <a:lnTo>
                    <a:pt x="2446843" y="0"/>
                  </a:lnTo>
                </a:path>
              </a:pathLst>
            </a:custGeom>
            <a:ln w="47624">
              <a:solidFill>
                <a:srgbClr val="2981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1843" y="8161777"/>
              <a:ext cx="190499" cy="1904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9186" y="8161777"/>
              <a:ext cx="190499" cy="19049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8099766" y="7393892"/>
            <a:ext cx="295465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4960">
              <a:lnSpc>
                <a:spcPct val="117300"/>
              </a:lnSpc>
              <a:spcBef>
                <a:spcPts val="100"/>
              </a:spcBef>
            </a:pPr>
            <a:r>
              <a:rPr dirty="0" sz="2450" spc="-80" b="1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dirty="0" sz="245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-10" b="1">
                <a:solidFill>
                  <a:srgbClr val="FFFFFF"/>
                </a:solidFill>
                <a:latin typeface="Trebuchet MS"/>
                <a:cs typeface="Trebuchet MS"/>
              </a:rPr>
              <a:t>COPILOT </a:t>
            </a:r>
            <a:r>
              <a:rPr dirty="0" sz="2450" spc="-90" b="1">
                <a:solidFill>
                  <a:srgbClr val="FFFFFF"/>
                </a:solidFill>
                <a:latin typeface="Trebuchet MS"/>
                <a:cs typeface="Trebuchet MS"/>
              </a:rPr>
              <a:t>(MICROSOFT/GITHUB)</a:t>
            </a:r>
            <a:endParaRPr sz="245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90242" y="8631829"/>
            <a:ext cx="95250" cy="9524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90242" y="9165229"/>
            <a:ext cx="95250" cy="9524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8046921" y="8498543"/>
            <a:ext cx="3491865" cy="11303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just" marL="267970" marR="213995" indent="-46355">
              <a:lnSpc>
                <a:spcPts val="2100"/>
              </a:lnSpc>
              <a:spcBef>
                <a:spcPts val="420"/>
              </a:spcBef>
            </a:pP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Asistente</a:t>
            </a:r>
            <a:r>
              <a:rPr dirty="0" sz="20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30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00" spc="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Tahoma"/>
                <a:cs typeface="Tahoma"/>
              </a:rPr>
              <a:t>programación</a:t>
            </a:r>
            <a:r>
              <a:rPr dirty="0" sz="2000" spc="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dirty="0" sz="2000" spc="-140">
                <a:solidFill>
                  <a:srgbClr val="FFFFFF"/>
                </a:solidFill>
                <a:latin typeface="Tahoma"/>
                <a:cs typeface="Tahoma"/>
              </a:rPr>
              <a:t>sugiere</a:t>
            </a:r>
            <a:r>
              <a:rPr dirty="0" sz="20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código</a:t>
            </a:r>
            <a:r>
              <a:rPr dirty="0" sz="20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30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2000" spc="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Tahoma"/>
                <a:cs typeface="Tahoma"/>
              </a:rPr>
              <a:t>tiempo</a:t>
            </a:r>
            <a:r>
              <a:rPr dirty="0" sz="200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ahoma"/>
                <a:cs typeface="Tahoma"/>
              </a:rPr>
              <a:t>real. 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ahoma"/>
                <a:cs typeface="Tahoma"/>
              </a:rPr>
              <a:t>aplicada: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basado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endParaRPr sz="2000">
              <a:latin typeface="Tahoma"/>
              <a:cs typeface="Tahoma"/>
            </a:endParaRPr>
          </a:p>
          <a:p>
            <a:pPr algn="just" marL="12700">
              <a:lnSpc>
                <a:spcPts val="2080"/>
              </a:lnSpc>
            </a:pPr>
            <a:r>
              <a:rPr dirty="0" sz="2000" spc="-155">
                <a:solidFill>
                  <a:srgbClr val="FFFFFF"/>
                </a:solidFill>
                <a:latin typeface="Tahoma"/>
                <a:cs typeface="Tahoma"/>
              </a:rPr>
              <a:t>OpenAI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Codex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(derivado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GPT-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3).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02162" y="1734735"/>
            <a:ext cx="95250" cy="9524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02162" y="3068235"/>
            <a:ext cx="95250" cy="9524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3760181" y="1601448"/>
            <a:ext cx="2769235" cy="19304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7145" marR="8890">
              <a:lnSpc>
                <a:spcPts val="2100"/>
              </a:lnSpc>
              <a:spcBef>
                <a:spcPts val="420"/>
              </a:spcBef>
            </a:pP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Chatbot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generativo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texto 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capaz</a:t>
            </a:r>
            <a:r>
              <a:rPr dirty="0" sz="20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00" spc="-2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responder 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preguntas,</a:t>
            </a:r>
            <a:r>
              <a:rPr dirty="0" sz="2000" spc="-20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generar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contenido</a:t>
            </a:r>
            <a:r>
              <a:rPr dirty="0" sz="20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asistir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dirty="0" sz="2000" spc="-70">
                <a:solidFill>
                  <a:srgbClr val="FFFFFF"/>
                </a:solidFill>
                <a:latin typeface="Tahoma"/>
                <a:cs typeface="Tahoma"/>
              </a:rPr>
              <a:t>programación.</a:t>
            </a:r>
            <a:endParaRPr sz="2000">
              <a:latin typeface="Tahoma"/>
              <a:cs typeface="Tahoma"/>
            </a:endParaRPr>
          </a:p>
          <a:p>
            <a:pPr algn="ctr" marL="12700" marR="5080">
              <a:lnSpc>
                <a:spcPts val="2100"/>
              </a:lnSpc>
            </a:pP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ahoma"/>
                <a:cs typeface="Tahoma"/>
              </a:rPr>
              <a:t>aplicada: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Modelos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lenguaje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Tahoma"/>
                <a:cs typeface="Tahoma"/>
              </a:rPr>
              <a:t>(LLM)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ahoma"/>
                <a:cs typeface="Tahoma"/>
              </a:rPr>
              <a:t>GPT-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4.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321187" y="1275368"/>
            <a:ext cx="3143250" cy="190500"/>
            <a:chOff x="3321187" y="1275368"/>
            <a:chExt cx="3143250" cy="190500"/>
          </a:xfrm>
        </p:grpSpPr>
        <p:sp>
          <p:nvSpPr>
            <p:cNvPr id="22" name="object 22" descr=""/>
            <p:cNvSpPr/>
            <p:nvPr/>
          </p:nvSpPr>
          <p:spPr>
            <a:xfrm>
              <a:off x="3511687" y="1370618"/>
              <a:ext cx="2762250" cy="0"/>
            </a:xfrm>
            <a:custGeom>
              <a:avLst/>
              <a:gdLst/>
              <a:ahLst/>
              <a:cxnLst/>
              <a:rect l="l" t="t" r="r" b="b"/>
              <a:pathLst>
                <a:path w="2762250" h="0">
                  <a:moveTo>
                    <a:pt x="0" y="0"/>
                  </a:moveTo>
                  <a:lnTo>
                    <a:pt x="2761804" y="0"/>
                  </a:lnTo>
                </a:path>
              </a:pathLst>
            </a:custGeom>
            <a:ln w="47624">
              <a:solidFill>
                <a:srgbClr val="2981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3492" y="1275368"/>
              <a:ext cx="190499" cy="1904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1187" y="1275368"/>
              <a:ext cx="190499" cy="190499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172708" y="551195"/>
            <a:ext cx="3808095" cy="5664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-100" b="1">
                <a:solidFill>
                  <a:srgbClr val="5CE1E6"/>
                </a:solidFill>
                <a:latin typeface="Trebuchet MS"/>
                <a:cs typeface="Trebuchet MS"/>
              </a:rPr>
              <a:t>CHATGPT</a:t>
            </a:r>
            <a:r>
              <a:rPr dirty="0" sz="3550" spc="-145" b="1">
                <a:solidFill>
                  <a:srgbClr val="5CE1E6"/>
                </a:solidFill>
                <a:latin typeface="Trebuchet MS"/>
                <a:cs typeface="Trebuchet MS"/>
              </a:rPr>
              <a:t> </a:t>
            </a:r>
            <a:r>
              <a:rPr dirty="0" sz="3550" spc="-120" b="1">
                <a:solidFill>
                  <a:srgbClr val="5CE1E6"/>
                </a:solidFill>
                <a:latin typeface="Trebuchet MS"/>
                <a:cs typeface="Trebuchet MS"/>
              </a:rPr>
              <a:t>(OPENAI)</a:t>
            </a:r>
            <a:endParaRPr sz="355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824560" y="6073127"/>
            <a:ext cx="2828290" cy="190500"/>
            <a:chOff x="2824560" y="6073127"/>
            <a:chExt cx="2828290" cy="190500"/>
          </a:xfrm>
        </p:grpSpPr>
        <p:sp>
          <p:nvSpPr>
            <p:cNvPr id="27" name="object 27" descr=""/>
            <p:cNvSpPr/>
            <p:nvPr/>
          </p:nvSpPr>
          <p:spPr>
            <a:xfrm>
              <a:off x="3015060" y="6168377"/>
              <a:ext cx="2447290" cy="0"/>
            </a:xfrm>
            <a:custGeom>
              <a:avLst/>
              <a:gdLst/>
              <a:ahLst/>
              <a:cxnLst/>
              <a:rect l="l" t="t" r="r" b="b"/>
              <a:pathLst>
                <a:path w="2447290" h="0">
                  <a:moveTo>
                    <a:pt x="0" y="0"/>
                  </a:moveTo>
                  <a:lnTo>
                    <a:pt x="2446843" y="0"/>
                  </a:lnTo>
                </a:path>
              </a:pathLst>
            </a:custGeom>
            <a:ln w="47624">
              <a:solidFill>
                <a:srgbClr val="2981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4560" y="6073127"/>
              <a:ext cx="190499" cy="1904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1903" y="6073127"/>
              <a:ext cx="190499" cy="1904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3312667" y="5305240"/>
            <a:ext cx="193421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5080" indent="-306705">
              <a:lnSpc>
                <a:spcPct val="117300"/>
              </a:lnSpc>
              <a:spcBef>
                <a:spcPts val="100"/>
              </a:spcBef>
            </a:pPr>
            <a:r>
              <a:rPr dirty="0" sz="2450" spc="-75" b="1">
                <a:solidFill>
                  <a:srgbClr val="FFFFFF"/>
                </a:solidFill>
                <a:latin typeface="Trebuchet MS"/>
                <a:cs typeface="Trebuchet MS"/>
              </a:rPr>
              <a:t>TENSORFLOW </a:t>
            </a:r>
            <a:r>
              <a:rPr dirty="0" sz="2450" spc="-30" b="1">
                <a:solidFill>
                  <a:srgbClr val="FFFFFF"/>
                </a:solidFill>
                <a:latin typeface="Trebuchet MS"/>
                <a:cs typeface="Trebuchet MS"/>
              </a:rPr>
              <a:t>(GOOGLE)</a:t>
            </a:r>
            <a:endParaRPr sz="2450">
              <a:latin typeface="Trebuchet MS"/>
              <a:cs typeface="Trebuchet MS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960" y="6543178"/>
            <a:ext cx="95250" cy="9524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960" y="7343278"/>
            <a:ext cx="95250" cy="95249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2818248" y="6409892"/>
            <a:ext cx="3354704" cy="16637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2700" marR="5080">
              <a:lnSpc>
                <a:spcPts val="2100"/>
              </a:lnSpc>
              <a:spcBef>
                <a:spcPts val="420"/>
              </a:spcBef>
            </a:pPr>
            <a:r>
              <a:rPr dirty="0" sz="2000" spc="-150">
                <a:solidFill>
                  <a:srgbClr val="FFFFFF"/>
                </a:solidFill>
                <a:latin typeface="Tahoma"/>
                <a:cs typeface="Tahoma"/>
              </a:rPr>
              <a:t>Framework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código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abierto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entrenar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desplegar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modelos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learning.</a:t>
            </a:r>
            <a:endParaRPr sz="2000">
              <a:latin typeface="Tahoma"/>
              <a:cs typeface="Tahoma"/>
            </a:endParaRPr>
          </a:p>
          <a:p>
            <a:pPr algn="ctr" marL="129539" marR="121920">
              <a:lnSpc>
                <a:spcPts val="2100"/>
              </a:lnSpc>
            </a:pP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ahoma"/>
                <a:cs typeface="Tahoma"/>
              </a:rPr>
              <a:t>aplicada: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Redes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neuronales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aprendizaje</a:t>
            </a:r>
            <a:r>
              <a:rPr dirty="0" sz="20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profundo</a:t>
            </a:r>
            <a:r>
              <a:rPr dirty="0" sz="20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ahoma"/>
                <a:cs typeface="Tahoma"/>
              </a:rPr>
              <a:t>(Deep </a:t>
            </a:r>
            <a:r>
              <a:rPr dirty="0" sz="2000" spc="-40">
                <a:solidFill>
                  <a:srgbClr val="FFFFFF"/>
                </a:solidFill>
                <a:latin typeface="Tahoma"/>
                <a:cs typeface="Tahoma"/>
              </a:rPr>
              <a:t>Learning).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245595" y="5455768"/>
            <a:ext cx="1732914" cy="507365"/>
            <a:chOff x="6245595" y="5455768"/>
            <a:chExt cx="1732914" cy="507365"/>
          </a:xfrm>
        </p:grpSpPr>
        <p:sp>
          <p:nvSpPr>
            <p:cNvPr id="35" name="object 35" descr=""/>
            <p:cNvSpPr/>
            <p:nvPr/>
          </p:nvSpPr>
          <p:spPr>
            <a:xfrm>
              <a:off x="6432514" y="5479581"/>
              <a:ext cx="1522095" cy="367030"/>
            </a:xfrm>
            <a:custGeom>
              <a:avLst/>
              <a:gdLst/>
              <a:ahLst/>
              <a:cxnLst/>
              <a:rect l="l" t="t" r="r" b="b"/>
              <a:pathLst>
                <a:path w="1522095" h="367029">
                  <a:moveTo>
                    <a:pt x="1521966" y="0"/>
                  </a:moveTo>
                  <a:lnTo>
                    <a:pt x="0" y="366660"/>
                  </a:lnTo>
                </a:path>
              </a:pathLst>
            </a:custGeom>
            <a:ln w="47624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5595" y="5774232"/>
              <a:ext cx="188635" cy="188635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13971110" y="1200204"/>
            <a:ext cx="2828290" cy="190500"/>
            <a:chOff x="13971110" y="1200204"/>
            <a:chExt cx="2828290" cy="190500"/>
          </a:xfrm>
        </p:grpSpPr>
        <p:sp>
          <p:nvSpPr>
            <p:cNvPr id="38" name="object 38" descr=""/>
            <p:cNvSpPr/>
            <p:nvPr/>
          </p:nvSpPr>
          <p:spPr>
            <a:xfrm>
              <a:off x="14161609" y="1295454"/>
              <a:ext cx="2447290" cy="0"/>
            </a:xfrm>
            <a:custGeom>
              <a:avLst/>
              <a:gdLst/>
              <a:ahLst/>
              <a:cxnLst/>
              <a:rect l="l" t="t" r="r" b="b"/>
              <a:pathLst>
                <a:path w="2447290" h="0">
                  <a:moveTo>
                    <a:pt x="0" y="0"/>
                  </a:moveTo>
                  <a:lnTo>
                    <a:pt x="2446843" y="0"/>
                  </a:lnTo>
                </a:path>
              </a:pathLst>
            </a:custGeom>
            <a:ln w="47624">
              <a:solidFill>
                <a:srgbClr val="2981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71110" y="1200204"/>
              <a:ext cx="190499" cy="19049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08453" y="1200204"/>
              <a:ext cx="190499" cy="19049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13941145" y="497164"/>
            <a:ext cx="2970530" cy="39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b="1">
                <a:solidFill>
                  <a:srgbClr val="FFFFFF"/>
                </a:solidFill>
                <a:latin typeface="Trebuchet MS"/>
                <a:cs typeface="Trebuchet MS"/>
              </a:rPr>
              <a:t>IBM</a:t>
            </a:r>
            <a:r>
              <a:rPr dirty="0" sz="245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-10" b="1">
                <a:solidFill>
                  <a:srgbClr val="FFFFFF"/>
                </a:solidFill>
                <a:latin typeface="Trebuchet MS"/>
                <a:cs typeface="Trebuchet MS"/>
              </a:rPr>
              <a:t>WATSON</a:t>
            </a:r>
            <a:r>
              <a:rPr dirty="0" sz="245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-35" b="1">
                <a:solidFill>
                  <a:srgbClr val="FFFFFF"/>
                </a:solidFill>
                <a:latin typeface="Trebuchet MS"/>
                <a:cs typeface="Trebuchet MS"/>
              </a:rPr>
              <a:t>STUDIO</a:t>
            </a:r>
            <a:endParaRPr sz="2450">
              <a:latin typeface="Trebuchet MS"/>
              <a:cs typeface="Trebuchet MS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39508" y="1670257"/>
            <a:ext cx="95250" cy="9524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39508" y="2470356"/>
            <a:ext cx="95250" cy="95249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13964499" y="1536970"/>
            <a:ext cx="3355340" cy="19304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2700" marR="5080">
              <a:lnSpc>
                <a:spcPts val="2100"/>
              </a:lnSpc>
              <a:spcBef>
                <a:spcPts val="420"/>
              </a:spcBef>
            </a:pP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Plataforma</a:t>
            </a:r>
            <a:r>
              <a:rPr dirty="0" sz="20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0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construir</a:t>
            </a:r>
            <a:r>
              <a:rPr dirty="0" sz="200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desplegar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modelos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análisis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00" spc="-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datos.</a:t>
            </a:r>
            <a:endParaRPr sz="2000">
              <a:latin typeface="Tahoma"/>
              <a:cs typeface="Tahoma"/>
            </a:endParaRPr>
          </a:p>
          <a:p>
            <a:pPr algn="ctr" marL="65405" marR="58419">
              <a:lnSpc>
                <a:spcPts val="2100"/>
              </a:lnSpc>
            </a:pP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ahoma"/>
                <a:cs typeface="Tahoma"/>
              </a:rPr>
              <a:t>aplicada: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Procesamiento</a:t>
            </a:r>
            <a:r>
              <a:rPr dirty="0" sz="2000" spc="-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lenguaje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natural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Tahoma"/>
                <a:cs typeface="Tahoma"/>
              </a:rPr>
              <a:t>(NLP),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visión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por 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computadora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000" spc="-2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aprendizaje </a:t>
            </a:r>
            <a:r>
              <a:rPr dirty="0" sz="2000" spc="-55">
                <a:solidFill>
                  <a:srgbClr val="FFFFFF"/>
                </a:solidFill>
                <a:latin typeface="Tahoma"/>
                <a:cs typeface="Tahoma"/>
              </a:rPr>
              <a:t>automático.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3563283" y="5258246"/>
            <a:ext cx="2828290" cy="190500"/>
            <a:chOff x="13563283" y="5258246"/>
            <a:chExt cx="2828290" cy="190500"/>
          </a:xfrm>
        </p:grpSpPr>
        <p:sp>
          <p:nvSpPr>
            <p:cNvPr id="46" name="object 46" descr=""/>
            <p:cNvSpPr/>
            <p:nvPr/>
          </p:nvSpPr>
          <p:spPr>
            <a:xfrm>
              <a:off x="13753783" y="5353496"/>
              <a:ext cx="2447290" cy="0"/>
            </a:xfrm>
            <a:custGeom>
              <a:avLst/>
              <a:gdLst/>
              <a:ahLst/>
              <a:cxnLst/>
              <a:rect l="l" t="t" r="r" b="b"/>
              <a:pathLst>
                <a:path w="2447290" h="0">
                  <a:moveTo>
                    <a:pt x="0" y="0"/>
                  </a:moveTo>
                  <a:lnTo>
                    <a:pt x="2446843" y="0"/>
                  </a:lnTo>
                </a:path>
              </a:pathLst>
            </a:custGeom>
            <a:ln w="47624">
              <a:solidFill>
                <a:srgbClr val="2981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283" y="5258246"/>
              <a:ext cx="190499" cy="19049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00626" y="5258246"/>
              <a:ext cx="190499" cy="190499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13453845" y="4490360"/>
            <a:ext cx="312928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1390" marR="5080" indent="-949325">
              <a:lnSpc>
                <a:spcPct val="117300"/>
              </a:lnSpc>
              <a:spcBef>
                <a:spcPts val="100"/>
              </a:spcBef>
            </a:pPr>
            <a:r>
              <a:rPr dirty="0" sz="2450" spc="-50" b="1">
                <a:solidFill>
                  <a:srgbClr val="FFFFFF"/>
                </a:solidFill>
                <a:latin typeface="Trebuchet MS"/>
                <a:cs typeface="Trebuchet MS"/>
              </a:rPr>
              <a:t>MIDJOURNEY</a:t>
            </a:r>
            <a:r>
              <a:rPr dirty="0" sz="245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95" b="1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245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-85" b="1">
                <a:solidFill>
                  <a:srgbClr val="FFFFFF"/>
                </a:solidFill>
                <a:latin typeface="Trebuchet MS"/>
                <a:cs typeface="Trebuchet MS"/>
              </a:rPr>
              <a:t>DALL·E </a:t>
            </a:r>
            <a:r>
              <a:rPr dirty="0" sz="2450" spc="-10" b="1">
                <a:solidFill>
                  <a:srgbClr val="FFFFFF"/>
                </a:solidFill>
                <a:latin typeface="Trebuchet MS"/>
                <a:cs typeface="Trebuchet MS"/>
              </a:rPr>
              <a:t>(OPENAI)</a:t>
            </a:r>
            <a:endParaRPr sz="2450">
              <a:latin typeface="Trebuchet MS"/>
              <a:cs typeface="Trebuchet MS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31682" y="5728299"/>
            <a:ext cx="95250" cy="9524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31682" y="6528399"/>
            <a:ext cx="95250" cy="95249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13489402" y="5595012"/>
            <a:ext cx="3489960" cy="16637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2700" marR="5080">
              <a:lnSpc>
                <a:spcPts val="2100"/>
              </a:lnSpc>
              <a:spcBef>
                <a:spcPts val="420"/>
              </a:spcBef>
            </a:pP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Generación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imágenes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ahoma"/>
                <a:cs typeface="Tahoma"/>
              </a:rPr>
              <a:t>partir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000" spc="-100">
                <a:solidFill>
                  <a:srgbClr val="FFFFFF"/>
                </a:solidFill>
                <a:latin typeface="Tahoma"/>
                <a:cs typeface="Tahoma"/>
              </a:rPr>
              <a:t>descripciones</a:t>
            </a:r>
            <a:r>
              <a:rPr dirty="0" sz="200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ahoma"/>
                <a:cs typeface="Tahoma"/>
              </a:rPr>
              <a:t>textuales</a:t>
            </a:r>
            <a:r>
              <a:rPr dirty="0" sz="200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Tahoma"/>
                <a:cs typeface="Tahoma"/>
              </a:rPr>
              <a:t>(text-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to- 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image).</a:t>
            </a:r>
            <a:endParaRPr sz="2000">
              <a:latin typeface="Tahoma"/>
              <a:cs typeface="Tahoma"/>
            </a:endParaRPr>
          </a:p>
          <a:p>
            <a:pPr algn="ctr" marL="139700" marR="132080" indent="-635">
              <a:lnSpc>
                <a:spcPts val="2100"/>
              </a:lnSpc>
            </a:pP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ahoma"/>
                <a:cs typeface="Tahoma"/>
              </a:rPr>
              <a:t>aplicada:</a:t>
            </a:r>
            <a:r>
              <a:rPr dirty="0" sz="2000" spc="-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Redes</a:t>
            </a:r>
            <a:r>
              <a:rPr dirty="0" sz="200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generativas </a:t>
            </a:r>
            <a:r>
              <a:rPr dirty="0" sz="2000" spc="-105">
                <a:solidFill>
                  <a:srgbClr val="FFFFFF"/>
                </a:solidFill>
                <a:latin typeface="Tahoma"/>
                <a:cs typeface="Tahoma"/>
              </a:rPr>
              <a:t>adversarias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Tahoma"/>
                <a:cs typeface="Tahoma"/>
              </a:rPr>
              <a:t>(GANs)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ahoma"/>
                <a:cs typeface="Tahoma"/>
              </a:rPr>
              <a:t>modelos</a:t>
            </a:r>
            <a:r>
              <a:rPr dirty="0" sz="2000" spc="-2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difusión.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86166" y="8624909"/>
            <a:ext cx="2809874" cy="1266824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3959" y="281932"/>
            <a:ext cx="2695574" cy="1676399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3959" y="3921045"/>
            <a:ext cx="2438399" cy="1552574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95496" y="118361"/>
            <a:ext cx="3667124" cy="1381124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962471" y="7564116"/>
            <a:ext cx="2924174" cy="1762124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7273260" y="3997382"/>
            <a:ext cx="4787900" cy="788670"/>
          </a:xfrm>
          <a:prstGeom prst="rect">
            <a:avLst/>
          </a:prstGeom>
          <a:solidFill>
            <a:srgbClr val="012940"/>
          </a:solidFill>
        </p:spPr>
        <p:txBody>
          <a:bodyPr wrap="square" lIns="0" tIns="10033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790"/>
              </a:spcBef>
            </a:pPr>
            <a:r>
              <a:rPr dirty="0" sz="3600" spc="-125" b="1">
                <a:solidFill>
                  <a:srgbClr val="FFFFFF"/>
                </a:solidFill>
                <a:latin typeface="Tahoma"/>
                <a:cs typeface="Tahoma"/>
              </a:rPr>
              <a:t>HERRAMIENTAS</a:t>
            </a:r>
            <a:r>
              <a:rPr dirty="0" sz="3600" spc="-2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632986" y="4786052"/>
            <a:ext cx="4068445" cy="641350"/>
          </a:xfrm>
          <a:prstGeom prst="rect">
            <a:avLst/>
          </a:prstGeom>
          <a:solidFill>
            <a:srgbClr val="012940"/>
          </a:solidFill>
        </p:spPr>
        <p:txBody>
          <a:bodyPr wrap="square" lIns="0" tIns="0" rIns="0" bIns="0" rtlCol="0" vert="horz">
            <a:spAutoFit/>
          </a:bodyPr>
          <a:lstStyle/>
          <a:p>
            <a:pPr marL="242570">
              <a:lnSpc>
                <a:spcPts val="3954"/>
              </a:lnSpc>
            </a:pPr>
            <a:r>
              <a:rPr dirty="0" sz="3600" spc="-70" b="1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dirty="0" sz="3600" spc="-3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182703" y="5427402"/>
            <a:ext cx="2969260" cy="641350"/>
          </a:xfrm>
          <a:prstGeom prst="rect">
            <a:avLst/>
          </a:prstGeom>
          <a:solidFill>
            <a:srgbClr val="012940"/>
          </a:solidFill>
        </p:spPr>
        <p:txBody>
          <a:bodyPr wrap="square" lIns="0" tIns="0" rIns="0" bIns="0" rtlCol="0" vert="horz">
            <a:spAutoFit/>
          </a:bodyPr>
          <a:lstStyle/>
          <a:p>
            <a:pPr marL="242570">
              <a:lnSpc>
                <a:spcPts val="3954"/>
              </a:lnSpc>
            </a:pPr>
            <a:r>
              <a:rPr dirty="0" sz="3600" spc="-35" b="1">
                <a:solidFill>
                  <a:srgbClr val="FFFFFF"/>
                </a:solidFill>
                <a:latin typeface="Tahoma"/>
                <a:cs typeface="Tahoma"/>
              </a:rPr>
              <a:t>OCUPAN</a:t>
            </a:r>
            <a:r>
              <a:rPr dirty="0" sz="3600" spc="-3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600" spc="-385" b="1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2660" y="2650042"/>
            <a:ext cx="4972599" cy="51530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3265" y="3783570"/>
            <a:ext cx="1847849" cy="12572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3265" y="7279635"/>
            <a:ext cx="2343149" cy="23431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81681" y="2650042"/>
            <a:ext cx="2219124" cy="227001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116828" y="1403304"/>
            <a:ext cx="1303020" cy="1507490"/>
            <a:chOff x="7116828" y="1403304"/>
            <a:chExt cx="1303020" cy="1507490"/>
          </a:xfrm>
        </p:grpSpPr>
        <p:sp>
          <p:nvSpPr>
            <p:cNvPr id="7" name="object 7" descr=""/>
            <p:cNvSpPr/>
            <p:nvPr/>
          </p:nvSpPr>
          <p:spPr>
            <a:xfrm>
              <a:off x="7306561" y="1593036"/>
              <a:ext cx="1056005" cy="0"/>
            </a:xfrm>
            <a:custGeom>
              <a:avLst/>
              <a:gdLst/>
              <a:ahLst/>
              <a:cxnLst/>
              <a:rect l="l" t="t" r="r" b="b"/>
              <a:pathLst>
                <a:path w="1056004" h="0">
                  <a:moveTo>
                    <a:pt x="0" y="0"/>
                  </a:moveTo>
                  <a:lnTo>
                    <a:pt x="1055748" y="0"/>
                  </a:lnTo>
                </a:path>
              </a:pathLst>
            </a:custGeom>
            <a:ln w="38099">
              <a:solidFill>
                <a:srgbClr val="0CBF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381359" y="1593075"/>
              <a:ext cx="19050" cy="1298575"/>
            </a:xfrm>
            <a:custGeom>
              <a:avLst/>
              <a:gdLst/>
              <a:ahLst/>
              <a:cxnLst/>
              <a:rect l="l" t="t" r="r" b="b"/>
              <a:pathLst>
                <a:path w="19050" h="1298575">
                  <a:moveTo>
                    <a:pt x="19049" y="0"/>
                  </a:moveTo>
                  <a:lnTo>
                    <a:pt x="0" y="1298316"/>
                  </a:lnTo>
                </a:path>
              </a:pathLst>
            </a:custGeom>
            <a:ln w="38099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116828" y="1403304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30">
                  <a:moveTo>
                    <a:pt x="189731" y="379463"/>
                  </a:moveTo>
                  <a:lnTo>
                    <a:pt x="139293" y="372685"/>
                  </a:lnTo>
                  <a:lnTo>
                    <a:pt x="93970" y="353559"/>
                  </a:lnTo>
                  <a:lnTo>
                    <a:pt x="55571" y="323892"/>
                  </a:lnTo>
                  <a:lnTo>
                    <a:pt x="25903" y="285492"/>
                  </a:lnTo>
                  <a:lnTo>
                    <a:pt x="6777" y="240169"/>
                  </a:lnTo>
                  <a:lnTo>
                    <a:pt x="0" y="189731"/>
                  </a:lnTo>
                  <a:lnTo>
                    <a:pt x="6777" y="139293"/>
                  </a:lnTo>
                  <a:lnTo>
                    <a:pt x="25903" y="93970"/>
                  </a:lnTo>
                  <a:lnTo>
                    <a:pt x="55571" y="55571"/>
                  </a:lnTo>
                  <a:lnTo>
                    <a:pt x="93970" y="25903"/>
                  </a:lnTo>
                  <a:lnTo>
                    <a:pt x="139293" y="6777"/>
                  </a:lnTo>
                  <a:lnTo>
                    <a:pt x="189731" y="0"/>
                  </a:lnTo>
                  <a:lnTo>
                    <a:pt x="240169" y="6777"/>
                  </a:lnTo>
                  <a:lnTo>
                    <a:pt x="285492" y="25903"/>
                  </a:lnTo>
                  <a:lnTo>
                    <a:pt x="323892" y="55571"/>
                  </a:lnTo>
                  <a:lnTo>
                    <a:pt x="353559" y="93970"/>
                  </a:lnTo>
                  <a:lnTo>
                    <a:pt x="372685" y="139293"/>
                  </a:lnTo>
                  <a:lnTo>
                    <a:pt x="379463" y="189731"/>
                  </a:lnTo>
                  <a:lnTo>
                    <a:pt x="372685" y="240169"/>
                  </a:lnTo>
                  <a:lnTo>
                    <a:pt x="353559" y="285492"/>
                  </a:lnTo>
                  <a:lnTo>
                    <a:pt x="323892" y="323892"/>
                  </a:lnTo>
                  <a:lnTo>
                    <a:pt x="285492" y="353559"/>
                  </a:lnTo>
                  <a:lnTo>
                    <a:pt x="240169" y="372685"/>
                  </a:lnTo>
                  <a:lnTo>
                    <a:pt x="189731" y="379463"/>
                  </a:lnTo>
                  <a:close/>
                </a:path>
              </a:pathLst>
            </a:custGeom>
            <a:solidFill>
              <a:srgbClr val="0CBFDE">
                <a:alpha val="54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547469" y="7365553"/>
            <a:ext cx="1303020" cy="1507490"/>
            <a:chOff x="10547469" y="7365553"/>
            <a:chExt cx="1303020" cy="1507490"/>
          </a:xfrm>
        </p:grpSpPr>
        <p:sp>
          <p:nvSpPr>
            <p:cNvPr id="11" name="object 11" descr=""/>
            <p:cNvSpPr/>
            <p:nvPr/>
          </p:nvSpPr>
          <p:spPr>
            <a:xfrm>
              <a:off x="10585528" y="8682959"/>
              <a:ext cx="1075055" cy="0"/>
            </a:xfrm>
            <a:custGeom>
              <a:avLst/>
              <a:gdLst/>
              <a:ahLst/>
              <a:cxnLst/>
              <a:rect l="l" t="t" r="r" b="b"/>
              <a:pathLst>
                <a:path w="1075054" h="0">
                  <a:moveTo>
                    <a:pt x="107483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CBF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566519" y="7384603"/>
              <a:ext cx="19050" cy="1298575"/>
            </a:xfrm>
            <a:custGeom>
              <a:avLst/>
              <a:gdLst/>
              <a:ahLst/>
              <a:cxnLst/>
              <a:rect l="l" t="t" r="r" b="b"/>
              <a:pathLst>
                <a:path w="19050" h="1298575">
                  <a:moveTo>
                    <a:pt x="0" y="1298316"/>
                  </a:moveTo>
                  <a:lnTo>
                    <a:pt x="19049" y="0"/>
                  </a:lnTo>
                </a:path>
              </a:pathLst>
            </a:custGeom>
            <a:ln w="38099">
              <a:solidFill>
                <a:srgbClr val="0CBF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470636" y="8493228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189731" y="0"/>
                  </a:moveTo>
                  <a:lnTo>
                    <a:pt x="240169" y="6777"/>
                  </a:lnTo>
                  <a:lnTo>
                    <a:pt x="285492" y="25903"/>
                  </a:lnTo>
                  <a:lnTo>
                    <a:pt x="323892" y="55571"/>
                  </a:lnTo>
                  <a:lnTo>
                    <a:pt x="353559" y="93970"/>
                  </a:lnTo>
                  <a:lnTo>
                    <a:pt x="372686" y="139293"/>
                  </a:lnTo>
                  <a:lnTo>
                    <a:pt x="379463" y="189731"/>
                  </a:lnTo>
                  <a:lnTo>
                    <a:pt x="372686" y="240169"/>
                  </a:lnTo>
                  <a:lnTo>
                    <a:pt x="353559" y="285492"/>
                  </a:lnTo>
                  <a:lnTo>
                    <a:pt x="323892" y="323892"/>
                  </a:lnTo>
                  <a:lnTo>
                    <a:pt x="285492" y="353559"/>
                  </a:lnTo>
                  <a:lnTo>
                    <a:pt x="240169" y="372686"/>
                  </a:lnTo>
                  <a:lnTo>
                    <a:pt x="189731" y="379463"/>
                  </a:lnTo>
                  <a:lnTo>
                    <a:pt x="139293" y="372686"/>
                  </a:lnTo>
                  <a:lnTo>
                    <a:pt x="93970" y="353559"/>
                  </a:lnTo>
                  <a:lnTo>
                    <a:pt x="55571" y="323892"/>
                  </a:lnTo>
                  <a:lnTo>
                    <a:pt x="25903" y="285492"/>
                  </a:lnTo>
                  <a:lnTo>
                    <a:pt x="6777" y="240169"/>
                  </a:lnTo>
                  <a:lnTo>
                    <a:pt x="0" y="189731"/>
                  </a:lnTo>
                  <a:lnTo>
                    <a:pt x="6777" y="139293"/>
                  </a:lnTo>
                  <a:lnTo>
                    <a:pt x="25903" y="93970"/>
                  </a:lnTo>
                  <a:lnTo>
                    <a:pt x="55571" y="55571"/>
                  </a:lnTo>
                  <a:lnTo>
                    <a:pt x="93970" y="25903"/>
                  </a:lnTo>
                  <a:lnTo>
                    <a:pt x="139293" y="6777"/>
                  </a:lnTo>
                  <a:lnTo>
                    <a:pt x="189731" y="0"/>
                  </a:lnTo>
                  <a:close/>
                </a:path>
              </a:pathLst>
            </a:custGeom>
            <a:solidFill>
              <a:srgbClr val="0CBFDE">
                <a:alpha val="54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008032" y="7279747"/>
            <a:ext cx="1304925" cy="1490345"/>
            <a:chOff x="7008032" y="7279747"/>
            <a:chExt cx="1304925" cy="1490345"/>
          </a:xfrm>
        </p:grpSpPr>
        <p:sp>
          <p:nvSpPr>
            <p:cNvPr id="15" name="object 15" descr=""/>
            <p:cNvSpPr/>
            <p:nvPr/>
          </p:nvSpPr>
          <p:spPr>
            <a:xfrm>
              <a:off x="7208892" y="8579822"/>
              <a:ext cx="1075055" cy="0"/>
            </a:xfrm>
            <a:custGeom>
              <a:avLst/>
              <a:gdLst/>
              <a:ahLst/>
              <a:cxnLst/>
              <a:rect l="l" t="t" r="r" b="b"/>
              <a:pathLst>
                <a:path w="1075054" h="0">
                  <a:moveTo>
                    <a:pt x="107483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CBF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274246" y="7298797"/>
              <a:ext cx="19050" cy="1298575"/>
            </a:xfrm>
            <a:custGeom>
              <a:avLst/>
              <a:gdLst/>
              <a:ahLst/>
              <a:cxnLst/>
              <a:rect l="l" t="t" r="r" b="b"/>
              <a:pathLst>
                <a:path w="19050" h="1298575">
                  <a:moveTo>
                    <a:pt x="0" y="1298316"/>
                  </a:moveTo>
                  <a:lnTo>
                    <a:pt x="19049" y="0"/>
                  </a:lnTo>
                </a:path>
              </a:pathLst>
            </a:custGeom>
            <a:ln w="38099">
              <a:solidFill>
                <a:srgbClr val="0CBF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008032" y="839009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189731" y="0"/>
                  </a:moveTo>
                  <a:lnTo>
                    <a:pt x="240169" y="6777"/>
                  </a:lnTo>
                  <a:lnTo>
                    <a:pt x="285492" y="25903"/>
                  </a:lnTo>
                  <a:lnTo>
                    <a:pt x="323892" y="55571"/>
                  </a:lnTo>
                  <a:lnTo>
                    <a:pt x="353559" y="93970"/>
                  </a:lnTo>
                  <a:lnTo>
                    <a:pt x="372686" y="139293"/>
                  </a:lnTo>
                  <a:lnTo>
                    <a:pt x="379463" y="189731"/>
                  </a:lnTo>
                  <a:lnTo>
                    <a:pt x="372686" y="240169"/>
                  </a:lnTo>
                  <a:lnTo>
                    <a:pt x="353559" y="285492"/>
                  </a:lnTo>
                  <a:lnTo>
                    <a:pt x="323892" y="323892"/>
                  </a:lnTo>
                  <a:lnTo>
                    <a:pt x="285492" y="353559"/>
                  </a:lnTo>
                  <a:lnTo>
                    <a:pt x="240169" y="372685"/>
                  </a:lnTo>
                  <a:lnTo>
                    <a:pt x="189731" y="379463"/>
                  </a:lnTo>
                  <a:lnTo>
                    <a:pt x="139293" y="372685"/>
                  </a:lnTo>
                  <a:lnTo>
                    <a:pt x="93970" y="353559"/>
                  </a:lnTo>
                  <a:lnTo>
                    <a:pt x="55571" y="323892"/>
                  </a:lnTo>
                  <a:lnTo>
                    <a:pt x="25903" y="285492"/>
                  </a:lnTo>
                  <a:lnTo>
                    <a:pt x="6777" y="240169"/>
                  </a:lnTo>
                  <a:lnTo>
                    <a:pt x="0" y="189731"/>
                  </a:lnTo>
                  <a:lnTo>
                    <a:pt x="6777" y="139293"/>
                  </a:lnTo>
                  <a:lnTo>
                    <a:pt x="25903" y="93970"/>
                  </a:lnTo>
                  <a:lnTo>
                    <a:pt x="55571" y="55571"/>
                  </a:lnTo>
                  <a:lnTo>
                    <a:pt x="93970" y="25903"/>
                  </a:lnTo>
                  <a:lnTo>
                    <a:pt x="139293" y="6777"/>
                  </a:lnTo>
                  <a:lnTo>
                    <a:pt x="189731" y="0"/>
                  </a:lnTo>
                  <a:close/>
                </a:path>
              </a:pathLst>
            </a:custGeom>
            <a:solidFill>
              <a:srgbClr val="0CBFDE">
                <a:alpha val="54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0550942" y="1403304"/>
            <a:ext cx="1304925" cy="1490345"/>
            <a:chOff x="10550942" y="1403304"/>
            <a:chExt cx="1304925" cy="1490345"/>
          </a:xfrm>
        </p:grpSpPr>
        <p:sp>
          <p:nvSpPr>
            <p:cNvPr id="19" name="object 19" descr=""/>
            <p:cNvSpPr/>
            <p:nvPr/>
          </p:nvSpPr>
          <p:spPr>
            <a:xfrm>
              <a:off x="10608092" y="1593036"/>
              <a:ext cx="1046480" cy="0"/>
            </a:xfrm>
            <a:custGeom>
              <a:avLst/>
              <a:gdLst/>
              <a:ahLst/>
              <a:cxnLst/>
              <a:rect l="l" t="t" r="r" b="b"/>
              <a:pathLst>
                <a:path w="1046479" h="0">
                  <a:moveTo>
                    <a:pt x="0" y="0"/>
                  </a:moveTo>
                  <a:lnTo>
                    <a:pt x="1046303" y="0"/>
                  </a:lnTo>
                </a:path>
              </a:pathLst>
            </a:custGeom>
            <a:ln w="38099">
              <a:solidFill>
                <a:srgbClr val="0CBFD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569992" y="1575744"/>
              <a:ext cx="19050" cy="1298575"/>
            </a:xfrm>
            <a:custGeom>
              <a:avLst/>
              <a:gdLst/>
              <a:ahLst/>
              <a:cxnLst/>
              <a:rect l="l" t="t" r="r" b="b"/>
              <a:pathLst>
                <a:path w="19050" h="1298575">
                  <a:moveTo>
                    <a:pt x="19049" y="0"/>
                  </a:moveTo>
                  <a:lnTo>
                    <a:pt x="0" y="1298316"/>
                  </a:lnTo>
                </a:path>
              </a:pathLst>
            </a:custGeom>
            <a:ln w="38099">
              <a:solidFill>
                <a:srgbClr val="5CE1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475792" y="1403304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30">
                  <a:moveTo>
                    <a:pt x="189731" y="379463"/>
                  </a:moveTo>
                  <a:lnTo>
                    <a:pt x="139293" y="372685"/>
                  </a:lnTo>
                  <a:lnTo>
                    <a:pt x="93970" y="353559"/>
                  </a:lnTo>
                  <a:lnTo>
                    <a:pt x="55571" y="323892"/>
                  </a:lnTo>
                  <a:lnTo>
                    <a:pt x="25903" y="285492"/>
                  </a:lnTo>
                  <a:lnTo>
                    <a:pt x="6777" y="240169"/>
                  </a:lnTo>
                  <a:lnTo>
                    <a:pt x="0" y="189731"/>
                  </a:lnTo>
                  <a:lnTo>
                    <a:pt x="6777" y="139293"/>
                  </a:lnTo>
                  <a:lnTo>
                    <a:pt x="25903" y="93970"/>
                  </a:lnTo>
                  <a:lnTo>
                    <a:pt x="55571" y="55571"/>
                  </a:lnTo>
                  <a:lnTo>
                    <a:pt x="93970" y="25903"/>
                  </a:lnTo>
                  <a:lnTo>
                    <a:pt x="139293" y="6777"/>
                  </a:lnTo>
                  <a:lnTo>
                    <a:pt x="189731" y="0"/>
                  </a:lnTo>
                  <a:lnTo>
                    <a:pt x="240169" y="6777"/>
                  </a:lnTo>
                  <a:lnTo>
                    <a:pt x="285492" y="25903"/>
                  </a:lnTo>
                  <a:lnTo>
                    <a:pt x="323892" y="55571"/>
                  </a:lnTo>
                  <a:lnTo>
                    <a:pt x="353559" y="93970"/>
                  </a:lnTo>
                  <a:lnTo>
                    <a:pt x="372685" y="139293"/>
                  </a:lnTo>
                  <a:lnTo>
                    <a:pt x="379463" y="189731"/>
                  </a:lnTo>
                  <a:lnTo>
                    <a:pt x="372685" y="240169"/>
                  </a:lnTo>
                  <a:lnTo>
                    <a:pt x="353559" y="285492"/>
                  </a:lnTo>
                  <a:lnTo>
                    <a:pt x="323892" y="323892"/>
                  </a:lnTo>
                  <a:lnTo>
                    <a:pt x="285492" y="353559"/>
                  </a:lnTo>
                  <a:lnTo>
                    <a:pt x="240169" y="372685"/>
                  </a:lnTo>
                  <a:lnTo>
                    <a:pt x="189731" y="379463"/>
                  </a:lnTo>
                  <a:close/>
                </a:path>
              </a:pathLst>
            </a:custGeom>
            <a:solidFill>
              <a:srgbClr val="0CBFDE">
                <a:alpha val="54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13945435" y="7279635"/>
            <a:ext cx="2578100" cy="2355215"/>
            <a:chOff x="13945435" y="7279635"/>
            <a:chExt cx="2578100" cy="2355215"/>
          </a:xfrm>
        </p:grpSpPr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5435" y="7279635"/>
              <a:ext cx="2354630" cy="235463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04600" y="8136272"/>
              <a:ext cx="1318524" cy="1202445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7138276" y="4670693"/>
            <a:ext cx="4441825" cy="892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650" spc="-434" b="1">
                <a:solidFill>
                  <a:srgbClr val="5CE1E6"/>
                </a:solidFill>
                <a:latin typeface="Trebuchet MS"/>
                <a:cs typeface="Trebuchet MS"/>
              </a:rPr>
              <a:t>Ejemplos</a:t>
            </a:r>
            <a:r>
              <a:rPr dirty="0" sz="5650" spc="130" b="1">
                <a:solidFill>
                  <a:srgbClr val="5CE1E6"/>
                </a:solidFill>
                <a:latin typeface="Trebuchet MS"/>
                <a:cs typeface="Trebuchet MS"/>
              </a:rPr>
              <a:t> </a:t>
            </a:r>
            <a:r>
              <a:rPr dirty="0" sz="5650" spc="-495" b="1">
                <a:solidFill>
                  <a:srgbClr val="5CE1E6"/>
                </a:solidFill>
                <a:latin typeface="Trebuchet MS"/>
                <a:cs typeface="Trebuchet MS"/>
              </a:rPr>
              <a:t>de</a:t>
            </a:r>
            <a:r>
              <a:rPr dirty="0" sz="5650" spc="130" b="1">
                <a:solidFill>
                  <a:srgbClr val="5CE1E6"/>
                </a:solidFill>
                <a:latin typeface="Trebuchet MS"/>
                <a:cs typeface="Trebuchet MS"/>
              </a:rPr>
              <a:t> </a:t>
            </a:r>
            <a:r>
              <a:rPr dirty="0" sz="5650" spc="-25" b="1">
                <a:solidFill>
                  <a:srgbClr val="5CE1E6"/>
                </a:solidFill>
                <a:latin typeface="Trebuchet MS"/>
                <a:cs typeface="Trebuchet MS"/>
              </a:rPr>
              <a:t>IA</a:t>
            </a:r>
            <a:endParaRPr sz="56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En</a:t>
            </a:r>
            <a:r>
              <a:rPr dirty="0" spc="-210"/>
              <a:t> </a:t>
            </a:r>
            <a:r>
              <a:rPr dirty="0" spc="-30"/>
              <a:t>las</a:t>
            </a:r>
            <a:r>
              <a:rPr dirty="0" spc="-210"/>
              <a:t> </a:t>
            </a:r>
            <a:r>
              <a:rPr dirty="0" spc="-140"/>
              <a:t>empresas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377117" y="142525"/>
            <a:ext cx="6452235" cy="3184525"/>
          </a:xfrm>
          <a:prstGeom prst="rect">
            <a:avLst/>
          </a:prstGeom>
        </p:spPr>
        <p:txBody>
          <a:bodyPr wrap="square" lIns="0" tIns="326390" rIns="0" bIns="0" rtlCol="0" vert="horz">
            <a:spAutoFit/>
          </a:bodyPr>
          <a:lstStyle/>
          <a:p>
            <a:pPr algn="ctr" marR="541655">
              <a:lnSpc>
                <a:spcPct val="100000"/>
              </a:lnSpc>
              <a:spcBef>
                <a:spcPts val="2570"/>
              </a:spcBef>
            </a:pPr>
            <a:r>
              <a:rPr dirty="0" sz="3500">
                <a:solidFill>
                  <a:srgbClr val="46CCCF"/>
                </a:solidFill>
                <a:latin typeface="Tahoma"/>
                <a:cs typeface="Tahoma"/>
              </a:rPr>
              <a:t>En</a:t>
            </a:r>
            <a:r>
              <a:rPr dirty="0" sz="3500" spc="-195">
                <a:solidFill>
                  <a:srgbClr val="46CCCF"/>
                </a:solidFill>
                <a:latin typeface="Tahoma"/>
                <a:cs typeface="Tahoma"/>
              </a:rPr>
              <a:t> </a:t>
            </a:r>
            <a:r>
              <a:rPr dirty="0" sz="3500">
                <a:solidFill>
                  <a:srgbClr val="46CCCF"/>
                </a:solidFill>
                <a:latin typeface="Tahoma"/>
                <a:cs typeface="Tahoma"/>
              </a:rPr>
              <a:t>la</a:t>
            </a:r>
            <a:r>
              <a:rPr dirty="0" sz="3500" spc="-195">
                <a:solidFill>
                  <a:srgbClr val="46CCCF"/>
                </a:solidFill>
                <a:latin typeface="Tahoma"/>
                <a:cs typeface="Tahoma"/>
              </a:rPr>
              <a:t> </a:t>
            </a:r>
            <a:r>
              <a:rPr dirty="0" sz="3500" spc="-65">
                <a:solidFill>
                  <a:srgbClr val="46CCCF"/>
                </a:solidFill>
                <a:latin typeface="Tahoma"/>
                <a:cs typeface="Tahoma"/>
              </a:rPr>
              <a:t>vida</a:t>
            </a:r>
            <a:r>
              <a:rPr dirty="0" sz="3500" spc="-195">
                <a:solidFill>
                  <a:srgbClr val="46CCCF"/>
                </a:solidFill>
                <a:latin typeface="Tahoma"/>
                <a:cs typeface="Tahoma"/>
              </a:rPr>
              <a:t> </a:t>
            </a:r>
            <a:r>
              <a:rPr dirty="0" sz="3500" spc="-10">
                <a:solidFill>
                  <a:srgbClr val="46CCCF"/>
                </a:solidFill>
                <a:latin typeface="Tahoma"/>
                <a:cs typeface="Tahoma"/>
              </a:rPr>
              <a:t>cotidiana</a:t>
            </a:r>
            <a:endParaRPr sz="3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dirty="0" sz="2700" spc="-135" b="1">
                <a:solidFill>
                  <a:srgbClr val="0CBFDE"/>
                </a:solidFill>
                <a:latin typeface="Trebuchet MS"/>
                <a:cs typeface="Trebuchet MS"/>
              </a:rPr>
              <a:t>Asistentes</a:t>
            </a:r>
            <a:r>
              <a:rPr dirty="0" sz="2700" spc="-20" b="1">
                <a:solidFill>
                  <a:srgbClr val="0CBFDE"/>
                </a:solidFill>
                <a:latin typeface="Trebuchet MS"/>
                <a:cs typeface="Trebuchet MS"/>
              </a:rPr>
              <a:t> </a:t>
            </a:r>
            <a:r>
              <a:rPr dirty="0" sz="2700" spc="-60" b="1">
                <a:solidFill>
                  <a:srgbClr val="0CBFDE"/>
                </a:solidFill>
                <a:latin typeface="Trebuchet MS"/>
                <a:cs typeface="Trebuchet MS"/>
              </a:rPr>
              <a:t>virtuales</a:t>
            </a:r>
            <a:endParaRPr sz="2700">
              <a:latin typeface="Trebuchet MS"/>
              <a:cs typeface="Trebuchet MS"/>
            </a:endParaRPr>
          </a:p>
          <a:p>
            <a:pPr algn="just" marL="12700" marR="5080">
              <a:lnSpc>
                <a:spcPct val="116799"/>
              </a:lnSpc>
              <a:spcBef>
                <a:spcPts val="145"/>
              </a:spcBef>
            </a:pP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Siri</a:t>
            </a:r>
            <a:r>
              <a:rPr dirty="0" sz="23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75">
                <a:solidFill>
                  <a:srgbClr val="FFFFFF"/>
                </a:solidFill>
                <a:latin typeface="Tahoma"/>
                <a:cs typeface="Tahoma"/>
              </a:rPr>
              <a:t>(Apple),</a:t>
            </a:r>
            <a:r>
              <a:rPr dirty="0" sz="23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Alexa</a:t>
            </a:r>
            <a:r>
              <a:rPr dirty="0" sz="23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85">
                <a:solidFill>
                  <a:srgbClr val="FFFFFF"/>
                </a:solidFill>
                <a:latin typeface="Tahoma"/>
                <a:cs typeface="Tahoma"/>
              </a:rPr>
              <a:t>(Amazon),</a:t>
            </a:r>
            <a:r>
              <a:rPr dirty="0" sz="23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dirty="0" sz="23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Assistant</a:t>
            </a:r>
            <a:r>
              <a:rPr dirty="0" sz="23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70">
                <a:solidFill>
                  <a:srgbClr val="FFFFFF"/>
                </a:solidFill>
                <a:latin typeface="Tahoma"/>
                <a:cs typeface="Tahoma"/>
              </a:rPr>
              <a:t>(Google)</a:t>
            </a:r>
            <a:r>
              <a:rPr dirty="0" sz="2300" spc="-2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FFFFFF"/>
                </a:solidFill>
                <a:latin typeface="Tahoma"/>
                <a:cs typeface="Tahoma"/>
              </a:rPr>
              <a:t>responden</a:t>
            </a:r>
            <a:r>
              <a:rPr dirty="0" sz="23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7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3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comandos</a:t>
            </a:r>
            <a:r>
              <a:rPr dirty="0" sz="23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3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80">
                <a:solidFill>
                  <a:srgbClr val="FFFFFF"/>
                </a:solidFill>
                <a:latin typeface="Tahoma"/>
                <a:cs typeface="Tahoma"/>
              </a:rPr>
              <a:t>voz</a:t>
            </a:r>
            <a:r>
              <a:rPr dirty="0" sz="23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3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5">
                <a:solidFill>
                  <a:srgbClr val="FFFFFF"/>
                </a:solidFill>
                <a:latin typeface="Tahoma"/>
                <a:cs typeface="Tahoma"/>
              </a:rPr>
              <a:t>ayudan</a:t>
            </a:r>
            <a:r>
              <a:rPr dirty="0" sz="23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0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300" spc="2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5">
                <a:solidFill>
                  <a:srgbClr val="FFFFFF"/>
                </a:solidFill>
                <a:latin typeface="Tahoma"/>
                <a:cs typeface="Tahoma"/>
              </a:rPr>
              <a:t>tareas</a:t>
            </a:r>
            <a:r>
              <a:rPr dirty="0" sz="2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8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FFFFFF"/>
                </a:solidFill>
                <a:latin typeface="Tahoma"/>
                <a:cs typeface="Tahoma"/>
              </a:rPr>
              <a:t>establecer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20">
                <a:solidFill>
                  <a:srgbClr val="FFFFFF"/>
                </a:solidFill>
                <a:latin typeface="Tahoma"/>
                <a:cs typeface="Tahoma"/>
              </a:rPr>
              <a:t>recordatorios,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reproducir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0">
                <a:solidFill>
                  <a:srgbClr val="FFFFFF"/>
                </a:solidFill>
                <a:latin typeface="Tahoma"/>
                <a:cs typeface="Tahoma"/>
              </a:rPr>
              <a:t>música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3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FFFFFF"/>
                </a:solidFill>
                <a:latin typeface="Tahoma"/>
                <a:cs typeface="Tahoma"/>
              </a:rPr>
              <a:t>dar</a:t>
            </a:r>
            <a:r>
              <a:rPr dirty="0" sz="2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-135">
                <a:solidFill>
                  <a:srgbClr val="FFFFFF"/>
                </a:solidFill>
                <a:latin typeface="Tahoma"/>
                <a:cs typeface="Tahoma"/>
              </a:rPr>
              <a:t>información.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7273" y="5443297"/>
            <a:ext cx="6222365" cy="136525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dirty="0" sz="2700" spc="-114" b="1">
                <a:solidFill>
                  <a:srgbClr val="0CBFDE"/>
                </a:solidFill>
                <a:latin typeface="Trebuchet MS"/>
                <a:cs typeface="Trebuchet MS"/>
              </a:rPr>
              <a:t>Sistemas</a:t>
            </a:r>
            <a:r>
              <a:rPr dirty="0" sz="2700" spc="-50" b="1">
                <a:solidFill>
                  <a:srgbClr val="0CBFDE"/>
                </a:solidFill>
                <a:latin typeface="Trebuchet MS"/>
                <a:cs typeface="Trebuchet MS"/>
              </a:rPr>
              <a:t> </a:t>
            </a:r>
            <a:r>
              <a:rPr dirty="0" sz="2700" spc="-220" b="1">
                <a:solidFill>
                  <a:srgbClr val="0CBFDE"/>
                </a:solidFill>
                <a:latin typeface="Trebuchet MS"/>
                <a:cs typeface="Trebuchet MS"/>
              </a:rPr>
              <a:t>de</a:t>
            </a:r>
            <a:r>
              <a:rPr dirty="0" sz="2700" spc="15" b="1">
                <a:solidFill>
                  <a:srgbClr val="0CBFDE"/>
                </a:solidFill>
                <a:latin typeface="Trebuchet MS"/>
                <a:cs typeface="Trebuchet MS"/>
              </a:rPr>
              <a:t> </a:t>
            </a:r>
            <a:r>
              <a:rPr dirty="0" sz="2700" spc="-125" b="1">
                <a:solidFill>
                  <a:srgbClr val="0CBFDE"/>
                </a:solidFill>
                <a:latin typeface="Trebuchet MS"/>
                <a:cs typeface="Trebuchet MS"/>
              </a:rPr>
              <a:t>recomendación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ct val="116799"/>
              </a:lnSpc>
              <a:spcBef>
                <a:spcPts val="145"/>
              </a:spcBef>
            </a:pPr>
            <a:r>
              <a:rPr dirty="0" sz="2300" spc="-90">
                <a:solidFill>
                  <a:srgbClr val="EFEFEF"/>
                </a:solidFill>
                <a:latin typeface="Tahoma"/>
                <a:cs typeface="Tahoma"/>
              </a:rPr>
              <a:t>Netflix,</a:t>
            </a:r>
            <a:r>
              <a:rPr dirty="0" sz="2300" spc="-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70">
                <a:solidFill>
                  <a:srgbClr val="EFEFEF"/>
                </a:solidFill>
                <a:latin typeface="Tahoma"/>
                <a:cs typeface="Tahoma"/>
              </a:rPr>
              <a:t>Spotify</a:t>
            </a:r>
            <a:r>
              <a:rPr dirty="0" sz="2300" spc="-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EFEFEF"/>
                </a:solidFill>
                <a:latin typeface="Tahoma"/>
                <a:cs typeface="Tahoma"/>
              </a:rPr>
              <a:t>y</a:t>
            </a:r>
            <a:r>
              <a:rPr dirty="0" sz="2300" spc="-75">
                <a:solidFill>
                  <a:srgbClr val="EFEFEF"/>
                </a:solidFill>
                <a:latin typeface="Tahoma"/>
                <a:cs typeface="Tahoma"/>
              </a:rPr>
              <a:t> Amazon</a:t>
            </a:r>
            <a:r>
              <a:rPr dirty="0" sz="2300" spc="-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EFEFEF"/>
                </a:solidFill>
                <a:latin typeface="Tahoma"/>
                <a:cs typeface="Tahoma"/>
              </a:rPr>
              <a:t>usan</a:t>
            </a:r>
            <a:r>
              <a:rPr dirty="0" sz="2300" spc="-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5">
                <a:solidFill>
                  <a:srgbClr val="EFEFEF"/>
                </a:solidFill>
                <a:latin typeface="Tahoma"/>
                <a:cs typeface="Tahoma"/>
              </a:rPr>
              <a:t>IA</a:t>
            </a:r>
            <a:r>
              <a:rPr dirty="0" sz="2300" spc="-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30">
                <a:solidFill>
                  <a:srgbClr val="EFEFEF"/>
                </a:solidFill>
                <a:latin typeface="Tahoma"/>
                <a:cs typeface="Tahoma"/>
              </a:rPr>
              <a:t>para</a:t>
            </a:r>
            <a:r>
              <a:rPr dirty="0" sz="2300" spc="-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EFEFEF"/>
                </a:solidFill>
                <a:latin typeface="Tahoma"/>
                <a:cs typeface="Tahoma"/>
              </a:rPr>
              <a:t>analizar</a:t>
            </a:r>
            <a:r>
              <a:rPr dirty="0" sz="2300" spc="-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EFEFEF"/>
                </a:solidFill>
                <a:latin typeface="Tahoma"/>
                <a:cs typeface="Tahoma"/>
              </a:rPr>
              <a:t>tus </a:t>
            </a:r>
            <a:r>
              <a:rPr dirty="0" sz="2300" spc="-100">
                <a:solidFill>
                  <a:srgbClr val="EFEFEF"/>
                </a:solidFill>
                <a:latin typeface="Tahoma"/>
                <a:cs typeface="Tahoma"/>
              </a:rPr>
              <a:t>preferencias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EFEFEF"/>
                </a:solidFill>
                <a:latin typeface="Tahoma"/>
                <a:cs typeface="Tahoma"/>
              </a:rPr>
              <a:t>y</a:t>
            </a:r>
            <a:r>
              <a:rPr dirty="0" sz="2300" spc="-26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EFEFEF"/>
                </a:solidFill>
                <a:latin typeface="Tahoma"/>
                <a:cs typeface="Tahoma"/>
              </a:rPr>
              <a:t>sugerirte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5">
                <a:solidFill>
                  <a:srgbClr val="EFEFEF"/>
                </a:solidFill>
                <a:latin typeface="Tahoma"/>
                <a:cs typeface="Tahoma"/>
              </a:rPr>
              <a:t>contenido</a:t>
            </a:r>
            <a:r>
              <a:rPr dirty="0" sz="2300" spc="-26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EFEFEF"/>
                </a:solidFill>
                <a:latin typeface="Tahoma"/>
                <a:cs typeface="Tahoma"/>
              </a:rPr>
              <a:t>relevante.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996302" y="1406016"/>
            <a:ext cx="4952365" cy="95567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024380">
              <a:lnSpc>
                <a:spcPct val="100000"/>
              </a:lnSpc>
              <a:spcBef>
                <a:spcPts val="810"/>
              </a:spcBef>
            </a:pPr>
            <a:r>
              <a:rPr dirty="0" sz="2700" spc="-114" b="1">
                <a:solidFill>
                  <a:srgbClr val="0CBFDE"/>
                </a:solidFill>
                <a:latin typeface="Trebuchet MS"/>
                <a:cs typeface="Trebuchet MS"/>
              </a:rPr>
              <a:t>Ciberseguridad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300" spc="-225">
                <a:solidFill>
                  <a:srgbClr val="EFEFEF"/>
                </a:solidFill>
                <a:latin typeface="Tahoma"/>
                <a:cs typeface="Tahoma"/>
              </a:rPr>
              <a:t>IA</a:t>
            </a:r>
            <a:r>
              <a:rPr dirty="0" sz="2300" spc="-27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5">
                <a:solidFill>
                  <a:srgbClr val="EFEFEF"/>
                </a:solidFill>
                <a:latin typeface="Tahoma"/>
                <a:cs typeface="Tahoma"/>
              </a:rPr>
              <a:t>detecta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14">
                <a:solidFill>
                  <a:srgbClr val="EFEFEF"/>
                </a:solidFill>
                <a:latin typeface="Tahoma"/>
                <a:cs typeface="Tahoma"/>
              </a:rPr>
              <a:t>y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EFEFEF"/>
                </a:solidFill>
                <a:latin typeface="Tahoma"/>
                <a:cs typeface="Tahoma"/>
              </a:rPr>
              <a:t>previene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95">
                <a:solidFill>
                  <a:srgbClr val="EFEFEF"/>
                </a:solidFill>
                <a:latin typeface="Tahoma"/>
                <a:cs typeface="Tahoma"/>
              </a:rPr>
              <a:t>ataques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85">
                <a:solidFill>
                  <a:srgbClr val="EFEFEF"/>
                </a:solidFill>
                <a:latin typeface="Tahoma"/>
                <a:cs typeface="Tahoma"/>
              </a:rPr>
              <a:t>cibernéticos.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996302" y="5509833"/>
            <a:ext cx="6150610" cy="136525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dirty="0" sz="2700" spc="-140" b="1">
                <a:solidFill>
                  <a:srgbClr val="0CBFDE"/>
                </a:solidFill>
                <a:latin typeface="Trebuchet MS"/>
                <a:cs typeface="Trebuchet MS"/>
              </a:rPr>
              <a:t>Analisis</a:t>
            </a:r>
            <a:r>
              <a:rPr dirty="0" sz="2700" spc="-20" b="1">
                <a:solidFill>
                  <a:srgbClr val="0CBFDE"/>
                </a:solidFill>
                <a:latin typeface="Trebuchet MS"/>
                <a:cs typeface="Trebuchet MS"/>
              </a:rPr>
              <a:t> </a:t>
            </a:r>
            <a:r>
              <a:rPr dirty="0" sz="2700" spc="-220" b="1">
                <a:solidFill>
                  <a:srgbClr val="0CBFDE"/>
                </a:solidFill>
                <a:latin typeface="Trebuchet MS"/>
                <a:cs typeface="Trebuchet MS"/>
              </a:rPr>
              <a:t>de</a:t>
            </a:r>
            <a:r>
              <a:rPr dirty="0" sz="2700" spc="20" b="1">
                <a:solidFill>
                  <a:srgbClr val="0CBFDE"/>
                </a:solidFill>
                <a:latin typeface="Trebuchet MS"/>
                <a:cs typeface="Trebuchet MS"/>
              </a:rPr>
              <a:t> </a:t>
            </a:r>
            <a:r>
              <a:rPr dirty="0" sz="2700" spc="-10" b="1">
                <a:solidFill>
                  <a:srgbClr val="0CBFDE"/>
                </a:solidFill>
                <a:latin typeface="Trebuchet MS"/>
                <a:cs typeface="Trebuchet MS"/>
              </a:rPr>
              <a:t>datos</a:t>
            </a:r>
            <a:endParaRPr sz="2700">
              <a:latin typeface="Trebuchet MS"/>
              <a:cs typeface="Trebuchet MS"/>
            </a:endParaRPr>
          </a:p>
          <a:p>
            <a:pPr algn="ctr" marL="12700" marR="5080">
              <a:lnSpc>
                <a:spcPct val="116799"/>
              </a:lnSpc>
              <a:spcBef>
                <a:spcPts val="145"/>
              </a:spcBef>
            </a:pPr>
            <a:r>
              <a:rPr dirty="0" sz="2300" spc="-120">
                <a:solidFill>
                  <a:srgbClr val="EFEFEF"/>
                </a:solidFill>
                <a:latin typeface="Tahoma"/>
                <a:cs typeface="Tahoma"/>
              </a:rPr>
              <a:t>Empresas </a:t>
            </a:r>
            <a:r>
              <a:rPr dirty="0" sz="2300" spc="-85">
                <a:solidFill>
                  <a:srgbClr val="EFEFEF"/>
                </a:solidFill>
                <a:latin typeface="Tahoma"/>
                <a:cs typeface="Tahoma"/>
              </a:rPr>
              <a:t>usan</a:t>
            </a:r>
            <a:r>
              <a:rPr dirty="0" sz="2300" spc="-114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225">
                <a:solidFill>
                  <a:srgbClr val="EFEFEF"/>
                </a:solidFill>
                <a:latin typeface="Tahoma"/>
                <a:cs typeface="Tahoma"/>
              </a:rPr>
              <a:t>IA</a:t>
            </a:r>
            <a:r>
              <a:rPr dirty="0" sz="2300" spc="-114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10">
                <a:solidFill>
                  <a:srgbClr val="EFEFEF"/>
                </a:solidFill>
                <a:latin typeface="Tahoma"/>
                <a:cs typeface="Tahoma"/>
              </a:rPr>
              <a:t>para</a:t>
            </a:r>
            <a:r>
              <a:rPr dirty="0" sz="2300" spc="-114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EFEFEF"/>
                </a:solidFill>
                <a:latin typeface="Tahoma"/>
                <a:cs typeface="Tahoma"/>
              </a:rPr>
              <a:t>identificar</a:t>
            </a:r>
            <a:r>
              <a:rPr dirty="0" sz="2300" spc="-114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EFEFEF"/>
                </a:solidFill>
                <a:latin typeface="Tahoma"/>
                <a:cs typeface="Tahoma"/>
              </a:rPr>
              <a:t>patrones</a:t>
            </a:r>
            <a:r>
              <a:rPr dirty="0" sz="2300" spc="-114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90">
                <a:solidFill>
                  <a:srgbClr val="EFEFEF"/>
                </a:solidFill>
                <a:latin typeface="Tahoma"/>
                <a:cs typeface="Tahoma"/>
              </a:rPr>
              <a:t>en</a:t>
            </a:r>
            <a:r>
              <a:rPr dirty="0" sz="2300" spc="-12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40">
                <a:solidFill>
                  <a:srgbClr val="EFEFEF"/>
                </a:solidFill>
                <a:latin typeface="Tahoma"/>
                <a:cs typeface="Tahoma"/>
              </a:rPr>
              <a:t>datos </a:t>
            </a:r>
            <a:r>
              <a:rPr dirty="0" sz="2300" spc="-114">
                <a:solidFill>
                  <a:srgbClr val="EFEFEF"/>
                </a:solidFill>
                <a:latin typeface="Tahoma"/>
                <a:cs typeface="Tahoma"/>
              </a:rPr>
              <a:t>y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65">
                <a:solidFill>
                  <a:srgbClr val="EFEFEF"/>
                </a:solidFill>
                <a:latin typeface="Tahoma"/>
                <a:cs typeface="Tahoma"/>
              </a:rPr>
              <a:t>mejorar</a:t>
            </a:r>
            <a:r>
              <a:rPr dirty="0" sz="2300" spc="-26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75">
                <a:solidFill>
                  <a:srgbClr val="EFEFEF"/>
                </a:solidFill>
                <a:latin typeface="Tahoma"/>
                <a:cs typeface="Tahoma"/>
              </a:rPr>
              <a:t>la</a:t>
            </a:r>
            <a:r>
              <a:rPr dirty="0" sz="2300" spc="-26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80">
                <a:solidFill>
                  <a:srgbClr val="EFEFEF"/>
                </a:solidFill>
                <a:latin typeface="Tahoma"/>
                <a:cs typeface="Tahoma"/>
              </a:rPr>
              <a:t>toma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95">
                <a:solidFill>
                  <a:srgbClr val="EFEFEF"/>
                </a:solidFill>
                <a:latin typeface="Tahoma"/>
                <a:cs typeface="Tahoma"/>
              </a:rPr>
              <a:t>de</a:t>
            </a:r>
            <a:r>
              <a:rPr dirty="0" sz="2300" spc="-26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5">
                <a:solidFill>
                  <a:srgbClr val="EFEFEF"/>
                </a:solidFill>
                <a:latin typeface="Tahoma"/>
                <a:cs typeface="Tahoma"/>
              </a:rPr>
              <a:t>decisiones,</a:t>
            </a:r>
            <a:r>
              <a:rPr dirty="0" sz="2300" spc="-26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0">
                <a:solidFill>
                  <a:srgbClr val="EFEFEF"/>
                </a:solidFill>
                <a:latin typeface="Tahoma"/>
                <a:cs typeface="Tahoma"/>
              </a:rPr>
              <a:t>segun</a:t>
            </a:r>
            <a:r>
              <a:rPr dirty="0" sz="2300" spc="-270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20">
                <a:solidFill>
                  <a:srgbClr val="EFEFEF"/>
                </a:solidFill>
                <a:latin typeface="Tahoma"/>
                <a:cs typeface="Tahoma"/>
              </a:rPr>
              <a:t>Google</a:t>
            </a:r>
            <a:r>
              <a:rPr dirty="0" sz="2300" spc="-265">
                <a:solidFill>
                  <a:srgbClr val="EFEFEF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EFEFEF"/>
                </a:solidFill>
                <a:latin typeface="Tahoma"/>
                <a:cs typeface="Tahoma"/>
              </a:rPr>
              <a:t>Cloud.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Jessica Boxtha</dc:creator>
  <cp:keywords>DAGnGiEqBX8,BAFMiZLRmnQ,0</cp:keywords>
  <dc:title>Mapa Mental Tecnológico sobre Inteligencia Artificial Simple Gradiente Azul</dc:title>
  <dcterms:created xsi:type="dcterms:W3CDTF">2025-05-12T16:45:20Z</dcterms:created>
  <dcterms:modified xsi:type="dcterms:W3CDTF">2025-05-12T16:45:20Z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2025-05-12T00:00:00Z</vt:filetime>
  </property>
  <property fmtid="{D5CDD505-2E9C-101B-9397-08002B2CF9AE}" pid="5" name="Producer">
    <vt:lpwstr>Canva</vt:lpwstr>
  </property>
</Properties>
</file>