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Quicksa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3EE403-A984-4C7D-92CD-DBEC443C806C}">
  <a:tblStyle styleId="{243EE403-A984-4C7D-92CD-DBEC443C806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7A7473FE-79CC-4D48-A05C-DB4BA7EB44D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</a:lstStyle>
          <a:p/>
        </p:txBody>
      </p:sp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●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○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●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○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●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○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●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○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■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◦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▫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■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●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○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■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●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○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■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●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○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■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59" name="Google Shape;59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ontsquirrel.com/fonts/quicksan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62130" y="3365822"/>
            <a:ext cx="6915955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</a:pPr>
            <a: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PONTO DE CONTROLE 2:</a:t>
            </a:r>
            <a:b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="0" i="0" lang="en" sz="3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CAPINATOR – ROBÔ CORTADOR DE GRAMA AUTÔNOMO</a:t>
            </a:r>
            <a:br>
              <a:rPr b="0" i="0" lang="en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None/>
            </a:pPr>
            <a:r>
              <a:rPr b="1" i="0" lang="en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 b="1" i="0" sz="2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None/>
            </a:pPr>
            <a:r>
              <a:rPr b="0" i="0" lang="en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milk and fresh snow, the color produced by the combination of all the colors of the visible spectrum.</a:t>
            </a:r>
            <a:endParaRPr b="0" i="0" sz="2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YOU CAN ALSO SPLIT YOUR CONTENT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4092020" y="1470075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None/>
            </a:pPr>
            <a:r>
              <a:rPr b="1" i="0" lang="en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 b="1" i="0" sz="2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None/>
            </a:pPr>
            <a:r>
              <a:rPr b="0" i="0" lang="en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coal, ebony, and of outer space. It is the darkest color, the result of the absence of or complete absorption of light.</a:t>
            </a:r>
            <a:endParaRPr b="0" i="0" sz="2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 TWO OR THREE COLUMNS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Yellow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gold, butter and ripe lemons. In the spectrum of visible light, yellow is found between green and orange.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colour of the clear sky and the deep sea. It is located between violet and green on the optical spectrum.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2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Red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blood, and because of this it has historically been associated with sacrifice, danger and courage. 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t/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 PICTURE IS WORTH A THOUSAND WORDS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 complex idea can be conveyed with just a single still image, namely making it possible to absorb large amounts of data quickly.</a:t>
            </a:r>
            <a:endParaRPr b="0" i="0" sz="3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 amt="79000"/>
          </a:blip>
          <a:srcRect b="4319" l="9861" r="0" t="20671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4294967295" type="body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WANT BIG IMPACT?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Use big image.</a:t>
            </a:r>
            <a:endParaRPr b="1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88" name="Google Shape;188;p2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4"/>
            <p:cNvCxnSpPr>
              <a:endCxn id="18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4"/>
            <p:cNvCxnSpPr>
              <a:stCxn id="18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USE CHARTS TO EXPLAIN YOUR IDEAS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 b="0" i="0" sz="1400" u="none" cap="none" strike="noStrike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 b="0" i="0" sz="14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 b="0" i="0" sz="1400" u="none" cap="none" strike="noStrike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AND TABLES TO COMPARE DATA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06" name="Google Shape;206;p26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{7A7473FE-79CC-4D48-A05C-DB4BA7EB44D6}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 sz="1400" u="none" cap="none" strike="noStrike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212" name="Google Shape;212;p27"/>
          <p:cNvPicPr preferRelativeResize="0"/>
          <p:nvPr/>
        </p:nvPicPr>
        <p:blipFill rotWithShape="1">
          <a:blip r:embed="rId3">
            <a:alphaModFix amt="38000"/>
          </a:blip>
          <a:srcRect b="0" l="0" r="0" t="0"/>
          <a:stretch/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i="0" sz="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216" name="Google Shape;216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27"/>
            <p:cNvCxnSpPr>
              <a:stCxn id="21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218" name="Google Shape;218;p27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219" name="Google Shape;219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27"/>
            <p:cNvCxnSpPr>
              <a:stCxn id="21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221" name="Google Shape;221;p27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222" name="Google Shape;222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27"/>
            <p:cNvCxnSpPr>
              <a:stCxn id="22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224" name="Google Shape;224;p27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225" name="Google Shape;225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27"/>
            <p:cNvCxnSpPr>
              <a:stCxn id="22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227" name="Google Shape;227;p27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228" name="Google Shape;228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27"/>
            <p:cNvCxnSpPr>
              <a:stCxn id="22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230" name="Google Shape;230;p2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231" name="Google Shape;231;p27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27"/>
            <p:cNvCxnSpPr>
              <a:stCxn id="231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6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89,526,124</a:t>
            </a:r>
            <a:endParaRPr b="1" i="0" sz="6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28"/>
          <p:cNvSpPr txBox="1"/>
          <p:nvPr>
            <p:ph idx="4294967295" type="subTitle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Whoa! That’s a big number, aren’t you proud?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89,526,124$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29"/>
          <p:cNvSpPr txBox="1"/>
          <p:nvPr>
            <p:ph idx="4294967295" type="subTitle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That’s a lot of money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29"/>
          <p:cNvSpPr txBox="1"/>
          <p:nvPr>
            <p:ph idx="4294967295" type="ctrTitle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100%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9"/>
          <p:cNvSpPr txBox="1"/>
          <p:nvPr>
            <p:ph idx="4294967295" type="subTitle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Total success!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9"/>
          <p:cNvSpPr txBox="1"/>
          <p:nvPr>
            <p:ph idx="4294967295" type="ctrTitle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185,244 users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And a lot of users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OUR PROCESS IS EASY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260" name="Google Shape;260;p30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261" name="Google Shape;261;p30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2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Objetivos</a:t>
            </a:r>
            <a:endParaRPr b="0" i="0" sz="24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736350"/>
            <a:ext cx="380577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 Geral:</a:t>
            </a:r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Projetar um  cortador de grama micro controlado utilizando como elemento principal o MSP430G2553 instalado na placa LauchPad da empresa Texas Instruments  para a disciplina de Eletrônica Embarcada.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4" y="1736349"/>
            <a:ext cx="4059775" cy="4123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Objetivos Específicos:</a:t>
            </a:r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Projetar um cortador de grama que seja capaz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dado uma área limitada fechada, desviar de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obstáculos sem interferência humana;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cortar gramas de áreas planas e levemente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inclinado;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desviar dos obstáculos de maneira autônoma;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assegurar a saúde do operador ao manuseá-lo;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ser energeticamente viável;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não evadir do local limitado..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LET’S REVIEW SOME CONCEPTS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Yellow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gold, butter and ripe lemons. In the spectrum of visible light, yellow is found between green and orange.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31"/>
          <p:cNvSpPr txBox="1"/>
          <p:nvPr>
            <p:ph idx="2" type="body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colour of the clear sky and the deep sea. It is located between violet and green on the optical spectrum.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31"/>
          <p:cNvSpPr txBox="1"/>
          <p:nvPr>
            <p:ph idx="3" type="body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Red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blood, and because of this it has historically been associated with sacrifice, danger and courage. 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Yellow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gold, butter and ripe lemons. In the spectrum of visible light, yellow is found between green and orange.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5" name="Google Shape;275;p31"/>
          <p:cNvSpPr txBox="1"/>
          <p:nvPr>
            <p:ph idx="2" type="body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colour of the clear sky and the deep sea. It is located between violet and green on the optical spectrum.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31"/>
          <p:cNvSpPr txBox="1"/>
          <p:nvPr>
            <p:ph idx="3" type="body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1" i="0" lang="en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Red</a:t>
            </a:r>
            <a:endParaRPr b="1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rPr b="0" i="0" lang="en" sz="1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 the color of blood, and because of this it has historically been associated with sacrifice, danger and courage. </a:t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77" name="Google Shape;277;p31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78" name="Google Shape;278;p3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86" name="Google Shape;286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31"/>
          <p:cNvSpPr/>
          <p:nvPr/>
        </p:nvSpPr>
        <p:spPr>
          <a:xfrm>
            <a:off x="1285549" y="37155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94" name="Google Shape;294;p3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97" name="Google Shape;297;p3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1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303" name="Google Shape;303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You can copy&amp;paste graphs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Google Sheets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ANDROID PROJECT</a:t>
            </a:r>
            <a:endParaRPr b="1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Show and explain your web, app or software projects using these gadget templates.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b="0" i="0" sz="1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b="0" i="0" sz="1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8" name="Google Shape;328;p34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iPHONE PROJECT</a:t>
            </a:r>
            <a:endParaRPr b="1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Show and explain your web, app or software projects using these gadget templates.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5523468" y="81556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b="0" i="0" sz="1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5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TABLET PROJECT</a:t>
            </a:r>
            <a:endParaRPr b="1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Show and explain your web, app or software projects using these gadget templates.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b="0" i="0" sz="1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4" name="Google Shape;344;p36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DESKTOP PROJECT</a:t>
            </a:r>
            <a:endParaRPr b="1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Show and explain your web, app or software projects using these gadget templates.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3678188" y="14298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2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Thanks!</a:t>
            </a:r>
            <a:endParaRPr b="1" i="0" sz="2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7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ANY QUESTIONS?</a:t>
            </a:r>
            <a:endParaRPr b="1" i="0" sz="3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3" name="Google Shape;353;p37"/>
          <p:cNvSpPr txBox="1"/>
          <p:nvPr>
            <p:ph idx="4294967295" type="body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You can find me at</a:t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@username</a:t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user@mail.me</a:t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CREDITS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Special thanks to all the people who made and released these awesome resources for free: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◦"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Presentation template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SlidesCarnival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◦"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Photographs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Unsplash</a:t>
            </a:r>
            <a:endParaRPr b="0" i="0" sz="3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3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presentations uses the following typographies and colors: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◦"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Titles &amp; body copy: </a:t>
            </a:r>
            <a:r>
              <a:rPr b="1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Quicksand</a:t>
            </a:r>
            <a:endParaRPr b="1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download the fonts on this page: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https://www.fontsquirrel.com/fonts/quicksand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◦"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Dark gray </a:t>
            </a:r>
            <a:r>
              <a:rPr b="1" i="0" lang="en" sz="1800" u="none" cap="none" strike="noStrike">
                <a:solidFill>
                  <a:srgbClr val="2E3037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#2e3037</a:t>
            </a:r>
            <a:endParaRPr b="1" i="0" sz="1800" u="none" cap="none" strike="noStrike">
              <a:solidFill>
                <a:srgbClr val="2E3037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◦"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Aqua </a:t>
            </a:r>
            <a:r>
              <a:rPr b="1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#39c0ba</a:t>
            </a:r>
            <a:endParaRPr b="1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◦"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Salmon </a:t>
            </a:r>
            <a:r>
              <a:rPr b="1" i="0" lang="en" sz="1800" u="none" cap="none" strike="noStrike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#f35b69</a:t>
            </a:r>
            <a:endParaRPr b="1" i="0" sz="1800" u="none" cap="none" strike="noStrike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Char char="◦"/>
            </a:pPr>
            <a:r>
              <a:rPr b="0" i="0" lang="en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Blue </a:t>
            </a:r>
            <a:r>
              <a:rPr b="1" i="0" lang="en" sz="1800" u="none" cap="none" strike="noStrike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#6d9eeb</a:t>
            </a:r>
            <a:endParaRPr b="1" i="0" sz="1800" u="none" cap="none" strike="noStrike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PRESENTATION DESIGN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C0BA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75" name="Google Shape;375;p40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76" name="Google Shape;376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91" name="Google Shape;391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97" name="Google Shape;397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40"/>
          <p:cNvSpPr/>
          <p:nvPr/>
        </p:nvSpPr>
        <p:spPr>
          <a:xfrm>
            <a:off x="3113345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3698313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40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405" name="Google Shape;405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40"/>
          <p:cNvSpPr/>
          <p:nvPr/>
        </p:nvSpPr>
        <p:spPr>
          <a:xfrm>
            <a:off x="5326276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40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411" name="Google Shape;411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419" name="Google Shape;419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40"/>
          <p:cNvSpPr/>
          <p:nvPr/>
        </p:nvSpPr>
        <p:spPr>
          <a:xfrm>
            <a:off x="3083674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3649184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4219296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4795564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40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428" name="Google Shape;428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40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431" name="Google Shape;431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40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34" name="Google Shape;434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38" name="Google Shape;438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46" name="Google Shape;446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53" name="Google Shape;453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40"/>
          <p:cNvSpPr/>
          <p:nvPr/>
        </p:nvSpPr>
        <p:spPr>
          <a:xfrm>
            <a:off x="3655824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40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59" name="Google Shape;459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62" name="Google Shape;462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68" name="Google Shape;468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71" name="Google Shape;471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79" name="Google Shape;479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85" name="Google Shape;485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94" name="Google Shape;494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99" name="Google Shape;499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504" name="Google Shape;504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509" name="Google Shape;509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512" name="Google Shape;512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515" name="Google Shape;515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40"/>
          <p:cNvSpPr/>
          <p:nvPr/>
        </p:nvSpPr>
        <p:spPr>
          <a:xfrm>
            <a:off x="5359036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40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519" name="Google Shape;519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522" name="Google Shape;522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40"/>
          <p:cNvSpPr/>
          <p:nvPr/>
        </p:nvSpPr>
        <p:spPr>
          <a:xfrm>
            <a:off x="2526338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2004830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33" name="Google Shape;533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40"/>
          <p:cNvSpPr/>
          <p:nvPr/>
        </p:nvSpPr>
        <p:spPr>
          <a:xfrm>
            <a:off x="4776106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40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37" name="Google Shape;537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40" name="Google Shape;540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45" name="Google Shape;545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40"/>
          <p:cNvSpPr/>
          <p:nvPr/>
        </p:nvSpPr>
        <p:spPr>
          <a:xfrm>
            <a:off x="5949111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40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50" name="Google Shape;550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40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57" name="Google Shape;557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67" name="Google Shape;567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71" name="Google Shape;571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40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75" name="Google Shape;575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40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81" name="Google Shape;581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84" name="Google Shape;584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92" name="Google Shape;592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99" name="Google Shape;599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602" name="Google Shape;602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40"/>
          <p:cNvSpPr/>
          <p:nvPr/>
        </p:nvSpPr>
        <p:spPr>
          <a:xfrm>
            <a:off x="1928068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4218791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3653786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782263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611" name="Google Shape;611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40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620" name="Google Shape;620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40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623" name="Google Shape;623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630" name="Google Shape;630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38" name="Google Shape;638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40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42" name="Google Shape;642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49" name="Google Shape;649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53" name="Google Shape;653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40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57" name="Google Shape;657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63" name="Google Shape;663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0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91" name="Google Shape;691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715" name="Google Shape;715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730" name="Google Shape;730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34" name="Google Shape;734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41" name="Google Shape;741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50" name="Google Shape;750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40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54" name="Google Shape;754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40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60" name="Google Shape;760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68" name="Google Shape;768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75" name="Google Shape;775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85" name="Google Shape;785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97" name="Google Shape;797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803" name="Google Shape;803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811" name="Google Shape;811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7216288" y="3947477"/>
            <a:ext cx="1079481" cy="1051467"/>
            <a:chOff x="5916675" y="927975"/>
            <a:chExt cx="516350" cy="502950"/>
          </a:xfrm>
        </p:grpSpPr>
        <p:sp>
          <p:nvSpPr>
            <p:cNvPr id="814" name="Google Shape;814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40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817" name="Google Shape;817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40"/>
          <p:cNvSpPr/>
          <p:nvPr/>
        </p:nvSpPr>
        <p:spPr>
          <a:xfrm>
            <a:off x="8292430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0"/>
          <p:cNvSpPr/>
          <p:nvPr/>
        </p:nvSpPr>
        <p:spPr>
          <a:xfrm>
            <a:off x="7408593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0"/>
          <p:cNvSpPr/>
          <p:nvPr/>
        </p:nvSpPr>
        <p:spPr>
          <a:xfrm>
            <a:off x="7694128" y="45354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24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Motivações</a:t>
            </a:r>
            <a:endParaRPr b="0" i="0" sz="24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1802293" y="2621627"/>
            <a:ext cx="1391668" cy="1345753"/>
            <a:chOff x="1247825" y="5001950"/>
            <a:chExt cx="443300" cy="428675"/>
          </a:xfrm>
        </p:grpSpPr>
        <p:sp>
          <p:nvSpPr>
            <p:cNvPr id="87" name="Google Shape;87;p14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802293" y="4021531"/>
            <a:ext cx="1391668" cy="464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Comodidade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981" y="1955977"/>
            <a:ext cx="951136" cy="2374972"/>
            <a:chOff x="3384375" y="2267500"/>
            <a:chExt cx="203375" cy="507825"/>
          </a:xfrm>
        </p:grpSpPr>
        <p:sp>
          <p:nvSpPr>
            <p:cNvPr id="95" name="Google Shape;95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4"/>
          <p:cNvSpPr txBox="1"/>
          <p:nvPr/>
        </p:nvSpPr>
        <p:spPr>
          <a:xfrm>
            <a:off x="4089745" y="4417263"/>
            <a:ext cx="1411608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Ergonomia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37940" y="2621628"/>
            <a:ext cx="1785535" cy="163192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572956" y="4253556"/>
            <a:ext cx="1391668" cy="464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Segurança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b="0" i="0" lang="en" sz="14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b="0" i="0" sz="2400" u="none" cap="none" strike="noStrike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600" u="none" cap="none" strike="noStrike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9600" u="none" cap="none" strike="noStrike">
              <a:solidFill>
                <a:srgbClr val="39C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4294967295" type="ctrTitle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1" i="0" lang="en" sz="2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Parte I</a:t>
            </a:r>
            <a:endParaRPr b="1" i="0" sz="2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5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Estatística Descritiva</a:t>
            </a:r>
            <a:endParaRPr b="1" i="0" sz="3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2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Prevalência das EOAPD nos grupos de controle e caso</a:t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59167" y="2686500"/>
            <a:ext cx="1485000" cy="14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3000"/>
              <a:buFont typeface="Quicksand"/>
              <a:buNone/>
            </a:pPr>
            <a:r>
              <a:rPr b="0" i="0" lang="en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Caso-Controle Prevaência EOAPD</a:t>
            </a:r>
            <a:endParaRPr b="0" i="0" sz="3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da prevalência EOAPD para orelha equerda, direita e ambas do grupo de caso e controle.</a:t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Prevalência EOAPD Orelha Direita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746972" y="1689342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A6E7F9"/>
                    </a:gs>
                    <a:gs pos="35000">
                      <a:srgbClr val="C0EEFA"/>
                    </a:gs>
                    <a:gs pos="100000">
                      <a:srgbClr val="E6F7FE"/>
                    </a:gs>
                  </a:gsLst>
                  <a:lin ang="16200000" scaled="0"/>
                </a:gradFill>
                <a:tableStyleId>{243EE403-A984-4C7D-92CD-DBEC443C806C}</a:tableStyleId>
              </a:tblPr>
              <a:tblGrid>
                <a:gridCol w="1142350"/>
                <a:gridCol w="681000"/>
                <a:gridCol w="911675"/>
                <a:gridCol w="911675"/>
                <a:gridCol w="911675"/>
                <a:gridCol w="911675"/>
                <a:gridCol w="911675"/>
                <a:gridCol w="911675"/>
                <a:gridCol w="911675"/>
              </a:tblGrid>
              <a:tr h="1778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PREVALÊNCIA DAS EOAPD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 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GRUPO CASO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GRUPO CONTROLE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</a:tr>
              <a:tr h="29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  Normal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 Alterado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Normal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Alterado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b"/>
                </a:tc>
                <a:tc hMerge="1"/>
              </a:tr>
              <a:tr h="30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Lateralidade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</a:tr>
              <a:tr h="29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AO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44,4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11,1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100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</a:tr>
              <a:tr h="29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55,5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33,3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100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</a:tr>
              <a:tr h="30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OD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77,7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11,1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100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DFA2A2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7"/>
          <p:cNvSpPr txBox="1"/>
          <p:nvPr/>
        </p:nvSpPr>
        <p:spPr>
          <a:xfrm>
            <a:off x="963505" y="3697348"/>
            <a:ext cx="27222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 1.1 Prevalência das EOAPD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095575" y="4500011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63505" y="4223012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1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  Como pode ser visto, nenhum dos integrantes do grupo controle teve um caso de anormalidade na EOAPD , porém estatisticamente isso não prova essa tendência. Para que essa hipótese seja confirmada ou não será utilizado o teste Qui-quadrado de Person,.  </a:t>
            </a:r>
            <a:endParaRPr b="0" i="0" sz="20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Prevalência EOAPD Orelha Esquerda</a:t>
            </a:r>
            <a:endParaRPr b="0" i="0" sz="1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746972" y="1689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{243EE403-A984-4C7D-92CD-DBEC443C806C}</a:tableStyleId>
              </a:tblPr>
              <a:tblGrid>
                <a:gridCol w="1142350"/>
                <a:gridCol w="681000"/>
                <a:gridCol w="911675"/>
                <a:gridCol w="911675"/>
                <a:gridCol w="911675"/>
                <a:gridCol w="911675"/>
                <a:gridCol w="911675"/>
                <a:gridCol w="911675"/>
                <a:gridCol w="911675"/>
              </a:tblGrid>
              <a:tr h="17780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PREVALÊNCIA DAS EOAPD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 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GRUPO CASO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GRUPO CONTROLE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hMerge="1"/>
                <a:tc hMerge="1"/>
              </a:tr>
              <a:tr h="29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  Normal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   Alterado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Normal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Alterado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b"/>
                </a:tc>
                <a:tc hMerge="1"/>
              </a:tr>
              <a:tr h="30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Lateralidade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%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/>
                </a:tc>
              </a:tr>
              <a:tr h="29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55,5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33,3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100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350" marB="0" marR="10350" marL="10350" anchor="ctr">
                    <a:solidFill>
                      <a:srgbClr val="83B3D9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8"/>
          <p:cNvSpPr txBox="1"/>
          <p:nvPr/>
        </p:nvSpPr>
        <p:spPr>
          <a:xfrm>
            <a:off x="963505" y="3256743"/>
            <a:ext cx="399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Tabela 1.2 Prevalência das EOAPD Orelha Esquerda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95575" y="4500011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75" y="3684938"/>
            <a:ext cx="4426039" cy="25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None/>
            </a:pPr>
            <a:r>
              <a:rPr b="0" i="1" lang="en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Quotations are commonly printed as a means of inspiration and to invoke philosophical thoughts from the reader.</a:t>
            </a:r>
            <a:endParaRPr b="0" i="1" sz="2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</a:pPr>
            <a:r>
              <a:rPr b="0" i="0" lang="en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BIG CONCEPT</a:t>
            </a:r>
            <a:endParaRPr b="0" i="0" sz="60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0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Bring the attention of your audience over a key concept using icons or illustrations</a:t>
            </a:r>
            <a:endParaRPr b="0" i="0" sz="24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51" name="Google Shape;151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