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57" r:id="rId3"/>
    <p:sldId id="284" r:id="rId4"/>
    <p:sldId id="258" r:id="rId5"/>
    <p:sldId id="259" r:id="rId6"/>
    <p:sldId id="261" r:id="rId7"/>
    <p:sldId id="285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embeddedFontLst>
    <p:embeddedFont>
      <p:font typeface="Quicksand" panose="020B0604020202020204" charset="0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B12747-6F0C-46B4-AE7C-EBE8A1EFAD84}">
  <a:tblStyle styleId="{B9B12747-6F0C-46B4-AE7C-EBE8A1EFAD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Normal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Grupo Caso</c:v>
                </c:pt>
                <c:pt idx="1">
                  <c:v>Grupo Controle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F-416C-9D7C-FBD4F821915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Alterado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Grupo Caso</c:v>
                </c:pt>
                <c:pt idx="1">
                  <c:v>Grupo Controle</c:v>
                </c:pt>
              </c:strCache>
            </c:strRef>
          </c:cat>
          <c:val>
            <c:numRef>
              <c:f>Planilha1!$C$2:$C$3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F-416C-9D7C-FBD4F82191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478730272"/>
        <c:axId val="478729024"/>
      </c:barChart>
      <c:catAx>
        <c:axId val="4787302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8729024"/>
        <c:crosses val="autoZero"/>
        <c:auto val="1"/>
        <c:lblAlgn val="ctr"/>
        <c:lblOffset val="100"/>
        <c:noMultiLvlLbl val="0"/>
      </c:catAx>
      <c:valAx>
        <c:axId val="4787290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873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829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25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62130" y="3365822"/>
            <a:ext cx="6915955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3400" dirty="0" smtClean="0"/>
              <a:t>PONTO DE CONTROLE 2:</a:t>
            </a:r>
            <a:br>
              <a:rPr lang="pt-BR" sz="3400" dirty="0" smtClean="0"/>
            </a:br>
            <a:r>
              <a:rPr lang="pt-BR" sz="3400" dirty="0" smtClean="0"/>
              <a:t>CAPINATOR – ROBÔ CORTADOR DE GRAMA AUTÔNOMO</a:t>
            </a:r>
            <a:r>
              <a:rPr lang="en" dirty="0" smtClean="0"/>
              <a:t/>
            </a:r>
            <a:br>
              <a:rPr lang="en" dirty="0" smtClean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092020" y="1470075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1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  <a:endParaRPr sz="1800" b="1">
              <a:solidFill>
                <a:srgbClr val="F3F3F3"/>
              </a:solidFill>
            </a:endParaRPr>
          </a:p>
        </p:txBody>
      </p:sp>
      <p:grpSp>
        <p:nvGrpSpPr>
          <p:cNvPr id="155" name="Google Shape;155;p22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56" name="Google Shape;156;p22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22"/>
            <p:cNvCxnSpPr>
              <a:endCxn id="156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2"/>
            <p:cNvCxnSpPr>
              <a:stCxn id="156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630808" y="2175900"/>
            <a:ext cx="2506200" cy="2506200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369925" y="2175900"/>
            <a:ext cx="2506200" cy="2506200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5926743" y="2175900"/>
            <a:ext cx="2506200" cy="25062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9038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{B9B12747-6F0C-46B4-AE7C-EBE8A1EFAD84}</a:tableStyleId>
              </a:tblPr>
              <a:tblGrid>
                <a:gridCol w="182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b="1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 descr="mapa_linea_b-01.png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1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2517200" y="2473650"/>
            <a:ext cx="7020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83" name="Google Shape;183;p25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84" name="Google Shape;18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5" name="Google Shape;185;p25"/>
            <p:cNvCxnSpPr>
              <a:stCxn id="184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6" name="Google Shape;186;p2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87" name="Google Shape;187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8" name="Google Shape;188;p25"/>
            <p:cNvCxnSpPr>
              <a:stCxn id="187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9" name="Google Shape;189;p25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90" name="Google Shape;190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" name="Google Shape;191;p25"/>
            <p:cNvCxnSpPr>
              <a:stCxn id="190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2" name="Google Shape;192;p25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93" name="Google Shape;193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4" name="Google Shape;194;p25"/>
            <p:cNvCxnSpPr>
              <a:stCxn id="19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5" name="Google Shape;195;p25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96" name="Google Shape;196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" name="Google Shape;197;p25"/>
            <p:cNvCxnSpPr>
              <a:stCxn id="19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8" name="Google Shape;198;p25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99" name="Google Shape;19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5"/>
            <p:cNvCxnSpPr>
              <a:stCxn id="19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  <a:endParaRPr sz="6000" b="1">
              <a:solidFill>
                <a:srgbClr val="2E3037"/>
              </a:solidFill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7"/>
            <a:ext cx="70971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4"/>
            <a:ext cx="70971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2"/>
            <a:ext cx="70971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7"/>
          <p:cNvSpPr/>
          <p:nvPr/>
        </p:nvSpPr>
        <p:spPr>
          <a:xfrm>
            <a:off x="808650" y="5091713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808650" y="1576088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8" name="Google Shape;228;p28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9" name="Google Shape;229;p28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2215651" y="530582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Objetivos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736350"/>
            <a:ext cx="380577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Objetivo Geral:</a:t>
            </a:r>
            <a:endParaRPr sz="12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just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1.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Projetar um  cortador de grama micro controlado utilizando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como elemento principal o MSP430G2553 instalado na placa </a:t>
            </a:r>
            <a:r>
              <a:rPr lang="pt-BR" sz="1200" dirty="0" err="1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LauchPad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da empresa Texas </a:t>
            </a:r>
            <a:r>
              <a:rPr lang="pt-BR" sz="1200" dirty="0" err="1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Instruments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 para a disciplina de Eletrônica Embarcada.</a:t>
            </a:r>
            <a:endParaRPr sz="1200" dirty="0" smtClean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4" y="1736349"/>
            <a:ext cx="4059775" cy="412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Objetivos Específicos:</a:t>
            </a:r>
            <a:endParaRPr sz="12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just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Projetar um cortador de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grama </a:t>
            </a: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que seja capaz</a:t>
            </a:r>
          </a:p>
          <a:p>
            <a:pPr lvl="0" algn="just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de:</a:t>
            </a:r>
          </a:p>
          <a:p>
            <a:pPr lvl="0" algn="just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dado uma área limitada fechada, desviar de</a:t>
            </a:r>
          </a:p>
          <a:p>
            <a:pPr lvl="0" algn="just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obstáculos </a:t>
            </a:r>
            <a:r>
              <a:rPr lang="pt-BR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sem interferência humana;</a:t>
            </a:r>
            <a:endParaRPr lang="pt-B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just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cortar gramas de áreas planas e levemente</a:t>
            </a:r>
          </a:p>
          <a:p>
            <a:pPr lvl="0" algn="just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inclinado;</a:t>
            </a:r>
          </a:p>
          <a:p>
            <a:pPr lvl="0" algn="just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desviar dos obstáculos de maneira autônoma;</a:t>
            </a:r>
          </a:p>
          <a:p>
            <a:pPr lvl="0" algn="just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assegurar a saúde do operador ao manuseá-lo;</a:t>
            </a:r>
          </a:p>
          <a:p>
            <a:pPr lvl="0" algn="just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ser energeticamente viável;</a:t>
            </a:r>
          </a:p>
          <a:p>
            <a:pPr lvl="0" algn="just">
              <a:spcBef>
                <a:spcPts val="600"/>
              </a:spcBef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● não evadir do local limitado..</a:t>
            </a:r>
            <a:endParaRPr lang="pt-B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1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2"/>
          </p:nvPr>
        </p:nvSpPr>
        <p:spPr>
          <a:xfrm>
            <a:off x="3692250" y="1673975"/>
            <a:ext cx="2403600" cy="1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3"/>
          </p:nvPr>
        </p:nvSpPr>
        <p:spPr>
          <a:xfrm>
            <a:off x="6219025" y="1673975"/>
            <a:ext cx="2403600" cy="1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600" cy="1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3" name="Google Shape;243;p29"/>
          <p:cNvSpPr txBox="1">
            <a:spLocks noGrp="1"/>
          </p:cNvSpPr>
          <p:nvPr>
            <p:ph type="body" idx="2"/>
          </p:nvPr>
        </p:nvSpPr>
        <p:spPr>
          <a:xfrm>
            <a:off x="3692250" y="3959975"/>
            <a:ext cx="2403600" cy="1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3"/>
          </p:nvPr>
        </p:nvSpPr>
        <p:spPr>
          <a:xfrm>
            <a:off x="6219025" y="3959975"/>
            <a:ext cx="2403600" cy="1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5" name="Google Shape;245;p29"/>
          <p:cNvGrpSpPr/>
          <p:nvPr/>
        </p:nvGrpSpPr>
        <p:grpSpPr>
          <a:xfrm>
            <a:off x="1286531" y="1401045"/>
            <a:ext cx="391001" cy="382827"/>
            <a:chOff x="1236875" y="1623900"/>
            <a:chExt cx="465200" cy="455475"/>
          </a:xfrm>
        </p:grpSpPr>
        <p:sp>
          <p:nvSpPr>
            <p:cNvPr id="246" name="Google Shape;246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9"/>
          <p:cNvGrpSpPr/>
          <p:nvPr/>
        </p:nvGrpSpPr>
        <p:grpSpPr>
          <a:xfrm>
            <a:off x="3848737" y="1404877"/>
            <a:ext cx="366458" cy="366437"/>
            <a:chOff x="1923675" y="1633650"/>
            <a:chExt cx="436000" cy="435975"/>
          </a:xfrm>
        </p:grpSpPr>
        <p:sp>
          <p:nvSpPr>
            <p:cNvPr id="254" name="Google Shape;254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9"/>
          <p:cNvSpPr/>
          <p:nvPr/>
        </p:nvSpPr>
        <p:spPr>
          <a:xfrm>
            <a:off x="1285549" y="37155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29"/>
          <p:cNvGrpSpPr/>
          <p:nvPr/>
        </p:nvGrpSpPr>
        <p:grpSpPr>
          <a:xfrm>
            <a:off x="3835131" y="3671574"/>
            <a:ext cx="299911" cy="424768"/>
            <a:chOff x="3979850" y="1598950"/>
            <a:chExt cx="356825" cy="505375"/>
          </a:xfrm>
        </p:grpSpPr>
        <p:sp>
          <p:nvSpPr>
            <p:cNvPr id="262" name="Google Shape;262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65" name="Google Shape;265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29"/>
          <p:cNvGrpSpPr/>
          <p:nvPr/>
        </p:nvGrpSpPr>
        <p:grpSpPr>
          <a:xfrm>
            <a:off x="6386412" y="1407706"/>
            <a:ext cx="369505" cy="369505"/>
            <a:chOff x="2594050" y="1631825"/>
            <a:chExt cx="439625" cy="439625"/>
          </a:xfrm>
        </p:grpSpPr>
        <p:sp>
          <p:nvSpPr>
            <p:cNvPr id="271" name="Google Shape;271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ANDROID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88" name="Google Shape;288;p31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5381950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iPHONE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7" name="Google Shape;297;p32"/>
          <p:cNvSpPr/>
          <p:nvPr/>
        </p:nvSpPr>
        <p:spPr>
          <a:xfrm>
            <a:off x="5523468" y="81556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TABLET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5" name="Google Shape;305;p33"/>
          <p:cNvSpPr/>
          <p:nvPr/>
        </p:nvSpPr>
        <p:spPr>
          <a:xfrm>
            <a:off x="4788350" y="7140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2" name="Google Shape;312;p34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DESKTOP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3" name="Google Shape;313;p34"/>
          <p:cNvSpPr/>
          <p:nvPr/>
        </p:nvSpPr>
        <p:spPr>
          <a:xfrm>
            <a:off x="3678188" y="142981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29" name="Google Shape;329;p3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lang="en" sz="1800" b="1">
                <a:solidFill>
                  <a:srgbClr val="FFFFFF"/>
                </a:solidFill>
              </a:rPr>
              <a:t>Quicksand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39C0BA"/>
                </a:solidFill>
                <a:hlinkClick r:id="rId3"/>
              </a:rPr>
              <a:t>https://www.fontsquirrel.com/fonts/quicksand</a:t>
            </a:r>
            <a:endParaRPr sz="1800">
              <a:solidFill>
                <a:srgbClr val="39C0B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lang="en" sz="18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  <a:endParaRPr sz="1800" b="1">
              <a:solidFill>
                <a:srgbClr val="2E3037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lang="en" sz="1800" b="1">
                <a:solidFill>
                  <a:srgbClr val="39C0BA"/>
                </a:solidFill>
              </a:rPr>
              <a:t>#39c0ba</a:t>
            </a:r>
            <a:endParaRPr sz="1800" b="1">
              <a:solidFill>
                <a:srgbClr val="39C0B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lang="en" sz="1800" b="1">
                <a:solidFill>
                  <a:srgbClr val="F35B69"/>
                </a:solidFill>
              </a:rPr>
              <a:t>#f35b69</a:t>
            </a:r>
            <a:endParaRPr sz="1800" b="1">
              <a:solidFill>
                <a:srgbClr val="F35B6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lang="en" sz="1800" b="1">
                <a:solidFill>
                  <a:srgbClr val="6D9EEB"/>
                </a:solidFill>
              </a:rPr>
              <a:t>#6d9eeb</a:t>
            </a:r>
            <a:endParaRPr sz="18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1165475" y="6070200"/>
            <a:ext cx="76749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/>
        </p:nvSpPr>
        <p:spPr>
          <a:xfrm>
            <a:off x="7104950" y="13054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79" name="Google Shape;779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8"/>
          <p:cNvGrpSpPr/>
          <p:nvPr/>
        </p:nvGrpSpPr>
        <p:grpSpPr>
          <a:xfrm>
            <a:off x="7216289" y="3947477"/>
            <a:ext cx="1079481" cy="1051467"/>
            <a:chOff x="5916675" y="927975"/>
            <a:chExt cx="516350" cy="502950"/>
          </a:xfrm>
        </p:grpSpPr>
        <p:sp>
          <p:nvSpPr>
            <p:cNvPr id="782" name="Google Shape;782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7216432" y="3241575"/>
            <a:ext cx="433992" cy="422729"/>
            <a:chOff x="5916675" y="927975"/>
            <a:chExt cx="516350" cy="502950"/>
          </a:xfrm>
        </p:grpSpPr>
        <p:sp>
          <p:nvSpPr>
            <p:cNvPr id="785" name="Google Shape;78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38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8"/>
          <p:cNvSpPr/>
          <p:nvPr/>
        </p:nvSpPr>
        <p:spPr>
          <a:xfrm>
            <a:off x="7408593" y="34779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8"/>
          <p:cNvSpPr/>
          <p:nvPr/>
        </p:nvSpPr>
        <p:spPr>
          <a:xfrm>
            <a:off x="7694128" y="45354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Motivações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590;p38"/>
          <p:cNvGrpSpPr/>
          <p:nvPr/>
        </p:nvGrpSpPr>
        <p:grpSpPr>
          <a:xfrm>
            <a:off x="1802293" y="2621628"/>
            <a:ext cx="1391668" cy="1345753"/>
            <a:chOff x="1247825" y="5001950"/>
            <a:chExt cx="443300" cy="428675"/>
          </a:xfrm>
        </p:grpSpPr>
        <p:sp>
          <p:nvSpPr>
            <p:cNvPr id="6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95;p15"/>
          <p:cNvSpPr txBox="1">
            <a:spLocks/>
          </p:cNvSpPr>
          <p:nvPr/>
        </p:nvSpPr>
        <p:spPr>
          <a:xfrm>
            <a:off x="1802293" y="4021531"/>
            <a:ext cx="1391668" cy="46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pt-BR" sz="1600" dirty="0" smtClean="0"/>
              <a:t>Comodidade</a:t>
            </a:r>
            <a:endParaRPr lang="pt-BR" sz="2000" dirty="0"/>
          </a:p>
        </p:txBody>
      </p:sp>
      <p:grpSp>
        <p:nvGrpSpPr>
          <p:cNvPr id="13" name="Google Shape;476;p38"/>
          <p:cNvGrpSpPr/>
          <p:nvPr/>
        </p:nvGrpSpPr>
        <p:grpSpPr>
          <a:xfrm>
            <a:off x="4319981" y="1955977"/>
            <a:ext cx="951136" cy="2374972"/>
            <a:chOff x="3384375" y="2267500"/>
            <a:chExt cx="203375" cy="507825"/>
          </a:xfrm>
        </p:grpSpPr>
        <p:sp>
          <p:nvSpPr>
            <p:cNvPr id="14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5;p15"/>
          <p:cNvSpPr txBox="1">
            <a:spLocks/>
          </p:cNvSpPr>
          <p:nvPr/>
        </p:nvSpPr>
        <p:spPr>
          <a:xfrm>
            <a:off x="4089745" y="4417263"/>
            <a:ext cx="1411608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pt-BR" sz="1600" dirty="0" smtClean="0"/>
              <a:t>Ergonomia</a:t>
            </a:r>
            <a:endParaRPr lang="pt-BR" sz="2000" dirty="0"/>
          </a:p>
        </p:txBody>
      </p:sp>
      <p:sp>
        <p:nvSpPr>
          <p:cNvPr id="17" name="Google Shape;576;p38"/>
          <p:cNvSpPr/>
          <p:nvPr/>
        </p:nvSpPr>
        <p:spPr>
          <a:xfrm>
            <a:off x="6237940" y="2621628"/>
            <a:ext cx="1785535" cy="163192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5;p15"/>
          <p:cNvSpPr txBox="1">
            <a:spLocks/>
          </p:cNvSpPr>
          <p:nvPr/>
        </p:nvSpPr>
        <p:spPr>
          <a:xfrm>
            <a:off x="6572956" y="4253556"/>
            <a:ext cx="1391668" cy="46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pt-BR" sz="1600" dirty="0" smtClean="0"/>
              <a:t>Segurança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559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"/>
          <p:cNvSpPr txBox="1"/>
          <p:nvPr/>
        </p:nvSpPr>
        <p:spPr>
          <a:xfrm>
            <a:off x="2697250" y="1752475"/>
            <a:ext cx="5629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6" name="Google Shape;796;p39"/>
          <p:cNvSpPr txBox="1"/>
          <p:nvPr/>
        </p:nvSpPr>
        <p:spPr>
          <a:xfrm>
            <a:off x="13415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39C0BA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7" name="Google Shape;797;p39"/>
          <p:cNvSpPr txBox="1"/>
          <p:nvPr/>
        </p:nvSpPr>
        <p:spPr>
          <a:xfrm>
            <a:off x="1182375" y="1694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39C0BA"/>
                </a:solidFill>
              </a:rPr>
              <a:t>😉</a:t>
            </a:r>
            <a:endParaRPr sz="9600">
              <a:solidFill>
                <a:srgbClr val="39C0BA"/>
              </a:solidFill>
            </a:endParaRPr>
          </a:p>
        </p:txBody>
      </p:sp>
      <p:sp>
        <p:nvSpPr>
          <p:cNvPr id="798" name="Google Shape;798;p3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2E3037"/>
                </a:solidFill>
              </a:rPr>
              <a:t>Parte I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Estatística Descritiva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200" dirty="0" smtClean="0">
                <a:solidFill>
                  <a:srgbClr val="F3F3F3"/>
                </a:solidFill>
              </a:rPr>
              <a:t>Prevalência das EOAPD nos grupos de controle e caso</a:t>
            </a:r>
            <a:endParaRPr sz="2200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Elipse 1"/>
          <p:cNvSpPr/>
          <p:nvPr/>
        </p:nvSpPr>
        <p:spPr>
          <a:xfrm>
            <a:off x="159167" y="2686500"/>
            <a:ext cx="1485000" cy="148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 smtClean="0">
                <a:solidFill>
                  <a:schemeClr val="tx1"/>
                </a:solidFill>
                <a:latin typeface="Quicksand" panose="020B0604020202020204" charset="0"/>
              </a:rPr>
              <a:t>1</a:t>
            </a:r>
            <a:endParaRPr lang="pt-BR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Caso-Controle Prevaência EOAPD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da prevalência EOAPD para orelha equerda, direita e ambas do grupo de caso e controle.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Prevalência EOAPD Orelha Direita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64308"/>
              </p:ext>
            </p:extLst>
          </p:nvPr>
        </p:nvGraphicFramePr>
        <p:xfrm>
          <a:off x="746972" y="1689342"/>
          <a:ext cx="8205083" cy="20363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42355">
                  <a:extLst>
                    <a:ext uri="{9D8B030D-6E8A-4147-A177-3AD203B41FA5}">
                      <a16:colId xmlns:a16="http://schemas.microsoft.com/office/drawing/2014/main" val="2725479092"/>
                    </a:ext>
                  </a:extLst>
                </a:gridCol>
                <a:gridCol w="680996">
                  <a:extLst>
                    <a:ext uri="{9D8B030D-6E8A-4147-A177-3AD203B41FA5}">
                      <a16:colId xmlns:a16="http://schemas.microsoft.com/office/drawing/2014/main" val="4019469193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1757554505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4247934412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2958406504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1697903086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3327425137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4109427060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986526290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effectLst/>
                        </a:rPr>
                        <a:t>PREVALÊNCIA </a:t>
                      </a:r>
                      <a:r>
                        <a:rPr lang="pt-BR" sz="1400" b="1" u="none" strike="noStrike" dirty="0">
                          <a:effectLst/>
                        </a:rPr>
                        <a:t>DAS EOAPD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8490691"/>
                  </a:ext>
                </a:extLst>
              </a:tr>
              <a:tr h="30947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GRUPO CASO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GRUPO CONTROLE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59853"/>
                  </a:ext>
                </a:extLst>
              </a:tr>
              <a:tr h="294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  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     Normal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    Alterado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Normal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Alterado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93152"/>
                  </a:ext>
                </a:extLst>
              </a:tr>
              <a:tr h="30947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Lateralidade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%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%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%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%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extLst>
                  <a:ext uri="{0D108BD9-81ED-4DB2-BD59-A6C34878D82A}">
                    <a16:rowId xmlns:a16="http://schemas.microsoft.com/office/drawing/2014/main" val="3286534798"/>
                  </a:ext>
                </a:extLst>
              </a:tr>
              <a:tr h="294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AO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44,4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11,1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9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100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extLst>
                  <a:ext uri="{0D108BD9-81ED-4DB2-BD59-A6C34878D82A}">
                    <a16:rowId xmlns:a16="http://schemas.microsoft.com/office/drawing/2014/main" val="2845758978"/>
                  </a:ext>
                </a:extLst>
              </a:tr>
              <a:tr h="294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OE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55,5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33,3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9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924186"/>
                  </a:ext>
                </a:extLst>
              </a:tr>
              <a:tr h="30947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OD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7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77,7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11,1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9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100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0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406952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963505" y="3697348"/>
            <a:ext cx="272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Tabela 1.1 Prevalência das EOAPD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095575" y="4500011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endParaRPr lang="pt-BR" sz="1800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963505" y="4223012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pt-BR" sz="1600" dirty="0" smtClean="0"/>
              <a:t>    Como pode ser visto, nenhum dos integrantes do grupo controle teve um caso de anormalidade na EOAPD , porém estatisticamente isso não prova essa tendência. Para que essa hipótese seja confirmada ou não será utilizado o teste </a:t>
            </a:r>
            <a:r>
              <a:rPr lang="pt-BR" sz="1600" dirty="0" err="1" smtClean="0"/>
              <a:t>Qui</a:t>
            </a:r>
            <a:r>
              <a:rPr lang="pt-BR" sz="1600" dirty="0" smtClean="0"/>
              <a:t>-quadrado de Person,. 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Prevalência EOAPD Orelha Esquerda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13630"/>
              </p:ext>
            </p:extLst>
          </p:nvPr>
        </p:nvGraphicFramePr>
        <p:xfrm>
          <a:off x="746972" y="1689342"/>
          <a:ext cx="8205083" cy="143212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42355">
                  <a:extLst>
                    <a:ext uri="{9D8B030D-6E8A-4147-A177-3AD203B41FA5}">
                      <a16:colId xmlns:a16="http://schemas.microsoft.com/office/drawing/2014/main" val="2725479092"/>
                    </a:ext>
                  </a:extLst>
                </a:gridCol>
                <a:gridCol w="680996">
                  <a:extLst>
                    <a:ext uri="{9D8B030D-6E8A-4147-A177-3AD203B41FA5}">
                      <a16:colId xmlns:a16="http://schemas.microsoft.com/office/drawing/2014/main" val="4019469193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1757554505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4247934412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2958406504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1697903086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3327425137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4109427060"/>
                    </a:ext>
                  </a:extLst>
                </a:gridCol>
                <a:gridCol w="911676">
                  <a:extLst>
                    <a:ext uri="{9D8B030D-6E8A-4147-A177-3AD203B41FA5}">
                      <a16:colId xmlns:a16="http://schemas.microsoft.com/office/drawing/2014/main" val="986526290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smtClean="0">
                          <a:effectLst/>
                        </a:rPr>
                        <a:t>PREVALÊNCIA </a:t>
                      </a:r>
                      <a:r>
                        <a:rPr lang="pt-BR" sz="1400" b="1" u="none" strike="noStrike" dirty="0">
                          <a:effectLst/>
                        </a:rPr>
                        <a:t>DAS EOAPD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8490691"/>
                  </a:ext>
                </a:extLst>
              </a:tr>
              <a:tr h="30947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GRUPO CASO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GRUPO CONTROLE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59853"/>
                  </a:ext>
                </a:extLst>
              </a:tr>
              <a:tr h="294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   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     Normal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    Alterado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Normal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Alterado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93152"/>
                  </a:ext>
                </a:extLst>
              </a:tr>
              <a:tr h="30947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Lateralidade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%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%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%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/>
                </a:tc>
                <a:extLst>
                  <a:ext uri="{0D108BD9-81ED-4DB2-BD59-A6C34878D82A}">
                    <a16:rowId xmlns:a16="http://schemas.microsoft.com/office/drawing/2014/main" val="3286534798"/>
                  </a:ext>
                </a:extLst>
              </a:tr>
              <a:tr h="2947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OE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55,5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33,3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>
                          <a:effectLst/>
                        </a:rPr>
                        <a:t>9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100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47" marR="10347" marT="1034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92418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963505" y="3256743"/>
            <a:ext cx="3996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</a:rPr>
              <a:t>Tabela 1.2 Prevalência das EOAPD Orelha Esquerda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095575" y="4500011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endParaRPr lang="pt-BR" sz="1800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596800013"/>
              </p:ext>
            </p:extLst>
          </p:nvPr>
        </p:nvGraphicFramePr>
        <p:xfrm>
          <a:off x="1095575" y="3684938"/>
          <a:ext cx="4426039" cy="2575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56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318125" y="2204575"/>
            <a:ext cx="2448900" cy="24489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2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50"/>
            <a:ext cx="6028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</TotalTime>
  <Words>1048</Words>
  <Application>Microsoft Office PowerPoint</Application>
  <PresentationFormat>Apresentação na tela (4:3)</PresentationFormat>
  <Paragraphs>249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Quicksand</vt:lpstr>
      <vt:lpstr>Calibri</vt:lpstr>
      <vt:lpstr>Arial</vt:lpstr>
      <vt:lpstr>Eleanor template</vt:lpstr>
      <vt:lpstr>PONTO DE CONTROLE 2: CAPINATOR – ROBÔ CORTADOR DE GRAMA AUTÔNOMO </vt:lpstr>
      <vt:lpstr>Objetivos</vt:lpstr>
      <vt:lpstr>Motivações</vt:lpstr>
      <vt:lpstr>Parte I</vt:lpstr>
      <vt:lpstr>Caso-Controle Prevaência EOAPD</vt:lpstr>
      <vt:lpstr>Prevalência EOAPD Orelha Direita</vt:lpstr>
      <vt:lpstr>Prevalência EOAPD Orelha Esquerda</vt:lpstr>
      <vt:lpstr>Apresentação do PowerPoint</vt:lpstr>
      <vt:lpstr>BIG CONCEPT</vt:lpstr>
      <vt:lpstr>YOU CAN ALSO SPLIT YOUR CONTENT</vt:lpstr>
      <vt:lpstr>IN TWO OR THREE COLUMNS</vt:lpstr>
      <vt:lpstr>A PICTURE IS WORTH A THOUSAND WORDS</vt:lpstr>
      <vt:lpstr>Apresentação do PowerPoint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ESTATÍSTICA: EMISSÕES OTOACÚSTICAS EVOCADAS EM CRIANÇAS COM TRANSTORNO DO ESPECTRO AUTISTA: ESTUDO DE CASO-CONTROLE</dc:title>
  <dc:creator>Jhon</dc:creator>
  <cp:lastModifiedBy>Jhon</cp:lastModifiedBy>
  <cp:revision>11</cp:revision>
  <dcterms:modified xsi:type="dcterms:W3CDTF">2018-10-05T02:38:57Z</dcterms:modified>
</cp:coreProperties>
</file>