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9" r:id="rId3"/>
    <p:sldMasterId id="2147483823" r:id="rId4"/>
    <p:sldMasterId id="2147483835" r:id="rId5"/>
    <p:sldMasterId id="2147483847" r:id="rId6"/>
    <p:sldMasterId id="2147483859" r:id="rId7"/>
  </p:sldMasterIdLst>
  <p:notesMasterIdLst>
    <p:notesMasterId r:id="rId56"/>
  </p:notesMasterIdLst>
  <p:sldIdLst>
    <p:sldId id="256" r:id="rId8"/>
    <p:sldId id="281" r:id="rId9"/>
    <p:sldId id="284" r:id="rId10"/>
    <p:sldId id="282" r:id="rId11"/>
    <p:sldId id="290" r:id="rId12"/>
    <p:sldId id="439" r:id="rId13"/>
    <p:sldId id="470" r:id="rId14"/>
    <p:sldId id="496" r:id="rId15"/>
    <p:sldId id="471" r:id="rId16"/>
    <p:sldId id="497" r:id="rId17"/>
    <p:sldId id="513" r:id="rId18"/>
    <p:sldId id="498" r:id="rId19"/>
    <p:sldId id="359" r:id="rId20"/>
    <p:sldId id="505" r:id="rId21"/>
    <p:sldId id="506" r:id="rId22"/>
    <p:sldId id="507" r:id="rId23"/>
    <p:sldId id="508" r:id="rId24"/>
    <p:sldId id="515" r:id="rId25"/>
    <p:sldId id="495" r:id="rId26"/>
    <p:sldId id="514" r:id="rId27"/>
    <p:sldId id="453" r:id="rId28"/>
    <p:sldId id="501" r:id="rId29"/>
    <p:sldId id="499" r:id="rId30"/>
    <p:sldId id="500" r:id="rId31"/>
    <p:sldId id="460" r:id="rId32"/>
    <p:sldId id="461" r:id="rId33"/>
    <p:sldId id="490" r:id="rId34"/>
    <p:sldId id="502" r:id="rId35"/>
    <p:sldId id="511" r:id="rId36"/>
    <p:sldId id="518" r:id="rId37"/>
    <p:sldId id="516" r:id="rId38"/>
    <p:sldId id="517" r:id="rId39"/>
    <p:sldId id="519" r:id="rId40"/>
    <p:sldId id="530" r:id="rId41"/>
    <p:sldId id="529" r:id="rId42"/>
    <p:sldId id="523" r:id="rId43"/>
    <p:sldId id="527" r:id="rId44"/>
    <p:sldId id="528" r:id="rId45"/>
    <p:sldId id="520" r:id="rId46"/>
    <p:sldId id="522" r:id="rId47"/>
    <p:sldId id="524" r:id="rId48"/>
    <p:sldId id="525" r:id="rId49"/>
    <p:sldId id="526" r:id="rId50"/>
    <p:sldId id="503" r:id="rId51"/>
    <p:sldId id="509" r:id="rId52"/>
    <p:sldId id="510" r:id="rId53"/>
    <p:sldId id="512" r:id="rId54"/>
    <p:sldId id="28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42BE7AB-CD94-4EE7-8DC7-CE00368224BD}">
          <p14:sldIdLst>
            <p14:sldId id="256"/>
          </p14:sldIdLst>
        </p14:section>
        <p14:section name="Before Starting" id="{7DAF24B9-FCEA-48F7-B3C7-15EA8134C1BD}">
          <p14:sldIdLst>
            <p14:sldId id="281"/>
            <p14:sldId id="284"/>
          </p14:sldIdLst>
        </p14:section>
        <p14:section name="Start" id="{D288F81C-FAC3-4480-BFD5-57A6CF833CD5}">
          <p14:sldIdLst>
            <p14:sldId id="282"/>
          </p14:sldIdLst>
        </p14:section>
        <p14:section name="Modules" id="{C2DE842C-F6A5-4363-A700-DA362C56D256}">
          <p14:sldIdLst>
            <p14:sldId id="290"/>
            <p14:sldId id="439"/>
            <p14:sldId id="470"/>
            <p14:sldId id="496"/>
            <p14:sldId id="471"/>
            <p14:sldId id="497"/>
            <p14:sldId id="513"/>
            <p14:sldId id="498"/>
          </p14:sldIdLst>
        </p14:section>
        <p14:section name="Bundling" id="{787D953A-0F7D-4201-BA01-B3CAFD1CD57D}">
          <p14:sldIdLst>
            <p14:sldId id="359"/>
            <p14:sldId id="505"/>
            <p14:sldId id="506"/>
            <p14:sldId id="507"/>
            <p14:sldId id="508"/>
            <p14:sldId id="515"/>
          </p14:sldIdLst>
        </p14:section>
        <p14:section name="Start" id="{51B5FF4D-324D-4DC9-88A9-C1F8CD3A289C}">
          <p14:sldIdLst>
            <p14:sldId id="495"/>
          </p14:sldIdLst>
        </p14:section>
        <p14:section name="Imperative vs Declarative" id="{20B13236-D6D9-450C-BA87-5BF9F7426A9C}">
          <p14:sldIdLst>
            <p14:sldId id="514"/>
            <p14:sldId id="453"/>
            <p14:sldId id="501"/>
            <p14:sldId id="499"/>
            <p14:sldId id="500"/>
          </p14:sldIdLst>
        </p14:section>
        <p14:section name="React" id="{8D1B97B8-2410-4937-BD7E-807E156ED75A}">
          <p14:sldIdLst>
            <p14:sldId id="460"/>
            <p14:sldId id="461"/>
            <p14:sldId id="490"/>
            <p14:sldId id="502"/>
            <p14:sldId id="511"/>
            <p14:sldId id="518"/>
            <p14:sldId id="516"/>
            <p14:sldId id="517"/>
            <p14:sldId id="519"/>
            <p14:sldId id="530"/>
            <p14:sldId id="529"/>
            <p14:sldId id="523"/>
            <p14:sldId id="527"/>
            <p14:sldId id="528"/>
            <p14:sldId id="520"/>
            <p14:sldId id="522"/>
            <p14:sldId id="524"/>
            <p14:sldId id="525"/>
            <p14:sldId id="526"/>
            <p14:sldId id="503"/>
            <p14:sldId id="509"/>
            <p14:sldId id="510"/>
            <p14:sldId id="512"/>
          </p14:sldIdLst>
        </p14:section>
        <p14:section name="End" id="{3622DF8C-0BB8-4F6C-AC27-A33236A929FF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79967"/>
    <a:srgbClr val="808080"/>
    <a:srgbClr val="40C040"/>
    <a:srgbClr val="006600"/>
    <a:srgbClr val="99FF99"/>
    <a:srgbClr val="7FFF7F"/>
    <a:srgbClr val="FF0000"/>
    <a:srgbClr val="0000FF"/>
    <a:srgbClr val="80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94599" autoAdjust="0"/>
  </p:normalViewPr>
  <p:slideViewPr>
    <p:cSldViewPr snapToGrid="0">
      <p:cViewPr varScale="1">
        <p:scale>
          <a:sx n="71" d="100"/>
          <a:sy n="71" d="100"/>
        </p:scale>
        <p:origin x="297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6BF23-E995-4FDC-9CC1-8D1AD4058A5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53F72-49EF-40A5-B630-BE99148E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53F72-49EF-40A5-B630-BE99148EC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4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9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8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145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5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3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2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FBF3-C458-1705-1AC8-6F4B3354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3338-501F-B2CA-F6B5-8A4700B9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776B-6AFB-F63C-6D02-E7166D2A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009C-57DD-574E-218D-3D5A2D98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E619-AD4D-6703-9E3D-FE28CE2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0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4BA0-EDE7-AFDD-5FE5-879A5967C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166EE-7F50-A25E-3941-1114B68B3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A5D5-5754-EB43-3B24-42F930CD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4F04-B6C0-EFAB-CB0F-5CAA9F61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BBC-BD47-A284-1A57-2922A827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1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4B21-7839-A612-B94B-0BE73017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5F4E-D4E6-172C-CD9C-2B5FD93B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DF22-6FE1-E5FF-B25D-0E0E42FD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D44E-6CBA-71A4-1AF9-F9D072D1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B2D1-676B-25EB-3144-2AA6D4F5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2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81DA-0439-D663-F45C-32C1F89D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F58-F359-CF0D-4AAB-F10CC7B5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6EB3-C183-57AC-9633-1C918264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29AA-7152-D606-BC54-01742F4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83D8-4FB3-C125-323A-9C6502CB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999-BA1F-DEDA-1FB2-5A4D5D86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6F9B-4C69-8D45-2CC9-53638E16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799F-75B9-200E-39C7-66360FB8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FB0E-3C24-E052-9D29-1F423DA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63A26-34FD-0459-0393-2554539C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D274-CF5D-BC46-5679-9878312B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A38C-5B4D-8A62-4ADF-F34393D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C47D4-C550-E50E-2635-5140AD63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3754B-8394-3CF3-638F-8C9AAD22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318A2-7A81-23D7-55C0-0C58C844C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F84F0-6E14-A573-8495-366DE259A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0C23-2072-7149-D2CA-315D080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E1B64-9DCB-FBBD-2F62-AD29D0CB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8C7B8-5D8C-0651-5D7D-2AF27B4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8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F2F6-FD0A-F6D0-6B1A-462FA7D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F4802-F923-82EE-979E-41B0DA21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04E7-2D81-8DAD-148E-45719F27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7AEEE-C65E-23F9-3CF6-9A2D4FCE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460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7309-DE5C-AF04-BDB6-98DE8E20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7BDB5-EBF9-52B3-7F4F-2B66AE34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7B36-310B-E64F-039A-61C92BF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18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ECE3-302E-3A0A-C807-A2A7845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D523-EAE7-EDB5-CE8A-C3EF9FD1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BE0D-A03A-5D46-09D4-3404E625C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B5450-29B0-2E0D-85F6-5864B30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E46A-22CA-202F-D5A5-4A17D36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157D-7EE4-CD23-1F8E-DF31FC4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35B0-8FD4-1389-C846-C6B24004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712F5-EBAB-111F-2EBF-DE1A2420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03FF-04B3-B506-C7B9-BF359216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07A5-F9B9-2661-025C-6E92383E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0EA1D-1569-07DE-8C77-AA4C61A7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49C0-C48F-3AC4-47BC-6024D1F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5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E2D-3D7B-DA4A-5FF2-DE2E4A4A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C3BE-ACBD-F514-63CA-23E0180E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0E7A-FF87-10F8-FF3D-4F5C8BFA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8028-2F01-C959-3385-FC4F86A5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B21B-8F1E-6AC7-6227-86342B2E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41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8D56D-FDC2-E9B6-2AF6-69CA02147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61F-57F5-C079-BC08-8A123C80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6AED-47D7-8CD0-D7CE-F0274FCF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6FD6-DE50-C24F-279C-5BC1AA1A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E7B4-6C35-647F-A01D-7D37A445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3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53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50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52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94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5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1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5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56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67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4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83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1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19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8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43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12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23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66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33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67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928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74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7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38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35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83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91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63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86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553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17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40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52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11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76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0124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312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472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85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CED0-71C0-D237-D90B-27BDC536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6990-B122-833A-A8D6-2833ADA2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0E24-1ECF-9978-279D-87ACA07BB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2845-82AF-A347-5319-B772DCAD9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4B4F-378E-EF0F-419F-D2BB2052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0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85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22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56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211CF-9587-1FA4-B37B-0AD246D80390}"/>
              </a:ext>
            </a:extLst>
          </p:cNvPr>
          <p:cNvSpPr txBox="1"/>
          <p:nvPr/>
        </p:nvSpPr>
        <p:spPr>
          <a:xfrm>
            <a:off x="720797" y="1245988"/>
            <a:ext cx="278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Front-end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8AF21-A073-6BCA-C126-3FAEBE61EFE9}"/>
              </a:ext>
            </a:extLst>
          </p:cNvPr>
          <p:cNvSpPr txBox="1"/>
          <p:nvPr/>
        </p:nvSpPr>
        <p:spPr>
          <a:xfrm>
            <a:off x="4120139" y="782936"/>
            <a:ext cx="3951723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&lt;Web</a:t>
            </a:r>
            <a:r>
              <a:rPr lang="en-US" sz="44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 </a:t>
            </a:r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/&gt;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FB04D-FEA9-15DB-8D87-5F208DA81375}"/>
              </a:ext>
            </a:extLst>
          </p:cNvPr>
          <p:cNvSpPr txBox="1"/>
          <p:nvPr/>
        </p:nvSpPr>
        <p:spPr>
          <a:xfrm>
            <a:off x="8464664" y="1245988"/>
            <a:ext cx="322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58271-9250-FD83-4D8C-01AB80C328DB}"/>
              </a:ext>
            </a:extLst>
          </p:cNvPr>
          <p:cNvSpPr txBox="1"/>
          <p:nvPr/>
        </p:nvSpPr>
        <p:spPr>
          <a:xfrm>
            <a:off x="8683397" y="5157312"/>
            <a:ext cx="3010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Lecturer:</a:t>
            </a:r>
            <a:endParaRPr lang="fa-IR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Misagh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Mohaghegh</a:t>
            </a:r>
            <a:endParaRPr lang="en-US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83A61-2B13-5DD7-729A-6FCEAE4A5C83}"/>
              </a:ext>
            </a:extLst>
          </p:cNvPr>
          <p:cNvSpPr txBox="1"/>
          <p:nvPr/>
        </p:nvSpPr>
        <p:spPr>
          <a:xfrm>
            <a:off x="1635197" y="5703104"/>
            <a:ext cx="33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ACM</a:t>
            </a:r>
          </a:p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Summer of Code 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8EBE9C-738C-BA5D-309A-EF4B7C46F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5572811"/>
            <a:ext cx="914400" cy="914400"/>
          </a:xfrm>
          <a:prstGeom prst="rect">
            <a:avLst/>
          </a:prstGeom>
          <a:effectLst>
            <a:glow rad="50800">
              <a:srgbClr val="0070C0">
                <a:alpha val="15000"/>
              </a:srgbClr>
            </a:glow>
            <a:softEdge rad="508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C48C48-98F6-3AD9-3882-3BC9AD108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4603376"/>
            <a:ext cx="914400" cy="914400"/>
          </a:xfrm>
          <a:prstGeom prst="rect">
            <a:avLst/>
          </a:prstGeom>
          <a:effectLst>
            <a:glow rad="50800">
              <a:srgbClr val="00B0F0">
                <a:alpha val="15000"/>
              </a:srgbClr>
            </a:glow>
            <a:softEdge rad="508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2E996C-3FDD-C983-29A8-E08B7261C69E}"/>
              </a:ext>
            </a:extLst>
          </p:cNvPr>
          <p:cNvSpPr txBox="1"/>
          <p:nvPr/>
        </p:nvSpPr>
        <p:spPr>
          <a:xfrm>
            <a:off x="1635197" y="4904127"/>
            <a:ext cx="33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University of Tehran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C9DE31-21FA-7139-CAAD-A780D225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065" y="2990796"/>
            <a:ext cx="8287870" cy="87640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j-lt"/>
              </a:rPr>
              <a:t>Lesson 10:</a:t>
            </a:r>
            <a:r>
              <a:rPr lang="en-US" sz="5400" dirty="0"/>
              <a:t> </a:t>
            </a:r>
            <a:r>
              <a:rPr lang="en-US" sz="5400" b="1" dirty="0"/>
              <a:t>React (Part 1)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70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Default 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101851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import a default exported variable, we emit the curly braces and can use any name: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3B238-F1C3-3E8D-EFEE-1635490F81E3}"/>
              </a:ext>
            </a:extLst>
          </p:cNvPr>
          <p:cNvSpPr txBox="1"/>
          <p:nvPr/>
        </p:nvSpPr>
        <p:spPr>
          <a:xfrm>
            <a:off x="762337" y="2646342"/>
            <a:ext cx="6082217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util.js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export default function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10;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main.js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whatever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"./util.js";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console.log(whatever());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prints 10</a:t>
            </a:r>
          </a:p>
        </p:txBody>
      </p:sp>
    </p:spTree>
    <p:extLst>
      <p:ext uri="{BB962C8B-B14F-4D97-AF65-F5344CB8AC3E}">
        <p14:creationId xmlns:p14="http://schemas.microsoft.com/office/powerpoint/2010/main" val="66342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Import Alias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859972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change the name of a normal named export when importing: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3B238-F1C3-3E8D-EFEE-1635490F81E3}"/>
              </a:ext>
            </a:extLst>
          </p:cNvPr>
          <p:cNvSpPr txBox="1"/>
          <p:nvPr/>
        </p:nvSpPr>
        <p:spPr>
          <a:xfrm>
            <a:off x="762337" y="2579107"/>
            <a:ext cx="6082217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util.js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export function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10;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main.js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test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"./util.js";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console.log(test());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prints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5C574-9CD9-29F7-BCAD-6C31040D189A}"/>
              </a:ext>
            </a:extLst>
          </p:cNvPr>
          <p:cNvSpPr txBox="1"/>
          <p:nvPr/>
        </p:nvSpPr>
        <p:spPr>
          <a:xfrm>
            <a:off x="577788" y="5512075"/>
            <a:ext cx="4280724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same can be done when exporting: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9E154-3E7E-D17A-3A3A-F8B596F545B1}"/>
              </a:ext>
            </a:extLst>
          </p:cNvPr>
          <p:cNvSpPr txBox="1"/>
          <p:nvPr/>
        </p:nvSpPr>
        <p:spPr>
          <a:xfrm>
            <a:off x="762337" y="6021929"/>
            <a:ext cx="6082217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anotherName</a:t>
            </a:r>
            <a:r>
              <a:rPr lang="en-US" dirty="0">
                <a:latin typeface="Consolas" panose="020B0609020204030204" pitchFamily="49" charset="0"/>
              </a:rPr>
              <a:t> }; </a:t>
            </a:r>
          </a:p>
        </p:txBody>
      </p:sp>
    </p:spTree>
    <p:extLst>
      <p:ext uri="{BB962C8B-B14F-4D97-AF65-F5344CB8AC3E}">
        <p14:creationId xmlns:p14="http://schemas.microsoft.com/office/powerpoint/2010/main" val="284016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HTML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119723" cy="752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use modules, we need to specify that our script should be treated as one.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Otherwise it will not run the import statements.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3B238-F1C3-3E8D-EFEE-1635490F81E3}"/>
              </a:ext>
            </a:extLst>
          </p:cNvPr>
          <p:cNvSpPr txBox="1"/>
          <p:nvPr/>
        </p:nvSpPr>
        <p:spPr>
          <a:xfrm>
            <a:off x="789232" y="2976709"/>
            <a:ext cx="6082217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&lt;script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"main.js"</a:t>
            </a:r>
            <a:r>
              <a:rPr lang="en-US" dirty="0">
                <a:latin typeface="Consolas" panose="020B0609020204030204" pitchFamily="49" charset="0"/>
              </a:rPr>
              <a:t> 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"module"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82475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Bundling</a:t>
            </a:r>
          </a:p>
        </p:txBody>
      </p:sp>
    </p:spTree>
    <p:extLst>
      <p:ext uri="{BB962C8B-B14F-4D97-AF65-F5344CB8AC3E}">
        <p14:creationId xmlns:p14="http://schemas.microsoft.com/office/powerpoint/2010/main" val="45273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Bundling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467224" cy="3799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every module file that we have, the browser makes a request to get it. This is not very efficient.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problem grows as our codebase grows and we have more files and more libraries.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 bundlers turn all of our modules into a single JS file that the browser requests.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do not change our code and still use modules like we used to.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bundler will give us a code that has changed to work with a single compiled JS file.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Webpack is the most famous JS bundler.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other options such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Parcel,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Esbuild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SWC, and Rollup.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Bundlers also support Sass (turn Sass files into a single CSS file)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69D1846-2F7C-2EC9-8DE9-FC83783C8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0965" y="4369201"/>
            <a:ext cx="3108960" cy="8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Minification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198976" cy="312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Bundlers usually perform code minification.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Minification removes all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unnecessary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whitespaces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leads to a much smaller file size for our code.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smaller code means that the HTTP request will get the response faster.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browser will also execute the code faster.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HTML, CSS, and JS all get minified for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Minification is not used for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because it reduces code readability.</a:t>
            </a:r>
          </a:p>
        </p:txBody>
      </p:sp>
    </p:spTree>
    <p:extLst>
      <p:ext uri="{BB962C8B-B14F-4D97-AF65-F5344CB8AC3E}">
        <p14:creationId xmlns:p14="http://schemas.microsoft.com/office/powerpoint/2010/main" val="35585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Minification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94EFE-4D1E-0951-7A35-A8A9A35F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2053091"/>
            <a:ext cx="7132320" cy="18582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AE69E0-EE0D-90C5-4E74-0750630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4167515"/>
            <a:ext cx="7132320" cy="24453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07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Uglification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553991" cy="1091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 code can also be 'uglified' using tools such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UglifyJS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process changes the variable names to smaller 1 character names.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makes the code almost unreadable but reduces the file size.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0FBFB-4543-C60A-AC87-6D05C56E9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0" y="3680104"/>
            <a:ext cx="6583680" cy="17964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C717DA-B26B-5773-E105-740BE6950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857539"/>
            <a:ext cx="7315200" cy="5132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39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Transpilation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732297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already talked about transpilation.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Tools such as Babel convert our JS code into JS code that does not use the latest ECMAScript features.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helps us use the latest features while providing support for older browsers through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polyfils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also compiles to JavaScript to run on the browser.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FDAFB-7B53-EBFC-22CF-E64D7F270F90}"/>
              </a:ext>
            </a:extLst>
          </p:cNvPr>
          <p:cNvSpPr txBox="1"/>
          <p:nvPr/>
        </p:nvSpPr>
        <p:spPr>
          <a:xfrm>
            <a:off x="577788" y="4138699"/>
            <a:ext cx="4693459" cy="106580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using ECMAScript 2020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nullish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coalescing operator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x =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??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"none"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F9015-D42A-6868-5AA9-674735C668DB}"/>
              </a:ext>
            </a:extLst>
          </p:cNvPr>
          <p:cNvSpPr txBox="1"/>
          <p:nvPr/>
        </p:nvSpPr>
        <p:spPr>
          <a:xfrm>
            <a:off x="5492396" y="4138699"/>
            <a:ext cx="6118412" cy="106580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transpiled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code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x = (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!==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 &amp;&amp;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!==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undefined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?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"none"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629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D0FF-67FF-6086-D414-471A96C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2156314"/>
            <a:ext cx="4224619" cy="25453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React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222F9D-189A-CA95-8722-EE2E5644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9636" y="2674791"/>
            <a:ext cx="1676398" cy="15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ACCD5D-1561-45F0-8A5C-196BD7D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8640"/>
            <a:ext cx="5644870" cy="796956"/>
          </a:xfrm>
        </p:spPr>
        <p:txBody>
          <a:bodyPr>
            <a:normAutofit/>
          </a:bodyPr>
          <a:lstStyle/>
          <a:p>
            <a:r>
              <a:rPr lang="en-US" sz="4400" cap="none" dirty="0"/>
              <a:t>A Short Review…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B31BC-B73A-ACB4-9ED2-7D436768D8BA}"/>
              </a:ext>
            </a:extLst>
          </p:cNvPr>
          <p:cNvSpPr txBox="1"/>
          <p:nvPr/>
        </p:nvSpPr>
        <p:spPr>
          <a:xfrm>
            <a:off x="826993" y="1565926"/>
            <a:ext cx="11154336" cy="4132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Local Storage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Object properties and methods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Object accessors (getters and setters)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Object constructor function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Instanceof</a:t>
            </a:r>
            <a:endParaRPr lang="en-US" sz="2400" dirty="0"/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Object prototype chain and own properties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Classes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 inheritance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Static properties and methods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"use strict";</a:t>
            </a:r>
          </a:p>
        </p:txBody>
      </p:sp>
    </p:spTree>
    <p:extLst>
      <p:ext uri="{BB962C8B-B14F-4D97-AF65-F5344CB8AC3E}">
        <p14:creationId xmlns:p14="http://schemas.microsoft.com/office/powerpoint/2010/main" val="31863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Imperative vs Declarative</a:t>
            </a:r>
          </a:p>
        </p:txBody>
      </p:sp>
    </p:spTree>
    <p:extLst>
      <p:ext uri="{BB962C8B-B14F-4D97-AF65-F5344CB8AC3E}">
        <p14:creationId xmlns:p14="http://schemas.microsoft.com/office/powerpoint/2010/main" val="249046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Imperative vs Declarative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788705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Imperative code specifies how to do what we want. This is done through step-by-step codes.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Declarative code specifies what we want. There is no focus on how it should be done.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66D24-A70F-8BCF-9599-B98F123B9C28}"/>
              </a:ext>
            </a:extLst>
          </p:cNvPr>
          <p:cNvSpPr txBox="1"/>
          <p:nvPr/>
        </p:nvSpPr>
        <p:spPr>
          <a:xfrm>
            <a:off x="577788" y="3074277"/>
            <a:ext cx="11033020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 = [1, 2, 3];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Imperative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total = 0;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) { total += x; 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Declarative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total = sum(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5214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Imperative 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863662" cy="154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an imperative design, we specify how to do things in a step-by-step manner.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we have been doing to change our UI in JS was using an imperative paradigm.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in our to-do list, we would add the item to a list and then to the DOM manually.</a:t>
            </a:r>
          </a:p>
        </p:txBody>
      </p:sp>
    </p:spTree>
    <p:extLst>
      <p:ext uri="{BB962C8B-B14F-4D97-AF65-F5344CB8AC3E}">
        <p14:creationId xmlns:p14="http://schemas.microsoft.com/office/powerpoint/2010/main" val="2751134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Declarative 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669442" cy="2653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declarative approach, we specify what the final state should be.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we specify that a heading should have the value of a variable called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h1text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change the variable, we should select the heading and change its text.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in a declarative UI, after changing the variable, the heading text changes automatically.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only the final state was described and changes to reach that state happen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75599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210022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variable we talked about (h1text) would then be called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our view.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Whenever a state changes, the components that use the state are updated accordingly.</a:t>
            </a:r>
          </a:p>
        </p:txBody>
      </p:sp>
    </p:spTree>
    <p:extLst>
      <p:ext uri="{BB962C8B-B14F-4D97-AF65-F5344CB8AC3E}">
        <p14:creationId xmlns:p14="http://schemas.microsoft.com/office/powerpoint/2010/main" val="2970387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799179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React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497822" cy="154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React is a JS framework for building user interfaces using components.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an open-source project created by Meta (Facebook) in 2013.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uses a declarative UI approach and components.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80D94D-096D-362C-2CDC-7FBBA6640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6059" y="2330024"/>
            <a:ext cx="1371600" cy="12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7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Virtual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887083" cy="191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React uses a virtual DOM (which is a lightweight version of DOM in an object) to apply your changes.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virtual DOM does not change the page.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the virtual DOM changes, React checks the differences and updates only the changed parts in the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real browser DOM (Reconciliation).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method is used to make updates faster.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698F1-4DAA-00B2-CF3F-B5A48D218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66" y="4189459"/>
            <a:ext cx="4572000" cy="2572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57AC92-A50E-FD00-9712-7D145CE9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21" y="3429000"/>
            <a:ext cx="3840480" cy="28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54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Thinking in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24388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React, we break down our code into many 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D4FFE-E827-D413-BE85-9889D0A6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05" y="2164976"/>
            <a:ext cx="3840480" cy="38404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48305-D40F-E736-A9EC-45D8B3E7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3440" y="2812847"/>
            <a:ext cx="4907359" cy="3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00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JSX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628324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JSX (JavaScript XML) is a syntax extension to JS that React uses to describe the UI.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JSX, we basically include HTML inside of JS code.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use curly braces {} to put JS code inside the JSX HTML.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860177" y="3395382"/>
            <a:ext cx="7221505" cy="206300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element =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latin typeface="Consolas" panose="020B0609020204030204" pitchFamily="49" charset="0"/>
              </a:rPr>
              <a:t>Hello, world!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(link)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"me"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={link} title=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Hi {name}!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&lt;/a&gt;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70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4C9C-A44E-63D1-B1A5-9340B0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914400"/>
          </a:xfrm>
        </p:spPr>
        <p:txBody>
          <a:bodyPr/>
          <a:lstStyle/>
          <a:p>
            <a:r>
              <a:rPr lang="en-US" cap="none" dirty="0"/>
              <a:t>Time for…</a:t>
            </a:r>
          </a:p>
        </p:txBody>
      </p:sp>
      <p:pic>
        <p:nvPicPr>
          <p:cNvPr id="4" name="Picture 2" descr="HTML CSS JavaScript">
            <a:extLst>
              <a:ext uri="{FF2B5EF4-FFF2-40B4-BE49-F238E27FC236}">
                <a16:creationId xmlns:a16="http://schemas.microsoft.com/office/drawing/2014/main" id="{0D5A9159-0D7D-1A5D-13D7-3F39A6DC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1943635"/>
            <a:ext cx="6400800" cy="3840480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45952F9-1D3F-7F36-C82D-72A3D2D7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3666" y="2876546"/>
            <a:ext cx="2194560" cy="1974655"/>
          </a:xfrm>
          <a:prstGeom prst="rect">
            <a:avLst/>
          </a:prstGeom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17C2BA77-BDB6-D4A1-50CC-2E7F958EDA04}"/>
              </a:ext>
            </a:extLst>
          </p:cNvPr>
          <p:cNvSpPr/>
          <p:nvPr/>
        </p:nvSpPr>
        <p:spPr>
          <a:xfrm>
            <a:off x="7448777" y="3223794"/>
            <a:ext cx="1280160" cy="1280160"/>
          </a:xfrm>
          <a:prstGeom prst="mathPlus">
            <a:avLst>
              <a:gd name="adj1" fmla="val 1018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5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JSX Void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468916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should close void elements like XHTML: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874245" y="2706065"/>
            <a:ext cx="7221505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"file.png"</a:t>
            </a:r>
            <a:r>
              <a:rPr lang="en-US" dirty="0">
                <a:latin typeface="Consolas" panose="020B0609020204030204" pitchFamily="49" charset="0"/>
              </a:rPr>
              <a:t> alt=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"picture"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invalid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"file.png"</a:t>
            </a:r>
            <a:r>
              <a:rPr lang="en-US" dirty="0">
                <a:latin typeface="Consolas" panose="020B0609020204030204" pitchFamily="49" charset="0"/>
              </a:rPr>
              <a:t> alt=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"picture"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correct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invalid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correct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invalid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&lt;input </a:t>
            </a:r>
            <a:r>
              <a:rPr lang="en-US" dirty="0"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/&gt;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correct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19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716908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React, components are basically JS functions that start with a capital letter and return HTML code.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can be used just like HTML elements.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HTML elements are lowercase while React components are capitalized.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577789" y="3429000"/>
            <a:ext cx="6239870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ListItem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&lt;li&gt;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={photo} alt=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"sample photo"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/&gt;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&lt;p&gt;</a:t>
            </a:r>
            <a:r>
              <a:rPr lang="en-US" dirty="0">
                <a:latin typeface="Consolas" panose="020B0609020204030204" pitchFamily="49" charset="0"/>
              </a:rPr>
              <a:t>Example text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&lt;/p&gt;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&lt;/li&gt;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7059705" y="3429000"/>
            <a:ext cx="4551103" cy="306019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&lt;div&gt;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latin typeface="Consolas" panose="020B0609020204030204" pitchFamily="49" charset="0"/>
              </a:rPr>
              <a:t>This is my list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&lt;/h1&gt;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&lt;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ListItem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/&gt;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&lt;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ListItem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/&gt;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247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Fragment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257727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React.Fragment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element (&lt;&gt;) is used to group same-level elements when returning: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62921-9F78-CA2C-A2C1-5EF18256971B}"/>
              </a:ext>
            </a:extLst>
          </p:cNvPr>
          <p:cNvSpPr txBox="1"/>
          <p:nvPr/>
        </p:nvSpPr>
        <p:spPr>
          <a:xfrm>
            <a:off x="779494" y="2756647"/>
            <a:ext cx="6542429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Hero()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&lt;&gt;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latin typeface="Consolas" panose="020B0609020204030204" pitchFamily="49" charset="0"/>
              </a:rPr>
              <a:t>Hi!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&lt;/h1&gt;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    &lt;p&gt;</a:t>
            </a:r>
            <a:r>
              <a:rPr lang="en-US" dirty="0">
                <a:latin typeface="Consolas" panose="020B0609020204030204" pitchFamily="49" charset="0"/>
              </a:rPr>
              <a:t>Welcome!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&lt;/p&gt;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&lt;/&gt;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3694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Props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24869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Props or properties are arguments passed to components: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631578" y="2716306"/>
            <a:ext cx="6024716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ListItem</a:t>
            </a:r>
            <a:r>
              <a:rPr lang="en-US" dirty="0">
                <a:latin typeface="Consolas" panose="020B0609020204030204" pitchFamily="49" charset="0"/>
              </a:rPr>
              <a:t>({ </a:t>
            </a:r>
            <a:r>
              <a:rPr lang="en-US" dirty="0" err="1">
                <a:latin typeface="Consolas" panose="020B0609020204030204" pitchFamily="49" charset="0"/>
              </a:rPr>
              <a:t>imgSrc</a:t>
            </a:r>
            <a:r>
              <a:rPr lang="en-US" dirty="0">
                <a:latin typeface="Consolas" panose="020B0609020204030204" pitchFamily="49" charset="0"/>
              </a:rPr>
              <a:t>, text })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&lt;li&gt;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={</a:t>
            </a:r>
            <a:r>
              <a:rPr lang="en-US" dirty="0" err="1">
                <a:latin typeface="Consolas" panose="020B0609020204030204" pitchFamily="49" charset="0"/>
              </a:rPr>
              <a:t>imgSrc</a:t>
            </a:r>
            <a:r>
              <a:rPr lang="en-US" dirty="0">
                <a:latin typeface="Consolas" panose="020B0609020204030204" pitchFamily="49" charset="0"/>
              </a:rPr>
              <a:t>} alt=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"sample photo"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/&gt;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&lt;p&gt;</a:t>
            </a:r>
            <a:r>
              <a:rPr lang="en-US" dirty="0">
                <a:latin typeface="Consolas" panose="020B0609020204030204" pitchFamily="49" charset="0"/>
              </a:rPr>
              <a:t>{text}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&lt;/p&gt;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&lt;/li&gt;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6884894" y="2716306"/>
            <a:ext cx="4725914" cy="306019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&lt;div&gt;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latin typeface="Consolas" panose="020B0609020204030204" pitchFamily="49" charset="0"/>
              </a:rPr>
              <a:t>This is my list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&lt;/h1&gt;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ListItem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imgSrc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"https://a"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text=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"The Sea!"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/&gt;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&lt;/div&gt;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551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Prop Default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058553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Props can have default values.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a prop is not passed and does not have a default value, undefined is used.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725707" y="3045708"/>
            <a:ext cx="6024716" cy="1730602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Sample({ text, size = 10 })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121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Children Prop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609951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children prop contains all child elements of a component.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631578" y="2716306"/>
            <a:ext cx="5095708" cy="23953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Container({ children })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&lt;div 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"container"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{children}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6515100" y="2716306"/>
            <a:ext cx="5095708" cy="23953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Sample()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&lt;Container&gt;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latin typeface="Consolas" panose="020B0609020204030204" pitchFamily="49" charset="0"/>
              </a:rPr>
              <a:t>Child element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&lt;/h1&gt;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&lt;/Container&gt;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503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Class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588698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Before React 16.8 (2019) introduced Hooks, class components were mostly used.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 components should be preferred as of now.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779495" y="3039035"/>
            <a:ext cx="6239870" cy="339259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Greeting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React.Component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render()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latin typeface="Consolas" panose="020B0609020204030204" pitchFamily="49" charset="0"/>
              </a:rPr>
              <a:t>Hello, {this.props.name}!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same in function components: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Greeting({ name })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latin typeface="Consolas" panose="020B0609020204030204" pitchFamily="49" charset="0"/>
              </a:rPr>
              <a:t>Hello, {name}!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462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Rendering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731493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need to use loops to render lists. It is common to use .filter and .map methods.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577788" y="2631448"/>
            <a:ext cx="6024716" cy="391228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items = [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{ id: 1, name: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{ id: 2, name: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'B'</a:t>
            </a:r>
            <a:r>
              <a:rPr lang="en-US" sz="1600" dirty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MyList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listItems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items.map</a:t>
            </a:r>
            <a:r>
              <a:rPr lang="en-US" sz="1600" dirty="0">
                <a:latin typeface="Consolas" panose="020B0609020204030204" pitchFamily="49" charset="0"/>
              </a:rPr>
              <a:t>(x =&gt;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   &lt;li </a:t>
            </a:r>
            <a:r>
              <a:rPr lang="en-US" sz="1600" dirty="0">
                <a:latin typeface="Consolas" panose="020B0609020204030204" pitchFamily="49" charset="0"/>
              </a:rPr>
              <a:t>key={x.id}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{x.name}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&lt;/li&gt;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 we could also use a (for x of items) loop and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 push HTML elements to the array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listItems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6884894" y="2631448"/>
            <a:ext cx="4725914" cy="302589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MyList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 putting the list directly in JSX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{</a:t>
            </a:r>
            <a:r>
              <a:rPr lang="en-US" sz="1600" dirty="0" err="1">
                <a:latin typeface="Consolas" panose="020B0609020204030204" pitchFamily="49" charset="0"/>
              </a:rPr>
              <a:t>items.map</a:t>
            </a:r>
            <a:r>
              <a:rPr lang="en-US" sz="1600" dirty="0">
                <a:latin typeface="Consolas" panose="020B0609020204030204" pitchFamily="49" charset="0"/>
              </a:rPr>
              <a:t>(x =&gt; (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&lt;li </a:t>
            </a:r>
            <a:r>
              <a:rPr lang="en-US" sz="1600" dirty="0">
                <a:latin typeface="Consolas" panose="020B0609020204030204" pitchFamily="49" charset="0"/>
              </a:rPr>
              <a:t>key={x.id}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{x.name}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&lt;/li&gt;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)}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57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Looping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820556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repeat an element/component n times, we can loop over an array of n elements: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577788" y="2631448"/>
            <a:ext cx="6024716" cy="306019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MyRepeat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&lt;div&gt;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{[...Array(4)].map((_,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=&gt; (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/&gt;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)}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&lt;/div&gt;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8667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Conditionals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4476675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write conditional code inside JSX: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577788" y="2716306"/>
            <a:ext cx="7087036" cy="25061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 Home({ </a:t>
            </a:r>
            <a:r>
              <a:rPr lang="en-US" sz="1600" dirty="0" err="1">
                <a:latin typeface="Consolas" panose="020B0609020204030204" pitchFamily="49" charset="0"/>
              </a:rPr>
              <a:t>isLoggedIn</a:t>
            </a:r>
            <a:r>
              <a:rPr lang="en-US" sz="1600" dirty="0">
                <a:latin typeface="Consolas" panose="020B0609020204030204" pitchFamily="49" charset="0"/>
              </a:rPr>
              <a:t> })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content = </a:t>
            </a:r>
            <a:r>
              <a:rPr lang="en-US" sz="1600" dirty="0" err="1">
                <a:latin typeface="Consolas" panose="020B0609020204030204" pitchFamily="49" charset="0"/>
              </a:rPr>
              <a:t>isLoggedIn</a:t>
            </a:r>
            <a:r>
              <a:rPr lang="en-US" sz="1600" dirty="0">
                <a:latin typeface="Consolas" panose="020B0609020204030204" pitchFamily="49" charset="0"/>
              </a:rPr>
              <a:t> ?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UserPanel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/&gt;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AboutPage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/&gt;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&lt;div&gt;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latin typeface="Consolas" panose="020B0609020204030204" pitchFamily="49" charset="0"/>
              </a:rPr>
              <a:t>{content}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7893424" y="2716306"/>
            <a:ext cx="3717384" cy="342952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</a:rPr>
              <a:t> Home({ </a:t>
            </a:r>
            <a:r>
              <a:rPr lang="en-US" sz="1600" dirty="0" err="1">
                <a:latin typeface="Consolas" panose="020B0609020204030204" pitchFamily="49" charset="0"/>
              </a:rPr>
              <a:t>isLoggedIn</a:t>
            </a:r>
            <a:r>
              <a:rPr lang="en-US" sz="1600" dirty="0">
                <a:latin typeface="Consolas" panose="020B0609020204030204" pitchFamily="49" charset="0"/>
              </a:rPr>
              <a:t> })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&lt;div&gt;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isLoggedIn</a:t>
            </a:r>
            <a:r>
              <a:rPr lang="en-US" sz="1600" dirty="0">
                <a:latin typeface="Consolas" panose="020B0609020204030204" pitchFamily="49" charset="0"/>
              </a:rPr>
              <a:t> ? (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UserPanel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/&gt;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) : (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       &lt;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AboutPage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/&gt;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)}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01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D0FF-67FF-6086-D414-471A96C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2156314"/>
            <a:ext cx="4224619" cy="25453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JavaScript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222F9D-189A-CA95-8722-EE2E5644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6007" y="2476500"/>
            <a:ext cx="13498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6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Conditionals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150466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is a short form when we don't have an else branch: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631577" y="2716306"/>
            <a:ext cx="9413375" cy="23953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 Home({ </a:t>
            </a:r>
            <a:r>
              <a:rPr lang="en-US" dirty="0" err="1">
                <a:latin typeface="Consolas" panose="020B0609020204030204" pitchFamily="49" charset="0"/>
              </a:rPr>
              <a:t>isLoggedIn</a:t>
            </a:r>
            <a:r>
              <a:rPr lang="en-US" dirty="0">
                <a:latin typeface="Consolas" panose="020B0609020204030204" pitchFamily="49" charset="0"/>
              </a:rPr>
              <a:t> })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&lt;div&gt;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</a:rPr>
              <a:t>isLoggedIn</a:t>
            </a:r>
            <a:r>
              <a:rPr lang="en-US" dirty="0"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UserPanel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/&gt;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&lt;/div&gt;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);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904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HTML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920916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HTML attributes are handled differently in React: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685365" y="2597831"/>
            <a:ext cx="9413375" cy="405739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&lt;p </a:t>
            </a:r>
            <a:r>
              <a:rPr lang="en-US" dirty="0"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"align-right"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&lt;/p&gt;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invalid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&lt;p 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"align-right"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&lt;/p&gt;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&lt;label </a:t>
            </a:r>
            <a:r>
              <a:rPr lang="en-US" dirty="0">
                <a:latin typeface="Consolas" panose="020B0609020204030204" pitchFamily="49" charset="0"/>
              </a:rPr>
              <a:t>for=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"input-id"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&lt;/label&gt;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invalid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&lt;label </a:t>
            </a:r>
            <a:r>
              <a:rPr lang="en-US" dirty="0" err="1">
                <a:latin typeface="Consolas" panose="020B0609020204030204" pitchFamily="49" charset="0"/>
              </a:rPr>
              <a:t>htmlFor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"input-id"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&lt;/label&gt;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&lt;span </a:t>
            </a:r>
            <a:r>
              <a:rPr lang="en-US" dirty="0">
                <a:latin typeface="Consolas" panose="020B0609020204030204" pitchFamily="49" charset="0"/>
              </a:rPr>
              <a:t>style=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"color: red; height: 20px;"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&lt;/span&gt;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invalid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&lt;span </a:t>
            </a:r>
            <a:r>
              <a:rPr lang="en-US" dirty="0">
                <a:latin typeface="Consolas" panose="020B0609020204030204" pitchFamily="49" charset="0"/>
              </a:rPr>
              <a:t>style={{ color: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latin typeface="Consolas" panose="020B0609020204030204" pitchFamily="49" charset="0"/>
              </a:rPr>
              <a:t>, height: 20 }}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&lt;/span&gt;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double {{}} is just passing a JS object to it: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myStyle</a:t>
            </a:r>
            <a:r>
              <a:rPr lang="en-US" dirty="0">
                <a:latin typeface="Consolas" panose="020B0609020204030204" pitchFamily="49" charset="0"/>
              </a:rPr>
              <a:t> = { color: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latin typeface="Consolas" panose="020B0609020204030204" pitchFamily="49" charset="0"/>
              </a:rPr>
              <a:t>, height: 20 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&lt;span </a:t>
            </a:r>
            <a:r>
              <a:rPr lang="en-US" dirty="0">
                <a:latin typeface="Consolas" panose="020B0609020204030204" pitchFamily="49" charset="0"/>
              </a:rPr>
              <a:t>style={</a:t>
            </a:r>
            <a:r>
              <a:rPr lang="en-US" dirty="0" err="1">
                <a:latin typeface="Consolas" panose="020B0609020204030204" pitchFamily="49" charset="0"/>
              </a:rPr>
              <a:t>myStyle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60324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HTML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920916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HTML attributes are handled differently in React: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698812" y="2665066"/>
            <a:ext cx="9413375" cy="405739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&lt;select </a:t>
            </a:r>
            <a:r>
              <a:rPr lang="en-US" dirty="0"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&lt;option</a:t>
            </a:r>
            <a:r>
              <a:rPr lang="en-US" dirty="0">
                <a:latin typeface="Consolas" panose="020B0609020204030204" pitchFamily="49" charset="0"/>
              </a:rPr>
              <a:t> value=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&lt;option</a:t>
            </a:r>
            <a:r>
              <a:rPr lang="en-US" dirty="0">
                <a:latin typeface="Consolas" panose="020B0609020204030204" pitchFamily="49" charset="0"/>
              </a:rPr>
              <a:t> value=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latin typeface="Consolas" panose="020B0609020204030204" pitchFamily="49" charset="0"/>
              </a:rPr>
              <a:t> selected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&lt;/option&gt;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invalid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&lt;/select&gt;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&lt;select </a:t>
            </a:r>
            <a:r>
              <a:rPr lang="en-US" dirty="0"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"test" </a:t>
            </a:r>
            <a:r>
              <a:rPr lang="en-US" dirty="0" err="1">
                <a:latin typeface="Consolas" panose="020B0609020204030204" pitchFamily="49" charset="0"/>
              </a:rPr>
              <a:t>defaultValue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&lt;option</a:t>
            </a:r>
            <a:r>
              <a:rPr lang="en-US" dirty="0">
                <a:latin typeface="Consolas" panose="020B0609020204030204" pitchFamily="49" charset="0"/>
              </a:rPr>
              <a:t> value=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&lt;option</a:t>
            </a:r>
            <a:r>
              <a:rPr lang="en-US" dirty="0">
                <a:latin typeface="Consolas" panose="020B0609020204030204" pitchFamily="49" charset="0"/>
              </a:rPr>
              <a:t> value=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&lt;/option&gt;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&lt;/select&gt;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we will learn that 'value' should be used for controlled forms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instead of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defaultValue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649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HTML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920916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HTML attributes are handled differently in React: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82CAB-E371-3220-1510-7B39EC1DD4CD}"/>
              </a:ext>
            </a:extLst>
          </p:cNvPr>
          <p:cNvSpPr txBox="1"/>
          <p:nvPr/>
        </p:nvSpPr>
        <p:spPr>
          <a:xfrm>
            <a:off x="685367" y="2624725"/>
            <a:ext cx="10300882" cy="405739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&lt;button </a:t>
            </a:r>
            <a:r>
              <a:rPr lang="en-US" dirty="0">
                <a:latin typeface="Consolas" panose="020B0609020204030204" pitchFamily="49" charset="0"/>
              </a:rPr>
              <a:t>onclick=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');"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&lt;/button&gt;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invalid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&lt;button </a:t>
            </a:r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={() =&gt;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)}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Notice the capital C letter.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HTML event handlers (such as onclick) would not be used in normal JS code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and we would use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React however, the event handlers in camelCase are used for listening.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For example, the 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mouseenter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 event would be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onPointerEnter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or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onChange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for the input 'change' event.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function can also take the event object: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onClick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={event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=&gt; ...}</a:t>
            </a:r>
          </a:p>
        </p:txBody>
      </p:sp>
    </p:spTree>
    <p:extLst>
      <p:ext uri="{BB962C8B-B14F-4D97-AF65-F5344CB8AC3E}">
        <p14:creationId xmlns:p14="http://schemas.microsoft.com/office/powerpoint/2010/main" val="1419139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302068" cy="1091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Node.js should be installed first.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talked about Node.js, it is a way to run JS code outside of the browser (a JS runtime environment).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Node Package Manager (NPM) is used on the command-line to install libraries and more.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D28ACF4-C32C-150C-25BE-F5D9F5B5A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3063" y="3638521"/>
            <a:ext cx="3474720" cy="2126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B683F-10C8-7AEA-CDF7-7746B56D1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265" y="3638521"/>
            <a:ext cx="4573931" cy="1932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139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128880" cy="3799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setup a React project, there are many methods to choose from.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 React: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CRA (Create React App): This was the official way to setup projects made by the React team. However,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it was removed from the documentations a year ago.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This is another way to setup a React project. It is much faster and also supports TypeScript.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Full-stack React: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Next.js: This is a full-stack React framework. It supports all features and also server-side rendering.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The React documentations seem to recommend using this for all projects.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Remix: Another full-stack React framework.</a:t>
            </a:r>
          </a:p>
        </p:txBody>
      </p:sp>
    </p:spTree>
    <p:extLst>
      <p:ext uri="{BB962C8B-B14F-4D97-AF65-F5344CB8AC3E}">
        <p14:creationId xmlns:p14="http://schemas.microsoft.com/office/powerpoint/2010/main" val="2034526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260390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will stick to the CRA method because it is easier to focus on only React.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options such as Next.js we also have to mind the server features which may not be the best for learning.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setup a CRA project, use the following command: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C14AB-344D-C68D-AF30-4443BB219439}"/>
              </a:ext>
            </a:extLst>
          </p:cNvPr>
          <p:cNvSpPr txBox="1"/>
          <p:nvPr/>
        </p:nvSpPr>
        <p:spPr>
          <a:xfrm>
            <a:off x="873623" y="3611906"/>
            <a:ext cx="5022912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npx</a:t>
            </a:r>
            <a:r>
              <a:rPr lang="en-US" dirty="0">
                <a:latin typeface="Consolas" panose="020B0609020204030204" pitchFamily="49" charset="0"/>
              </a:rPr>
              <a:t> create-react-app my-app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FAF02-1778-ED7F-D8E1-0631411DB668}"/>
              </a:ext>
            </a:extLst>
          </p:cNvPr>
          <p:cNvSpPr txBox="1"/>
          <p:nvPr/>
        </p:nvSpPr>
        <p:spPr>
          <a:xfrm>
            <a:off x="577788" y="4138993"/>
            <a:ext cx="8101770" cy="1091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npx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Node Package Execute which runs a template (create-react-app here).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CRA includes Webpack, Babel,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ESLint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2D0A8FF-96A8-1209-000A-AA3596F79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9859" y="3050409"/>
            <a:ext cx="1628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83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100773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CRA project structure and files are explained in code.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C14AB-344D-C68D-AF30-4443BB219439}"/>
              </a:ext>
            </a:extLst>
          </p:cNvPr>
          <p:cNvSpPr txBox="1"/>
          <p:nvPr/>
        </p:nvSpPr>
        <p:spPr>
          <a:xfrm>
            <a:off x="833282" y="2670612"/>
            <a:ext cx="2377440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&lt;CODE /&gt;</a:t>
            </a:r>
          </a:p>
        </p:txBody>
      </p:sp>
    </p:spTree>
    <p:extLst>
      <p:ext uri="{BB962C8B-B14F-4D97-AF65-F5344CB8AC3E}">
        <p14:creationId xmlns:p14="http://schemas.microsoft.com/office/powerpoint/2010/main" val="1595954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4F64E-6158-F85E-CF41-8E986055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7966"/>
            <a:ext cx="9144000" cy="6220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azirmatn" pitchFamily="2" charset="-78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5023561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8824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929852" cy="2783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Modules were introduced in ES6 which allowed us to break our JS code into separate files.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makes the codebase easier to maintain.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use them, each JS file can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some variables, functions, or classes.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JS files can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exported things of other files.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always exists a top-level JS file which imports other JS files (and those can also import other files)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the browser gets the top-level file, it makes requests to get the imported files.</a:t>
            </a:r>
          </a:p>
        </p:txBody>
      </p:sp>
    </p:spTree>
    <p:extLst>
      <p:ext uri="{BB962C8B-B14F-4D97-AF65-F5344CB8AC3E}">
        <p14:creationId xmlns:p14="http://schemas.microsoft.com/office/powerpoint/2010/main" val="326198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Export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197617" cy="752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export a variable, function, or class, we use the export keyword either next to the declaration, or at the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end of the file: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8EEC1-20E7-F496-0855-ED38EA6F82D3}"/>
              </a:ext>
            </a:extLst>
          </p:cNvPr>
          <p:cNvSpPr txBox="1"/>
          <p:nvPr/>
        </p:nvSpPr>
        <p:spPr>
          <a:xfrm>
            <a:off x="762336" y="3009413"/>
            <a:ext cx="5302049" cy="733406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export const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>
                <a:latin typeface="Consolas" panose="020B0609020204030204" pitchFamily="49" charset="0"/>
              </a:rPr>
              <a:t> = 10;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export function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10;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C706D-2862-2774-DE47-00BFF6818C9F}"/>
              </a:ext>
            </a:extLst>
          </p:cNvPr>
          <p:cNvSpPr txBox="1"/>
          <p:nvPr/>
        </p:nvSpPr>
        <p:spPr>
          <a:xfrm>
            <a:off x="762337" y="4062766"/>
            <a:ext cx="5302049" cy="139820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>
                <a:latin typeface="Consolas" panose="020B0609020204030204" pitchFamily="49" charset="0"/>
              </a:rPr>
              <a:t> = 10;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10; 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6D1B1-62C2-7109-CF44-7312E6863BE5}"/>
              </a:ext>
            </a:extLst>
          </p:cNvPr>
          <p:cNvSpPr txBox="1"/>
          <p:nvPr/>
        </p:nvSpPr>
        <p:spPr>
          <a:xfrm>
            <a:off x="577786" y="5722017"/>
            <a:ext cx="3290773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called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Named Export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889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Default Export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5398209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have exactly one default export in our file: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8EEC1-20E7-F496-0855-ED38EA6F82D3}"/>
              </a:ext>
            </a:extLst>
          </p:cNvPr>
          <p:cNvSpPr txBox="1"/>
          <p:nvPr/>
        </p:nvSpPr>
        <p:spPr>
          <a:xfrm>
            <a:off x="762337" y="2646342"/>
            <a:ext cx="6082217" cy="106580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export default function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10;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C706D-2862-2774-DE47-00BFF6818C9F}"/>
              </a:ext>
            </a:extLst>
          </p:cNvPr>
          <p:cNvSpPr txBox="1"/>
          <p:nvPr/>
        </p:nvSpPr>
        <p:spPr>
          <a:xfrm>
            <a:off x="762337" y="4035872"/>
            <a:ext cx="6082217" cy="1730602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10;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export default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442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6160148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now import whatever was exported in other files.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3B238-F1C3-3E8D-EFEE-1635490F81E3}"/>
              </a:ext>
            </a:extLst>
          </p:cNvPr>
          <p:cNvSpPr txBox="1"/>
          <p:nvPr/>
        </p:nvSpPr>
        <p:spPr>
          <a:xfrm>
            <a:off x="762337" y="2646342"/>
            <a:ext cx="6082217" cy="2727798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util.js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export function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10;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main.js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"./util.js";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prints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83BB6-9C53-D49A-1DD7-5FFAD6E5061B}"/>
              </a:ext>
            </a:extLst>
          </p:cNvPr>
          <p:cNvSpPr txBox="1"/>
          <p:nvPr/>
        </p:nvSpPr>
        <p:spPr>
          <a:xfrm>
            <a:off x="762337" y="5739731"/>
            <a:ext cx="6082217" cy="733406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multiple imports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myFunc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"./util.js";</a:t>
            </a:r>
          </a:p>
        </p:txBody>
      </p:sp>
    </p:spTree>
    <p:extLst>
      <p:ext uri="{BB962C8B-B14F-4D97-AF65-F5344CB8AC3E}">
        <p14:creationId xmlns:p14="http://schemas.microsoft.com/office/powerpoint/2010/main" val="94315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5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6.xml><?xml version="1.0" encoding="utf-8"?>
<a:theme xmlns:a="http://schemas.openxmlformats.org/drawingml/2006/main" name="2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7.xml><?xml version="1.0" encoding="utf-8"?>
<a:theme xmlns:a="http://schemas.openxmlformats.org/drawingml/2006/main" name="3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9490</TotalTime>
  <Words>2790</Words>
  <Application>Microsoft Office PowerPoint</Application>
  <PresentationFormat>Widescreen</PresentationFormat>
  <Paragraphs>412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Gill Sans MT</vt:lpstr>
      <vt:lpstr>Tw Cen MT</vt:lpstr>
      <vt:lpstr>Vazirmatn</vt:lpstr>
      <vt:lpstr>Wingdings 2</vt:lpstr>
      <vt:lpstr>Office Theme</vt:lpstr>
      <vt:lpstr>Droplet</vt:lpstr>
      <vt:lpstr>1_Office Theme</vt:lpstr>
      <vt:lpstr>Dividend</vt:lpstr>
      <vt:lpstr>1_Dividend</vt:lpstr>
      <vt:lpstr>2_Dividend</vt:lpstr>
      <vt:lpstr>3_Dividend</vt:lpstr>
      <vt:lpstr>Lesson 10: React (Part 1)</vt:lpstr>
      <vt:lpstr>A Short Review…</vt:lpstr>
      <vt:lpstr>Time for…</vt:lpstr>
      <vt:lpstr>JavaScript</vt:lpstr>
      <vt:lpstr>Modules</vt:lpstr>
      <vt:lpstr>Modules</vt:lpstr>
      <vt:lpstr>Export</vt:lpstr>
      <vt:lpstr>Default Export</vt:lpstr>
      <vt:lpstr>Import</vt:lpstr>
      <vt:lpstr>Default Import</vt:lpstr>
      <vt:lpstr>Import Alias</vt:lpstr>
      <vt:lpstr>HTML Script</vt:lpstr>
      <vt:lpstr>Bundling</vt:lpstr>
      <vt:lpstr>Bundling</vt:lpstr>
      <vt:lpstr>Minification</vt:lpstr>
      <vt:lpstr>Minification</vt:lpstr>
      <vt:lpstr>Uglification</vt:lpstr>
      <vt:lpstr>Transpilation</vt:lpstr>
      <vt:lpstr>React</vt:lpstr>
      <vt:lpstr>Imperative vs Declarative</vt:lpstr>
      <vt:lpstr>Imperative vs Declarative</vt:lpstr>
      <vt:lpstr>Imperative UI</vt:lpstr>
      <vt:lpstr>Declarative UI</vt:lpstr>
      <vt:lpstr>State</vt:lpstr>
      <vt:lpstr>React</vt:lpstr>
      <vt:lpstr>React</vt:lpstr>
      <vt:lpstr>Virtual DOM</vt:lpstr>
      <vt:lpstr>Thinking in Components</vt:lpstr>
      <vt:lpstr>JSX</vt:lpstr>
      <vt:lpstr>JSX Void Elements</vt:lpstr>
      <vt:lpstr>Components</vt:lpstr>
      <vt:lpstr>Fragment</vt:lpstr>
      <vt:lpstr>Props</vt:lpstr>
      <vt:lpstr>Prop Default Value</vt:lpstr>
      <vt:lpstr>Children Prop</vt:lpstr>
      <vt:lpstr>Class Components</vt:lpstr>
      <vt:lpstr>Rendering Lists</vt:lpstr>
      <vt:lpstr>Looping</vt:lpstr>
      <vt:lpstr>Conditionals</vt:lpstr>
      <vt:lpstr>Conditionals</vt:lpstr>
      <vt:lpstr>HTML Attributes</vt:lpstr>
      <vt:lpstr>HTML Attributes</vt:lpstr>
      <vt:lpstr>HTML Attributes</vt:lpstr>
      <vt:lpstr>Installation</vt:lpstr>
      <vt:lpstr>Installation</vt:lpstr>
      <vt:lpstr>CRA</vt:lpstr>
      <vt:lpstr>Structure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L10: React (Part 1)</dc:title>
  <dc:creator>Misagh M</dc:creator>
  <cp:keywords>ACM, Summer of Code, SoC 2024</cp:keywords>
  <cp:lastModifiedBy>Misagh M</cp:lastModifiedBy>
  <cp:revision>1678</cp:revision>
  <dcterms:created xsi:type="dcterms:W3CDTF">2024-07-15T16:22:31Z</dcterms:created>
  <dcterms:modified xsi:type="dcterms:W3CDTF">2024-08-26T21:34:54Z</dcterms:modified>
  <cp:category>Front-end Developement Course</cp:category>
</cp:coreProperties>
</file>