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9" r:id="rId3"/>
    <p:sldMasterId id="2147483823" r:id="rId4"/>
    <p:sldMasterId id="2147483835" r:id="rId5"/>
    <p:sldMasterId id="2147483847" r:id="rId6"/>
    <p:sldMasterId id="2147483859" r:id="rId7"/>
  </p:sldMasterIdLst>
  <p:notesMasterIdLst>
    <p:notesMasterId r:id="rId33"/>
  </p:notesMasterIdLst>
  <p:sldIdLst>
    <p:sldId id="256" r:id="rId8"/>
    <p:sldId id="281" r:id="rId9"/>
    <p:sldId id="284" r:id="rId10"/>
    <p:sldId id="495" r:id="rId11"/>
    <p:sldId id="290" r:id="rId12"/>
    <p:sldId id="439" r:id="rId13"/>
    <p:sldId id="470" r:id="rId14"/>
    <p:sldId id="496" r:id="rId15"/>
    <p:sldId id="531" r:id="rId16"/>
    <p:sldId id="532" r:id="rId17"/>
    <p:sldId id="533" r:id="rId18"/>
    <p:sldId id="535" r:id="rId19"/>
    <p:sldId id="534" r:id="rId20"/>
    <p:sldId id="359" r:id="rId21"/>
    <p:sldId id="505" r:id="rId22"/>
    <p:sldId id="536" r:id="rId23"/>
    <p:sldId id="537" r:id="rId24"/>
    <p:sldId id="538" r:id="rId25"/>
    <p:sldId id="539" r:id="rId26"/>
    <p:sldId id="514" r:id="rId27"/>
    <p:sldId id="540" r:id="rId28"/>
    <p:sldId id="453" r:id="rId29"/>
    <p:sldId id="460" r:id="rId30"/>
    <p:sldId id="461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42BE7AB-CD94-4EE7-8DC7-CE00368224BD}">
          <p14:sldIdLst>
            <p14:sldId id="256"/>
          </p14:sldIdLst>
        </p14:section>
        <p14:section name="Before Starting" id="{7DAF24B9-FCEA-48F7-B3C7-15EA8134C1BD}">
          <p14:sldIdLst>
            <p14:sldId id="281"/>
            <p14:sldId id="284"/>
          </p14:sldIdLst>
        </p14:section>
        <p14:section name="Start" id="{D288F81C-FAC3-4480-BFD5-57A6CF833CD5}">
          <p14:sldIdLst>
            <p14:sldId id="495"/>
          </p14:sldIdLst>
        </p14:section>
        <p14:section name="State" id="{C2DE842C-F6A5-4363-A700-DA362C56D256}">
          <p14:sldIdLst>
            <p14:sldId id="290"/>
            <p14:sldId id="439"/>
            <p14:sldId id="470"/>
            <p14:sldId id="496"/>
            <p14:sldId id="531"/>
            <p14:sldId id="532"/>
            <p14:sldId id="533"/>
            <p14:sldId id="535"/>
            <p14:sldId id="534"/>
          </p14:sldIdLst>
        </p14:section>
        <p14:section name="Context" id="{787D953A-0F7D-4201-BA01-B3CAFD1CD57D}">
          <p14:sldIdLst>
            <p14:sldId id="359"/>
            <p14:sldId id="505"/>
            <p14:sldId id="536"/>
            <p14:sldId id="537"/>
            <p14:sldId id="538"/>
            <p14:sldId id="539"/>
          </p14:sldIdLst>
        </p14:section>
        <p14:section name="Effect" id="{20B13236-D6D9-450C-BA87-5BF9F7426A9C}">
          <p14:sldIdLst>
            <p14:sldId id="514"/>
            <p14:sldId id="540"/>
            <p14:sldId id="453"/>
          </p14:sldIdLst>
        </p14:section>
        <p14:section name="React Router" id="{8D1B97B8-2410-4937-BD7E-807E156ED75A}">
          <p14:sldIdLst>
            <p14:sldId id="460"/>
            <p14:sldId id="461"/>
          </p14:sldIdLst>
        </p14:section>
        <p14:section name="End" id="{3622DF8C-0BB8-4F6C-AC27-A33236A929FF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79967"/>
    <a:srgbClr val="808080"/>
    <a:srgbClr val="40C040"/>
    <a:srgbClr val="006600"/>
    <a:srgbClr val="99FF99"/>
    <a:srgbClr val="7FFF7F"/>
    <a:srgbClr val="FF0000"/>
    <a:srgbClr val="0000FF"/>
    <a:srgbClr val="80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94599" autoAdjust="0"/>
  </p:normalViewPr>
  <p:slideViewPr>
    <p:cSldViewPr snapToGrid="0">
      <p:cViewPr varScale="1">
        <p:scale>
          <a:sx n="71" d="100"/>
          <a:sy n="71" d="100"/>
        </p:scale>
        <p:origin x="297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6BF23-E995-4FDC-9CC1-8D1AD4058A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53F72-49EF-40A5-B630-BE99148E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53F72-49EF-40A5-B630-BE99148EC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4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9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8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145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5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3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2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FBF3-C458-1705-1AC8-6F4B3354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3338-501F-B2CA-F6B5-8A4700B9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776B-6AFB-F63C-6D02-E7166D2A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009C-57DD-574E-218D-3D5A2D98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E619-AD4D-6703-9E3D-FE28CE2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0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4BA0-EDE7-AFDD-5FE5-879A5967C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166EE-7F50-A25E-3941-1114B68B3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A5D5-5754-EB43-3B24-42F930CD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4F04-B6C0-EFAB-CB0F-5CAA9F61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BBC-BD47-A284-1A57-2922A827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1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4B21-7839-A612-B94B-0BE73017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5F4E-D4E6-172C-CD9C-2B5FD93B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DF22-6FE1-E5FF-B25D-0E0E42FD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D44E-6CBA-71A4-1AF9-F9D072D1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B2D1-676B-25EB-3144-2AA6D4F5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2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81DA-0439-D663-F45C-32C1F89D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F58-F359-CF0D-4AAB-F10CC7B5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6EB3-C183-57AC-9633-1C918264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29AA-7152-D606-BC54-01742F4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83D8-4FB3-C125-323A-9C6502CB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999-BA1F-DEDA-1FB2-5A4D5D86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6F9B-4C69-8D45-2CC9-53638E16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799F-75B9-200E-39C7-66360FB8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FB0E-3C24-E052-9D29-1F423DA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63A26-34FD-0459-0393-2554539C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D274-CF5D-BC46-5679-9878312B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A38C-5B4D-8A62-4ADF-F34393D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C47D4-C550-E50E-2635-5140AD63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3754B-8394-3CF3-638F-8C9AAD22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318A2-7A81-23D7-55C0-0C58C844C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F84F0-6E14-A573-8495-366DE259A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0C23-2072-7149-D2CA-315D080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E1B64-9DCB-FBBD-2F62-AD29D0CB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8C7B8-5D8C-0651-5D7D-2AF27B4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8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F2F6-FD0A-F6D0-6B1A-462FA7D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F4802-F923-82EE-979E-41B0DA21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04E7-2D81-8DAD-148E-45719F27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7AEEE-C65E-23F9-3CF6-9A2D4FCE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460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7309-DE5C-AF04-BDB6-98DE8E20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7BDB5-EBF9-52B3-7F4F-2B66AE34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7B36-310B-E64F-039A-61C92BF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18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ECE3-302E-3A0A-C807-A2A7845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D523-EAE7-EDB5-CE8A-C3EF9FD1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BE0D-A03A-5D46-09D4-3404E625C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B5450-29B0-2E0D-85F6-5864B30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E46A-22CA-202F-D5A5-4A17D36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157D-7EE4-CD23-1F8E-DF31FC4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35B0-8FD4-1389-C846-C6B24004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712F5-EBAB-111F-2EBF-DE1A2420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03FF-04B3-B506-C7B9-BF359216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07A5-F9B9-2661-025C-6E92383E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0EA1D-1569-07DE-8C77-AA4C61A7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49C0-C48F-3AC4-47BC-6024D1F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5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E2D-3D7B-DA4A-5FF2-DE2E4A4A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C3BE-ACBD-F514-63CA-23E0180E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0E7A-FF87-10F8-FF3D-4F5C8BFA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8028-2F01-C959-3385-FC4F86A5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B21B-8F1E-6AC7-6227-86342B2E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41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8D56D-FDC2-E9B6-2AF6-69CA02147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61F-57F5-C079-BC08-8A123C80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6AED-47D7-8CD0-D7CE-F0274FCF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6FD6-DE50-C24F-279C-5BC1AA1A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E7B4-6C35-647F-A01D-7D37A445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3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53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50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52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94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5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1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5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56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67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4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83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1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19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8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43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12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23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66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33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67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928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74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7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38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35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83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91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63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86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553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17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40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52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11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76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0124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312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47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85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CED0-71C0-D237-D90B-27BDC536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6990-B122-833A-A8D6-2833ADA2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0E24-1ECF-9978-279D-87ACA07BB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2845-82AF-A347-5319-B772DCAD9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4B4F-378E-EF0F-419F-D2BB2052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0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85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22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56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router.com/en/main" TargetMode="External"/><Relationship Id="rId1" Type="http://schemas.openxmlformats.org/officeDocument/2006/relationships/slideLayout" Target="../slideLayouts/slideLayout7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211CF-9587-1FA4-B37B-0AD246D80390}"/>
              </a:ext>
            </a:extLst>
          </p:cNvPr>
          <p:cNvSpPr txBox="1"/>
          <p:nvPr/>
        </p:nvSpPr>
        <p:spPr>
          <a:xfrm>
            <a:off x="720797" y="1245988"/>
            <a:ext cx="278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Front-end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8AF21-A073-6BCA-C126-3FAEBE61EFE9}"/>
              </a:ext>
            </a:extLst>
          </p:cNvPr>
          <p:cNvSpPr txBox="1"/>
          <p:nvPr/>
        </p:nvSpPr>
        <p:spPr>
          <a:xfrm>
            <a:off x="4120139" y="782936"/>
            <a:ext cx="3951723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&lt;Web</a:t>
            </a:r>
            <a:r>
              <a:rPr lang="en-US" sz="44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 </a:t>
            </a:r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/&gt;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FB04D-FEA9-15DB-8D87-5F208DA81375}"/>
              </a:ext>
            </a:extLst>
          </p:cNvPr>
          <p:cNvSpPr txBox="1"/>
          <p:nvPr/>
        </p:nvSpPr>
        <p:spPr>
          <a:xfrm>
            <a:off x="8464664" y="1245988"/>
            <a:ext cx="322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58271-9250-FD83-4D8C-01AB80C328DB}"/>
              </a:ext>
            </a:extLst>
          </p:cNvPr>
          <p:cNvSpPr txBox="1"/>
          <p:nvPr/>
        </p:nvSpPr>
        <p:spPr>
          <a:xfrm>
            <a:off x="8683397" y="5157312"/>
            <a:ext cx="3010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Lecturer:</a:t>
            </a:r>
            <a:endParaRPr lang="fa-IR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Misagh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Mohaghegh</a:t>
            </a:r>
            <a:endParaRPr lang="en-US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83A61-2B13-5DD7-729A-6FCEAE4A5C83}"/>
              </a:ext>
            </a:extLst>
          </p:cNvPr>
          <p:cNvSpPr txBox="1"/>
          <p:nvPr/>
        </p:nvSpPr>
        <p:spPr>
          <a:xfrm>
            <a:off x="1635197" y="5703104"/>
            <a:ext cx="33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ACM</a:t>
            </a:r>
          </a:p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Summer of Code 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8EBE9C-738C-BA5D-309A-EF4B7C46F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5572811"/>
            <a:ext cx="914400" cy="914400"/>
          </a:xfrm>
          <a:prstGeom prst="rect">
            <a:avLst/>
          </a:prstGeom>
          <a:effectLst>
            <a:glow rad="50800">
              <a:srgbClr val="0070C0">
                <a:alpha val="15000"/>
              </a:srgbClr>
            </a:glow>
            <a:softEdge rad="508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C48C48-98F6-3AD9-3882-3BC9AD108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4603376"/>
            <a:ext cx="914400" cy="914400"/>
          </a:xfrm>
          <a:prstGeom prst="rect">
            <a:avLst/>
          </a:prstGeom>
          <a:effectLst>
            <a:glow rad="50800">
              <a:srgbClr val="00B0F0">
                <a:alpha val="15000"/>
              </a:srgbClr>
            </a:glow>
            <a:softEdge rad="508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2E996C-3FDD-C983-29A8-E08B7261C69E}"/>
              </a:ext>
            </a:extLst>
          </p:cNvPr>
          <p:cNvSpPr txBox="1"/>
          <p:nvPr/>
        </p:nvSpPr>
        <p:spPr>
          <a:xfrm>
            <a:off x="1635197" y="4904127"/>
            <a:ext cx="33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University of Tehran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C9DE31-21FA-7139-CAAD-A780D225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065" y="2990796"/>
            <a:ext cx="8287870" cy="87640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j-lt"/>
              </a:rPr>
              <a:t>Lesson 11:</a:t>
            </a:r>
            <a:r>
              <a:rPr lang="en-US" sz="5400" dirty="0"/>
              <a:t> </a:t>
            </a:r>
            <a:r>
              <a:rPr lang="en-US" sz="5400" b="1" dirty="0"/>
              <a:t>React (Part 2)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70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Lifting State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652801" cy="752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we want 2 buttons that share the same counter?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should move the state to their parent and pass the values as props.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8EEC1-20E7-F496-0855-ED38EA6F82D3}"/>
              </a:ext>
            </a:extLst>
          </p:cNvPr>
          <p:cNvSpPr txBox="1"/>
          <p:nvPr/>
        </p:nvSpPr>
        <p:spPr>
          <a:xfrm>
            <a:off x="681655" y="2933043"/>
            <a:ext cx="8523091" cy="369331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</a:rPr>
              <a:t>MyButton</a:t>
            </a:r>
            <a:r>
              <a:rPr lang="en-US" sz="1400" dirty="0">
                <a:latin typeface="Consolas" panose="020B0609020204030204" pitchFamily="49" charset="0"/>
              </a:rPr>
              <a:t>({ count, </a:t>
            </a:r>
            <a:r>
              <a:rPr lang="en-US" sz="1400" dirty="0" err="1">
                <a:latin typeface="Consolas" panose="020B0609020204030204" pitchFamily="49" charset="0"/>
              </a:rPr>
              <a:t>onClick</a:t>
            </a:r>
            <a:r>
              <a:rPr lang="en-US" sz="1400" dirty="0">
                <a:latin typeface="Consolas" panose="020B0609020204030204" pitchFamily="49" charset="0"/>
              </a:rPr>
              <a:t> })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&lt;button </a:t>
            </a:r>
            <a:r>
              <a:rPr lang="en-US" sz="1400" dirty="0" err="1">
                <a:latin typeface="Consolas" panose="020B0609020204030204" pitchFamily="49" charset="0"/>
              </a:rPr>
              <a:t>onClick</a:t>
            </a:r>
            <a:r>
              <a:rPr lang="en-US" sz="1400" dirty="0">
                <a:latin typeface="Consolas" panose="020B0609020204030204" pitchFamily="49" charset="0"/>
              </a:rPr>
              <a:t>={</a:t>
            </a:r>
            <a:r>
              <a:rPr lang="en-US" sz="1400" dirty="0" err="1">
                <a:latin typeface="Consolas" panose="020B0609020204030204" pitchFamily="49" charset="0"/>
              </a:rPr>
              <a:t>onClick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>{count}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&lt;/button&gt;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</a:rPr>
              <a:t>ParentComponent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const</a:t>
            </a:r>
            <a:r>
              <a:rPr lang="en-US" sz="1400" dirty="0">
                <a:latin typeface="Consolas" panose="020B0609020204030204" pitchFamily="49" charset="0"/>
              </a:rPr>
              <a:t> [count, </a:t>
            </a:r>
            <a:r>
              <a:rPr lang="en-US" sz="1400" dirty="0" err="1">
                <a:latin typeface="Consolas" panose="020B0609020204030204" pitchFamily="49" charset="0"/>
              </a:rPr>
              <a:t>setCount</a:t>
            </a:r>
            <a:r>
              <a:rPr lang="en-US" sz="1400" dirty="0"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latin typeface="Consolas" panose="020B0609020204030204" pitchFamily="49" charset="0"/>
              </a:rPr>
              <a:t>useState</a:t>
            </a:r>
            <a:r>
              <a:rPr lang="en-US" sz="1400" dirty="0"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handleClick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setCount</a:t>
            </a:r>
            <a:r>
              <a:rPr lang="en-US" sz="1400" dirty="0">
                <a:latin typeface="Consolas" panose="020B0609020204030204" pitchFamily="49" charset="0"/>
              </a:rPr>
              <a:t>(count + 1);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>
                <a:latin typeface="Consolas" panose="020B0609020204030204" pitchFamily="49" charset="0"/>
              </a:rPr>
              <a:t> (&lt;&gt;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MyButton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count={count}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onClick</a:t>
            </a:r>
            <a:r>
              <a:rPr lang="en-US" sz="1400" dirty="0">
                <a:latin typeface="Consolas" panose="020B0609020204030204" pitchFamily="49" charset="0"/>
              </a:rPr>
              <a:t>={</a:t>
            </a:r>
            <a:r>
              <a:rPr lang="en-US" sz="1400" dirty="0" err="1">
                <a:latin typeface="Consolas" panose="020B0609020204030204" pitchFamily="49" charset="0"/>
              </a:rPr>
              <a:t>setCount</a:t>
            </a:r>
            <a:r>
              <a:rPr lang="en-US" sz="1400" dirty="0">
                <a:latin typeface="Consolas" panose="020B0609020204030204" pitchFamily="49" charset="0"/>
              </a:rPr>
              <a:t>} /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MyButton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count={count}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onClick</a:t>
            </a:r>
            <a:r>
              <a:rPr lang="en-US" sz="1400" dirty="0">
                <a:latin typeface="Consolas" panose="020B0609020204030204" pitchFamily="49" charset="0"/>
              </a:rPr>
              <a:t>={</a:t>
            </a:r>
            <a:r>
              <a:rPr lang="en-US" sz="1400" dirty="0" err="1">
                <a:latin typeface="Consolas" panose="020B0609020204030204" pitchFamily="49" charset="0"/>
              </a:rPr>
              <a:t>setCount</a:t>
            </a:r>
            <a:r>
              <a:rPr lang="en-US" sz="1400" dirty="0">
                <a:latin typeface="Consolas" panose="020B0609020204030204" pitchFamily="49" charset="0"/>
              </a:rPr>
              <a:t>} /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</a:rPr>
              <a:t>    &lt;/&gt;)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946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Updating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246086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our state is an object and we want to update only one field?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8EEC1-20E7-F496-0855-ED38EA6F82D3}"/>
              </a:ext>
            </a:extLst>
          </p:cNvPr>
          <p:cNvSpPr txBox="1"/>
          <p:nvPr/>
        </p:nvSpPr>
        <p:spPr>
          <a:xfrm>
            <a:off x="735443" y="2684272"/>
            <a:ext cx="8523091" cy="391228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sz="1600" dirty="0">
                <a:latin typeface="Consolas" panose="020B0609020204030204" pitchFamily="49" charset="0"/>
              </a:rPr>
              <a:t>Component()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const</a:t>
            </a:r>
            <a:r>
              <a:rPr lang="en-US" sz="1600" dirty="0">
                <a:latin typeface="Consolas" panose="020B0609020204030204" pitchFamily="49" charset="0"/>
              </a:rPr>
              <a:t> [test, </a:t>
            </a:r>
            <a:r>
              <a:rPr lang="en-US" sz="1600" dirty="0" err="1">
                <a:latin typeface="Consolas" panose="020B0609020204030204" pitchFamily="49" charset="0"/>
              </a:rPr>
              <a:t>setTest</a:t>
            </a:r>
            <a:r>
              <a:rPr lang="en-US" sz="1600" dirty="0"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latin typeface="Consolas" panose="020B0609020204030204" pitchFamily="49" charset="0"/>
              </a:rPr>
              <a:t>useState</a:t>
            </a:r>
            <a:r>
              <a:rPr lang="en-US" sz="1600" dirty="0">
                <a:latin typeface="Consolas" panose="020B0609020204030204" pitchFamily="49" charset="0"/>
              </a:rPr>
              <a:t>({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first: '',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second: 0,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third: false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});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handleChange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newFirst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setTest</a:t>
            </a:r>
            <a:r>
              <a:rPr lang="en-US" sz="1600" dirty="0">
                <a:latin typeface="Consolas" panose="020B0609020204030204" pitchFamily="49" charset="0"/>
              </a:rPr>
              <a:t>({ ...test, first: </a:t>
            </a:r>
            <a:r>
              <a:rPr lang="en-US" sz="1600" dirty="0" err="1">
                <a:latin typeface="Consolas" panose="020B0609020204030204" pitchFamily="49" charset="0"/>
              </a:rPr>
              <a:t>newFirst</a:t>
            </a:r>
            <a:r>
              <a:rPr lang="en-US" sz="1600" dirty="0"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latin typeface="Consolas" panose="020B0609020204030204" pitchFamily="49" charset="0"/>
              </a:rPr>
              <a:t> ...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56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Updating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531870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our state is an array and we want to update only one element?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8EEC1-20E7-F496-0855-ED38EA6F82D3}"/>
              </a:ext>
            </a:extLst>
          </p:cNvPr>
          <p:cNvSpPr txBox="1"/>
          <p:nvPr/>
        </p:nvSpPr>
        <p:spPr>
          <a:xfrm>
            <a:off x="735443" y="2684272"/>
            <a:ext cx="8523091" cy="391228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sz="1600" dirty="0">
                <a:latin typeface="Consolas" panose="020B0609020204030204" pitchFamily="49" charset="0"/>
              </a:rPr>
              <a:t>Component()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const</a:t>
            </a:r>
            <a:r>
              <a:rPr lang="en-US" sz="1600" dirty="0">
                <a:latin typeface="Consolas" panose="020B0609020204030204" pitchFamily="49" charset="0"/>
              </a:rPr>
              <a:t> [test, </a:t>
            </a:r>
            <a:r>
              <a:rPr lang="en-US" sz="1600" dirty="0" err="1">
                <a:latin typeface="Consolas" panose="020B0609020204030204" pitchFamily="49" charset="0"/>
              </a:rPr>
              <a:t>setTest</a:t>
            </a:r>
            <a:r>
              <a:rPr lang="en-US" sz="1600" dirty="0"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latin typeface="Consolas" panose="020B0609020204030204" pitchFamily="49" charset="0"/>
              </a:rPr>
              <a:t>useState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{ id: 0, name: 'first' },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{ id: 1, name: 'second' 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]);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handleChange</a:t>
            </a:r>
            <a:r>
              <a:rPr lang="en-US" sz="1600" dirty="0">
                <a:latin typeface="Consolas" panose="020B0609020204030204" pitchFamily="49" charset="0"/>
              </a:rPr>
              <a:t>(id, </a:t>
            </a:r>
            <a:r>
              <a:rPr lang="en-US" sz="1600" dirty="0" err="1">
                <a:latin typeface="Consolas" panose="020B0609020204030204" pitchFamily="49" charset="0"/>
              </a:rPr>
              <a:t>newName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setTest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test.map</a:t>
            </a:r>
            <a:r>
              <a:rPr lang="en-US" sz="1600" dirty="0">
                <a:latin typeface="Consolas" panose="020B0609020204030204" pitchFamily="49" charset="0"/>
              </a:rPr>
              <a:t>(t =&gt;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(t.id === id)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{ ...t, name: </a:t>
            </a:r>
            <a:r>
              <a:rPr lang="en-US" sz="1600" dirty="0" err="1">
                <a:latin typeface="Consolas" panose="020B0609020204030204" pitchFamily="49" charset="0"/>
              </a:rPr>
              <a:t>newName</a:t>
            </a:r>
            <a:r>
              <a:rPr lang="en-US" sz="1600" dirty="0"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});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71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Renders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520042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useState's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set function does not change the value until the next re-render is triggered: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8EEC1-20E7-F496-0855-ED38EA6F82D3}"/>
              </a:ext>
            </a:extLst>
          </p:cNvPr>
          <p:cNvSpPr txBox="1"/>
          <p:nvPr/>
        </p:nvSpPr>
        <p:spPr>
          <a:xfrm>
            <a:off x="762337" y="2646342"/>
            <a:ext cx="8523091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MyButton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[count, </a:t>
            </a:r>
            <a:r>
              <a:rPr lang="en-US" dirty="0" err="1">
                <a:latin typeface="Consolas" panose="020B0609020204030204" pitchFamily="49" charset="0"/>
              </a:rPr>
              <a:t>setCount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</a:rPr>
              <a:t>useState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handleClick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setCount</a:t>
            </a:r>
            <a:r>
              <a:rPr lang="en-US" dirty="0">
                <a:latin typeface="Consolas" panose="020B0609020204030204" pitchFamily="49" charset="0"/>
              </a:rPr>
              <a:t>(count + 1);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console.log(count);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still the previous value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&lt;button </a:t>
            </a:r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={</a:t>
            </a:r>
            <a:r>
              <a:rPr lang="en-US" dirty="0" err="1">
                <a:latin typeface="Consolas" panose="020B0609020204030204" pitchFamily="49" charset="0"/>
              </a:rPr>
              <a:t>handleClick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{count}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&lt;/button&gt;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82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45273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Prop Drilling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263340" cy="346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Prop drilling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the process of passing props down to children to reach a certain child on the bottom.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we want to pass the current user's name to a form element that is 6 components deep from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the username is stored.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to pass the username as props to all components in their way so they can pass it downwards in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component tree.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the components in the middle of the way do not even need the prop and just directly pass it to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children.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can make our code complex.</a:t>
            </a:r>
          </a:p>
        </p:txBody>
      </p:sp>
    </p:spTree>
    <p:extLst>
      <p:ext uri="{BB962C8B-B14F-4D97-AF65-F5344CB8AC3E}">
        <p14:creationId xmlns:p14="http://schemas.microsoft.com/office/powerpoint/2010/main" val="218510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284308" cy="2106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useContext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another Hook which allows us to pass implicit props to all children of an element in any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depth without actually passing the prop.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means that all child components and their children (the whole component subtree) can access a value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actually having it passed as a prop argument.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access a value in such way, a context should be created first: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88398-8FA4-C95E-2934-A8043A9CB6F8}"/>
              </a:ext>
            </a:extLst>
          </p:cNvPr>
          <p:cNvSpPr txBox="1"/>
          <p:nvPr/>
        </p:nvSpPr>
        <p:spPr>
          <a:xfrm>
            <a:off x="789231" y="4282905"/>
            <a:ext cx="6776981" cy="1730602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ThemeContext.js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createContext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</a:rPr>
              <a:t>'react';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export const </a:t>
            </a:r>
            <a:r>
              <a:rPr lang="en-US" dirty="0" err="1">
                <a:latin typeface="Consolas" panose="020B0609020204030204" pitchFamily="49" charset="0"/>
              </a:rPr>
              <a:t>ThemeContext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createContext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'light'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447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367471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Now whichever part of the code that all children of it should access a value will be wrapped in the provider: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60E19-7029-5831-82AA-E074D7913599}"/>
              </a:ext>
            </a:extLst>
          </p:cNvPr>
          <p:cNvSpPr txBox="1"/>
          <p:nvPr/>
        </p:nvSpPr>
        <p:spPr>
          <a:xfrm>
            <a:off x="789231" y="2825792"/>
            <a:ext cx="6734398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ThemeContext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'./</a:t>
            </a:r>
            <a:r>
              <a:rPr lang="en-US" dirty="0" err="1">
                <a:latin typeface="Consolas" panose="020B0609020204030204" pitchFamily="49" charset="0"/>
              </a:rPr>
              <a:t>ThemeContext</a:t>
            </a:r>
            <a:r>
              <a:rPr lang="en-US" dirty="0">
                <a:latin typeface="Consolas" panose="020B0609020204030204" pitchFamily="49" charset="0"/>
              </a:rPr>
              <a:t>';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</a:rPr>
              <a:t>App()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[theme, </a:t>
            </a:r>
            <a:r>
              <a:rPr lang="en-US" dirty="0" err="1">
                <a:latin typeface="Consolas" panose="020B0609020204030204" pitchFamily="49" charset="0"/>
              </a:rPr>
              <a:t>setTheme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</a:rPr>
              <a:t>useState</a:t>
            </a:r>
            <a:r>
              <a:rPr lang="en-US" dirty="0">
                <a:latin typeface="Consolas" panose="020B0609020204030204" pitchFamily="49" charset="0"/>
              </a:rPr>
              <a:t>('light');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ThemeContext.Provider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value={theme}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     &lt;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/&gt;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ThemeContext.Provider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486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 err="1"/>
              <a:t>useContext</a:t>
            </a:r>
            <a:endParaRPr lang="en-US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676076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Now all children of &lt;App /&gt; can access the value of the nearest provider: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60E19-7029-5831-82AA-E074D7913599}"/>
              </a:ext>
            </a:extLst>
          </p:cNvPr>
          <p:cNvSpPr txBox="1"/>
          <p:nvPr/>
        </p:nvSpPr>
        <p:spPr>
          <a:xfrm>
            <a:off x="775784" y="2812345"/>
            <a:ext cx="6082217" cy="23953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useContext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</a:rPr>
              <a:t>'react';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ThemeContext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'./</a:t>
            </a:r>
            <a:r>
              <a:rPr lang="en-US" dirty="0" err="1">
                <a:latin typeface="Consolas" panose="020B0609020204030204" pitchFamily="49" charset="0"/>
              </a:rPr>
              <a:t>ThemeContext</a:t>
            </a:r>
            <a:r>
              <a:rPr lang="en-US" dirty="0">
                <a:latin typeface="Consolas" panose="020B0609020204030204" pitchFamily="49" charset="0"/>
              </a:rPr>
              <a:t>';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SomeComponent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theme = </a:t>
            </a:r>
            <a:r>
              <a:rPr lang="en-US" dirty="0" err="1">
                <a:latin typeface="Consolas" panose="020B0609020204030204" pitchFamily="49" charset="0"/>
              </a:rPr>
              <a:t>useContext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ThemeContext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...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000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Default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340862" cy="2106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value passed to the provider is accessed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useContext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no provider is found in the upper tree of where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useContext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was used, the default context value (which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was passed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createContext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will be returned.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context provider value will usually be a state variable which can trigger a re-render on the children that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 it after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85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ACCD5D-1561-45F0-8A5C-196BD7D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8640"/>
            <a:ext cx="5644870" cy="796956"/>
          </a:xfrm>
        </p:spPr>
        <p:txBody>
          <a:bodyPr>
            <a:normAutofit/>
          </a:bodyPr>
          <a:lstStyle/>
          <a:p>
            <a:r>
              <a:rPr lang="en-US" sz="4400" cap="none" dirty="0"/>
              <a:t>A Short Review…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B31BC-B73A-ACB4-9ED2-7D436768D8BA}"/>
              </a:ext>
            </a:extLst>
          </p:cNvPr>
          <p:cNvSpPr txBox="1"/>
          <p:nvPr/>
        </p:nvSpPr>
        <p:spPr>
          <a:xfrm>
            <a:off x="826993" y="1565926"/>
            <a:ext cx="11154336" cy="453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Modules (export, import, default)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Bundling (and minification, uglification, transpilation)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Imperative vs Declarative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Virtual DOM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JSX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Function and class components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Props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Rendering lists and repeats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Conditionals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Different HTML attributes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Installation (CRA) and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31863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249046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 err="1"/>
              <a:t>useEffect</a:t>
            </a:r>
            <a:endParaRPr lang="en-US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667518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Hook is used mostly for fetching data from external systems.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use it to run a code the first time a component is mounted, or on every update.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C5296-A498-BBD1-B143-1CAAD9916542}"/>
              </a:ext>
            </a:extLst>
          </p:cNvPr>
          <p:cNvSpPr txBox="1"/>
          <p:nvPr/>
        </p:nvSpPr>
        <p:spPr>
          <a:xfrm>
            <a:off x="816125" y="3029092"/>
            <a:ext cx="6082217" cy="306019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useEffect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</a:rPr>
              <a:t>'react';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MyComponent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useEffect</a:t>
            </a:r>
            <a:r>
              <a:rPr lang="en-US" dirty="0">
                <a:latin typeface="Consolas" panose="020B0609020204030204" pitchFamily="49" charset="0"/>
              </a:rPr>
              <a:t>(() =&gt;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}), []);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...;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891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 err="1"/>
              <a:t>useEffect</a:t>
            </a:r>
            <a:endParaRPr lang="en-US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036128" cy="2653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takes two parameters: a function and a dependency list.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Whenever a variable in the dependency list changes, the function is run.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list is empty, the function is only run once on component mount.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omit the list, the function will be run on every component update.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function may return another function which will be run on component unmount.</a:t>
            </a:r>
          </a:p>
        </p:txBody>
      </p:sp>
    </p:spTree>
    <p:extLst>
      <p:ext uri="{BB962C8B-B14F-4D97-AF65-F5344CB8AC3E}">
        <p14:creationId xmlns:p14="http://schemas.microsoft.com/office/powerpoint/2010/main" val="135214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React Router</a:t>
            </a:r>
          </a:p>
        </p:txBody>
      </p:sp>
    </p:spTree>
    <p:extLst>
      <p:ext uri="{BB962C8B-B14F-4D97-AF65-F5344CB8AC3E}">
        <p14:creationId xmlns:p14="http://schemas.microsoft.com/office/powerpoint/2010/main" val="1799179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React Router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403869" cy="413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React does not have any routing built-in.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React Router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library that provides routing for our pages.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RouterProvider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createBrowserRouter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errorElement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useParams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useSearchParams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useNavigate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&lt;Link /&gt;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DA7B9-FAD5-AA0C-5C01-1170CE2F5D08}"/>
              </a:ext>
            </a:extLst>
          </p:cNvPr>
          <p:cNvSpPr txBox="1"/>
          <p:nvPr/>
        </p:nvSpPr>
        <p:spPr>
          <a:xfrm>
            <a:off x="802678" y="3027993"/>
            <a:ext cx="4098775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react-router-</a:t>
            </a:r>
            <a:r>
              <a:rPr lang="en-US" dirty="0" err="1">
                <a:latin typeface="Consolas" panose="020B0609020204030204" pitchFamily="49" charset="0"/>
              </a:rPr>
              <a:t>dom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867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4F64E-6158-F85E-CF41-8E986055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7966"/>
            <a:ext cx="9144000" cy="6220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azirmatn" pitchFamily="2" charset="-78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5023561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4C9C-A44E-63D1-B1A5-9340B0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914400"/>
          </a:xfrm>
        </p:spPr>
        <p:txBody>
          <a:bodyPr/>
          <a:lstStyle/>
          <a:p>
            <a:r>
              <a:rPr lang="en-US" cap="none" dirty="0"/>
              <a:t>Continue…</a:t>
            </a:r>
          </a:p>
        </p:txBody>
      </p:sp>
      <p:pic>
        <p:nvPicPr>
          <p:cNvPr id="4" name="Picture 2" descr="HTML CSS JavaScript">
            <a:extLst>
              <a:ext uri="{FF2B5EF4-FFF2-40B4-BE49-F238E27FC236}">
                <a16:creationId xmlns:a16="http://schemas.microsoft.com/office/drawing/2014/main" id="{0D5A9159-0D7D-1A5D-13D7-3F39A6DC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1943635"/>
            <a:ext cx="6400800" cy="3840480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45952F9-1D3F-7F36-C82D-72A3D2D7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3666" y="2876546"/>
            <a:ext cx="2194560" cy="1974655"/>
          </a:xfrm>
          <a:prstGeom prst="rect">
            <a:avLst/>
          </a:prstGeom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17C2BA77-BDB6-D4A1-50CC-2E7F958EDA04}"/>
              </a:ext>
            </a:extLst>
          </p:cNvPr>
          <p:cNvSpPr/>
          <p:nvPr/>
        </p:nvSpPr>
        <p:spPr>
          <a:xfrm>
            <a:off x="7448777" y="3223794"/>
            <a:ext cx="1280160" cy="1280160"/>
          </a:xfrm>
          <a:prstGeom prst="mathPlus">
            <a:avLst>
              <a:gd name="adj1" fmla="val 1018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D0FF-67FF-6086-D414-471A96C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2156314"/>
            <a:ext cx="4224619" cy="25453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React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222F9D-189A-CA95-8722-EE2E5644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9636" y="2674791"/>
            <a:ext cx="1676398" cy="15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8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88824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388596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State is used for a component to remember some information.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React, we don't write commands such as "disable the button" or "show the message".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Instead, we describe our UI for different states such as "initial state" and "success state".</a:t>
            </a:r>
          </a:p>
        </p:txBody>
      </p:sp>
    </p:spTree>
    <p:extLst>
      <p:ext uri="{BB962C8B-B14F-4D97-AF65-F5344CB8AC3E}">
        <p14:creationId xmlns:p14="http://schemas.microsoft.com/office/powerpoint/2010/main" val="326198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Hooks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362319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React functions starting with "use" are called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Hook.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Hooks should only appear on the top-level of a component.</a:t>
            </a:r>
          </a:p>
        </p:txBody>
      </p:sp>
    </p:spTree>
    <p:extLst>
      <p:ext uri="{BB962C8B-B14F-4D97-AF65-F5344CB8AC3E}">
        <p14:creationId xmlns:p14="http://schemas.microsoft.com/office/powerpoint/2010/main" val="257889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 err="1"/>
              <a:t>useState</a:t>
            </a:r>
            <a:endParaRPr lang="en-US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3969805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syntax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as follows: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8EEC1-20E7-F496-0855-ED38EA6F82D3}"/>
              </a:ext>
            </a:extLst>
          </p:cNvPr>
          <p:cNvSpPr txBox="1"/>
          <p:nvPr/>
        </p:nvSpPr>
        <p:spPr>
          <a:xfrm>
            <a:off x="762337" y="2646342"/>
            <a:ext cx="6082217" cy="206300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useState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</a:rPr>
              <a:t>'react';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MyComponent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    const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setMyVar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</a:rPr>
              <a:t>useState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&lt;p&gt;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&lt;/p&gt;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AC38-32EC-99FB-77A1-F396A619C642}"/>
              </a:ext>
            </a:extLst>
          </p:cNvPr>
          <p:cNvSpPr txBox="1"/>
          <p:nvPr/>
        </p:nvSpPr>
        <p:spPr>
          <a:xfrm>
            <a:off x="577788" y="4968982"/>
            <a:ext cx="10711394" cy="752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takes the initial value (0 here, but it could be anything, even an object) and returns 2 values.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should never directly set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myVar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should instead use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setMyVar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217442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707640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Lets say we want to have a button that counts how many times it has been clicked: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8EEC1-20E7-F496-0855-ED38EA6F82D3}"/>
              </a:ext>
            </a:extLst>
          </p:cNvPr>
          <p:cNvSpPr txBox="1"/>
          <p:nvPr/>
        </p:nvSpPr>
        <p:spPr>
          <a:xfrm>
            <a:off x="762337" y="2646342"/>
            <a:ext cx="8523091" cy="306019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MyButton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[count, </a:t>
            </a:r>
            <a:r>
              <a:rPr lang="en-US" dirty="0" err="1">
                <a:latin typeface="Consolas" panose="020B0609020204030204" pitchFamily="49" charset="0"/>
              </a:rPr>
              <a:t>setCount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</a:rPr>
              <a:t>useState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handleClick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setCount</a:t>
            </a:r>
            <a:r>
              <a:rPr lang="en-US" dirty="0">
                <a:latin typeface="Consolas" panose="020B0609020204030204" pitchFamily="49" charset="0"/>
              </a:rPr>
              <a:t>(count + 1);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&lt;button </a:t>
            </a:r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={</a:t>
            </a:r>
            <a:r>
              <a:rPr lang="en-US" dirty="0" err="1">
                <a:latin typeface="Consolas" panose="020B0609020204030204" pitchFamily="49" charset="0"/>
              </a:rPr>
              <a:t>handleClick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{count}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&lt;/button&gt;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23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5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6.xml><?xml version="1.0" encoding="utf-8"?>
<a:theme xmlns:a="http://schemas.openxmlformats.org/drawingml/2006/main" name="2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7.xml><?xml version="1.0" encoding="utf-8"?>
<a:theme xmlns:a="http://schemas.openxmlformats.org/drawingml/2006/main" name="3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9198</TotalTime>
  <Words>1225</Words>
  <Application>Microsoft Office PowerPoint</Application>
  <PresentationFormat>Widescreen</PresentationFormat>
  <Paragraphs>196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Gill Sans MT</vt:lpstr>
      <vt:lpstr>Tw Cen MT</vt:lpstr>
      <vt:lpstr>Vazirmatn</vt:lpstr>
      <vt:lpstr>Wingdings 2</vt:lpstr>
      <vt:lpstr>Office Theme</vt:lpstr>
      <vt:lpstr>Droplet</vt:lpstr>
      <vt:lpstr>1_Office Theme</vt:lpstr>
      <vt:lpstr>Dividend</vt:lpstr>
      <vt:lpstr>1_Dividend</vt:lpstr>
      <vt:lpstr>2_Dividend</vt:lpstr>
      <vt:lpstr>3_Dividend</vt:lpstr>
      <vt:lpstr>Lesson 11: React (Part 2)</vt:lpstr>
      <vt:lpstr>A Short Review…</vt:lpstr>
      <vt:lpstr>Continue…</vt:lpstr>
      <vt:lpstr>React</vt:lpstr>
      <vt:lpstr>State</vt:lpstr>
      <vt:lpstr>State</vt:lpstr>
      <vt:lpstr>Hooks</vt:lpstr>
      <vt:lpstr>useState</vt:lpstr>
      <vt:lpstr>Example</vt:lpstr>
      <vt:lpstr>Lifting State Up</vt:lpstr>
      <vt:lpstr>Updating Objects</vt:lpstr>
      <vt:lpstr>Updating Arrays</vt:lpstr>
      <vt:lpstr>Renders</vt:lpstr>
      <vt:lpstr>Context</vt:lpstr>
      <vt:lpstr>Prop Drilling</vt:lpstr>
      <vt:lpstr>Context</vt:lpstr>
      <vt:lpstr>Provider</vt:lpstr>
      <vt:lpstr>useContext</vt:lpstr>
      <vt:lpstr>Default Value</vt:lpstr>
      <vt:lpstr>Effect</vt:lpstr>
      <vt:lpstr>useEffect</vt:lpstr>
      <vt:lpstr>useEffect</vt:lpstr>
      <vt:lpstr>React Router</vt:lpstr>
      <vt:lpstr>React Router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L11: React (Part 2)</dc:title>
  <dc:creator>Misagh M</dc:creator>
  <cp:keywords>ACM, Summer of Code, SoC 2024</cp:keywords>
  <cp:lastModifiedBy>Misagh M</cp:lastModifiedBy>
  <cp:revision>1735</cp:revision>
  <dcterms:created xsi:type="dcterms:W3CDTF">2024-07-15T16:22:31Z</dcterms:created>
  <dcterms:modified xsi:type="dcterms:W3CDTF">2024-08-26T23:00:35Z</dcterms:modified>
  <cp:category>Front-end Developement Course</cp:category>
</cp:coreProperties>
</file>