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9" r:id="rId3"/>
    <p:sldMasterId id="2147483823" r:id="rId4"/>
    <p:sldMasterId id="2147483835" r:id="rId5"/>
    <p:sldMasterId id="2147483847" r:id="rId6"/>
    <p:sldMasterId id="2147483859" r:id="rId7"/>
  </p:sldMasterIdLst>
  <p:notesMasterIdLst>
    <p:notesMasterId r:id="rId39"/>
  </p:notesMasterIdLst>
  <p:sldIdLst>
    <p:sldId id="256" r:id="rId8"/>
    <p:sldId id="281" r:id="rId9"/>
    <p:sldId id="284" r:id="rId10"/>
    <p:sldId id="495" r:id="rId11"/>
    <p:sldId id="290" r:id="rId12"/>
    <p:sldId id="439" r:id="rId13"/>
    <p:sldId id="496" r:id="rId14"/>
    <p:sldId id="541" r:id="rId15"/>
    <p:sldId id="542" r:id="rId16"/>
    <p:sldId id="543" r:id="rId17"/>
    <p:sldId id="359" r:id="rId18"/>
    <p:sldId id="505" r:id="rId19"/>
    <p:sldId id="536" r:id="rId20"/>
    <p:sldId id="545" r:id="rId21"/>
    <p:sldId id="546" r:id="rId22"/>
    <p:sldId id="547" r:id="rId23"/>
    <p:sldId id="548" r:id="rId24"/>
    <p:sldId id="549" r:id="rId25"/>
    <p:sldId id="550" r:id="rId26"/>
    <p:sldId id="514" r:id="rId27"/>
    <p:sldId id="540" r:id="rId28"/>
    <p:sldId id="551" r:id="rId29"/>
    <p:sldId id="453" r:id="rId30"/>
    <p:sldId id="552" r:id="rId31"/>
    <p:sldId id="553" r:id="rId32"/>
    <p:sldId id="460" r:id="rId33"/>
    <p:sldId id="554" r:id="rId34"/>
    <p:sldId id="555" r:id="rId35"/>
    <p:sldId id="557" r:id="rId36"/>
    <p:sldId id="558" r:id="rId37"/>
    <p:sldId id="28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42BE7AB-CD94-4EE7-8DC7-CE00368224BD}">
          <p14:sldIdLst>
            <p14:sldId id="256"/>
          </p14:sldIdLst>
        </p14:section>
        <p14:section name="Before Starting" id="{7DAF24B9-FCEA-48F7-B3C7-15EA8134C1BD}">
          <p14:sldIdLst>
            <p14:sldId id="281"/>
            <p14:sldId id="284"/>
          </p14:sldIdLst>
        </p14:section>
        <p14:section name="Start" id="{D288F81C-FAC3-4480-BFD5-57A6CF833CD5}">
          <p14:sldIdLst>
            <p14:sldId id="495"/>
          </p14:sldIdLst>
        </p14:section>
        <p14:section name="HTTP API" id="{C2DE842C-F6A5-4363-A700-DA362C56D256}">
          <p14:sldIdLst>
            <p14:sldId id="290"/>
            <p14:sldId id="439"/>
            <p14:sldId id="496"/>
            <p14:sldId id="541"/>
            <p14:sldId id="542"/>
            <p14:sldId id="543"/>
          </p14:sldIdLst>
        </p14:section>
        <p14:section name="JSON" id="{787D953A-0F7D-4201-BA01-B3CAFD1CD57D}">
          <p14:sldIdLst>
            <p14:sldId id="359"/>
            <p14:sldId id="505"/>
            <p14:sldId id="536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AJAX" id="{20B13236-D6D9-450C-BA87-5BF9F7426A9C}">
          <p14:sldIdLst>
            <p14:sldId id="514"/>
            <p14:sldId id="540"/>
            <p14:sldId id="551"/>
            <p14:sldId id="453"/>
            <p14:sldId id="552"/>
            <p14:sldId id="553"/>
          </p14:sldIdLst>
        </p14:section>
        <p14:section name="Fetch API" id="{8D1B97B8-2410-4937-BD7E-807E156ED75A}">
          <p14:sldIdLst>
            <p14:sldId id="460"/>
            <p14:sldId id="554"/>
            <p14:sldId id="555"/>
            <p14:sldId id="557"/>
            <p14:sldId id="558"/>
          </p14:sldIdLst>
        </p14:section>
        <p14:section name="End" id="{3622DF8C-0BB8-4F6C-AC27-A33236A929FF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79967"/>
    <a:srgbClr val="808080"/>
    <a:srgbClr val="40C040"/>
    <a:srgbClr val="006600"/>
    <a:srgbClr val="99FF99"/>
    <a:srgbClr val="7FFF7F"/>
    <a:srgbClr val="FF0000"/>
    <a:srgbClr val="0000FF"/>
    <a:srgbClr val="8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94599" autoAdjust="0"/>
  </p:normalViewPr>
  <p:slideViewPr>
    <p:cSldViewPr snapToGrid="0">
      <p:cViewPr varScale="1">
        <p:scale>
          <a:sx n="71" d="100"/>
          <a:sy n="71" d="100"/>
        </p:scale>
        <p:origin x="29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BF23-E995-4FDC-9CC1-8D1AD4058A5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53F72-49EF-40A5-B630-BE99148E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53F72-49EF-40A5-B630-BE99148EC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9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8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145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5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BF3-C458-1705-1AC8-6F4B3354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3338-501F-B2CA-F6B5-8A4700B9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776B-6AFB-F63C-6D02-E7166D2A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009C-57DD-574E-218D-3D5A2D98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E619-AD4D-6703-9E3D-FE28CE2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0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BA0-EDE7-AFDD-5FE5-879A5967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66EE-7F50-A25E-3941-1114B68B3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A5D5-5754-EB43-3B24-42F930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4F04-B6C0-EFAB-CB0F-5CAA9F61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BBC-BD47-A284-1A57-2922A827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1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4B21-7839-A612-B94B-0BE7301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5F4E-D4E6-172C-CD9C-2B5FD93B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F22-6FE1-E5FF-B25D-0E0E42FD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D44E-6CBA-71A4-1AF9-F9D072D1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2D1-676B-25EB-3144-2AA6D4F5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2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81DA-0439-D663-F45C-32C1F89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F58-F359-CF0D-4AAB-F10CC7B5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6EB3-C183-57AC-9633-1C91826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29AA-7152-D606-BC54-01742F4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83D8-4FB3-C125-323A-9C6502CB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999-BA1F-DEDA-1FB2-5A4D5D86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6F9B-4C69-8D45-2CC9-53638E16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799F-75B9-200E-39C7-66360FB8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FB0E-3C24-E052-9D29-1F423DA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63A26-34FD-0459-0393-2554539C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274-CF5D-BC46-5679-9878312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A38C-5B4D-8A62-4ADF-F34393D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47D4-C550-E50E-2635-5140AD63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754B-8394-3CF3-638F-8C9AAD22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318A2-7A81-23D7-55C0-0C58C844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84F0-6E14-A573-8495-366DE259A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0C23-2072-7149-D2CA-315D080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1B64-9DCB-FBBD-2F62-AD29D0C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C7B8-5D8C-0651-5D7D-2AF27B4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8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F2F6-FD0A-F6D0-6B1A-462FA7D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F4802-F923-82EE-979E-41B0DA2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04E7-2D81-8DAD-148E-45719F27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7AEEE-C65E-23F9-3CF6-9A2D4FCE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60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7309-DE5C-AF04-BDB6-98DE8E20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7BDB5-EBF9-52B3-7F4F-2B66AE34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7B36-310B-E64F-039A-61C92BF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18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ECE3-302E-3A0A-C807-A2A7845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D523-EAE7-EDB5-CE8A-C3EF9FD1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BE0D-A03A-5D46-09D4-3404E625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5450-29B0-2E0D-85F6-5864B30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E46A-22CA-202F-D5A5-4A17D36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157D-7EE4-CD23-1F8E-DF31FC4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35B0-8FD4-1389-C846-C6B2400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12F5-EBAB-111F-2EBF-DE1A2420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03FF-04B3-B506-C7B9-BF359216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07A5-F9B9-2661-025C-6E92383E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0EA1D-1569-07DE-8C77-AA4C61A7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49C0-C48F-3AC4-47BC-6024D1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5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E2D-3D7B-DA4A-5FF2-DE2E4A4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C3BE-ACBD-F514-63CA-23E0180E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0E7A-FF87-10F8-FF3D-4F5C8BFA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8028-2F01-C959-3385-FC4F86A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B21B-8F1E-6AC7-6227-86342B2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8D56D-FDC2-E9B6-2AF6-69CA02147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61F-57F5-C079-BC08-8A123C80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6AED-47D7-8CD0-D7CE-F0274FCF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6FD6-DE50-C24F-279C-5BC1AA1A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E7B4-6C35-647F-A01D-7D37A445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5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50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5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94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5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1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5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56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6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4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83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19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8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43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12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2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66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33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67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928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74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7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38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5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83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91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63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86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553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17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40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52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11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76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124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12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47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85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CED0-71C0-D237-D90B-27BDC536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6990-B122-833A-A8D6-2833ADA2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0E24-1ECF-9978-279D-87ACA07B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2845-82AF-A347-5319-B772DCAD9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4B4F-378E-EF0F-419F-D2BB2052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0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85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2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56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" TargetMode="External"/><Relationship Id="rId2" Type="http://schemas.openxmlformats.org/officeDocument/2006/relationships/hyperlink" Target="https://randomuser.me/api?gender=male" TargetMode="Externa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211CF-9587-1FA4-B37B-0AD246D80390}"/>
              </a:ext>
            </a:extLst>
          </p:cNvPr>
          <p:cNvSpPr txBox="1"/>
          <p:nvPr/>
        </p:nvSpPr>
        <p:spPr>
          <a:xfrm>
            <a:off x="720797" y="1245988"/>
            <a:ext cx="278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Front-end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8AF21-A073-6BCA-C126-3FAEBE61EFE9}"/>
              </a:ext>
            </a:extLst>
          </p:cNvPr>
          <p:cNvSpPr txBox="1"/>
          <p:nvPr/>
        </p:nvSpPr>
        <p:spPr>
          <a:xfrm>
            <a:off x="4120139" y="782936"/>
            <a:ext cx="395172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&lt;Web</a:t>
            </a:r>
            <a:r>
              <a:rPr lang="en-US" sz="44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 </a:t>
            </a:r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FB04D-FEA9-15DB-8D87-5F208DA81375}"/>
              </a:ext>
            </a:extLst>
          </p:cNvPr>
          <p:cNvSpPr txBox="1"/>
          <p:nvPr/>
        </p:nvSpPr>
        <p:spPr>
          <a:xfrm>
            <a:off x="8464664" y="1245988"/>
            <a:ext cx="322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58271-9250-FD83-4D8C-01AB80C328DB}"/>
              </a:ext>
            </a:extLst>
          </p:cNvPr>
          <p:cNvSpPr txBox="1"/>
          <p:nvPr/>
        </p:nvSpPr>
        <p:spPr>
          <a:xfrm>
            <a:off x="8683397" y="5157312"/>
            <a:ext cx="301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Lecturer:</a:t>
            </a:r>
            <a:endParaRPr lang="fa-IR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Misagh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Mohaghegh</a:t>
            </a:r>
            <a:endParaRPr lang="en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83A61-2B13-5DD7-729A-6FCEAE4A5C83}"/>
              </a:ext>
            </a:extLst>
          </p:cNvPr>
          <p:cNvSpPr txBox="1"/>
          <p:nvPr/>
        </p:nvSpPr>
        <p:spPr>
          <a:xfrm>
            <a:off x="1635197" y="5703104"/>
            <a:ext cx="33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ACM</a:t>
            </a:r>
          </a:p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Summer of Code 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EBE9C-738C-BA5D-309A-EF4B7C46F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5572811"/>
            <a:ext cx="914400" cy="914400"/>
          </a:xfrm>
          <a:prstGeom prst="rect">
            <a:avLst/>
          </a:prstGeom>
          <a:effectLst>
            <a:glow rad="50800">
              <a:srgbClr val="0070C0">
                <a:alpha val="15000"/>
              </a:srgbClr>
            </a:glow>
            <a:softEdge rad="508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C48C48-98F6-3AD9-3882-3BC9AD108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4603376"/>
            <a:ext cx="914400" cy="914400"/>
          </a:xfrm>
          <a:prstGeom prst="rect">
            <a:avLst/>
          </a:prstGeom>
          <a:effectLst>
            <a:glow rad="50800">
              <a:srgbClr val="00B0F0">
                <a:alpha val="15000"/>
              </a:srgbClr>
            </a:glow>
            <a:softEdge rad="508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2E996C-3FDD-C983-29A8-E08B7261C69E}"/>
              </a:ext>
            </a:extLst>
          </p:cNvPr>
          <p:cNvSpPr txBox="1"/>
          <p:nvPr/>
        </p:nvSpPr>
        <p:spPr>
          <a:xfrm>
            <a:off x="1635197" y="4904127"/>
            <a:ext cx="33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University of Tehran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C9DE31-21FA-7139-CAAD-A780D225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065" y="2990796"/>
            <a:ext cx="8287870" cy="87640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j-lt"/>
              </a:rPr>
              <a:t>Lesson 12:</a:t>
            </a:r>
            <a:r>
              <a:rPr lang="en-US" sz="5400" dirty="0"/>
              <a:t> </a:t>
            </a:r>
            <a:r>
              <a:rPr lang="en-US" sz="5400" b="1" dirty="0"/>
              <a:t>API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70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063746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manually make some requests using tools 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cURL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Postman.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16BB9-2C71-96D9-F0B9-827917F4BFCD}"/>
              </a:ext>
            </a:extLst>
          </p:cNvPr>
          <p:cNvSpPr txBox="1"/>
          <p:nvPr/>
        </p:nvSpPr>
        <p:spPr>
          <a:xfrm>
            <a:off x="672354" y="2723046"/>
            <a:ext cx="10851776" cy="36670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curl -X POST -H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"Content-Type: application/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latin typeface="Consolas" panose="020B0609020204030204" pitchFamily="49" charset="0"/>
              </a:rPr>
              <a:t>-d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'{"username": "Misagh"}' </a:t>
            </a:r>
            <a:r>
              <a:rPr lang="en-US" sz="1600" dirty="0">
                <a:latin typeface="Consolas" panose="020B0609020204030204" pitchFamily="49" charset="0"/>
              </a:rPr>
              <a:t>http://example.site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EEA48-14F6-F8E9-F91D-DA782B5D5AE0}"/>
              </a:ext>
            </a:extLst>
          </p:cNvPr>
          <p:cNvSpPr txBox="1"/>
          <p:nvPr/>
        </p:nvSpPr>
        <p:spPr>
          <a:xfrm>
            <a:off x="577788" y="3429000"/>
            <a:ext cx="8211415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-X flag sets the HTTP request method.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-H flag sets an additional HTTP request header.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-d flag sets the request body (usually not needed for a GET request).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-v flag prints the request and response headers before the response data.</a:t>
            </a:r>
          </a:p>
        </p:txBody>
      </p:sp>
    </p:spTree>
    <p:extLst>
      <p:ext uri="{BB962C8B-B14F-4D97-AF65-F5344CB8AC3E}">
        <p14:creationId xmlns:p14="http://schemas.microsoft.com/office/powerpoint/2010/main" val="223670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5273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JavaScript Object Notation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963479" cy="176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JSON or JavaScript Object Notation is a data transfer format.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uses human-readable key-value text.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JSON is language-independent and is widely used for data interchange.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lot of programming languages include built-in libraries to parse and generate JSON.</a:t>
            </a:r>
          </a:p>
        </p:txBody>
      </p:sp>
    </p:spTree>
    <p:extLst>
      <p:ext uri="{BB962C8B-B14F-4D97-AF65-F5344CB8AC3E}">
        <p14:creationId xmlns:p14="http://schemas.microsoft.com/office/powerpoint/2010/main" val="218510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691494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JSON is a string representation of a JavaScript object: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88398-8FA4-C95E-2934-A8043A9CB6F8}"/>
              </a:ext>
            </a:extLst>
          </p:cNvPr>
          <p:cNvSpPr txBox="1"/>
          <p:nvPr/>
        </p:nvSpPr>
        <p:spPr>
          <a:xfrm>
            <a:off x="843020" y="2658532"/>
            <a:ext cx="7117640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'{"name":"Misagh","age":22,"car":null,"dead":false}'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950BB-387E-5CFB-5223-705CCB6F852B}"/>
              </a:ext>
            </a:extLst>
          </p:cNvPr>
          <p:cNvSpPr txBox="1"/>
          <p:nvPr/>
        </p:nvSpPr>
        <p:spPr>
          <a:xfrm>
            <a:off x="577788" y="3346883"/>
            <a:ext cx="5345374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rewrite the string using good indentation: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F2811-846D-3153-8225-1D6552C80490}"/>
              </a:ext>
            </a:extLst>
          </p:cNvPr>
          <p:cNvSpPr txBox="1"/>
          <p:nvPr/>
        </p:nvSpPr>
        <p:spPr>
          <a:xfrm>
            <a:off x="843020" y="3905634"/>
            <a:ext cx="3715534" cy="206300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`{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"name": "Misagh",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"age": 22,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"car": null,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"dead": false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}`</a:t>
            </a:r>
          </a:p>
        </p:txBody>
      </p:sp>
    </p:spTree>
    <p:extLst>
      <p:ext uri="{BB962C8B-B14F-4D97-AF65-F5344CB8AC3E}">
        <p14:creationId xmlns:p14="http://schemas.microsoft.com/office/powerpoint/2010/main" val="104447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125861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see that a JSON string corresponds closely with a JS object: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F2811-846D-3153-8225-1D6552C80490}"/>
              </a:ext>
            </a:extLst>
          </p:cNvPr>
          <p:cNvSpPr txBox="1"/>
          <p:nvPr/>
        </p:nvSpPr>
        <p:spPr>
          <a:xfrm>
            <a:off x="883362" y="2695399"/>
            <a:ext cx="3715534" cy="206300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`{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"name": "Misagh",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"age": 22,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"car": null,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"dead": false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}`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33542-2DA7-6046-2EDB-064C3C77F1CE}"/>
              </a:ext>
            </a:extLst>
          </p:cNvPr>
          <p:cNvSpPr txBox="1"/>
          <p:nvPr/>
        </p:nvSpPr>
        <p:spPr>
          <a:xfrm>
            <a:off x="5311927" y="2695399"/>
            <a:ext cx="3715534" cy="206300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me =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"Misagh"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: 22,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latin typeface="Consolas" panose="020B0609020204030204" pitchFamily="49" charset="0"/>
              </a:rPr>
              <a:t>: null,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dead</a:t>
            </a:r>
            <a:r>
              <a:rPr lang="en-US" dirty="0">
                <a:latin typeface="Consolas" panose="020B0609020204030204" pitchFamily="49" charset="0"/>
              </a:rPr>
              <a:t>: false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22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610126" cy="2106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JSON field can be one of the following types: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field is separated by a comma.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no comments in JSON by design.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in "JSON with Comments" 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jsonc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there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comments but that is not standard.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F2811-846D-3153-8225-1D6552C80490}"/>
              </a:ext>
            </a:extLst>
          </p:cNvPr>
          <p:cNvSpPr txBox="1"/>
          <p:nvPr/>
        </p:nvSpPr>
        <p:spPr>
          <a:xfrm>
            <a:off x="6732832" y="2137717"/>
            <a:ext cx="4428227" cy="438979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`{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"name": "Misagh",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string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"age": 22,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number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"dead": false,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favFoods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": [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array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"Pizza",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"Burger"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],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"laptop": {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object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"brand": "Lenovo"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},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"car": null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null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}`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848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JSON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888698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store JSON data in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file.json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format.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that case, the file should start with either { (for objects) or [ (for arrays).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Syntax highlighting in a JSON file: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F2811-846D-3153-8225-1D6552C80490}"/>
              </a:ext>
            </a:extLst>
          </p:cNvPr>
          <p:cNvSpPr txBox="1"/>
          <p:nvPr/>
        </p:nvSpPr>
        <p:spPr>
          <a:xfrm>
            <a:off x="824405" y="3603446"/>
            <a:ext cx="4428227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"Misagh"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22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"dead"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false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906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JS Parsing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266109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easily turn a JSON string into a JS object using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JSON.parse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F2811-846D-3153-8225-1D6552C80490}"/>
              </a:ext>
            </a:extLst>
          </p:cNvPr>
          <p:cNvSpPr txBox="1"/>
          <p:nvPr/>
        </p:nvSpPr>
        <p:spPr>
          <a:xfrm>
            <a:off x="824405" y="2594684"/>
            <a:ext cx="5562948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jsonString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'{"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name":"test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"}'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myObj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latin typeface="Consolas" panose="020B0609020204030204" pitchFamily="49" charset="0"/>
              </a:rPr>
              <a:t>.parse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jsonString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B4C5A-5900-72C7-E47A-26C75E2F2A1C}"/>
              </a:ext>
            </a:extLst>
          </p:cNvPr>
          <p:cNvSpPr txBox="1"/>
          <p:nvPr/>
        </p:nvSpPr>
        <p:spPr>
          <a:xfrm>
            <a:off x="577788" y="3597615"/>
            <a:ext cx="7033400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top-level of the JSON string is an array, a JS array is returned: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EEBE-7716-CB1F-8FAD-984C0D5E95AA}"/>
              </a:ext>
            </a:extLst>
          </p:cNvPr>
          <p:cNvSpPr txBox="1"/>
          <p:nvPr/>
        </p:nvSpPr>
        <p:spPr>
          <a:xfrm>
            <a:off x="824405" y="4105470"/>
            <a:ext cx="5562948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jsonString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'["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apple","orange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"]'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myArr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latin typeface="Consolas" panose="020B0609020204030204" pitchFamily="49" charset="0"/>
              </a:rPr>
              <a:t>.parse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jsonString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470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JS Stringify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193986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convert a JS object to a JSON string: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F2811-846D-3153-8225-1D6552C80490}"/>
              </a:ext>
            </a:extLst>
          </p:cNvPr>
          <p:cNvSpPr txBox="1"/>
          <p:nvPr/>
        </p:nvSpPr>
        <p:spPr>
          <a:xfrm>
            <a:off x="824405" y="2520898"/>
            <a:ext cx="5562948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myObj</a:t>
            </a:r>
            <a:r>
              <a:rPr lang="en-US" dirty="0">
                <a:latin typeface="Consolas" panose="020B0609020204030204" pitchFamily="49" charset="0"/>
              </a:rPr>
              <a:t> = {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jsonString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latin typeface="Consolas" panose="020B0609020204030204" pitchFamily="49" charset="0"/>
              </a:rPr>
              <a:t>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myObj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B4C5A-5900-72C7-E47A-26C75E2F2A1C}"/>
              </a:ext>
            </a:extLst>
          </p:cNvPr>
          <p:cNvSpPr txBox="1"/>
          <p:nvPr/>
        </p:nvSpPr>
        <p:spPr>
          <a:xfrm>
            <a:off x="577787" y="3405372"/>
            <a:ext cx="3428503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stringify a JS array: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EEBE-7716-CB1F-8FAD-984C0D5E95AA}"/>
              </a:ext>
            </a:extLst>
          </p:cNvPr>
          <p:cNvSpPr txBox="1"/>
          <p:nvPr/>
        </p:nvSpPr>
        <p:spPr>
          <a:xfrm>
            <a:off x="824405" y="3876269"/>
            <a:ext cx="5562948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myArr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"orange"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jsonString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latin typeface="Consolas" panose="020B0609020204030204" pitchFamily="49" charset="0"/>
              </a:rPr>
              <a:t>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myArr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7557A-610C-99E9-3813-19C77A64ABD6}"/>
              </a:ext>
            </a:extLst>
          </p:cNvPr>
          <p:cNvSpPr txBox="1"/>
          <p:nvPr/>
        </p:nvSpPr>
        <p:spPr>
          <a:xfrm>
            <a:off x="577787" y="4723915"/>
            <a:ext cx="3846053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result is a minified JSON string: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73802-6FCF-0C74-8B16-55066A7A7252}"/>
              </a:ext>
            </a:extLst>
          </p:cNvPr>
          <p:cNvSpPr txBox="1"/>
          <p:nvPr/>
        </p:nvSpPr>
        <p:spPr>
          <a:xfrm>
            <a:off x="824405" y="5188573"/>
            <a:ext cx="7647242" cy="139820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latin typeface="Consolas" panose="020B0609020204030204" pitchFamily="49" charset="0"/>
              </a:rPr>
              <a:t>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myObj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{"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name":"test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"} 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latin typeface="Consolas" panose="020B0609020204030204" pitchFamily="49" charset="0"/>
              </a:rPr>
              <a:t>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myObj</a:t>
            </a:r>
            <a:r>
              <a:rPr lang="en-US" dirty="0">
                <a:latin typeface="Consolas" panose="020B0609020204030204" pitchFamily="49" charset="0"/>
              </a:rPr>
              <a:t>, null, 2);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//  "name": "test"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//}</a:t>
            </a:r>
          </a:p>
        </p:txBody>
      </p:sp>
    </p:spTree>
    <p:extLst>
      <p:ext uri="{BB962C8B-B14F-4D97-AF65-F5344CB8AC3E}">
        <p14:creationId xmlns:p14="http://schemas.microsoft.com/office/powerpoint/2010/main" val="176405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JSON vs XML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338134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XML was used way before JSON. It is a lot less readable and also takes much more space: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F2811-846D-3153-8225-1D6552C80490}"/>
              </a:ext>
            </a:extLst>
          </p:cNvPr>
          <p:cNvSpPr txBox="1"/>
          <p:nvPr/>
        </p:nvSpPr>
        <p:spPr>
          <a:xfrm>
            <a:off x="824405" y="2586377"/>
            <a:ext cx="3606401" cy="405739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"employees": [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"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": "A",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"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": "B"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"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": "C",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"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": "D"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]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2BB76-3DD1-AFB9-2F63-625D32252AE2}"/>
              </a:ext>
            </a:extLst>
          </p:cNvPr>
          <p:cNvSpPr txBox="1"/>
          <p:nvPr/>
        </p:nvSpPr>
        <p:spPr>
          <a:xfrm>
            <a:off x="5037816" y="2586377"/>
            <a:ext cx="3991884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&lt;employees&gt;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&lt;employee&gt;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&gt;A&lt;/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&gt;B&lt;/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&lt;/employee&gt;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&lt;employee&gt;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&gt;C&lt;/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&gt;D&lt;/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&lt;/employee&gt;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152957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CCD5D-1561-45F0-8A5C-196BD7D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8640"/>
            <a:ext cx="5644870" cy="796956"/>
          </a:xfrm>
        </p:spPr>
        <p:txBody>
          <a:bodyPr>
            <a:normAutofit/>
          </a:bodyPr>
          <a:lstStyle/>
          <a:p>
            <a:r>
              <a:rPr lang="en-US" sz="4400" cap="none" dirty="0"/>
              <a:t>A Short Review…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B31BC-B73A-ACB4-9ED2-7D436768D8BA}"/>
              </a:ext>
            </a:extLst>
          </p:cNvPr>
          <p:cNvSpPr txBox="1"/>
          <p:nvPr/>
        </p:nvSpPr>
        <p:spPr>
          <a:xfrm>
            <a:off x="826993" y="1565926"/>
            <a:ext cx="11154336" cy="331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React Hooks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useState</a:t>
            </a:r>
            <a:endParaRPr lang="en-US" sz="2400" dirty="0"/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Lifting state up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Updating object states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Context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Context Provider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useEffect</a:t>
            </a:r>
            <a:endParaRPr lang="en-US" sz="2400" dirty="0"/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React Router</a:t>
            </a:r>
          </a:p>
        </p:txBody>
      </p:sp>
    </p:spTree>
    <p:extLst>
      <p:ext uri="{BB962C8B-B14F-4D97-AF65-F5344CB8AC3E}">
        <p14:creationId xmlns:p14="http://schemas.microsoft.com/office/powerpoint/2010/main" val="31863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49046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Asynchronous JavaScript And XML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820731" cy="3022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AJAX is a JavaScript feature that allows sending requests and receiving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responses without reloading the page.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name is misleading because the data transfer format does not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necessary have to be XML. It can also be JSON and other formats.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through 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XMLHttpRequest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object.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modern way of making requests is through the Fetch API and not this.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42BBC-7B6C-AD39-50E8-222254374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35" y="2086829"/>
            <a:ext cx="3657600" cy="15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91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AJAX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54F09-0087-E19D-49EA-6CB5E4E5F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70045"/>
            <a:ext cx="6400800" cy="364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9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 err="1"/>
              <a:t>XMLHttpRequest</a:t>
            </a:r>
            <a:r>
              <a:rPr lang="en-US" cap="none" dirty="0"/>
              <a:t> 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3944734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general way of using the object: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C3DFB-AA7C-2D0E-EB5C-C4B19B811CD7}"/>
              </a:ext>
            </a:extLst>
          </p:cNvPr>
          <p:cNvSpPr txBox="1"/>
          <p:nvPr/>
        </p:nvSpPr>
        <p:spPr>
          <a:xfrm>
            <a:off x="716828" y="2601580"/>
            <a:ext cx="8844031" cy="405739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resElement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loadDoc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xhttp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XMLHttpRequest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xhttp.onload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resElement.innerHTML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this.responseText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xhttp.open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"test.txt"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xhttp.send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button.addEventListener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"click"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loadDoc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2143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 err="1"/>
              <a:t>XMLHttpRequest</a:t>
            </a:r>
            <a:r>
              <a:rPr lang="en-US" cap="none" dirty="0"/>
              <a:t> 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C3DFB-AA7C-2D0E-EB5C-C4B19B811CD7}"/>
              </a:ext>
            </a:extLst>
          </p:cNvPr>
          <p:cNvSpPr txBox="1"/>
          <p:nvPr/>
        </p:nvSpPr>
        <p:spPr>
          <a:xfrm>
            <a:off x="581192" y="2009910"/>
            <a:ext cx="8844031" cy="4722190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resElement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loadDoc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xhttp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XMLHttpRequest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xhttp.setRequestHeader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"Content-Type"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"application/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xhttp.onload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test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.getResponseHeader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"Last-Modified"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resElement.innerHTML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this.responseText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xhttp.open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"POST"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/test"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xhttp.send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latin typeface="Consolas" panose="020B0609020204030204" pitchFamily="49" charset="0"/>
              </a:rPr>
              <a:t>.stringify</a:t>
            </a:r>
            <a:r>
              <a:rPr lang="en-US" dirty="0">
                <a:latin typeface="Consolas" panose="020B0609020204030204" pitchFamily="49" charset="0"/>
              </a:rPr>
              <a:t>({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"me"</a:t>
            </a:r>
            <a:r>
              <a:rPr lang="en-US" dirty="0">
                <a:latin typeface="Consolas" panose="020B0609020204030204" pitchFamily="49" charset="0"/>
              </a:rPr>
              <a:t> }));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button.addEventListener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"click"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loadDoc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2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Ready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C3DFB-AA7C-2D0E-EB5C-C4B19B811CD7}"/>
              </a:ext>
            </a:extLst>
          </p:cNvPr>
          <p:cNvSpPr txBox="1"/>
          <p:nvPr/>
        </p:nvSpPr>
        <p:spPr>
          <a:xfrm>
            <a:off x="739153" y="2981071"/>
            <a:ext cx="8844031" cy="3616824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XMLHttpRequest.UNSENT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0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XMLHttpRequest.OPENED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1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XMLHttpRequest.HEADERS_RECEIVED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2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XMLHttpRequest.LOADING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3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XMLHttpRequest.DONE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4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loadDoc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xhttp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XMLHttpRequest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xhttp.onreadystatechange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this.readyState</a:t>
            </a:r>
            <a:r>
              <a:rPr lang="en-US" sz="1600" dirty="0">
                <a:latin typeface="Consolas" panose="020B0609020204030204" pitchFamily="49" charset="0"/>
              </a:rPr>
              <a:t> == 4 &amp;&amp; </a:t>
            </a:r>
            <a:r>
              <a:rPr lang="en-US" sz="1600" dirty="0" err="1">
                <a:latin typeface="Consolas" panose="020B0609020204030204" pitchFamily="49" charset="0"/>
              </a:rPr>
              <a:t>this.status</a:t>
            </a:r>
            <a:r>
              <a:rPr lang="en-US" sz="1600" dirty="0">
                <a:latin typeface="Consolas" panose="020B0609020204030204" pitchFamily="49" charset="0"/>
              </a:rPr>
              <a:t> == 200) {...}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44597-6B29-948D-4009-C9FF4B5EAC2E}"/>
              </a:ext>
            </a:extLst>
          </p:cNvPr>
          <p:cNvSpPr txBox="1"/>
          <p:nvPr/>
        </p:nvSpPr>
        <p:spPr>
          <a:xfrm>
            <a:off x="577788" y="2086829"/>
            <a:ext cx="7211718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onreadystatechange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 runs 4 times for each ready state.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should use the onload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functions instead.</a:t>
            </a:r>
          </a:p>
        </p:txBody>
      </p:sp>
    </p:spTree>
    <p:extLst>
      <p:ext uri="{BB962C8B-B14F-4D97-AF65-F5344CB8AC3E}">
        <p14:creationId xmlns:p14="http://schemas.microsoft.com/office/powerpoint/2010/main" val="2053516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Fetch API</a:t>
            </a:r>
          </a:p>
        </p:txBody>
      </p:sp>
    </p:spTree>
    <p:extLst>
      <p:ext uri="{BB962C8B-B14F-4D97-AF65-F5344CB8AC3E}">
        <p14:creationId xmlns:p14="http://schemas.microsoft.com/office/powerpoint/2010/main" val="179917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Fetch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025519" cy="2653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Fetch API introduces the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window.fetch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method which is a clean interface for making HTTP requests.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replacement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XMLHttpRequest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fetch() call returns a Promise which is fulfilled with a Response object.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Asynchronous JavaScript programming is required for this.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the much easier async/await syntax from ECMAScript 2017 instead of working with Promises.</a:t>
            </a:r>
          </a:p>
        </p:txBody>
      </p:sp>
    </p:spTree>
    <p:extLst>
      <p:ext uri="{BB962C8B-B14F-4D97-AF65-F5344CB8AC3E}">
        <p14:creationId xmlns:p14="http://schemas.microsoft.com/office/powerpoint/2010/main" val="36676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Fetch 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57F7-EBA3-DBC7-082C-C4360BE64478}"/>
              </a:ext>
            </a:extLst>
          </p:cNvPr>
          <p:cNvSpPr txBox="1"/>
          <p:nvPr/>
        </p:nvSpPr>
        <p:spPr>
          <a:xfrm>
            <a:off x="581192" y="2107013"/>
            <a:ext cx="8844031" cy="4503220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url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"https://example.org/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products.json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getData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try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response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latin typeface="Consolas" panose="020B0609020204030204" pitchFamily="49" charset="0"/>
              </a:rPr>
              <a:t> fetch(</a:t>
            </a:r>
            <a:r>
              <a:rPr lang="en-US" sz="1600" dirty="0" err="1">
                <a:latin typeface="Consolas" panose="020B0609020204030204" pitchFamily="49" charset="0"/>
              </a:rPr>
              <a:t>url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if (!</a:t>
            </a:r>
            <a:r>
              <a:rPr lang="en-US" sz="1600" dirty="0" err="1">
                <a:latin typeface="Consolas" panose="020B0609020204030204" pitchFamily="49" charset="0"/>
              </a:rPr>
              <a:t>response.ok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throw new Error(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`Response status: </a:t>
            </a:r>
            <a:r>
              <a:rPr lang="en-US" sz="1600" dirty="0">
                <a:latin typeface="Consolas" panose="020B0609020204030204" pitchFamily="49" charset="0"/>
              </a:rPr>
              <a:t>${</a:t>
            </a:r>
            <a:r>
              <a:rPr lang="en-US" sz="1600" dirty="0" err="1">
                <a:latin typeface="Consolas" panose="020B0609020204030204" pitchFamily="49" charset="0"/>
              </a:rPr>
              <a:t>response.status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json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response.json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console.log(</a:t>
            </a:r>
            <a:r>
              <a:rPr lang="en-US" sz="1600" dirty="0" err="1">
                <a:latin typeface="Consolas" panose="020B0609020204030204" pitchFamily="49" charset="0"/>
              </a:rPr>
              <a:t>json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latin typeface="Consolas" panose="020B0609020204030204" pitchFamily="49" charset="0"/>
              </a:rPr>
              <a:t> (error)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console.error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error.message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361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Fetch 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57F7-EBA3-DBC7-082C-C4360BE64478}"/>
              </a:ext>
            </a:extLst>
          </p:cNvPr>
          <p:cNvSpPr txBox="1"/>
          <p:nvPr/>
        </p:nvSpPr>
        <p:spPr>
          <a:xfrm>
            <a:off x="581192" y="1985990"/>
            <a:ext cx="8844031" cy="478156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postData</a:t>
            </a:r>
            <a:r>
              <a:rPr lang="en-US" sz="1500" dirty="0">
                <a:latin typeface="Consolas" panose="020B0609020204030204" pitchFamily="49" charset="0"/>
              </a:rPr>
              <a:t>(data) {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  try</a:t>
            </a:r>
            <a:r>
              <a:rPr lang="en-US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latin typeface="Consolas" panose="020B0609020204030204" pitchFamily="49" charset="0"/>
              </a:rPr>
              <a:t> response =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1500" dirty="0">
                <a:latin typeface="Consolas" panose="020B0609020204030204" pitchFamily="49" charset="0"/>
              </a:rPr>
              <a:t> fetch(</a:t>
            </a:r>
            <a:r>
              <a:rPr lang="en-US" sz="1500" dirty="0" err="1">
                <a:latin typeface="Consolas" panose="020B0609020204030204" pitchFamily="49" charset="0"/>
              </a:rPr>
              <a:t>url</a:t>
            </a:r>
            <a:r>
              <a:rPr lang="en-US" sz="1500" dirty="0">
                <a:latin typeface="Consolas" panose="020B0609020204030204" pitchFamily="49" charset="0"/>
              </a:rPr>
              <a:t>, {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    method: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"POST"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    headers: {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"Content-Type"</a:t>
            </a:r>
            <a:r>
              <a:rPr lang="en-US" sz="1500" dirty="0"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"application/</a:t>
            </a:r>
            <a:r>
              <a:rPr lang="en-US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json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    body: </a:t>
            </a:r>
            <a:r>
              <a:rPr lang="en-US" sz="1500" dirty="0" err="1">
                <a:latin typeface="Consolas" panose="020B0609020204030204" pitchFamily="49" charset="0"/>
              </a:rPr>
              <a:t>JSON.stringify</a:t>
            </a:r>
            <a:r>
              <a:rPr lang="en-US" sz="1500" dirty="0">
                <a:latin typeface="Consolas" panose="020B0609020204030204" pitchFamily="49" charset="0"/>
              </a:rPr>
              <a:t>(data)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  });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  if (!</a:t>
            </a:r>
            <a:r>
              <a:rPr lang="en-US" sz="1500" dirty="0" err="1">
                <a:latin typeface="Consolas" panose="020B0609020204030204" pitchFamily="49" charset="0"/>
              </a:rPr>
              <a:t>response.ok</a:t>
            </a:r>
            <a:r>
              <a:rPr lang="en-US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    throw new Error(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`Response status: </a:t>
            </a:r>
            <a:r>
              <a:rPr lang="en-US" sz="1500" dirty="0">
                <a:latin typeface="Consolas" panose="020B0609020204030204" pitchFamily="49" charset="0"/>
              </a:rPr>
              <a:t>${</a:t>
            </a:r>
            <a:r>
              <a:rPr lang="en-US" sz="1500" dirty="0" err="1">
                <a:latin typeface="Consolas" panose="020B0609020204030204" pitchFamily="49" charset="0"/>
              </a:rPr>
              <a:t>response.status</a:t>
            </a:r>
            <a:r>
              <a:rPr lang="en-US" sz="1500" dirty="0">
                <a:latin typeface="Consolas" panose="020B0609020204030204" pitchFamily="49" charset="0"/>
              </a:rPr>
              <a:t>}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`</a:t>
            </a:r>
            <a:r>
              <a:rPr lang="en-US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json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response.json</a:t>
            </a:r>
            <a:r>
              <a:rPr lang="en-US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  console.log(</a:t>
            </a:r>
            <a:r>
              <a:rPr lang="en-US" sz="1500" dirty="0" err="1">
                <a:latin typeface="Consolas" panose="020B0609020204030204" pitchFamily="49" charset="0"/>
              </a:rPr>
              <a:t>json</a:t>
            </a:r>
            <a:r>
              <a:rPr lang="en-US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1500" dirty="0">
                <a:latin typeface="Consolas" panose="020B0609020204030204" pitchFamily="49" charset="0"/>
              </a:rPr>
              <a:t> (error) {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console.error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error.message</a:t>
            </a:r>
            <a:r>
              <a:rPr lang="en-US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30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B2F449-0393-1036-BA6C-0FFE338DC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14" y="1826828"/>
            <a:ext cx="9164171" cy="3955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8A4C9C-A44E-63D1-B1A5-9340B0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914400"/>
          </a:xfrm>
        </p:spPr>
        <p:txBody>
          <a:bodyPr/>
          <a:lstStyle/>
          <a:p>
            <a:r>
              <a:rPr lang="en-US" cap="none" dirty="0"/>
              <a:t>Time for…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17C2BA77-BDB6-D4A1-50CC-2E7F958EDA04}"/>
              </a:ext>
            </a:extLst>
          </p:cNvPr>
          <p:cNvSpPr/>
          <p:nvPr/>
        </p:nvSpPr>
        <p:spPr>
          <a:xfrm>
            <a:off x="5455919" y="3164626"/>
            <a:ext cx="1280160" cy="1280160"/>
          </a:xfrm>
          <a:prstGeom prst="mathPlus">
            <a:avLst>
              <a:gd name="adj1" fmla="val 1018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5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Fetching Data in React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5FE67-631C-1D47-875D-D681A1F3A4A9}"/>
              </a:ext>
            </a:extLst>
          </p:cNvPr>
          <p:cNvSpPr txBox="1"/>
          <p:nvPr/>
        </p:nvSpPr>
        <p:spPr>
          <a:xfrm>
            <a:off x="577788" y="2086829"/>
            <a:ext cx="9037923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Combining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Hooks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effectively fetch data is explained in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C6972-56EB-80B5-6C63-9907909917FC}"/>
              </a:ext>
            </a:extLst>
          </p:cNvPr>
          <p:cNvSpPr txBox="1"/>
          <p:nvPr/>
        </p:nvSpPr>
        <p:spPr>
          <a:xfrm>
            <a:off x="769452" y="2631449"/>
            <a:ext cx="1792214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CODE!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42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4F64E-6158-F85E-CF41-8E986055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966"/>
            <a:ext cx="9144000" cy="6220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azirmatn" pitchFamily="2" charset="-78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5023561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D0FF-67FF-6086-D414-471A96C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2156314"/>
            <a:ext cx="4224619" cy="25453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API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22F9D-189A-CA95-8722-EE2E5644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9636" y="2681316"/>
            <a:ext cx="1676398" cy="149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8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HTTP API</a:t>
            </a:r>
          </a:p>
        </p:txBody>
      </p:sp>
    </p:spTree>
    <p:extLst>
      <p:ext uri="{BB962C8B-B14F-4D97-AF65-F5344CB8AC3E}">
        <p14:creationId xmlns:p14="http://schemas.microsoft.com/office/powerpoint/2010/main" val="288824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Application Programming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907520" cy="176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stands for Application Programming Interface.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protocol or contract that allows one application to communicate with another.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software interface or bridge offering service to other software.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API specification is a document that describes how to use such an interface or connection.</a:t>
            </a:r>
          </a:p>
        </p:txBody>
      </p:sp>
    </p:spTree>
    <p:extLst>
      <p:ext uri="{BB962C8B-B14F-4D97-AF65-F5344CB8AC3E}">
        <p14:creationId xmlns:p14="http://schemas.microsoft.com/office/powerpoint/2010/main" val="326198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HTTP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200165" cy="312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common way to use APIs is through HTTP requests.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API can be build on top of any communication protocol (such as HTTP 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gRPC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WebSocket)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front-end needs to connect to a back-end to get the data it needs.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web API which allows communication over the internet is needed for this.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HyperText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Transfer Protocol) is the method used for web APIs.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talked about HTTP in the first lesson.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 to the last slides of the first lesson for an overview on the HTTP protocol.</a:t>
            </a:r>
          </a:p>
        </p:txBody>
      </p:sp>
    </p:spTree>
    <p:extLst>
      <p:ext uri="{BB962C8B-B14F-4D97-AF65-F5344CB8AC3E}">
        <p14:creationId xmlns:p14="http://schemas.microsoft.com/office/powerpoint/2010/main" val="217442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708329" cy="3799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Endpoints are the access points or URLs that clients interact with an API.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endpoint represents individual functionalities exposed by the API.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HTTP endpoint is identified by a HTTP method and a URL path.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https://randomuser.me/api?gender=male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 Method: GET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 URL: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https://randomuser.me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Resource Path: 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Query Parameters: gender=male</a:t>
            </a:r>
          </a:p>
        </p:txBody>
      </p:sp>
    </p:spTree>
    <p:extLst>
      <p:ext uri="{BB962C8B-B14F-4D97-AF65-F5344CB8AC3E}">
        <p14:creationId xmlns:p14="http://schemas.microsoft.com/office/powerpoint/2010/main" val="3182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Response Formats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615820" cy="413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making a request to an endpoint, we expect a response.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response data can be in many different formats.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API can have defined its own format or used a standard data transfer format: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TOML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Protobuf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JSON is the most widely used API format.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both for sending and receiving data.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Such an API is called a REST API.</a:t>
            </a:r>
          </a:p>
        </p:txBody>
      </p:sp>
    </p:spTree>
    <p:extLst>
      <p:ext uri="{BB962C8B-B14F-4D97-AF65-F5344CB8AC3E}">
        <p14:creationId xmlns:p14="http://schemas.microsoft.com/office/powerpoint/2010/main" val="7267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5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6.xml><?xml version="1.0" encoding="utf-8"?>
<a:theme xmlns:a="http://schemas.openxmlformats.org/drawingml/2006/main" name="2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7.xml><?xml version="1.0" encoding="utf-8"?>
<a:theme xmlns:a="http://schemas.openxmlformats.org/drawingml/2006/main" name="3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9763</TotalTime>
  <Words>1748</Words>
  <Application>Microsoft Office PowerPoint</Application>
  <PresentationFormat>Widescreen</PresentationFormat>
  <Paragraphs>273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Gill Sans MT</vt:lpstr>
      <vt:lpstr>Tw Cen MT</vt:lpstr>
      <vt:lpstr>Vazirmatn</vt:lpstr>
      <vt:lpstr>Wingdings 2</vt:lpstr>
      <vt:lpstr>Office Theme</vt:lpstr>
      <vt:lpstr>Droplet</vt:lpstr>
      <vt:lpstr>1_Office Theme</vt:lpstr>
      <vt:lpstr>Dividend</vt:lpstr>
      <vt:lpstr>1_Dividend</vt:lpstr>
      <vt:lpstr>2_Dividend</vt:lpstr>
      <vt:lpstr>3_Dividend</vt:lpstr>
      <vt:lpstr>Lesson 12: API</vt:lpstr>
      <vt:lpstr>A Short Review…</vt:lpstr>
      <vt:lpstr>Time for…</vt:lpstr>
      <vt:lpstr>API</vt:lpstr>
      <vt:lpstr>HTTP API</vt:lpstr>
      <vt:lpstr>Application Programming Interface</vt:lpstr>
      <vt:lpstr>HTTP</vt:lpstr>
      <vt:lpstr>Endpoints</vt:lpstr>
      <vt:lpstr>Response Formats</vt:lpstr>
      <vt:lpstr>Requests</vt:lpstr>
      <vt:lpstr>JSON</vt:lpstr>
      <vt:lpstr>JavaScript Object Notation</vt:lpstr>
      <vt:lpstr>Format</vt:lpstr>
      <vt:lpstr>Objects</vt:lpstr>
      <vt:lpstr>Data Types</vt:lpstr>
      <vt:lpstr>JSON Files</vt:lpstr>
      <vt:lpstr>JS Parsing</vt:lpstr>
      <vt:lpstr>JS Stringify</vt:lpstr>
      <vt:lpstr>JSON vs XML</vt:lpstr>
      <vt:lpstr>AJAX</vt:lpstr>
      <vt:lpstr>Asynchronous JavaScript And XML</vt:lpstr>
      <vt:lpstr>AJAX In Action</vt:lpstr>
      <vt:lpstr>XMLHttpRequest GET</vt:lpstr>
      <vt:lpstr>XMLHttpRequest POST</vt:lpstr>
      <vt:lpstr>Ready State</vt:lpstr>
      <vt:lpstr>Fetch API</vt:lpstr>
      <vt:lpstr>Fetch API</vt:lpstr>
      <vt:lpstr>Fetch GET</vt:lpstr>
      <vt:lpstr>Fetch POST</vt:lpstr>
      <vt:lpstr>Fetching Data in React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L12: API</dc:title>
  <dc:creator>Misagh M</dc:creator>
  <cp:keywords>ACM, Summer of Code, SoC 2024</cp:keywords>
  <cp:lastModifiedBy>Misagh M</cp:lastModifiedBy>
  <cp:revision>1845</cp:revision>
  <dcterms:created xsi:type="dcterms:W3CDTF">2024-07-15T16:22:31Z</dcterms:created>
  <dcterms:modified xsi:type="dcterms:W3CDTF">2024-08-31T17:01:33Z</dcterms:modified>
  <cp:category>Front-end Developement Course</cp:category>
</cp:coreProperties>
</file>