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47" r:id="rId6"/>
  </p:sldMasterIdLst>
  <p:notesMasterIdLst>
    <p:notesMasterId r:id="rId40"/>
  </p:notesMasterIdLst>
  <p:sldIdLst>
    <p:sldId id="256" r:id="rId7"/>
    <p:sldId id="281" r:id="rId8"/>
    <p:sldId id="283" r:id="rId9"/>
    <p:sldId id="284" r:id="rId10"/>
    <p:sldId id="282" r:id="rId11"/>
    <p:sldId id="310" r:id="rId12"/>
    <p:sldId id="285" r:id="rId13"/>
    <p:sldId id="286" r:id="rId14"/>
    <p:sldId id="287" r:id="rId15"/>
    <p:sldId id="288" r:id="rId16"/>
    <p:sldId id="289" r:id="rId17"/>
    <p:sldId id="294" r:id="rId18"/>
    <p:sldId id="295" r:id="rId19"/>
    <p:sldId id="297" r:id="rId20"/>
    <p:sldId id="299" r:id="rId21"/>
    <p:sldId id="290" r:id="rId22"/>
    <p:sldId id="291" r:id="rId23"/>
    <p:sldId id="292" r:id="rId24"/>
    <p:sldId id="293" r:id="rId25"/>
    <p:sldId id="296" r:id="rId26"/>
    <p:sldId id="298" r:id="rId27"/>
    <p:sldId id="300" r:id="rId28"/>
    <p:sldId id="301" r:id="rId29"/>
    <p:sldId id="302" r:id="rId30"/>
    <p:sldId id="303" r:id="rId31"/>
    <p:sldId id="304" r:id="rId32"/>
    <p:sldId id="309" r:id="rId33"/>
    <p:sldId id="311" r:id="rId34"/>
    <p:sldId id="305" r:id="rId35"/>
    <p:sldId id="307" r:id="rId36"/>
    <p:sldId id="306" r:id="rId37"/>
    <p:sldId id="308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3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HTML" id="{C2DE842C-F6A5-4363-A700-DA362C56D256}">
          <p14:sldIdLst>
            <p14:sldId id="310"/>
            <p14:sldId id="285"/>
            <p14:sldId id="286"/>
            <p14:sldId id="287"/>
            <p14:sldId id="288"/>
            <p14:sldId id="289"/>
            <p14:sldId id="294"/>
            <p14:sldId id="295"/>
            <p14:sldId id="297"/>
            <p14:sldId id="299"/>
          </p14:sldIdLst>
        </p14:section>
        <p14:section name="Anatomy" id="{29598389-2702-43EE-A6B2-1873A7A08E93}">
          <p14:sldIdLst>
            <p14:sldId id="290"/>
            <p14:sldId id="291"/>
            <p14:sldId id="292"/>
            <p14:sldId id="293"/>
            <p14:sldId id="296"/>
            <p14:sldId id="298"/>
            <p14:sldId id="300"/>
            <p14:sldId id="301"/>
            <p14:sldId id="302"/>
            <p14:sldId id="303"/>
            <p14:sldId id="304"/>
            <p14:sldId id="309"/>
          </p14:sldIdLst>
        </p14:section>
        <p14:section name="Forms &amp; Inputs" id="{21C653A1-AD14-4FD2-9182-4BD5B6B45370}">
          <p14:sldIdLst>
            <p14:sldId id="311"/>
            <p14:sldId id="305"/>
            <p14:sldId id="307"/>
            <p14:sldId id="306"/>
            <p14:sldId id="308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50021"/>
    <a:srgbClr val="993300"/>
    <a:srgbClr val="CC00CC"/>
    <a:srgbClr val="A00000"/>
    <a:srgbClr val="66FF66"/>
    <a:srgbClr val="DADBF1"/>
    <a:srgbClr val="F0F0FF"/>
    <a:srgbClr val="FF00FF"/>
    <a:srgbClr val="C4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5C48D-0E4B-4146-9785-A7AB7927B5D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9F914-91F1-4838-9F99-8F2F589D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9F914-91F1-4838-9F99-8F2F589DE7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94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65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14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6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7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05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300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53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12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79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15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87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50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593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90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9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14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76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45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0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7841" y="2990796"/>
            <a:ext cx="6396318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2:</a:t>
            </a:r>
            <a:r>
              <a:rPr lang="en-US" sz="5400" dirty="0"/>
              <a:t> </a:t>
            </a:r>
            <a:r>
              <a:rPr lang="en-US" sz="5400" b="1" dirty="0"/>
              <a:t>HTML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Void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B8B35-C12B-4B05-7556-049ACA7797F8}"/>
              </a:ext>
            </a:extLst>
          </p:cNvPr>
          <p:cNvSpPr txBox="1"/>
          <p:nvPr/>
        </p:nvSpPr>
        <p:spPr>
          <a:xfrm>
            <a:off x="4099178" y="3159026"/>
            <a:ext cx="1204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5490-D37D-B157-8D53-DD2B357CA2BE}"/>
              </a:ext>
            </a:extLst>
          </p:cNvPr>
          <p:cNvSpPr txBox="1"/>
          <p:nvPr/>
        </p:nvSpPr>
        <p:spPr>
          <a:xfrm>
            <a:off x="581192" y="2086829"/>
            <a:ext cx="440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Void elements do not need a closing tag.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92F4F-13E2-D016-545B-7602280A3C81}"/>
              </a:ext>
            </a:extLst>
          </p:cNvPr>
          <p:cNvSpPr txBox="1"/>
          <p:nvPr/>
        </p:nvSpPr>
        <p:spPr>
          <a:xfrm>
            <a:off x="5478146" y="3438832"/>
            <a:ext cx="230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Creates a line break.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0BE17-B17F-1C95-1CD2-8A724FED952A}"/>
              </a:ext>
            </a:extLst>
          </p:cNvPr>
          <p:cNvSpPr txBox="1"/>
          <p:nvPr/>
        </p:nvSpPr>
        <p:spPr>
          <a:xfrm>
            <a:off x="5478146" y="4501339"/>
            <a:ext cx="2789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Creates a horizontal rule.</a:t>
            </a:r>
          </a:p>
        </p:txBody>
      </p:sp>
    </p:spTree>
    <p:extLst>
      <p:ext uri="{BB962C8B-B14F-4D97-AF65-F5344CB8AC3E}">
        <p14:creationId xmlns:p14="http://schemas.microsoft.com/office/powerpoint/2010/main" val="66104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5490-D37D-B157-8D53-DD2B357CA2BE}"/>
              </a:ext>
            </a:extLst>
          </p:cNvPr>
          <p:cNvSpPr txBox="1"/>
          <p:nvPr/>
        </p:nvSpPr>
        <p:spPr>
          <a:xfrm>
            <a:off x="581192" y="2086829"/>
            <a:ext cx="9649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Attributes contain extra information about our element that doesn't appear in the content.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are key-value pairs written inside the opening tag of an element.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6D3BD-0F1E-6F21-60F2-4B6CB908DE5C}"/>
              </a:ext>
            </a:extLst>
          </p:cNvPr>
          <p:cNvSpPr txBox="1"/>
          <p:nvPr/>
        </p:nvSpPr>
        <p:spPr>
          <a:xfrm>
            <a:off x="1348547" y="4710536"/>
            <a:ext cx="7802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"images/picture.png"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alt=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"My sample image"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"images/picture.png"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alt=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"My sample image"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sz="2000" dirty="0">
                <a:latin typeface="Consolas" panose="020B0609020204030204" pitchFamily="49" charset="0"/>
              </a:rPr>
              <a:t>type=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name=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"username"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301B2-E872-0CFF-FFD2-EB5FE33AE56A}"/>
              </a:ext>
            </a:extLst>
          </p:cNvPr>
          <p:cNvSpPr txBox="1"/>
          <p:nvPr/>
        </p:nvSpPr>
        <p:spPr>
          <a:xfrm>
            <a:off x="1348547" y="3299098"/>
            <a:ext cx="949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 </a:t>
            </a:r>
            <a:r>
              <a:rPr lang="en-US" sz="2000" dirty="0">
                <a:latin typeface="Consolas" panose="020B0609020204030204" pitchFamily="49" charset="0"/>
              </a:rPr>
              <a:t>id=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"bottom-note"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class=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"editor-note"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Example paragraph text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&lt;/p&gt;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FFAEF-D6CD-250A-7CA5-29218E5E4502}"/>
              </a:ext>
            </a:extLst>
          </p:cNvPr>
          <p:cNvCxnSpPr>
            <a:cxnSpLocks/>
          </p:cNvCxnSpPr>
          <p:nvPr/>
        </p:nvCxnSpPr>
        <p:spPr>
          <a:xfrm>
            <a:off x="1862417" y="3766444"/>
            <a:ext cx="2151531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77F507-92DA-CDF6-8EE7-C94658F07BC9}"/>
              </a:ext>
            </a:extLst>
          </p:cNvPr>
          <p:cNvSpPr txBox="1"/>
          <p:nvPr/>
        </p:nvSpPr>
        <p:spPr>
          <a:xfrm>
            <a:off x="1807455" y="3802941"/>
            <a:ext cx="22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Attribute key="value"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563D2C-70AB-0258-1FC4-A3AEF4AE61E2}"/>
              </a:ext>
            </a:extLst>
          </p:cNvPr>
          <p:cNvCxnSpPr>
            <a:cxnSpLocks/>
          </p:cNvCxnSpPr>
          <p:nvPr/>
        </p:nvCxnSpPr>
        <p:spPr>
          <a:xfrm>
            <a:off x="4273923" y="3745298"/>
            <a:ext cx="2584077" cy="21146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5490-D37D-B157-8D53-DD2B357CA2BE}"/>
              </a:ext>
            </a:extLst>
          </p:cNvPr>
          <p:cNvSpPr txBox="1"/>
          <p:nvPr/>
        </p:nvSpPr>
        <p:spPr>
          <a:xfrm>
            <a:off x="581192" y="2086829"/>
            <a:ext cx="425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insert comments in our HTML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301B2-E872-0CFF-FFD2-EB5FE33AE56A}"/>
              </a:ext>
            </a:extLst>
          </p:cNvPr>
          <p:cNvSpPr txBox="1"/>
          <p:nvPr/>
        </p:nvSpPr>
        <p:spPr>
          <a:xfrm>
            <a:off x="3958235" y="3429000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 This is a comment! --&gt;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&lt;h1&gt;</a:t>
            </a:r>
            <a:r>
              <a:rPr lang="en-US" sz="2000" dirty="0">
                <a:latin typeface="Consolas" panose="020B0609020204030204" pitchFamily="49" charset="0"/>
              </a:rPr>
              <a:t>Level 1 heading here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33947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XHTML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5490-D37D-B157-8D53-DD2B357CA2BE}"/>
              </a:ext>
            </a:extLst>
          </p:cNvPr>
          <p:cNvSpPr txBox="1"/>
          <p:nvPr/>
        </p:nvSpPr>
        <p:spPr>
          <a:xfrm>
            <a:off x="581192" y="2086829"/>
            <a:ext cx="5242525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XML (Extensible Markup Language)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XHTML (Extensible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Markup Language)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some differences between them.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XHTML is less lenient than HTML: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301B2-E872-0CFF-FFD2-EB5FE33AE56A}"/>
              </a:ext>
            </a:extLst>
          </p:cNvPr>
          <p:cNvSpPr txBox="1"/>
          <p:nvPr/>
        </p:nvSpPr>
        <p:spPr>
          <a:xfrm>
            <a:off x="6333895" y="3754937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 invalid --&gt;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EF833-D3B7-F1D8-96CF-0C5C8B75E09B}"/>
              </a:ext>
            </a:extLst>
          </p:cNvPr>
          <p:cNvSpPr txBox="1"/>
          <p:nvPr/>
        </p:nvSpPr>
        <p:spPr>
          <a:xfrm>
            <a:off x="5783572" y="4197798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HTML: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= 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 not in XHTML --&gt;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CD24-A3D2-CE78-3AFD-A9978F5C31D0}"/>
              </a:ext>
            </a:extLst>
          </p:cNvPr>
          <p:cNvSpPr txBox="1"/>
          <p:nvPr/>
        </p:nvSpPr>
        <p:spPr>
          <a:xfrm>
            <a:off x="4877136" y="4632141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&lt;option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selected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&lt;option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selected=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"selected"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E923E-42DA-CB9A-A97C-E16570119405}"/>
              </a:ext>
            </a:extLst>
          </p:cNvPr>
          <p:cNvSpPr txBox="1"/>
          <p:nvPr/>
        </p:nvSpPr>
        <p:spPr>
          <a:xfrm>
            <a:off x="573344" y="3687267"/>
            <a:ext cx="5760551" cy="134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elements must be closed (even void elements).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Tag and attribute names are case-sensitive.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Attribute minimization not allowed.</a:t>
            </a:r>
          </a:p>
        </p:txBody>
      </p:sp>
    </p:spTree>
    <p:extLst>
      <p:ext uri="{BB962C8B-B14F-4D97-AF65-F5344CB8AC3E}">
        <p14:creationId xmlns:p14="http://schemas.microsoft.com/office/powerpoint/2010/main" val="28940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Global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5490-D37D-B157-8D53-DD2B357CA2BE}"/>
              </a:ext>
            </a:extLst>
          </p:cNvPr>
          <p:cNvSpPr txBox="1"/>
          <p:nvPr/>
        </p:nvSpPr>
        <p:spPr>
          <a:xfrm>
            <a:off x="581192" y="1932187"/>
            <a:ext cx="9025869" cy="339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attributes are some specific attributes that can appear on all elements.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id: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sets a unique identifier for the element.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space-separated list of CSS class names. These can be reused.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sets the direction of text for the element and its children. Can be 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 or 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lang: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sets the language for the content of the element, e.g. 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title: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 extra information for an element (appears on hover).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hidden: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marks the element as semantically hidden and does not display it.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data-*: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 user-defined attributes.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style: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 inline CSS style for the element.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301B2-E872-0CFF-FFD2-EB5FE33AE56A}"/>
              </a:ext>
            </a:extLst>
          </p:cNvPr>
          <p:cNvSpPr txBox="1"/>
          <p:nvPr/>
        </p:nvSpPr>
        <p:spPr>
          <a:xfrm>
            <a:off x="1066418" y="5392061"/>
            <a:ext cx="100591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 </a:t>
            </a:r>
            <a:r>
              <a:rPr lang="en-US" sz="2000" dirty="0">
                <a:latin typeface="Consolas" panose="020B0609020204030204" pitchFamily="49" charset="0"/>
              </a:rPr>
              <a:t>id=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"unique-name"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class=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"class-name another-one"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data-my-key=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"value"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dir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rtl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lang=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title=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"World Wide Web Consortium"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hidden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W3C – Welcome!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597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So Many Tags!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EA100-489F-0CBB-2205-C7BA1260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22926"/>
            <a:ext cx="54864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Construction of an HTML Page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Anatomy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8012C-16DE-7E1C-B27A-A00AEBE7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16207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Anatomy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D022-2456-6DC8-A21F-F3D13014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517523"/>
            <a:ext cx="7680960" cy="31561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83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Anatomy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24CDB-0C82-304C-AA02-F691EB66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66075"/>
            <a:ext cx="7680960" cy="47297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5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77253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Course Certificate (4 class absence, 70% homework)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Prerequisites (programming, </a:t>
            </a:r>
            <a:r>
              <a:rPr lang="en-US" sz="2400" dirty="0" err="1"/>
              <a:t>VSCode</a:t>
            </a:r>
            <a:r>
              <a:rPr lang="en-US" sz="2400" dirty="0"/>
              <a:t>, Git, GitHub)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UI/UX Designer vs Front-end Developer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Page Building Blocks (HTML, CSS, JS)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JS Frameworks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Schedule (HTML, CSS, Bootstrap, JS, React, API)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 Protocol (URL, client-server model)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 Request (GET, POST, PUT, DELETE methods)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 Response (3-digit status codes)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&lt;html&gt;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2057400"/>
            <a:ext cx="5813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of all,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line must be written.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tag typically has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 contains page metadata.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 contains page content.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Remember to close the tags.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90CDC-CCB9-D587-91F4-29EF3FD6B500}"/>
              </a:ext>
            </a:extLst>
          </p:cNvPr>
          <p:cNvSpPr txBox="1"/>
          <p:nvPr/>
        </p:nvSpPr>
        <p:spPr>
          <a:xfrm>
            <a:off x="7020423" y="2800119"/>
            <a:ext cx="24416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&lt;html </a:t>
            </a:r>
            <a:r>
              <a:rPr lang="en-US" sz="2000" dirty="0">
                <a:latin typeface="Consolas" panose="020B0609020204030204" pitchFamily="49" charset="0"/>
              </a:rPr>
              <a:t>lang=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&lt;head&gt;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&lt;/head&gt;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&lt;body&gt;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&lt;/body&gt;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365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4" y="2057400"/>
            <a:ext cx="6115650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list of tags that can be put in the head element: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page name at the top of the browser.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&lt;link&gt;: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mostly for linking CSS files and favicon.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&lt;style&gt;: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writing CSS styles.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&lt;script&gt;: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writing JS code.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&lt;meta&gt;: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metadata: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 set: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Keywords: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Description: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Author: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 Refresh: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Viewport: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CD2E8-BE7E-1BCB-F116-A51EC287DD21}"/>
              </a:ext>
            </a:extLst>
          </p:cNvPr>
          <p:cNvSpPr txBox="1"/>
          <p:nvPr/>
        </p:nvSpPr>
        <p:spPr>
          <a:xfrm>
            <a:off x="2700343" y="4261674"/>
            <a:ext cx="8922635" cy="224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&lt;meta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charset=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"utf-8"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&lt;meta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name=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"keywords"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content=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"HTML, CSS, JS"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&lt;meta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name=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"description"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content=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"Front-end Course"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&lt;meta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name=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content=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"Misagh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Mohaghegh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&lt;meta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http-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"refresh"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content=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"60"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&lt;meta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"viewport"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content=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"with=device-width, initial-scale=1.0"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09C1C-4E4F-B99D-1E06-E920342E8B41}"/>
              </a:ext>
            </a:extLst>
          </p:cNvPr>
          <p:cNvSpPr txBox="1"/>
          <p:nvPr/>
        </p:nvSpPr>
        <p:spPr>
          <a:xfrm>
            <a:off x="5934197" y="2450252"/>
            <a:ext cx="4322716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1800" dirty="0">
                <a:latin typeface="Consolas" panose="020B0609020204030204" pitchFamily="49" charset="0"/>
              </a:rPr>
              <a:t>My Page Title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&lt;/title&gt;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58FB-74CE-4CAA-6C39-1DE59D5E9E21}"/>
              </a:ext>
            </a:extLst>
          </p:cNvPr>
          <p:cNvSpPr txBox="1"/>
          <p:nvPr/>
        </p:nvSpPr>
        <p:spPr>
          <a:xfrm>
            <a:off x="5934197" y="2861548"/>
            <a:ext cx="5953003" cy="62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&lt;link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rel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"stylesheet"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type=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"text/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css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href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"file.css"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&lt;link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rel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"icon"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type=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"image/x-icon"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href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"file.ico"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1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1869140"/>
            <a:ext cx="581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Lets check out the most useful HTML tags in code!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17755-ED6D-41C6-6F2A-8EF88034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82" y="2269595"/>
            <a:ext cx="2743200" cy="234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5E1DCA-2529-961C-2722-EEA232685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208" y="2006914"/>
            <a:ext cx="3657600" cy="463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108FBA-A298-92DE-A663-EC58513C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92" y="4671510"/>
            <a:ext cx="2743200" cy="1966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7392E-3CD6-7827-B211-65A8FE213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150" y="2269250"/>
            <a:ext cx="2743200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60E98-0E39-F6D8-ED7D-5DDEA8B7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53" y="2037230"/>
            <a:ext cx="6400800" cy="4604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51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0ACCB-C516-10E8-2EE3-FF12FA26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3" y="1956606"/>
            <a:ext cx="2788257" cy="21945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6463-E5BE-0953-BE05-30F9EEC9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42" y="1994711"/>
            <a:ext cx="2566065" cy="219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9A7B06-1DA2-BCD8-B952-D779873D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74" y="4531241"/>
            <a:ext cx="1913603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6C9C70-00D1-C98C-A9D5-DEE807189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880" y="1869142"/>
            <a:ext cx="2071816" cy="47548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B380BB-8632-1710-67E6-F68D7B18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40" y="4531241"/>
            <a:ext cx="4041758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01E2D8-E9BC-32B4-865A-559A210DA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868" y="1869142"/>
            <a:ext cx="2743200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1193B-39A2-12E0-413F-73FF3C28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89" y="1990165"/>
            <a:ext cx="4859315" cy="4659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8227F-4A4D-5C19-1A7E-90AAC6D7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02" y="1990165"/>
            <a:ext cx="3657600" cy="4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Semantic Tags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2057400"/>
            <a:ext cx="1134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&lt;div&gt;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tag is used to create divisions and group sections of a web page together like a container.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there are tags that do the same thing but have more meaning.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58F92-DA08-53CD-FD85-38E03BC37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9" y="3011679"/>
            <a:ext cx="5486400" cy="3486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006AD-DEC4-571A-0AEB-585A5170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88" y="3232380"/>
            <a:ext cx="5303520" cy="27166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70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Calculator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B6D116-A1B0-C8EC-5364-03AB879C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1" y="1888953"/>
            <a:ext cx="10222466" cy="48178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FD986-2730-FFCF-8104-927659C6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114" y="3810663"/>
            <a:ext cx="3108960" cy="2761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78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Forms &amp; Inputs</a:t>
            </a:r>
          </a:p>
        </p:txBody>
      </p:sp>
    </p:spTree>
    <p:extLst>
      <p:ext uri="{BB962C8B-B14F-4D97-AF65-F5344CB8AC3E}">
        <p14:creationId xmlns:p14="http://schemas.microsoft.com/office/powerpoint/2010/main" val="44112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2057400"/>
            <a:ext cx="11346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 forms are used to collect user input. This is usually sent to a server for processing.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of all,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&lt;form&gt;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 is created.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can be any element nested inside of it, but mostly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&lt;label&gt;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&lt;input&gt;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elements are used.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input elements include: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&lt;select&gt;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&lt;option&gt;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&lt;button&gt;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D4D09-C009-0174-27BE-4FAE9F48713E}"/>
              </a:ext>
            </a:extLst>
          </p:cNvPr>
          <p:cNvSpPr txBox="1"/>
          <p:nvPr/>
        </p:nvSpPr>
        <p:spPr>
          <a:xfrm>
            <a:off x="2690423" y="3673786"/>
            <a:ext cx="6811154" cy="173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&lt;form </a:t>
            </a:r>
            <a:r>
              <a:rPr lang="en-US" sz="1800" dirty="0">
                <a:latin typeface="Consolas" panose="020B0609020204030204" pitchFamily="49" charset="0"/>
              </a:rPr>
              <a:t>method=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"get"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action=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somepage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C00CC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&lt;label </a:t>
            </a:r>
            <a:r>
              <a:rPr lang="en-US" dirty="0">
                <a:latin typeface="Consolas" panose="020B0609020204030204" pitchFamily="49" charset="0"/>
              </a:rPr>
              <a:t>for=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"username"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Username: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&lt;/label&gt;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latin typeface="Consolas" panose="020B0609020204030204" pitchFamily="49" charset="0"/>
              </a:rPr>
              <a:t> id=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"username"</a:t>
            </a:r>
            <a:r>
              <a:rPr lang="en-US" dirty="0">
                <a:latin typeface="Consolas" panose="020B0609020204030204" pitchFamily="49" charset="0"/>
              </a:rPr>
              <a:t> 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latin typeface="Consolas" panose="020B0609020204030204" pitchFamily="49" charset="0"/>
              </a:rPr>
              <a:t> 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"Submit Form"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52868-F614-C29B-3306-639573FE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673941"/>
            <a:ext cx="3657600" cy="68371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2A614-F66B-AE28-C40D-85B383F1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71" y="5671857"/>
            <a:ext cx="5946288" cy="685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2D0F1E-48B7-4393-035F-4D818754C34E}"/>
              </a:ext>
            </a:extLst>
          </p:cNvPr>
          <p:cNvCxnSpPr/>
          <p:nvPr/>
        </p:nvCxnSpPr>
        <p:spPr>
          <a:xfrm>
            <a:off x="4538382" y="6014757"/>
            <a:ext cx="98163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Please ask your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C152-B2FE-72DC-5DE1-915358F3AF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Ask any questions you have in the telegram Q&amp;A topic.</a:t>
            </a:r>
          </a:p>
          <a:p>
            <a:r>
              <a:rPr lang="en-US" sz="2400" cap="none" dirty="0"/>
              <a:t>Ask any question in the class time too!</a:t>
            </a:r>
          </a:p>
          <a:p>
            <a:r>
              <a:rPr lang="en-US" sz="2400" cap="none" dirty="0"/>
              <a:t>Ask your questions from Google and AIs as well.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42D89-9DA4-BC85-903A-FE066047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357523"/>
            <a:ext cx="4114800" cy="28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Labels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445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2057400"/>
            <a:ext cx="1134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ways to assign labels to an 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D4D09-C009-0174-27BE-4FAE9F48713E}"/>
              </a:ext>
            </a:extLst>
          </p:cNvPr>
          <p:cNvSpPr txBox="1"/>
          <p:nvPr/>
        </p:nvSpPr>
        <p:spPr>
          <a:xfrm>
            <a:off x="459441" y="2448028"/>
            <a:ext cx="6811154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&lt;label </a:t>
            </a:r>
            <a:r>
              <a:rPr lang="en-US" dirty="0">
                <a:latin typeface="Consolas" panose="020B0609020204030204" pitchFamily="49" charset="0"/>
              </a:rPr>
              <a:t>for=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"username"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Username: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&lt;/label&gt;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latin typeface="Consolas" panose="020B0609020204030204" pitchFamily="49" charset="0"/>
              </a:rPr>
              <a:t> id=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"username"</a:t>
            </a:r>
            <a:r>
              <a:rPr lang="en-US" dirty="0">
                <a:latin typeface="Consolas" panose="020B0609020204030204" pitchFamily="49" charset="0"/>
              </a:rPr>
              <a:t> 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6F4F2-079D-2918-FA21-2CFBE1AB371E}"/>
              </a:ext>
            </a:extLst>
          </p:cNvPr>
          <p:cNvSpPr txBox="1"/>
          <p:nvPr/>
        </p:nvSpPr>
        <p:spPr>
          <a:xfrm>
            <a:off x="459441" y="3344554"/>
            <a:ext cx="6811154" cy="139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&lt;label&gt;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Username: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latin typeface="Consolas" panose="020B0609020204030204" pitchFamily="49" charset="0"/>
              </a:rPr>
              <a:t> 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&lt;/label&gt;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0BA9-65BD-D8AC-DBDE-62CCED38F8D4}"/>
              </a:ext>
            </a:extLst>
          </p:cNvPr>
          <p:cNvSpPr txBox="1"/>
          <p:nvPr/>
        </p:nvSpPr>
        <p:spPr>
          <a:xfrm>
            <a:off x="386003" y="5235389"/>
            <a:ext cx="1134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Inputs are optional by default. To mandate users to fill the input,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attribute: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821BD-71F1-88BB-EC48-9289F682C20E}"/>
              </a:ext>
            </a:extLst>
          </p:cNvPr>
          <p:cNvSpPr txBox="1"/>
          <p:nvPr/>
        </p:nvSpPr>
        <p:spPr>
          <a:xfrm>
            <a:off x="459441" y="5629957"/>
            <a:ext cx="6094878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latin typeface="Consolas" panose="020B0609020204030204" pitchFamily="49" charset="0"/>
              </a:rPr>
              <a:t> 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734058-EB58-937B-A770-1EB3096F9CB5}"/>
              </a:ext>
            </a:extLst>
          </p:cNvPr>
          <p:cNvCxnSpPr>
            <a:cxnSpLocks/>
          </p:cNvCxnSpPr>
          <p:nvPr/>
        </p:nvCxnSpPr>
        <p:spPr>
          <a:xfrm>
            <a:off x="581192" y="5091922"/>
            <a:ext cx="920154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Input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2057400"/>
            <a:ext cx="1134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many input types: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8380B-2302-CDBC-75ED-468C72401FDF}"/>
              </a:ext>
            </a:extLst>
          </p:cNvPr>
          <p:cNvSpPr txBox="1"/>
          <p:nvPr/>
        </p:nvSpPr>
        <p:spPr>
          <a:xfrm>
            <a:off x="386003" y="2742738"/>
            <a:ext cx="30973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"email"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"range"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"radio"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70AF1-1478-80C2-F0E9-BA55C088521E}"/>
              </a:ext>
            </a:extLst>
          </p:cNvPr>
          <p:cNvSpPr txBox="1"/>
          <p:nvPr/>
        </p:nvSpPr>
        <p:spPr>
          <a:xfrm>
            <a:off x="6005117" y="2742738"/>
            <a:ext cx="31236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"time"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sz="1400" dirty="0">
                <a:latin typeface="Consolas" panose="020B0609020204030204" pitchFamily="49" charset="0"/>
              </a:rPr>
              <a:t>type=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"datetime-local"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"hidden"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"reset"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C1AAA-89C8-EB14-9A64-D5D60C5D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3" y="4049543"/>
            <a:ext cx="2286000" cy="11349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D5A7F2-A3E9-1C5A-4CC1-158517165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302" y="5132560"/>
            <a:ext cx="2103120" cy="872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E6233F-B273-CCB5-0682-168BE100F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62" y="2615453"/>
            <a:ext cx="3048629" cy="114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E4A57C-A988-196E-86EE-D1DCC9C6D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161" y="3762970"/>
            <a:ext cx="2212155" cy="1059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86ECD7-A534-C2DA-507E-214BD805B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160" y="4778496"/>
            <a:ext cx="1047961" cy="11475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8409D5-1218-37D6-ED73-CFF018BFB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326" y="2575112"/>
            <a:ext cx="2286000" cy="14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83C-877F-1BE0-B72C-9E4D61F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45193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More 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0D94C-AD56-237B-F877-F2D6F907DA2E}"/>
              </a:ext>
            </a:extLst>
          </p:cNvPr>
          <p:cNvSpPr txBox="1"/>
          <p:nvPr/>
        </p:nvSpPr>
        <p:spPr>
          <a:xfrm>
            <a:off x="2870947" y="2575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Iosevka Expa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429D-4EA4-6C2F-74E2-F527278CD0E4}"/>
              </a:ext>
            </a:extLst>
          </p:cNvPr>
          <p:cNvSpPr txBox="1"/>
          <p:nvPr/>
        </p:nvSpPr>
        <p:spPr>
          <a:xfrm>
            <a:off x="386003" y="2057400"/>
            <a:ext cx="1134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input types not a part of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&lt;input&gt;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8380B-2302-CDBC-75ED-468C72401FDF}"/>
              </a:ext>
            </a:extLst>
          </p:cNvPr>
          <p:cNvSpPr txBox="1"/>
          <p:nvPr/>
        </p:nvSpPr>
        <p:spPr>
          <a:xfrm>
            <a:off x="386003" y="2742738"/>
            <a:ext cx="7402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&lt;select </a:t>
            </a:r>
            <a:r>
              <a:rPr lang="en-US" dirty="0"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"key"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&lt;option </a:t>
            </a:r>
            <a:r>
              <a:rPr lang="en-US" dirty="0"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"" </a:t>
            </a:r>
            <a:r>
              <a:rPr lang="en-US" dirty="0">
                <a:latin typeface="Consolas" panose="020B0609020204030204" pitchFamily="49" charset="0"/>
              </a:rPr>
              <a:t>disabled selected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Choose...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&lt;option </a:t>
            </a:r>
            <a:r>
              <a:rPr lang="en-US" dirty="0"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&lt;option </a:t>
            </a:r>
            <a:r>
              <a:rPr lang="en-US" dirty="0"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&lt;/select&gt;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A9C09-BFCA-08DF-DAF8-946B8489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58" y="2538974"/>
            <a:ext cx="1519132" cy="1780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25E7F-596C-7544-FBB9-56E9EB93D73C}"/>
              </a:ext>
            </a:extLst>
          </p:cNvPr>
          <p:cNvSpPr txBox="1"/>
          <p:nvPr/>
        </p:nvSpPr>
        <p:spPr>
          <a:xfrm>
            <a:off x="386003" y="4607661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"comment"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rows=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"5"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cols=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"32"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latin typeface="Consolas" panose="020B0609020204030204" pitchFamily="49" charset="0"/>
              </a:rPr>
              <a:t>placeholder=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"Write a comment!"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054D1-A2CE-6355-CBE5-3A27616E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92" y="4400490"/>
            <a:ext cx="2855664" cy="10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Time for…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0870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9B18FBBC-0E8E-B1A9-D2DC-87835A06B667}"/>
              </a:ext>
            </a:extLst>
          </p:cNvPr>
          <p:cNvSpPr/>
          <p:nvPr/>
        </p:nvSpPr>
        <p:spPr>
          <a:xfrm>
            <a:off x="2328896" y="1348335"/>
            <a:ext cx="1573306" cy="15127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91103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Hypertext Markup Language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5335" y="24764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HTML Basics</a:t>
            </a:r>
          </a:p>
        </p:txBody>
      </p:sp>
    </p:spTree>
    <p:extLst>
      <p:ext uri="{BB962C8B-B14F-4D97-AF65-F5344CB8AC3E}">
        <p14:creationId xmlns:p14="http://schemas.microsoft.com/office/powerpoint/2010/main" val="144484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6BB1-1C31-910A-858E-47A535E4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56161"/>
            <a:ext cx="11029615" cy="106024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Hypertext: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links that jump to other places in the document (like </a:t>
            </a: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Markup Language: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text system to specify the structure, formatting and presentation of a document.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181440"/>
            <a:ext cx="406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basic building block of the web.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2521F-E39E-8EC6-8BDF-026E8FFC9477}"/>
              </a:ext>
            </a:extLst>
          </p:cNvPr>
          <p:cNvSpPr txBox="1"/>
          <p:nvPr/>
        </p:nvSpPr>
        <p:spPr>
          <a:xfrm>
            <a:off x="581192" y="3650412"/>
            <a:ext cx="407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History: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(W3C recommendation)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F1B548-0558-4957-7668-953F678CBBA9}"/>
              </a:ext>
            </a:extLst>
          </p:cNvPr>
          <p:cNvSpPr txBox="1">
            <a:spLocks/>
          </p:cNvSpPr>
          <p:nvPr/>
        </p:nvSpPr>
        <p:spPr>
          <a:xfrm>
            <a:off x="581193" y="4067565"/>
            <a:ext cx="11029615" cy="2111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 1.0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(1993): Initial version, basic structural elements and hyperlinks.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 2.0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(1995): Standardized, forms and tables.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 3.2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(1997): Basic styling, feature enhancements.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 4.01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(1999): CSS support, new tags.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(2014): Semantic tags, multimedia tags.</a:t>
            </a:r>
          </a:p>
        </p:txBody>
      </p:sp>
    </p:spTree>
    <p:extLst>
      <p:ext uri="{BB962C8B-B14F-4D97-AF65-F5344CB8AC3E}">
        <p14:creationId xmlns:p14="http://schemas.microsoft.com/office/powerpoint/2010/main" val="35846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HTML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6811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made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their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Tags are placed between two angle brackets: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E710B-A2C8-CD90-B987-C9E9084D9387}"/>
              </a:ext>
            </a:extLst>
          </p:cNvPr>
          <p:cNvSpPr txBox="1"/>
          <p:nvPr/>
        </p:nvSpPr>
        <p:spPr>
          <a:xfrm>
            <a:off x="3933389" y="389965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latin typeface="Consolas" panose="020B0609020204030204" pitchFamily="49" charset="0"/>
              </a:rPr>
              <a:t>This is a text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&lt;/p&gt;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71C7F-742A-0263-5AA7-33381F6FA673}"/>
              </a:ext>
            </a:extLst>
          </p:cNvPr>
          <p:cNvCxnSpPr/>
          <p:nvPr/>
        </p:nvCxnSpPr>
        <p:spPr>
          <a:xfrm>
            <a:off x="4000498" y="3899651"/>
            <a:ext cx="537883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AB07EC-7E29-6ECF-A8B0-5105FACE3D46}"/>
              </a:ext>
            </a:extLst>
          </p:cNvPr>
          <p:cNvSpPr txBox="1"/>
          <p:nvPr/>
        </p:nvSpPr>
        <p:spPr>
          <a:xfrm flipH="1">
            <a:off x="3593387" y="3479285"/>
            <a:ext cx="13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Opening Tag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7A0E5E-0391-DE21-D584-632949AE7E1A}"/>
              </a:ext>
            </a:extLst>
          </p:cNvPr>
          <p:cNvCxnSpPr>
            <a:cxnSpLocks/>
          </p:cNvCxnSpPr>
          <p:nvPr/>
        </p:nvCxnSpPr>
        <p:spPr>
          <a:xfrm>
            <a:off x="7347724" y="3863792"/>
            <a:ext cx="720511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CC888-20AF-125C-7846-121F554A6834}"/>
              </a:ext>
            </a:extLst>
          </p:cNvPr>
          <p:cNvSpPr txBox="1"/>
          <p:nvPr/>
        </p:nvSpPr>
        <p:spPr>
          <a:xfrm flipH="1">
            <a:off x="7094636" y="3457849"/>
            <a:ext cx="122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Closing Tag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B7BF4B-9AF4-D2A5-3AE0-E8F089E0C8F0}"/>
              </a:ext>
            </a:extLst>
          </p:cNvPr>
          <p:cNvCxnSpPr>
            <a:cxnSpLocks/>
          </p:cNvCxnSpPr>
          <p:nvPr/>
        </p:nvCxnSpPr>
        <p:spPr>
          <a:xfrm>
            <a:off x="4676548" y="4489080"/>
            <a:ext cx="2671176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F14050-D4B3-3B6B-9AAF-A6CD13C52891}"/>
              </a:ext>
            </a:extLst>
          </p:cNvPr>
          <p:cNvSpPr txBox="1"/>
          <p:nvPr/>
        </p:nvSpPr>
        <p:spPr>
          <a:xfrm flipH="1">
            <a:off x="5605572" y="4540628"/>
            <a:ext cx="9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D367AEC-7515-BFF8-3966-44BBA22DEFDC}"/>
              </a:ext>
            </a:extLst>
          </p:cNvPr>
          <p:cNvSpPr/>
          <p:nvPr/>
        </p:nvSpPr>
        <p:spPr>
          <a:xfrm rot="16200000">
            <a:off x="5948504" y="3013502"/>
            <a:ext cx="279305" cy="4175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BC0-04DE-2854-E09F-EAE4F768E798}"/>
              </a:ext>
            </a:extLst>
          </p:cNvPr>
          <p:cNvSpPr txBox="1"/>
          <p:nvPr/>
        </p:nvSpPr>
        <p:spPr>
          <a:xfrm flipH="1">
            <a:off x="5597728" y="5240813"/>
            <a:ext cx="9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B1721-05D6-F128-5994-835773CC8BDE}"/>
              </a:ext>
            </a:extLst>
          </p:cNvPr>
          <p:cNvCxnSpPr>
            <a:cxnSpLocks/>
          </p:cNvCxnSpPr>
          <p:nvPr/>
        </p:nvCxnSpPr>
        <p:spPr>
          <a:xfrm flipH="1" flipV="1">
            <a:off x="7624482" y="4363573"/>
            <a:ext cx="2521324" cy="16069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Nested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B8B35-C12B-4B05-7556-049ACA7797F8}"/>
              </a:ext>
            </a:extLst>
          </p:cNvPr>
          <p:cNvSpPr txBox="1"/>
          <p:nvPr/>
        </p:nvSpPr>
        <p:spPr>
          <a:xfrm>
            <a:off x="3115056" y="3032316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latin typeface="Consolas" panose="020B0609020204030204" pitchFamily="49" charset="0"/>
              </a:rPr>
              <a:t>This is a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5490-D37D-B157-8D53-DD2B357CA2BE}"/>
              </a:ext>
            </a:extLst>
          </p:cNvPr>
          <p:cNvSpPr txBox="1"/>
          <p:nvPr/>
        </p:nvSpPr>
        <p:spPr>
          <a:xfrm>
            <a:off x="581192" y="2086829"/>
            <a:ext cx="526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opening and closing order of the tags matter.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5057F-2844-FD4C-7AE9-47E6F51EA107}"/>
              </a:ext>
            </a:extLst>
          </p:cNvPr>
          <p:cNvSpPr txBox="1"/>
          <p:nvPr/>
        </p:nvSpPr>
        <p:spPr>
          <a:xfrm>
            <a:off x="3115056" y="3951199"/>
            <a:ext cx="5452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latin typeface="Consolas" panose="020B0609020204030204" pitchFamily="49" charset="0"/>
              </a:rPr>
              <a:t>list item one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latin typeface="Consolas" panose="020B0609020204030204" pitchFamily="49" charset="0"/>
              </a:rPr>
              <a:t>list item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&lt;b&gt;</a:t>
            </a:r>
            <a:r>
              <a:rPr lang="en-US" sz="2400" dirty="0">
                <a:latin typeface="Consolas" panose="020B0609020204030204" pitchFamily="49" charset="0"/>
              </a:rPr>
              <a:t>two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&lt;/b&gt;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3996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3561</TotalTime>
  <Words>1521</Words>
  <Application>Microsoft Office PowerPoint</Application>
  <PresentationFormat>Widescreen</PresentationFormat>
  <Paragraphs>209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Gill Sans MT</vt:lpstr>
      <vt:lpstr>Iosevka Expanded</vt:lpstr>
      <vt:lpstr>Tw Cen MT</vt:lpstr>
      <vt:lpstr>Vazirmatn</vt:lpstr>
      <vt:lpstr>Wingdings 2</vt:lpstr>
      <vt:lpstr>Office Theme</vt:lpstr>
      <vt:lpstr>Droplet</vt:lpstr>
      <vt:lpstr>1_Office Theme</vt:lpstr>
      <vt:lpstr>1_Dividend</vt:lpstr>
      <vt:lpstr>Dividend</vt:lpstr>
      <vt:lpstr>2_Dividend</vt:lpstr>
      <vt:lpstr>Lesson 2: HTML</vt:lpstr>
      <vt:lpstr>A Short Review…</vt:lpstr>
      <vt:lpstr>Please ask your questions!</vt:lpstr>
      <vt:lpstr>Time for…</vt:lpstr>
      <vt:lpstr>Hypertext Markup Language</vt:lpstr>
      <vt:lpstr>HTML Basics</vt:lpstr>
      <vt:lpstr>Hypertext Markup Language</vt:lpstr>
      <vt:lpstr>HTML Elements</vt:lpstr>
      <vt:lpstr>Nested Elements</vt:lpstr>
      <vt:lpstr>Void Elements</vt:lpstr>
      <vt:lpstr>Attributes</vt:lpstr>
      <vt:lpstr>Comments</vt:lpstr>
      <vt:lpstr>XHTML</vt:lpstr>
      <vt:lpstr>Global Attributes</vt:lpstr>
      <vt:lpstr>So Many Tags!</vt:lpstr>
      <vt:lpstr>Construction of an HTML Page</vt:lpstr>
      <vt:lpstr>Anatomy</vt:lpstr>
      <vt:lpstr>Anatomy</vt:lpstr>
      <vt:lpstr>Anatomy</vt:lpstr>
      <vt:lpstr>&lt;html&gt;</vt:lpstr>
      <vt:lpstr>Metadata</vt:lpstr>
      <vt:lpstr>Body</vt:lpstr>
      <vt:lpstr>Body</vt:lpstr>
      <vt:lpstr>Body</vt:lpstr>
      <vt:lpstr>Body</vt:lpstr>
      <vt:lpstr>Semantic Tags</vt:lpstr>
      <vt:lpstr>Calculator Example</vt:lpstr>
      <vt:lpstr>Forms &amp; Inputs</vt:lpstr>
      <vt:lpstr>Forms</vt:lpstr>
      <vt:lpstr>Labels</vt:lpstr>
      <vt:lpstr>Input Types</vt:lpstr>
      <vt:lpstr>More Inputs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L2: HTML</dc:title>
  <dc:creator>Misagh M</dc:creator>
  <cp:keywords>ACM, Summer of Code, SoC 2024</cp:keywords>
  <cp:lastModifiedBy>Misagh M</cp:lastModifiedBy>
  <cp:revision>327</cp:revision>
  <dcterms:created xsi:type="dcterms:W3CDTF">2024-07-15T16:22:31Z</dcterms:created>
  <dcterms:modified xsi:type="dcterms:W3CDTF">2024-08-13T21:09:42Z</dcterms:modified>
  <cp:category>Front-end Developement Course</cp:category>
</cp:coreProperties>
</file>