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709" r:id="rId3"/>
    <p:sldMasterId id="2147483823" r:id="rId4"/>
    <p:sldMasterId id="2147483835" r:id="rId5"/>
    <p:sldMasterId id="2147483859" r:id="rId6"/>
    <p:sldMasterId id="2147483871" r:id="rId7"/>
  </p:sldMasterIdLst>
  <p:notesMasterIdLst>
    <p:notesMasterId r:id="rId42"/>
  </p:notesMasterIdLst>
  <p:sldIdLst>
    <p:sldId id="256" r:id="rId8"/>
    <p:sldId id="281" r:id="rId9"/>
    <p:sldId id="284" r:id="rId10"/>
    <p:sldId id="282" r:id="rId11"/>
    <p:sldId id="290" r:id="rId12"/>
    <p:sldId id="285" r:id="rId13"/>
    <p:sldId id="351" r:id="rId14"/>
    <p:sldId id="341" r:id="rId15"/>
    <p:sldId id="352" r:id="rId16"/>
    <p:sldId id="355" r:id="rId17"/>
    <p:sldId id="353" r:id="rId18"/>
    <p:sldId id="354" r:id="rId19"/>
    <p:sldId id="359" r:id="rId20"/>
    <p:sldId id="311" r:id="rId21"/>
    <p:sldId id="356" r:id="rId22"/>
    <p:sldId id="357" r:id="rId23"/>
    <p:sldId id="358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47" r:id="rId32"/>
    <p:sldId id="320" r:id="rId33"/>
    <p:sldId id="367" r:id="rId34"/>
    <p:sldId id="370" r:id="rId35"/>
    <p:sldId id="342" r:id="rId36"/>
    <p:sldId id="343" r:id="rId37"/>
    <p:sldId id="368" r:id="rId38"/>
    <p:sldId id="369" r:id="rId39"/>
    <p:sldId id="371" r:id="rId40"/>
    <p:sldId id="28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42BE7AB-CD94-4EE7-8DC7-CE00368224BD}">
          <p14:sldIdLst>
            <p14:sldId id="256"/>
          </p14:sldIdLst>
        </p14:section>
        <p14:section name="Before Starting" id="{7DAF24B9-FCEA-48F7-B3C7-15EA8134C1BD}">
          <p14:sldIdLst>
            <p14:sldId id="281"/>
            <p14:sldId id="284"/>
          </p14:sldIdLst>
        </p14:section>
        <p14:section name="Start" id="{D288F81C-FAC3-4480-BFD5-57A6CF833CD5}">
          <p14:sldIdLst>
            <p14:sldId id="282"/>
          </p14:sldIdLst>
        </p14:section>
        <p14:section name="Fonts" id="{C2DE842C-F6A5-4363-A700-DA362C56D256}">
          <p14:sldIdLst>
            <p14:sldId id="290"/>
            <p14:sldId id="285"/>
            <p14:sldId id="351"/>
            <p14:sldId id="341"/>
            <p14:sldId id="352"/>
            <p14:sldId id="355"/>
            <p14:sldId id="353"/>
            <p14:sldId id="354"/>
          </p14:sldIdLst>
        </p14:section>
        <p14:section name="Pseudo Selectors" id="{20B13236-D6D9-450C-BA87-5BF9F7426A9C}">
          <p14:sldIdLst>
            <p14:sldId id="359"/>
            <p14:sldId id="311"/>
            <p14:sldId id="356"/>
            <p14:sldId id="357"/>
            <p14:sldId id="358"/>
            <p14:sldId id="360"/>
            <p14:sldId id="361"/>
            <p14:sldId id="362"/>
            <p14:sldId id="363"/>
            <p14:sldId id="364"/>
            <p14:sldId id="365"/>
            <p14:sldId id="366"/>
          </p14:sldIdLst>
        </p14:section>
        <p14:section name="Specificity" id="{29598389-2702-43EE-A6B2-1873A7A08E93}">
          <p14:sldIdLst>
            <p14:sldId id="347"/>
            <p14:sldId id="320"/>
            <p14:sldId id="367"/>
            <p14:sldId id="370"/>
          </p14:sldIdLst>
        </p14:section>
        <p14:section name="Reset &amp; Normalize" id="{479FF102-3BD0-4252-82AD-241D857112B9}">
          <p14:sldIdLst>
            <p14:sldId id="342"/>
            <p14:sldId id="343"/>
            <p14:sldId id="368"/>
          </p14:sldIdLst>
        </p14:section>
        <p14:section name="Images" id="{60B31B5D-9EBE-499B-A3F1-7158AC36F1F0}">
          <p14:sldIdLst>
            <p14:sldId id="369"/>
            <p14:sldId id="371"/>
          </p14:sldIdLst>
        </p14:section>
        <p14:section name="End" id="{3622DF8C-0BB8-4F6C-AC27-A33236A929FF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79967"/>
    <a:srgbClr val="808080"/>
    <a:srgbClr val="40C040"/>
    <a:srgbClr val="006600"/>
    <a:srgbClr val="99FF99"/>
    <a:srgbClr val="7FFF7F"/>
    <a:srgbClr val="FF0000"/>
    <a:srgbClr val="0000FF"/>
    <a:srgbClr val="80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5" autoAdjust="0"/>
    <p:restoredTop sz="94599" autoAdjust="0"/>
  </p:normalViewPr>
  <p:slideViewPr>
    <p:cSldViewPr snapToGrid="0">
      <p:cViewPr>
        <p:scale>
          <a:sx n="75" d="100"/>
          <a:sy n="75" d="100"/>
        </p:scale>
        <p:origin x="135" y="-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6BF23-E995-4FDC-9CC1-8D1AD4058A5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53F72-49EF-40A5-B630-BE99148E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6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53F72-49EF-40A5-B630-BE99148ECF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1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3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98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80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4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27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9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1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98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1456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32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5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532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2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7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FBF3-C458-1705-1AC8-6F4B3354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93338-501F-B2CA-F6B5-8A4700B9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9776B-6AFB-F63C-6D02-E7166D2A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3009C-57DD-574E-218D-3D5A2D98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E619-AD4D-6703-9E3D-FE28CE25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4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08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4BA0-EDE7-AFDD-5FE5-879A5967C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166EE-7F50-A25E-3941-1114B68B3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0A5D5-5754-EB43-3B24-42F930CD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4F04-B6C0-EFAB-CB0F-5CAA9F61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BBC-BD47-A284-1A57-2922A827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513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4B21-7839-A612-B94B-0BE73017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5F4E-D4E6-172C-CD9C-2B5FD93B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DF22-6FE1-E5FF-B25D-0E0E42FD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AD44E-6CBA-71A4-1AF9-F9D072D1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1B2D1-676B-25EB-3144-2AA6D4F5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26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81DA-0439-D663-F45C-32C1F89D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EF58-F359-CF0D-4AAB-F10CC7B5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6EB3-C183-57AC-9633-1C918264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29AA-7152-D606-BC54-01742F4C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483D8-4FB3-C125-323A-9C6502CB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71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D999-BA1F-DEDA-1FB2-5A4D5D86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6F9B-4C69-8D45-2CC9-53638E169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C799F-75B9-200E-39C7-66360FB8C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8FB0E-3C24-E052-9D29-1F423DAC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63A26-34FD-0459-0393-2554539C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FD274-CF5D-BC46-5679-9878312B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55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A38C-5B4D-8A62-4ADF-F34393D5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C47D4-C550-E50E-2635-5140AD63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3754B-8394-3CF3-638F-8C9AAD222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318A2-7A81-23D7-55C0-0C58C844C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F84F0-6E14-A573-8495-366DE259A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90C23-2072-7149-D2CA-315D0801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E1B64-9DCB-FBBD-2F62-AD29D0CB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8C7B8-5D8C-0651-5D7D-2AF27B4A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781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F2F6-FD0A-F6D0-6B1A-462FA7DB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F4802-F923-82EE-979E-41B0DA21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504E7-2D81-8DAD-148E-45719F27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7AEEE-C65E-23F9-3CF6-9A2D4FCE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460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C7309-DE5C-AF04-BDB6-98DE8E20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7BDB5-EBF9-52B3-7F4F-2B66AE34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D7B36-310B-E64F-039A-61C92BFA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318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ECE3-302E-3A0A-C807-A2A7845F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D523-EAE7-EDB5-CE8A-C3EF9FD1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EBE0D-A03A-5D46-09D4-3404E625C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B5450-29B0-2E0D-85F6-5864B30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8E46A-22CA-202F-D5A5-4A17D365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C157D-7EE4-CD23-1F8E-DF31FC4C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779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35B0-8FD4-1389-C846-C6B24004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712F5-EBAB-111F-2EBF-DE1A24208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503FF-04B3-B506-C7B9-BF3592167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707A5-F9B9-2661-025C-6E92383E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0EA1D-1569-07DE-8C77-AA4C61A7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49C0-C48F-3AC4-47BC-6024D1F1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52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5E2D-3D7B-DA4A-5FF2-DE2E4A4A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C3BE-ACBD-F514-63CA-23E0180E4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0E7A-FF87-10F8-FF3D-4F5C8BFA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48028-2F01-C959-3385-FC4F86A5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B21B-8F1E-6AC7-6227-86342B2E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7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41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8D56D-FDC2-E9B6-2AF6-69CA02147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5961F-57F5-C079-BC08-8A123C805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66AED-47D7-8CD0-D7CE-F0274FCF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6FD6-DE50-C24F-279C-5BC1AA1A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AE7B4-6C35-647F-A01D-7D37A445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838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0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97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253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650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527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94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56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6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15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057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156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667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74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483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14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1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219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58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3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43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012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823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666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06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82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990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338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78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5610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135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914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16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1125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6908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7119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518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487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3715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53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0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6764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0479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0465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4734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2581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5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9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ECED0-71C0-D237-D90B-27BDC536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56990-B122-833A-A8D6-2833ADA2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A0E24-1ECF-9978-279D-87ACA07BB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12845-82AF-A347-5319-B772DCAD9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F4B4F-378E-EF0F-419F-D2BB2052D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709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485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905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436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iccalil.li/blog/a-more-modern-css-reset/" TargetMode="External"/><Relationship Id="rId2" Type="http://schemas.openxmlformats.org/officeDocument/2006/relationships/hyperlink" Target="https://meyerweb.com/eric/tools/css/reset/" TargetMode="External"/><Relationship Id="rId1" Type="http://schemas.openxmlformats.org/officeDocument/2006/relationships/slideLayout" Target="../slideLayouts/slideLayout64.xml"/><Relationship Id="rId4" Type="http://schemas.openxmlformats.org/officeDocument/2006/relationships/hyperlink" Target="https://www.joshwcomeau.com/css/custom-css-reset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tools.github.io/sanitize.css/" TargetMode="External"/><Relationship Id="rId2" Type="http://schemas.openxmlformats.org/officeDocument/2006/relationships/hyperlink" Target="https://csstools.github.io/normalize.css/" TargetMode="External"/><Relationship Id="rId1" Type="http://schemas.openxmlformats.org/officeDocument/2006/relationships/slideLayout" Target="../slideLayouts/slideLayout64.xml"/><Relationship Id="rId4" Type="http://schemas.openxmlformats.org/officeDocument/2006/relationships/hyperlink" Target="https://getbootstrap.com/docs/5.3/content/reboot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71000">
              <a:schemeClr val="tx1">
                <a:lumMod val="6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ht spots">
            <a:extLst>
              <a:ext uri="{FF2B5EF4-FFF2-40B4-BE49-F238E27FC236}">
                <a16:creationId xmlns:a16="http://schemas.microsoft.com/office/drawing/2014/main" id="{1B039C06-59D2-FC35-68B2-2B436AD017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B211CF-9587-1FA4-B37B-0AD246D80390}"/>
              </a:ext>
            </a:extLst>
          </p:cNvPr>
          <p:cNvSpPr txBox="1"/>
          <p:nvPr/>
        </p:nvSpPr>
        <p:spPr>
          <a:xfrm>
            <a:off x="720797" y="1245988"/>
            <a:ext cx="2783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cs typeface="Vazirmatn" pitchFamily="2" charset="-78"/>
              </a:rPr>
              <a:t>Front-end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8AF21-A073-6BCA-C126-3FAEBE61EFE9}"/>
              </a:ext>
            </a:extLst>
          </p:cNvPr>
          <p:cNvSpPr txBox="1"/>
          <p:nvPr/>
        </p:nvSpPr>
        <p:spPr>
          <a:xfrm>
            <a:off x="4120139" y="782936"/>
            <a:ext cx="3951723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&lt;Web</a:t>
            </a:r>
            <a:r>
              <a:rPr lang="en-US" sz="44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 </a:t>
            </a:r>
            <a:r>
              <a:rPr lang="en-US" sz="80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/&gt;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FB04D-FEA9-15DB-8D87-5F208DA81375}"/>
              </a:ext>
            </a:extLst>
          </p:cNvPr>
          <p:cNvSpPr txBox="1"/>
          <p:nvPr/>
        </p:nvSpPr>
        <p:spPr>
          <a:xfrm>
            <a:off x="8464664" y="1245988"/>
            <a:ext cx="322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cs typeface="Vazirmatn" pitchFamily="2" charset="-78"/>
              </a:rPr>
              <a:t>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58271-9250-FD83-4D8C-01AB80C328DB}"/>
              </a:ext>
            </a:extLst>
          </p:cNvPr>
          <p:cNvSpPr txBox="1"/>
          <p:nvPr/>
        </p:nvSpPr>
        <p:spPr>
          <a:xfrm>
            <a:off x="8683397" y="5157312"/>
            <a:ext cx="3010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Lecturer:</a:t>
            </a:r>
            <a:endParaRPr lang="fa-IR" sz="2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Vazirmatn" pitchFamily="2" charset="-78"/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Misagh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Mohaghegh</a:t>
            </a:r>
            <a:endParaRPr lang="en-US" sz="2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Vazirmatn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83A61-2B13-5DD7-729A-6FCEAE4A5C83}"/>
              </a:ext>
            </a:extLst>
          </p:cNvPr>
          <p:cNvSpPr txBox="1"/>
          <p:nvPr/>
        </p:nvSpPr>
        <p:spPr>
          <a:xfrm>
            <a:off x="1635197" y="5703104"/>
            <a:ext cx="336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ACM</a:t>
            </a:r>
          </a:p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Summer of Code 2024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8EBE9C-738C-BA5D-309A-EF4B7C46F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7" y="5572811"/>
            <a:ext cx="914400" cy="914400"/>
          </a:xfrm>
          <a:prstGeom prst="rect">
            <a:avLst/>
          </a:prstGeom>
          <a:effectLst>
            <a:glow rad="50800">
              <a:srgbClr val="0070C0">
                <a:alpha val="15000"/>
              </a:srgbClr>
            </a:glow>
            <a:softEdge rad="508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C48C48-98F6-3AD9-3882-3BC9AD108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7" y="4603376"/>
            <a:ext cx="914400" cy="914400"/>
          </a:xfrm>
          <a:prstGeom prst="rect">
            <a:avLst/>
          </a:prstGeom>
          <a:effectLst>
            <a:glow rad="50800">
              <a:srgbClr val="00B0F0">
                <a:alpha val="15000"/>
              </a:srgbClr>
            </a:glow>
            <a:softEdge rad="508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2E996C-3FDD-C983-29A8-E08B7261C69E}"/>
              </a:ext>
            </a:extLst>
          </p:cNvPr>
          <p:cNvSpPr txBox="1"/>
          <p:nvPr/>
        </p:nvSpPr>
        <p:spPr>
          <a:xfrm>
            <a:off x="1635197" y="4904127"/>
            <a:ext cx="336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University of Tehran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C9DE31-21FA-7139-CAAD-A780D225F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7841" y="2990796"/>
            <a:ext cx="6396318" cy="87640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j-lt"/>
              </a:rPr>
              <a:t>Lesson 4:</a:t>
            </a:r>
            <a:r>
              <a:rPr lang="en-US" sz="5400" dirty="0"/>
              <a:t> </a:t>
            </a:r>
            <a:r>
              <a:rPr lang="en-US" sz="5400" b="1" dirty="0"/>
              <a:t>CSS (Part 2)</a:t>
            </a:r>
            <a:endParaRPr lang="en-US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370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The </a:t>
            </a:r>
            <a:r>
              <a:rPr lang="en-US" cap="none" dirty="0" err="1"/>
              <a:t>ch</a:t>
            </a:r>
            <a:r>
              <a:rPr lang="en-US" cap="none" dirty="0"/>
              <a:t>, </a:t>
            </a:r>
            <a:r>
              <a:rPr lang="en-US" cap="none" dirty="0" err="1"/>
              <a:t>vw</a:t>
            </a:r>
            <a:r>
              <a:rPr lang="en-US" cap="none" dirty="0"/>
              <a:t>, </a:t>
            </a:r>
            <a:r>
              <a:rPr lang="en-US" cap="none" dirty="0" err="1"/>
              <a:t>vh</a:t>
            </a:r>
            <a:r>
              <a:rPr lang="en-US" cap="none" dirty="0"/>
              <a:t>, and % Units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26446-9372-83B2-B0CE-4E673E6B7810}"/>
              </a:ext>
            </a:extLst>
          </p:cNvPr>
          <p:cNvSpPr txBox="1"/>
          <p:nvPr/>
        </p:nvSpPr>
        <p:spPr>
          <a:xfrm>
            <a:off x="581192" y="2086829"/>
            <a:ext cx="7322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unit is equal to the width of a '0' character in our current font.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F61EA-056D-BBD3-747C-B95179756519}"/>
              </a:ext>
            </a:extLst>
          </p:cNvPr>
          <p:cNvSpPr txBox="1"/>
          <p:nvPr/>
        </p:nvSpPr>
        <p:spPr>
          <a:xfrm>
            <a:off x="725470" y="2634407"/>
            <a:ext cx="4539053" cy="106580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.paragraph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latin typeface="Consolas" panose="020B0609020204030204" pitchFamily="49" charset="0"/>
              </a:rPr>
              <a:t>: 4ch;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9C2979-3083-DDF4-03A5-B374288280C5}"/>
              </a:ext>
            </a:extLst>
          </p:cNvPr>
          <p:cNvSpPr txBox="1"/>
          <p:nvPr/>
        </p:nvSpPr>
        <p:spPr>
          <a:xfrm>
            <a:off x="581192" y="3900289"/>
            <a:ext cx="96185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Usually, rem is used for font sizes but other options such 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are also used.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Other units like %,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are less used.</a:t>
            </a:r>
          </a:p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vw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(view width) is equal to 1% of the browser page width (100vw is the entire view width).</a:t>
            </a:r>
          </a:p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vh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(view height) is equal to 1% of the browser page height.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These are different from the '1%' unit which is 1% of the parent element width or height.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1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Google Fonts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26446-9372-83B2-B0CE-4E673E6B7810}"/>
              </a:ext>
            </a:extLst>
          </p:cNvPr>
          <p:cNvSpPr txBox="1"/>
          <p:nvPr/>
        </p:nvSpPr>
        <p:spPr>
          <a:xfrm>
            <a:off x="581192" y="2086829"/>
            <a:ext cx="10659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Google Fonts is a good selection of fonts that we can easily use in our websites.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example, Roboto is a very popular font.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use the given &lt;link&gt; elements to add them to our website.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the font is added, we can use the font-family property to set Roboto as a font for our elements.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AEBF57-E393-7EBA-5517-593F922F1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447733"/>
            <a:ext cx="4572000" cy="32568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0BC211-54E0-1DC3-37E9-20CA52369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888" y="4177323"/>
            <a:ext cx="6217920" cy="17976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761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Custom Fonts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26446-9372-83B2-B0CE-4E673E6B7810}"/>
              </a:ext>
            </a:extLst>
          </p:cNvPr>
          <p:cNvSpPr txBox="1"/>
          <p:nvPr/>
        </p:nvSpPr>
        <p:spPr>
          <a:xfrm>
            <a:off x="581192" y="2086829"/>
            <a:ext cx="8040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import custom fonts (using font files) we use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@font-face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CSS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at-rule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At-rules are CSS rules that start with a @ and define various things.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C61789-FBCC-5A8F-5865-65F8249A561C}"/>
              </a:ext>
            </a:extLst>
          </p:cNvPr>
          <p:cNvSpPr txBox="1"/>
          <p:nvPr/>
        </p:nvSpPr>
        <p:spPr>
          <a:xfrm>
            <a:off x="1395917" y="3031785"/>
            <a:ext cx="9400165" cy="2063001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@font-face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font-family</a:t>
            </a:r>
            <a:r>
              <a:rPr lang="en-US" dirty="0">
                <a:latin typeface="Consolas" panose="020B0609020204030204" pitchFamily="49" charset="0"/>
              </a:rPr>
              <a:t>: 'Roboto';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font-style</a:t>
            </a:r>
            <a:r>
              <a:rPr lang="en-US" dirty="0">
                <a:latin typeface="Consolas" panose="020B0609020204030204" pitchFamily="49" charset="0"/>
              </a:rPr>
              <a:t>: normal;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font-weight</a:t>
            </a:r>
            <a:r>
              <a:rPr lang="en-US" dirty="0">
                <a:latin typeface="Consolas" panose="020B0609020204030204" pitchFamily="49" charset="0"/>
              </a:rPr>
              <a:t>: 400;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('../fonts/roboto-v30-latin-regular.woff2') format('woff2');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BB1B7-0656-73D8-4674-68CD7FFA8ED9}"/>
              </a:ext>
            </a:extLst>
          </p:cNvPr>
          <p:cNvSpPr txBox="1"/>
          <p:nvPr/>
        </p:nvSpPr>
        <p:spPr>
          <a:xfrm>
            <a:off x="581192" y="5322520"/>
            <a:ext cx="110244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Common font formats include: .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ttf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(TrueType Font), .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otf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(OpenType Font), .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woff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(Web Open Font Format)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fonts can be 'variable' which means different font weights are embedded in a single file.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(This is different from font collections which include multiple fonts in a single file)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15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Pseudo Selectors</a:t>
            </a:r>
          </a:p>
        </p:txBody>
      </p:sp>
    </p:spTree>
    <p:extLst>
      <p:ext uri="{BB962C8B-B14F-4D97-AF65-F5344CB8AC3E}">
        <p14:creationId xmlns:p14="http://schemas.microsoft.com/office/powerpoint/2010/main" val="45273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More Selectors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8821967" cy="296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discussed multiple ways to select HTML elements in CSS: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Simple selectors (tag, #id, .class, *, grouping, and their combination)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Attribute selectors ([attribute name],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="value"], and more equality options)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Combinator selectors (h1 p, h1&gt;p, and sibling selectors + and ~)</a:t>
            </a:r>
          </a:p>
          <a:p>
            <a:pPr>
              <a:lnSpc>
                <a:spcPct val="12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two more selector categories we need to talk about: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Pseudo-class selectors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Pseudo-element selectors</a:t>
            </a:r>
          </a:p>
        </p:txBody>
      </p:sp>
    </p:spTree>
    <p:extLst>
      <p:ext uri="{BB962C8B-B14F-4D97-AF65-F5344CB8AC3E}">
        <p14:creationId xmlns:p14="http://schemas.microsoft.com/office/powerpoint/2010/main" val="3174171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Pseudo-classes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11464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Pseudo-classes specify a special state of the selected element.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Pseudo-classes start with a colon : character.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example,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:hover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pseudo-class specifies the CSS to use when the mouse is hovering over the element.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5509D-140C-B9CB-EA81-C601D5895FFC}"/>
              </a:ext>
            </a:extLst>
          </p:cNvPr>
          <p:cNvSpPr txBox="1"/>
          <p:nvPr/>
        </p:nvSpPr>
        <p:spPr>
          <a:xfrm>
            <a:off x="848014" y="3248875"/>
            <a:ext cx="5129201" cy="2395399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#my-button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hsl</a:t>
            </a:r>
            <a:r>
              <a:rPr lang="en-US" dirty="0">
                <a:latin typeface="Consolas" panose="020B0609020204030204" pitchFamily="49" charset="0"/>
              </a:rPr>
              <a:t>(240 80% 60%);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#my-button:hover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background-color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hsl</a:t>
            </a:r>
            <a:r>
              <a:rPr lang="en-US" dirty="0">
                <a:latin typeface="Consolas" panose="020B0609020204030204" pitchFamily="49" charset="0"/>
              </a:rPr>
              <a:t>(240 80% 40%);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551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:hover pseudo-class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CC902F-87BA-5883-545A-334C5B116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1106" y="2357877"/>
            <a:ext cx="3197725" cy="1673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7DDB9B-615A-DBA8-8411-08DCE5658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1106" y="4463058"/>
            <a:ext cx="3200400" cy="16687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5DE40-6FC3-F88B-0B7B-C337B02A9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775" y="1987070"/>
            <a:ext cx="4572000" cy="46960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6405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Input &amp; Link pseudo-classes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9809608" cy="4138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Input pseudo-classes: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:enabled – Selects enabled user inputs.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:disabled – Selects disabled user inputs.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(&lt;input type="text" disabled&gt;)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:checked – Selects checked radio buttons or checkboxes.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:valid – Selects user inputs with valid content.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:invalid – Selects user inputs with invalid content.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(normal text in a &lt;input type="email"&gt;)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Link pseudo-classes: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:link – Selects not yet visited links.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:visited – Selects visited links.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is also a :not pseudo-class that negates what is written in it: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B695B-21AD-29EA-8C4A-F1A13F3BD819}"/>
              </a:ext>
            </a:extLst>
          </p:cNvPr>
          <p:cNvSpPr txBox="1"/>
          <p:nvPr/>
        </p:nvSpPr>
        <p:spPr>
          <a:xfrm>
            <a:off x="7900268" y="5393131"/>
            <a:ext cx="3515557" cy="106580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#container :not(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p.small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latin typeface="Consolas" panose="020B0609020204030204" pitchFamily="49" charset="0"/>
              </a:rPr>
              <a:t>: 1.2rem;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88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DOM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8685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 (Document Object Model) is the tree structure made out of our HTML code.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element is a node in DOM and can have many children.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634ED-0D68-8EF7-78C9-A320612D8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48" y="2954234"/>
            <a:ext cx="54864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3E066E-FA1B-D4A2-5DB2-D689649DF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52" y="2954234"/>
            <a:ext cx="3474720" cy="35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9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DOM pseudo-classes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6183359" cy="228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of the DOM pseudo-classes include: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:root – Selects the root element.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(&lt;html&gt;)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:first-child – Selects the first child of an element.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:last-child – Selects the last child of an element.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:nth-child(n) – Selects the n-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child of an element.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:nth-last-child(n) – Selects the n-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child from the end.</a:t>
            </a:r>
          </a:p>
        </p:txBody>
      </p:sp>
    </p:spTree>
    <p:extLst>
      <p:ext uri="{BB962C8B-B14F-4D97-AF65-F5344CB8AC3E}">
        <p14:creationId xmlns:p14="http://schemas.microsoft.com/office/powerpoint/2010/main" val="312367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ACCD5D-1561-45F0-8A5C-196BD7DD4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8640"/>
            <a:ext cx="5644870" cy="796956"/>
          </a:xfrm>
        </p:spPr>
        <p:txBody>
          <a:bodyPr>
            <a:normAutofit/>
          </a:bodyPr>
          <a:lstStyle/>
          <a:p>
            <a:r>
              <a:rPr lang="en-US" sz="4400" cap="none" dirty="0"/>
              <a:t>A Short Review…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B31BC-B73A-ACB4-9ED2-7D436768D8BA}"/>
              </a:ext>
            </a:extLst>
          </p:cNvPr>
          <p:cNvSpPr txBox="1"/>
          <p:nvPr/>
        </p:nvSpPr>
        <p:spPr>
          <a:xfrm>
            <a:off x="826993" y="1565926"/>
            <a:ext cx="11154336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Cascading Style Sheets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to include CSS (external, internal, inline)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Simple selectors (tag, #id, .class)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Attribute selectors ([</a:t>
            </a:r>
            <a:r>
              <a:rPr lang="en-US" sz="2400" dirty="0" err="1"/>
              <a:t>attr</a:t>
            </a:r>
            <a:r>
              <a:rPr lang="en-US" sz="2400" dirty="0"/>
              <a:t>], p[</a:t>
            </a:r>
            <a:r>
              <a:rPr lang="en-US" sz="2400" dirty="0" err="1"/>
              <a:t>attr</a:t>
            </a:r>
            <a:r>
              <a:rPr lang="en-US" sz="2400" dirty="0"/>
              <a:t>="test"], …)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Combinator selectors (h1 p, p&gt;span)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Colors (RGB, Hex, HSL)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Text Formatting (alignment, direction, decoration, transformation, spacing, shadow)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Display type (block, inline)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Box model (padding, border, margin, box-sizing)</a:t>
            </a:r>
          </a:p>
        </p:txBody>
      </p:sp>
    </p:spTree>
    <p:extLst>
      <p:ext uri="{BB962C8B-B14F-4D97-AF65-F5344CB8AC3E}">
        <p14:creationId xmlns:p14="http://schemas.microsoft.com/office/powerpoint/2010/main" val="31863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DOM pseudo-classes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074F4-2D8E-4957-2DAD-D6C9DCAD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022" y="1996888"/>
            <a:ext cx="4022875" cy="46594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9F37E-5FDA-7BDB-1AF8-764043D22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706" y="1996888"/>
            <a:ext cx="2766447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1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Pseudo-elements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107617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Pseudo-elements specify a specific part of the selected element. (pseudo-classes were specific states)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Pseudo-elements start with two colon :: characters.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example,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::first-line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pseudo-element specifies the CSS to use for the first line of an element.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is also 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::first-letter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pseudo-element.</a:t>
            </a:r>
          </a:p>
        </p:txBody>
      </p:sp>
    </p:spTree>
    <p:extLst>
      <p:ext uri="{BB962C8B-B14F-4D97-AF65-F5344CB8AC3E}">
        <p14:creationId xmlns:p14="http://schemas.microsoft.com/office/powerpoint/2010/main" val="975037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::first-letter &amp; ::first-line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78819A-6FBA-B63D-BCE8-444CFBF95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759" y="3283323"/>
            <a:ext cx="3657600" cy="20930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8E14CF-5B3C-B4F4-630F-C4A89B929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003606"/>
            <a:ext cx="6400800" cy="46525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951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Pseudo-elements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7739491" cy="1768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Other pseudo-elements include: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::selection – Specifies how selected text should look like.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::placeholder – Selects the placeholder text in inputs.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::marker – Selects the marker for list elements.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::before &amp; ::after – Used to insert content before or after an element.</a:t>
            </a:r>
          </a:p>
        </p:txBody>
      </p:sp>
    </p:spTree>
    <p:extLst>
      <p:ext uri="{BB962C8B-B14F-4D97-AF65-F5344CB8AC3E}">
        <p14:creationId xmlns:p14="http://schemas.microsoft.com/office/powerpoint/2010/main" val="3375894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Pseudo-elements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C1269-CFFA-0DF5-A2F6-FDEC2ACEB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265" y="3184927"/>
            <a:ext cx="4114800" cy="2308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5885C9-E71F-2510-37C7-E387FF689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233" y="2053542"/>
            <a:ext cx="3931920" cy="45713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5268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Specificity</a:t>
            </a:r>
          </a:p>
        </p:txBody>
      </p:sp>
    </p:spTree>
    <p:extLst>
      <p:ext uri="{BB962C8B-B14F-4D97-AF65-F5344CB8AC3E}">
        <p14:creationId xmlns:p14="http://schemas.microsoft.com/office/powerpoint/2010/main" val="3698476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Specificity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1099820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Specificity is an algorithm used to determine the most relevant CSS declaration for an element.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multiple selectors select the same element and apply styles to it, if the styles overlap, one of them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 to override the others.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chosen based on the selector specificity.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Selector specificity is usually described as a 3 column value: a-b-c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3 weight categories are ID-CLASS-TYPE: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#id in a selector adds 1 to the first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.class,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and :pseudo-class add 1 to the second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tag and ::pseudo-element add 1 to the third column.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two CSS rules have the same specificity, the one that comes later wins.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Inline styles win over all selectors.</a:t>
            </a:r>
          </a:p>
        </p:txBody>
      </p:sp>
    </p:spTree>
    <p:extLst>
      <p:ext uri="{BB962C8B-B14F-4D97-AF65-F5344CB8AC3E}">
        <p14:creationId xmlns:p14="http://schemas.microsoft.com/office/powerpoint/2010/main" val="21757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Specificity 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8072CA-C6B1-4F4C-1A3C-A20AC1084DF6}"/>
              </a:ext>
            </a:extLst>
          </p:cNvPr>
          <p:cNvSpPr txBox="1"/>
          <p:nvPr/>
        </p:nvSpPr>
        <p:spPr>
          <a:xfrm>
            <a:off x="2700988" y="2301982"/>
            <a:ext cx="6790023" cy="4057393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[type="text"]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0-1-0 */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latin typeface="Consolas" panose="020B0609020204030204" pitchFamily="49" charset="0"/>
              </a:rPr>
              <a:t>: red;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.user-input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0-1-0 but wins over the above */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latin typeface="Consolas" panose="020B0609020204030204" pitchFamily="49" charset="0"/>
              </a:rPr>
              <a:t>: blue;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input:enabled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0-1-1 */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latin typeface="Consolas" panose="020B0609020204030204" pitchFamily="49" charset="0"/>
              </a:rPr>
              <a:t>: green;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:root #form-container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input.user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-input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1-2-1 */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latin typeface="Consolas" panose="020B0609020204030204" pitchFamily="49" charset="0"/>
              </a:rPr>
              <a:t>: black;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0740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Important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9506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CSS declarations can be marked as important using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!important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keyword.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important declaration does not change specificity, but overrides all other declarations.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often a bad practice to use !important.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131B6-F473-D0A6-072B-374FE7DD310B}"/>
              </a:ext>
            </a:extLst>
          </p:cNvPr>
          <p:cNvSpPr txBox="1"/>
          <p:nvPr/>
        </p:nvSpPr>
        <p:spPr>
          <a:xfrm>
            <a:off x="2797730" y="3429000"/>
            <a:ext cx="6596539" cy="2395399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p#my-elem.my-class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1-1-1 */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latin typeface="Consolas" panose="020B0609020204030204" pitchFamily="49" charset="0"/>
              </a:rPr>
              <a:t>: red;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0-0-1 but the color property wins here */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latin typeface="Consolas" panose="020B0609020204030204" pitchFamily="49" charset="0"/>
              </a:rPr>
              <a:t>: blue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!important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6420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Reset &amp; Normalize</a:t>
            </a:r>
          </a:p>
        </p:txBody>
      </p:sp>
    </p:spTree>
    <p:extLst>
      <p:ext uri="{BB962C8B-B14F-4D97-AF65-F5344CB8AC3E}">
        <p14:creationId xmlns:p14="http://schemas.microsoft.com/office/powerpoint/2010/main" val="169544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4C9C-A44E-63D1-B1A5-9340B090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6"/>
            <a:ext cx="10364451" cy="914400"/>
          </a:xfrm>
        </p:spPr>
        <p:txBody>
          <a:bodyPr/>
          <a:lstStyle/>
          <a:p>
            <a:r>
              <a:rPr lang="en-US" cap="none" dirty="0"/>
              <a:t>Continue…</a:t>
            </a:r>
          </a:p>
        </p:txBody>
      </p:sp>
      <p:pic>
        <p:nvPicPr>
          <p:cNvPr id="4" name="Picture 2" descr="HTML CSS JavaScript">
            <a:extLst>
              <a:ext uri="{FF2B5EF4-FFF2-40B4-BE49-F238E27FC236}">
                <a16:creationId xmlns:a16="http://schemas.microsoft.com/office/drawing/2014/main" id="{0D5A9159-0D7D-1A5D-13D7-3F39A6DC0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10870"/>
            <a:ext cx="6400800" cy="3840480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A6D049F2-79D4-CD94-6805-71C879E523A6}"/>
              </a:ext>
            </a:extLst>
          </p:cNvPr>
          <p:cNvSpPr/>
          <p:nvPr/>
        </p:nvSpPr>
        <p:spPr>
          <a:xfrm rot="18742712">
            <a:off x="4354861" y="1285069"/>
            <a:ext cx="685800" cy="10972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5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Reset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67866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Browsers may have different default styling for elements.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example is the default margin for headings and paragraphs.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reset.css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removes all default stylings and makes everything 0.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right code box includes 4 of the most used reset rules: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element margins are zeroed 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box-sizing of all elements is border-box.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Input elements not using the parent font by default is fixed.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Images and media are block elements and have max-width.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433BE-79BF-CC4C-0977-926AEC2518D3}"/>
              </a:ext>
            </a:extLst>
          </p:cNvPr>
          <p:cNvSpPr txBox="1"/>
          <p:nvPr/>
        </p:nvSpPr>
        <p:spPr>
          <a:xfrm>
            <a:off x="4141694" y="35029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210D1-DC94-1E66-CCAC-2D4F418D3B87}"/>
              </a:ext>
            </a:extLst>
          </p:cNvPr>
          <p:cNvSpPr txBox="1"/>
          <p:nvPr/>
        </p:nvSpPr>
        <p:spPr>
          <a:xfrm>
            <a:off x="7407027" y="2086829"/>
            <a:ext cx="4345702" cy="4389791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margin</a:t>
            </a:r>
            <a:r>
              <a:rPr lang="en-US" dirty="0">
                <a:latin typeface="Consolas" panose="020B0609020204030204" pitchFamily="49" charset="0"/>
              </a:rPr>
              <a:t>: 0;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*::before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*::after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box-sizing</a:t>
            </a:r>
            <a:r>
              <a:rPr lang="en-US" dirty="0">
                <a:latin typeface="Consolas" panose="020B0609020204030204" pitchFamily="49" charset="0"/>
              </a:rPr>
              <a:t>: border-box;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textarea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font</a:t>
            </a:r>
            <a:r>
              <a:rPr lang="en-US" dirty="0">
                <a:latin typeface="Consolas" panose="020B0609020204030204" pitchFamily="49" charset="0"/>
              </a:rPr>
              <a:t>: inherit;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picture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video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latin typeface="Consolas" panose="020B0609020204030204" pitchFamily="49" charset="0"/>
              </a:rPr>
              <a:t>: block;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max-width</a:t>
            </a:r>
            <a:r>
              <a:rPr lang="en-US" dirty="0">
                <a:latin typeface="Consolas" panose="020B0609020204030204" pitchFamily="49" charset="0"/>
              </a:rPr>
              <a:t>: 100%;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D814E-EDE5-16B4-A0E4-2E537B1D2E67}"/>
              </a:ext>
            </a:extLst>
          </p:cNvPr>
          <p:cNvSpPr txBox="1"/>
          <p:nvPr/>
        </p:nvSpPr>
        <p:spPr>
          <a:xfrm>
            <a:off x="581192" y="5125932"/>
            <a:ext cx="5434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it is best to have your own custom reset for your project,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are some reference reset CSS with explanation: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Eric Meyer's reset.css (quite old):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Link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Andy Bell's reset: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Link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Josh Comeau's reset: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Link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6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Normalize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98810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Normalize.css tries to fix inconsistencies between browsers and not just making everything 0.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provides consistent defaults and does not remove stylings.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example comparison can be something like the following: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8FF78-7331-651C-C25C-229EA5BA6F81}"/>
              </a:ext>
            </a:extLst>
          </p:cNvPr>
          <p:cNvSpPr txBox="1"/>
          <p:nvPr/>
        </p:nvSpPr>
        <p:spPr>
          <a:xfrm>
            <a:off x="1682287" y="3462397"/>
            <a:ext cx="3474720" cy="1730602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normalize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latin typeface="Consolas" panose="020B0609020204030204" pitchFamily="49" charset="0"/>
              </a:rPr>
              <a:t>: 2em;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margin</a:t>
            </a:r>
            <a:r>
              <a:rPr lang="en-US" dirty="0">
                <a:latin typeface="Consolas" panose="020B0609020204030204" pitchFamily="49" charset="0"/>
              </a:rPr>
              <a:t>: 0.67em 0;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315B4-A67A-B307-D9EE-823924A1777B}"/>
              </a:ext>
            </a:extLst>
          </p:cNvPr>
          <p:cNvSpPr txBox="1"/>
          <p:nvPr/>
        </p:nvSpPr>
        <p:spPr>
          <a:xfrm>
            <a:off x="7034993" y="3462397"/>
            <a:ext cx="3474720" cy="1730602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reset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latin typeface="Consolas" panose="020B0609020204030204" pitchFamily="49" charset="0"/>
              </a:rPr>
              <a:t>: 1em;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margin</a:t>
            </a:r>
            <a:r>
              <a:rPr lang="en-US" dirty="0">
                <a:latin typeface="Consolas" panose="020B0609020204030204" pitchFamily="49" charset="0"/>
              </a:rPr>
              <a:t>: 0;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40A36-25EB-4ECA-AFDA-D10CB3906C84}"/>
              </a:ext>
            </a:extLst>
          </p:cNvPr>
          <p:cNvSpPr txBox="1"/>
          <p:nvPr/>
        </p:nvSpPr>
        <p:spPr>
          <a:xfrm>
            <a:off x="581192" y="5465557"/>
            <a:ext cx="49721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reference normalize CSS:</a:t>
            </a: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csstools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 normalize (consistency and bug fixes):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Link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csstools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 sanitize (normalize with opinionated styles):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Link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Reboot (comes with the Bootstrap framework):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Link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57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2055480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5649175" cy="228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following properties were discussed in the class: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Object-fit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Object-position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Opacity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433BE-79BF-CC4C-0977-926AEC2518D3}"/>
              </a:ext>
            </a:extLst>
          </p:cNvPr>
          <p:cNvSpPr txBox="1"/>
          <p:nvPr/>
        </p:nvSpPr>
        <p:spPr>
          <a:xfrm>
            <a:off x="4141694" y="35029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A2983-CFCC-9693-CF94-AC8C6E66E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367" y="2086829"/>
            <a:ext cx="5486400" cy="44454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5509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71000">
              <a:schemeClr val="tx1">
                <a:lumMod val="6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ht spots">
            <a:extLst>
              <a:ext uri="{FF2B5EF4-FFF2-40B4-BE49-F238E27FC236}">
                <a16:creationId xmlns:a16="http://schemas.microsoft.com/office/drawing/2014/main" id="{1B039C06-59D2-FC35-68B2-2B436AD017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14F64E-6158-F85E-CF41-8E986055A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7966"/>
            <a:ext cx="9144000" cy="62206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azirmatn" pitchFamily="2" charset="-78"/>
              </a:rPr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5023561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D0FF-67FF-6086-D414-471A96CA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8" y="2156314"/>
            <a:ext cx="4224619" cy="254537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Cascading</a:t>
            </a:r>
            <a:br>
              <a:rPr lang="en-US" sz="5400" dirty="0"/>
            </a:br>
            <a:r>
              <a:rPr lang="en-US" sz="5400" dirty="0"/>
              <a:t>Style</a:t>
            </a:r>
            <a:br>
              <a:rPr lang="en-US" sz="5400" dirty="0"/>
            </a:br>
            <a:r>
              <a:rPr lang="en-US" sz="5400" dirty="0"/>
              <a:t>Sheets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9222F9D-189A-CA95-8722-EE2E5644E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02711" y="2476499"/>
            <a:ext cx="135024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6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Fonts</a:t>
            </a:r>
          </a:p>
        </p:txBody>
      </p:sp>
    </p:spTree>
    <p:extLst>
      <p:ext uri="{BB962C8B-B14F-4D97-AF65-F5344CB8AC3E}">
        <p14:creationId xmlns:p14="http://schemas.microsoft.com/office/powerpoint/2010/main" val="288824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Font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26446-9372-83B2-B0CE-4E673E6B7810}"/>
              </a:ext>
            </a:extLst>
          </p:cNvPr>
          <p:cNvSpPr txBox="1"/>
          <p:nvPr/>
        </p:nvSpPr>
        <p:spPr>
          <a:xfrm>
            <a:off x="581192" y="2086829"/>
            <a:ext cx="4868577" cy="2222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Fonts are generally one of the 5 types below: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Sans-serif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Serif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Monospace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Cursive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Fantasy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61E9AB-3133-8166-2772-41F49D0DB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4648068"/>
            <a:ext cx="4572000" cy="1631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8E99B1-673F-E4D8-7EAD-4FB9598D85CF}"/>
              </a:ext>
            </a:extLst>
          </p:cNvPr>
          <p:cNvSpPr txBox="1"/>
          <p:nvPr/>
        </p:nvSpPr>
        <p:spPr>
          <a:xfrm>
            <a:off x="6266330" y="242497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Arial (Sans-serif)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0D15B-F1C0-D502-0ABB-820EC9622D04}"/>
              </a:ext>
            </a:extLst>
          </p:cNvPr>
          <p:cNvSpPr txBox="1"/>
          <p:nvPr/>
        </p:nvSpPr>
        <p:spPr>
          <a:xfrm>
            <a:off x="6266330" y="2777088"/>
            <a:ext cx="263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 (Serif)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A087E-F55E-FEF6-33C4-5EF2781C9871}"/>
              </a:ext>
            </a:extLst>
          </p:cNvPr>
          <p:cNvSpPr txBox="1"/>
          <p:nvPr/>
        </p:nvSpPr>
        <p:spPr>
          <a:xfrm>
            <a:off x="6266330" y="317704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Consolas (Monospace)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32AD23-A944-236B-3656-A8BE0B144ACE}"/>
              </a:ext>
            </a:extLst>
          </p:cNvPr>
          <p:cNvSpPr txBox="1"/>
          <p:nvPr/>
        </p:nvSpPr>
        <p:spPr>
          <a:xfrm>
            <a:off x="6266330" y="3600109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Handwriting" panose="03010101010101010101" pitchFamily="66" charset="0"/>
              </a:rPr>
              <a:t>Lucida Handwriting (Cursive)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968760-8836-B5C2-DE30-38B75745172A}"/>
              </a:ext>
            </a:extLst>
          </p:cNvPr>
          <p:cNvSpPr txBox="1"/>
          <p:nvPr/>
        </p:nvSpPr>
        <p:spPr>
          <a:xfrm>
            <a:off x="6266330" y="4023177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pyrus" panose="03070502060502030205" pitchFamily="66" charset="0"/>
              </a:rPr>
              <a:t>Papyrus (Fantasy)</a:t>
            </a:r>
          </a:p>
        </p:txBody>
      </p:sp>
    </p:spTree>
    <p:extLst>
      <p:ext uri="{BB962C8B-B14F-4D97-AF65-F5344CB8AC3E}">
        <p14:creationId xmlns:p14="http://schemas.microsoft.com/office/powerpoint/2010/main" val="358466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Font Family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26446-9372-83B2-B0CE-4E673E6B7810}"/>
              </a:ext>
            </a:extLst>
          </p:cNvPr>
          <p:cNvSpPr txBox="1"/>
          <p:nvPr/>
        </p:nvSpPr>
        <p:spPr>
          <a:xfrm>
            <a:off x="581192" y="2086829"/>
            <a:ext cx="111025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set the font of an element, we use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font-family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property.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specify multiple fonts as fallback fonts (to be used when the font is not found).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good practice to end the list with a generic font type to let the browser choose if everything else fails.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F61EA-056D-BBD3-747C-B95179756519}"/>
              </a:ext>
            </a:extLst>
          </p:cNvPr>
          <p:cNvSpPr txBox="1"/>
          <p:nvPr/>
        </p:nvSpPr>
        <p:spPr>
          <a:xfrm>
            <a:off x="725472" y="3296804"/>
            <a:ext cx="6038400" cy="106580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.paragraph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font-family</a:t>
            </a:r>
            <a:r>
              <a:rPr lang="en-US" dirty="0">
                <a:latin typeface="Consolas" panose="020B0609020204030204" pitchFamily="49" charset="0"/>
              </a:rPr>
              <a:t>: Arial, Helvetica, sans-serif;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9C2979-3083-DDF4-03A5-B374288280C5}"/>
              </a:ext>
            </a:extLst>
          </p:cNvPr>
          <p:cNvSpPr txBox="1"/>
          <p:nvPr/>
        </p:nvSpPr>
        <p:spPr>
          <a:xfrm>
            <a:off x="581192" y="4579366"/>
            <a:ext cx="5491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a font has space in its name, it should be quoted: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6005B-8348-3B46-D9F7-F48C6FBDC3C0}"/>
              </a:ext>
            </a:extLst>
          </p:cNvPr>
          <p:cNvSpPr txBox="1"/>
          <p:nvPr/>
        </p:nvSpPr>
        <p:spPr>
          <a:xfrm>
            <a:off x="725472" y="5109916"/>
            <a:ext cx="6038400" cy="106580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.paragraph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font-family</a:t>
            </a:r>
            <a:r>
              <a:rPr lang="en-US" dirty="0">
                <a:latin typeface="Consolas" panose="020B0609020204030204" pitchFamily="49" charset="0"/>
              </a:rPr>
              <a:t>: "Times New Roman", serif;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699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Font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1957995"/>
            <a:ext cx="9628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font-size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property sets the font size (units such 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rem, %,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font-style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property can set the text to be italic.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font-weight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property sets the weight of the font (100-900). 400 is normal, 700 is bold. </a:t>
            </a: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C11D2-EB89-2B06-1C1F-F463ABF81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323" y="3247478"/>
            <a:ext cx="3291840" cy="31496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E5DAF2-EB14-4078-F817-B69ADB057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078" y="3062512"/>
            <a:ext cx="4389120" cy="35195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662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The rem &amp; </a:t>
            </a:r>
            <a:r>
              <a:rPr lang="en-US" cap="none" dirty="0" err="1"/>
              <a:t>em</a:t>
            </a:r>
            <a:r>
              <a:rPr lang="en-US" cap="none" dirty="0"/>
              <a:t> Units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26446-9372-83B2-B0CE-4E673E6B7810}"/>
              </a:ext>
            </a:extLst>
          </p:cNvPr>
          <p:cNvSpPr txBox="1"/>
          <p:nvPr/>
        </p:nvSpPr>
        <p:spPr>
          <a:xfrm>
            <a:off x="581192" y="2086829"/>
            <a:ext cx="11000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set the default font size in the browser settings. This is usually 16px by default.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have our text font size change with respect to the browser settings, we should use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unit.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default, 1rem = 16px but the user can change the browser settings and 1rem will be larger or smaller.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F61EA-056D-BBD3-747C-B95179756519}"/>
              </a:ext>
            </a:extLst>
          </p:cNvPr>
          <p:cNvSpPr txBox="1"/>
          <p:nvPr/>
        </p:nvSpPr>
        <p:spPr>
          <a:xfrm>
            <a:off x="725471" y="3208371"/>
            <a:ext cx="4539053" cy="106580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.paragraph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latin typeface="Consolas" panose="020B0609020204030204" pitchFamily="49" charset="0"/>
              </a:rPr>
              <a:t>: 2.5rem;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40px */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9C2979-3083-DDF4-03A5-B374288280C5}"/>
              </a:ext>
            </a:extLst>
          </p:cNvPr>
          <p:cNvSpPr txBox="1"/>
          <p:nvPr/>
        </p:nvSpPr>
        <p:spPr>
          <a:xfrm>
            <a:off x="581192" y="4579366"/>
            <a:ext cx="8864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is also a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unit which is relative to the font size of the parent element.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(rem is 'root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' which means the font size is relative to the root element: &lt;html&gt;)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6005B-8348-3B46-D9F7-F48C6FBDC3C0}"/>
              </a:ext>
            </a:extLst>
          </p:cNvPr>
          <p:cNvSpPr txBox="1"/>
          <p:nvPr/>
        </p:nvSpPr>
        <p:spPr>
          <a:xfrm>
            <a:off x="725471" y="5393131"/>
            <a:ext cx="4539053" cy="106580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.half-size-text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latin typeface="Consolas" panose="020B0609020204030204" pitchFamily="49" charset="0"/>
              </a:rPr>
              <a:t>: 0.5em;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10px */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B54B5-BBDA-11A8-E5B2-041F1858B3B1}"/>
              </a:ext>
            </a:extLst>
          </p:cNvPr>
          <p:cNvSpPr txBox="1"/>
          <p:nvPr/>
        </p:nvSpPr>
        <p:spPr>
          <a:xfrm>
            <a:off x="5959958" y="5393130"/>
            <a:ext cx="5506571" cy="106580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&lt;section </a:t>
            </a:r>
            <a:r>
              <a:rPr lang="en-US" dirty="0">
                <a:latin typeface="Consolas" panose="020B0609020204030204" pitchFamily="49" charset="0"/>
              </a:rPr>
              <a:t>style=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"font-size: 20px;"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&lt;p </a:t>
            </a:r>
            <a:r>
              <a:rPr lang="en-US" dirty="0"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"half-size-text"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Text here.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&lt;/p&gt;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&lt;/section&gt;</a:t>
            </a:r>
          </a:p>
        </p:txBody>
      </p:sp>
    </p:spTree>
    <p:extLst>
      <p:ext uri="{BB962C8B-B14F-4D97-AF65-F5344CB8AC3E}">
        <p14:creationId xmlns:p14="http://schemas.microsoft.com/office/powerpoint/2010/main" val="232932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5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6.xml><?xml version="1.0" encoding="utf-8"?>
<a:theme xmlns:a="http://schemas.openxmlformats.org/drawingml/2006/main" name="3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7.xml><?xml version="1.0" encoding="utf-8"?>
<a:theme xmlns:a="http://schemas.openxmlformats.org/drawingml/2006/main" name="2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5721</TotalTime>
  <Words>1871</Words>
  <Application>Microsoft Office PowerPoint</Application>
  <PresentationFormat>Widescreen</PresentationFormat>
  <Paragraphs>248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34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Gill Sans MT</vt:lpstr>
      <vt:lpstr>Lucida Handwriting</vt:lpstr>
      <vt:lpstr>Papyrus</vt:lpstr>
      <vt:lpstr>Times New Roman</vt:lpstr>
      <vt:lpstr>Tw Cen MT</vt:lpstr>
      <vt:lpstr>Vazirmatn</vt:lpstr>
      <vt:lpstr>Wingdings 2</vt:lpstr>
      <vt:lpstr>Office Theme</vt:lpstr>
      <vt:lpstr>Droplet</vt:lpstr>
      <vt:lpstr>1_Office Theme</vt:lpstr>
      <vt:lpstr>Dividend</vt:lpstr>
      <vt:lpstr>1_Dividend</vt:lpstr>
      <vt:lpstr>3_Dividend</vt:lpstr>
      <vt:lpstr>2_Dividend</vt:lpstr>
      <vt:lpstr>Lesson 4: CSS (Part 2)</vt:lpstr>
      <vt:lpstr>A Short Review…</vt:lpstr>
      <vt:lpstr>Continue…</vt:lpstr>
      <vt:lpstr>Cascading Style Sheets</vt:lpstr>
      <vt:lpstr>Fonts</vt:lpstr>
      <vt:lpstr>Font Types</vt:lpstr>
      <vt:lpstr>Font Family</vt:lpstr>
      <vt:lpstr>Font Properties</vt:lpstr>
      <vt:lpstr>The rem &amp; em Units</vt:lpstr>
      <vt:lpstr>The ch, vw, vh, and % Units</vt:lpstr>
      <vt:lpstr>Google Fonts</vt:lpstr>
      <vt:lpstr>Custom Fonts</vt:lpstr>
      <vt:lpstr>Pseudo Selectors</vt:lpstr>
      <vt:lpstr>More Selectors</vt:lpstr>
      <vt:lpstr>Pseudo-classes</vt:lpstr>
      <vt:lpstr>:hover pseudo-class</vt:lpstr>
      <vt:lpstr>Input &amp; Link pseudo-classes</vt:lpstr>
      <vt:lpstr>DOM</vt:lpstr>
      <vt:lpstr>DOM pseudo-classes</vt:lpstr>
      <vt:lpstr>DOM pseudo-classes</vt:lpstr>
      <vt:lpstr>Pseudo-elements</vt:lpstr>
      <vt:lpstr>::first-letter &amp; ::first-line</vt:lpstr>
      <vt:lpstr>Pseudo-elements</vt:lpstr>
      <vt:lpstr>Pseudo-elements</vt:lpstr>
      <vt:lpstr>Specificity</vt:lpstr>
      <vt:lpstr>Specificity</vt:lpstr>
      <vt:lpstr>Specificity Examples</vt:lpstr>
      <vt:lpstr>Important</vt:lpstr>
      <vt:lpstr>Reset &amp; Normalize</vt:lpstr>
      <vt:lpstr>Reset</vt:lpstr>
      <vt:lpstr>Normalize</vt:lpstr>
      <vt:lpstr>Images</vt:lpstr>
      <vt:lpstr>Images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L4: CSS (Part 2)</dc:title>
  <dc:creator>Misagh M</dc:creator>
  <cp:keywords>ACM, Summer of Code, SoC 2024</cp:keywords>
  <cp:lastModifiedBy>Misagh M</cp:lastModifiedBy>
  <cp:revision>778</cp:revision>
  <dcterms:created xsi:type="dcterms:W3CDTF">2024-07-15T16:22:31Z</dcterms:created>
  <dcterms:modified xsi:type="dcterms:W3CDTF">2024-08-03T21:39:33Z</dcterms:modified>
  <cp:category>Front-end Developement Course</cp:category>
</cp:coreProperties>
</file>