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09" r:id="rId3"/>
    <p:sldMasterId id="2147483823" r:id="rId4"/>
    <p:sldMasterId id="2147483835" r:id="rId5"/>
  </p:sldMasterIdLst>
  <p:notesMasterIdLst>
    <p:notesMasterId r:id="rId41"/>
  </p:notesMasterIdLst>
  <p:sldIdLst>
    <p:sldId id="256" r:id="rId6"/>
    <p:sldId id="281" r:id="rId7"/>
    <p:sldId id="284" r:id="rId8"/>
    <p:sldId id="282" r:id="rId9"/>
    <p:sldId id="290" r:id="rId10"/>
    <p:sldId id="285" r:id="rId11"/>
    <p:sldId id="373" r:id="rId12"/>
    <p:sldId id="414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4" r:id="rId21"/>
    <p:sldId id="423" r:id="rId22"/>
    <p:sldId id="413" r:id="rId23"/>
    <p:sldId id="359" r:id="rId24"/>
    <p:sldId id="311" r:id="rId25"/>
    <p:sldId id="425" r:id="rId26"/>
    <p:sldId id="426" r:id="rId27"/>
    <p:sldId id="427" r:id="rId28"/>
    <p:sldId id="428" r:id="rId29"/>
    <p:sldId id="429" r:id="rId30"/>
    <p:sldId id="388" r:id="rId31"/>
    <p:sldId id="430" r:id="rId32"/>
    <p:sldId id="431" r:id="rId33"/>
    <p:sldId id="433" r:id="rId34"/>
    <p:sldId id="432" r:id="rId35"/>
    <p:sldId id="434" r:id="rId36"/>
    <p:sldId id="435" r:id="rId37"/>
    <p:sldId id="436" r:id="rId38"/>
    <p:sldId id="437" r:id="rId39"/>
    <p:sldId id="28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42BE7AB-CD94-4EE7-8DC7-CE00368224BD}">
          <p14:sldIdLst>
            <p14:sldId id="256"/>
          </p14:sldIdLst>
        </p14:section>
        <p14:section name="Before Starting" id="{7DAF24B9-FCEA-48F7-B3C7-15EA8134C1BD}">
          <p14:sldIdLst>
            <p14:sldId id="281"/>
            <p14:sldId id="284"/>
          </p14:sldIdLst>
        </p14:section>
        <p14:section name="Start" id="{D288F81C-FAC3-4480-BFD5-57A6CF833CD5}">
          <p14:sldIdLst>
            <p14:sldId id="282"/>
          </p14:sldIdLst>
        </p14:section>
        <p14:section name="Responsive Design" id="{C2DE842C-F6A5-4363-A700-DA362C56D256}">
          <p14:sldIdLst>
            <p14:sldId id="290"/>
            <p14:sldId id="285"/>
            <p14:sldId id="373"/>
            <p14:sldId id="414"/>
            <p14:sldId id="416"/>
            <p14:sldId id="417"/>
            <p14:sldId id="418"/>
            <p14:sldId id="419"/>
            <p14:sldId id="420"/>
            <p14:sldId id="421"/>
            <p14:sldId id="422"/>
            <p14:sldId id="424"/>
            <p14:sldId id="423"/>
          </p14:sldIdLst>
        </p14:section>
        <p14:section name="Start" id="{93254B86-9A9F-469D-BDC8-6BCC57A0222E}">
          <p14:sldIdLst>
            <p14:sldId id="413"/>
          </p14:sldIdLst>
        </p14:section>
        <p14:section name="Bootstrap" id="{20B13236-D6D9-450C-BA87-5BF9F7426A9C}">
          <p14:sldIdLst>
            <p14:sldId id="359"/>
            <p14:sldId id="311"/>
            <p14:sldId id="425"/>
            <p14:sldId id="426"/>
            <p14:sldId id="427"/>
            <p14:sldId id="428"/>
            <p14:sldId id="429"/>
            <p14:sldId id="388"/>
            <p14:sldId id="430"/>
            <p14:sldId id="431"/>
            <p14:sldId id="433"/>
            <p14:sldId id="432"/>
            <p14:sldId id="434"/>
            <p14:sldId id="435"/>
            <p14:sldId id="436"/>
            <p14:sldId id="437"/>
          </p14:sldIdLst>
        </p14:section>
        <p14:section name="End" id="{3622DF8C-0BB8-4F6C-AC27-A33236A929FF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79967"/>
    <a:srgbClr val="808080"/>
    <a:srgbClr val="40C040"/>
    <a:srgbClr val="006600"/>
    <a:srgbClr val="99FF99"/>
    <a:srgbClr val="7FFF7F"/>
    <a:srgbClr val="FF0000"/>
    <a:srgbClr val="0000FF"/>
    <a:srgbClr val="80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94599" autoAdjust="0"/>
  </p:normalViewPr>
  <p:slideViewPr>
    <p:cSldViewPr snapToGrid="0">
      <p:cViewPr varScale="1">
        <p:scale>
          <a:sx n="71" d="100"/>
          <a:sy n="71" d="100"/>
        </p:scale>
        <p:origin x="297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6BF23-E995-4FDC-9CC1-8D1AD4058A5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53F72-49EF-40A5-B630-BE99148E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53F72-49EF-40A5-B630-BE99148EC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1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34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9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8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145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2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5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2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BF3-C458-1705-1AC8-6F4B3354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3338-501F-B2CA-F6B5-8A4700B9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776B-6AFB-F63C-6D02-E7166D2A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009C-57DD-574E-218D-3D5A2D98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E619-AD4D-6703-9E3D-FE28CE2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0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4BA0-EDE7-AFDD-5FE5-879A5967C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166EE-7F50-A25E-3941-1114B68B3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A5D5-5754-EB43-3B24-42F930CD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4F04-B6C0-EFAB-CB0F-5CAA9F61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BBC-BD47-A284-1A57-2922A827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51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4B21-7839-A612-B94B-0BE73017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5F4E-D4E6-172C-CD9C-2B5FD93B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DF22-6FE1-E5FF-B25D-0E0E42FD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D44E-6CBA-71A4-1AF9-F9D072D1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B2D1-676B-25EB-3144-2AA6D4F5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2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81DA-0439-D663-F45C-32C1F89D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F58-F359-CF0D-4AAB-F10CC7B5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6EB3-C183-57AC-9633-1C918264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29AA-7152-D606-BC54-01742F4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83D8-4FB3-C125-323A-9C6502CB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999-BA1F-DEDA-1FB2-5A4D5D86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6F9B-4C69-8D45-2CC9-53638E16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799F-75B9-200E-39C7-66360FB8C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FB0E-3C24-E052-9D29-1F423DA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63A26-34FD-0459-0393-2554539C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274-CF5D-BC46-5679-9878312B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A38C-5B4D-8A62-4ADF-F34393D5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C47D4-C550-E50E-2635-5140AD63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3754B-8394-3CF3-638F-8C9AAD22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318A2-7A81-23D7-55C0-0C58C844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F84F0-6E14-A573-8495-366DE259A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0C23-2072-7149-D2CA-315D0801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E1B64-9DCB-FBBD-2F62-AD29D0CB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8C7B8-5D8C-0651-5D7D-2AF27B4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81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F2F6-FD0A-F6D0-6B1A-462FA7D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F4802-F923-82EE-979E-41B0DA21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04E7-2D81-8DAD-148E-45719F27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7AEEE-C65E-23F9-3CF6-9A2D4FCE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460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C7309-DE5C-AF04-BDB6-98DE8E20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7BDB5-EBF9-52B3-7F4F-2B66AE34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D7B36-310B-E64F-039A-61C92BF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318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ECE3-302E-3A0A-C807-A2A7845F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D523-EAE7-EDB5-CE8A-C3EF9FD1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BE0D-A03A-5D46-09D4-3404E625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5450-29B0-2E0D-85F6-5864B30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E46A-22CA-202F-D5A5-4A17D36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157D-7EE4-CD23-1F8E-DF31FC4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9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35B0-8FD4-1389-C846-C6B24004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712F5-EBAB-111F-2EBF-DE1A2420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03FF-04B3-B506-C7B9-BF359216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07A5-F9B9-2661-025C-6E92383E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0EA1D-1569-07DE-8C77-AA4C61A7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49C0-C48F-3AC4-47BC-6024D1F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5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E2D-3D7B-DA4A-5FF2-DE2E4A4A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C3BE-ACBD-F514-63CA-23E0180E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0E7A-FF87-10F8-FF3D-4F5C8BFA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8028-2F01-C959-3385-FC4F86A5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B21B-8F1E-6AC7-6227-86342B2E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41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8D56D-FDC2-E9B6-2AF6-69CA02147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61F-57F5-C079-BC08-8A123C80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6AED-47D7-8CD0-D7CE-F0274FCF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6FD6-DE50-C24F-279C-5BC1AA1A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E7B4-6C35-647F-A01D-7D37A445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53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50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5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94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5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1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5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56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67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4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83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19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8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743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12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23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CED0-71C0-D237-D90B-27BDC536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6990-B122-833A-A8D6-2833ADA2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0E24-1ECF-9978-279D-87ACA07B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2845-82AF-A347-5319-B772DCAD9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4B4F-378E-EF0F-419F-D2BB2052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0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8868E-68FC-4D6D-8872-B485B5245B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21CEEA-DE5A-4D22-8281-B7159D7CA4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485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211CF-9587-1FA4-B37B-0AD246D80390}"/>
              </a:ext>
            </a:extLst>
          </p:cNvPr>
          <p:cNvSpPr txBox="1"/>
          <p:nvPr/>
        </p:nvSpPr>
        <p:spPr>
          <a:xfrm>
            <a:off x="720797" y="1245988"/>
            <a:ext cx="278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Front-end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8AF21-A073-6BCA-C126-3FAEBE61EFE9}"/>
              </a:ext>
            </a:extLst>
          </p:cNvPr>
          <p:cNvSpPr txBox="1"/>
          <p:nvPr/>
        </p:nvSpPr>
        <p:spPr>
          <a:xfrm>
            <a:off x="4120139" y="782936"/>
            <a:ext cx="3951723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&lt;Web</a:t>
            </a:r>
            <a:r>
              <a:rPr lang="en-US" sz="44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 </a:t>
            </a:r>
            <a:r>
              <a:rPr lang="en-US" sz="8000" b="1" dirty="0">
                <a:gradFill flip="none" rotWithShape="1">
                  <a:gsLst>
                    <a:gs pos="66000">
                      <a:schemeClr val="tx1"/>
                    </a:gs>
                    <a:gs pos="100000">
                      <a:srgbClr val="00B0F0"/>
                    </a:gs>
                    <a:gs pos="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  <a:cs typeface="Vazir Code" panose="020B0509000000000000" pitchFamily="50" charset="-78"/>
              </a:rPr>
              <a:t>/&gt;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FB04D-FEA9-15DB-8D87-5F208DA81375}"/>
              </a:ext>
            </a:extLst>
          </p:cNvPr>
          <p:cNvSpPr txBox="1"/>
          <p:nvPr/>
        </p:nvSpPr>
        <p:spPr>
          <a:xfrm>
            <a:off x="8464664" y="1245988"/>
            <a:ext cx="322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cs typeface="Vazirmatn" pitchFamily="2" charset="-78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58271-9250-FD83-4D8C-01AB80C328DB}"/>
              </a:ext>
            </a:extLst>
          </p:cNvPr>
          <p:cNvSpPr txBox="1"/>
          <p:nvPr/>
        </p:nvSpPr>
        <p:spPr>
          <a:xfrm>
            <a:off x="8683397" y="5157312"/>
            <a:ext cx="3010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Lecturer:</a:t>
            </a:r>
            <a:endParaRPr lang="fa-IR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Misagh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Vazirmatn" pitchFamily="2" charset="-78"/>
              </a:rPr>
              <a:t>Mohaghegh</a:t>
            </a:r>
            <a:endParaRPr lang="en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Vazirmatn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B83A61-2B13-5DD7-729A-6FCEAE4A5C83}"/>
              </a:ext>
            </a:extLst>
          </p:cNvPr>
          <p:cNvSpPr txBox="1"/>
          <p:nvPr/>
        </p:nvSpPr>
        <p:spPr>
          <a:xfrm>
            <a:off x="1635197" y="5703104"/>
            <a:ext cx="33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ACM</a:t>
            </a:r>
          </a:p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Summer of Code 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EBE9C-738C-BA5D-309A-EF4B7C46F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5572811"/>
            <a:ext cx="914400" cy="914400"/>
          </a:xfrm>
          <a:prstGeom prst="rect">
            <a:avLst/>
          </a:prstGeom>
          <a:effectLst>
            <a:glow rad="50800">
              <a:srgbClr val="0070C0">
                <a:alpha val="15000"/>
              </a:srgbClr>
            </a:glow>
            <a:softEdge rad="508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C48C48-98F6-3AD9-3882-3BC9AD108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7" y="4603376"/>
            <a:ext cx="914400" cy="914400"/>
          </a:xfrm>
          <a:prstGeom prst="rect">
            <a:avLst/>
          </a:prstGeom>
          <a:effectLst>
            <a:glow rad="50800">
              <a:srgbClr val="00B0F0">
                <a:alpha val="15000"/>
              </a:srgbClr>
            </a:glow>
            <a:softEdge rad="508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2E996C-3FDD-C983-29A8-E08B7261C69E}"/>
              </a:ext>
            </a:extLst>
          </p:cNvPr>
          <p:cNvSpPr txBox="1"/>
          <p:nvPr/>
        </p:nvSpPr>
        <p:spPr>
          <a:xfrm>
            <a:off x="1635197" y="4904127"/>
            <a:ext cx="33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F0FF"/>
                </a:solidFill>
                <a:cs typeface="Vazirmatn" pitchFamily="2" charset="-78"/>
              </a:rPr>
              <a:t>University of Tehran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C9DE31-21FA-7139-CAAD-A780D225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065" y="2990796"/>
            <a:ext cx="8287870" cy="87640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j-lt"/>
              </a:rPr>
              <a:t>Lesson 6:</a:t>
            </a:r>
            <a:r>
              <a:rPr lang="en-US" sz="5400" dirty="0"/>
              <a:t> </a:t>
            </a:r>
            <a:r>
              <a:rPr lang="en-US" sz="5400" b="1" dirty="0"/>
              <a:t>RWD &amp; Bootstrap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70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Media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9051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Media queries allow us to check the user's situation and apply CSS for the cases.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usage is to check the user's screen width and change our CSS according to that.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Media queries are written using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@media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at-rule.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example media query is to check if the user has system dark mode enabled: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874633" y="3910572"/>
            <a:ext cx="6400225" cy="206300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@media </a:t>
            </a:r>
            <a:r>
              <a:rPr lang="en-US" dirty="0">
                <a:latin typeface="Consolas" panose="020B0609020204030204" pitchFamily="49" charset="0"/>
              </a:rPr>
              <a:t>screen and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prefers-color-scheme</a:t>
            </a:r>
            <a:r>
              <a:rPr lang="en-US" dirty="0">
                <a:latin typeface="Consolas" panose="020B0609020204030204" pitchFamily="49" charset="0"/>
              </a:rPr>
              <a:t>: dark)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white;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latin typeface="Consolas" panose="020B0609020204030204" pitchFamily="49" charset="0"/>
              </a:rPr>
              <a:t>: black;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061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Media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2009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the @media at-rule, we specify the media type which can be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don't specify it, it applies for all.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rule we saw only changed the body colors for the screen, and not in printer view.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changes for all of them: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901527" y="3906454"/>
            <a:ext cx="6400225" cy="206300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@media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prefers-color-scheme</a:t>
            </a:r>
            <a:r>
              <a:rPr lang="en-US" dirty="0">
                <a:latin typeface="Consolas" panose="020B0609020204030204" pitchFamily="49" charset="0"/>
              </a:rPr>
              <a:t>: dark)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latin typeface="Consolas" panose="020B0609020204030204" pitchFamily="49" charset="0"/>
              </a:rPr>
              <a:t>: white;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latin typeface="Consolas" panose="020B0609020204030204" pitchFamily="49" charset="0"/>
              </a:rPr>
              <a:t>: black;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131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Viewport Media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964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use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min-width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max-width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properties to change CSS based on the screen width: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847739" y="2763454"/>
            <a:ext cx="6400225" cy="173060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@media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max-width</a:t>
            </a:r>
            <a:r>
              <a:rPr lang="en-US" dirty="0">
                <a:latin typeface="Consolas" panose="020B0609020204030204" pitchFamily="49" charset="0"/>
              </a:rPr>
              <a:t>: 768px)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.flex-container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gap</a:t>
            </a:r>
            <a:r>
              <a:rPr lang="en-US" dirty="0">
                <a:latin typeface="Consolas" panose="020B0609020204030204" pitchFamily="49" charset="0"/>
              </a:rPr>
              <a:t>: 2px;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479F1-662E-FF6B-2CAF-92651956E6A7}"/>
              </a:ext>
            </a:extLst>
          </p:cNvPr>
          <p:cNvSpPr txBox="1"/>
          <p:nvPr/>
        </p:nvSpPr>
        <p:spPr>
          <a:xfrm>
            <a:off x="577788" y="4743971"/>
            <a:ext cx="990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media query states that if the screen size is below 768px, the flex gap should be lowered.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min-width is the opposite and only applies if the screen size is above 768px.</a:t>
            </a:r>
          </a:p>
        </p:txBody>
      </p:sp>
    </p:spTree>
    <p:extLst>
      <p:ext uri="{BB962C8B-B14F-4D97-AF65-F5344CB8AC3E}">
        <p14:creationId xmlns:p14="http://schemas.microsoft.com/office/powerpoint/2010/main" val="165413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Breakpoints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931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breakpoint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max or min-width size in which our website changes CSS.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specify many breakpoints with different media queries.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 previous slide, a breakpoint was defined at 768px.</a:t>
            </a:r>
          </a:p>
        </p:txBody>
      </p:sp>
    </p:spTree>
    <p:extLst>
      <p:ext uri="{BB962C8B-B14F-4D97-AF65-F5344CB8AC3E}">
        <p14:creationId xmlns:p14="http://schemas.microsoft.com/office/powerpoint/2010/main" val="60279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Desktop First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383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Desktop first design is when the default CSS that we write is written to work on desktop screens.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means that we are designing for a large screen width first, and using media queries for smaller screens.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Media queries for desktop first design use the max-width property.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C3202-3C21-1C74-2BFE-2955A95FC4D1}"/>
              </a:ext>
            </a:extLst>
          </p:cNvPr>
          <p:cNvSpPr txBox="1"/>
          <p:nvPr/>
        </p:nvSpPr>
        <p:spPr>
          <a:xfrm>
            <a:off x="874633" y="3123907"/>
            <a:ext cx="6400225" cy="276473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sz="1600" dirty="0">
                <a:latin typeface="Consolas" panose="020B0609020204030204" pitchFamily="49" charset="0"/>
              </a:rPr>
              <a:t>: 4rem;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@media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max-width</a:t>
            </a:r>
            <a:r>
              <a:rPr lang="en-US" sz="1600" dirty="0">
                <a:latin typeface="Consolas" panose="020B0609020204030204" pitchFamily="49" charset="0"/>
              </a:rPr>
              <a:t>: 768px)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sz="1600" dirty="0">
                <a:latin typeface="Consolas" panose="020B0609020204030204" pitchFamily="49" charset="0"/>
              </a:rPr>
              <a:t>: 2rem;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23D59-96A0-7377-88C3-B7A33ADF5363}"/>
              </a:ext>
            </a:extLst>
          </p:cNvPr>
          <p:cNvSpPr txBox="1"/>
          <p:nvPr/>
        </p:nvSpPr>
        <p:spPr>
          <a:xfrm>
            <a:off x="577788" y="5979823"/>
            <a:ext cx="11186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means that the default font size is for large screens. If the screen size gets small (smaller than 768px),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font-size should get lowered.</a:t>
            </a:r>
          </a:p>
        </p:txBody>
      </p:sp>
    </p:spTree>
    <p:extLst>
      <p:ext uri="{BB962C8B-B14F-4D97-AF65-F5344CB8AC3E}">
        <p14:creationId xmlns:p14="http://schemas.microsoft.com/office/powerpoint/2010/main" val="330888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Mobile First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7792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Mobile first design is when our default CSS is meant for mobile devices.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we design for a small width, and use media queries for bigger screens.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Mobile first design queries make use of the min-width property: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C3202-3C21-1C74-2BFE-2955A95FC4D1}"/>
              </a:ext>
            </a:extLst>
          </p:cNvPr>
          <p:cNvSpPr txBox="1"/>
          <p:nvPr/>
        </p:nvSpPr>
        <p:spPr>
          <a:xfrm>
            <a:off x="874633" y="3123907"/>
            <a:ext cx="6400225" cy="2764731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sz="1600" dirty="0">
                <a:latin typeface="Consolas" panose="020B0609020204030204" pitchFamily="49" charset="0"/>
              </a:rPr>
              <a:t>: 2rem;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@media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min-width</a:t>
            </a:r>
            <a:r>
              <a:rPr lang="en-US" sz="1600" dirty="0">
                <a:latin typeface="Consolas" panose="020B0609020204030204" pitchFamily="49" charset="0"/>
              </a:rPr>
              <a:t>: 768px)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font-size</a:t>
            </a:r>
            <a:r>
              <a:rPr lang="en-US" sz="1600" dirty="0">
                <a:latin typeface="Consolas" panose="020B0609020204030204" pitchFamily="49" charset="0"/>
              </a:rPr>
              <a:t>: 4rem;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23D59-96A0-7377-88C3-B7A33ADF5363}"/>
              </a:ext>
            </a:extLst>
          </p:cNvPr>
          <p:cNvSpPr txBox="1"/>
          <p:nvPr/>
        </p:nvSpPr>
        <p:spPr>
          <a:xfrm>
            <a:off x="577788" y="5979823"/>
            <a:ext cx="905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Mobile first design is the new trend and more websites are getting designed this way.</a:t>
            </a:r>
          </a:p>
        </p:txBody>
      </p:sp>
    </p:spTree>
    <p:extLst>
      <p:ext uri="{BB962C8B-B14F-4D97-AF65-F5344CB8AC3E}">
        <p14:creationId xmlns:p14="http://schemas.microsoft.com/office/powerpoint/2010/main" val="109035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Fluid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9092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fluid (full width) container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container that expands the whole screen width.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create a fluid container, we simply set the width of the container element to 100%.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makes it take the entire parent width.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should not change this 100% width in our breakpoints.</a:t>
            </a:r>
          </a:p>
        </p:txBody>
      </p:sp>
    </p:spTree>
    <p:extLst>
      <p:ext uri="{BB962C8B-B14F-4D97-AF65-F5344CB8AC3E}">
        <p14:creationId xmlns:p14="http://schemas.microsoft.com/office/powerpoint/2010/main" val="54685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Fixed Width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1021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boxed (fixed width) container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container that has a max-width that changes with the screen width.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means that no matter how large a screen gets, the content will stay in a 900px box for example.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the screen gets smaller, the box gets smaller in each breakpoint.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C3202-3C21-1C74-2BFE-2955A95FC4D1}"/>
              </a:ext>
            </a:extLst>
          </p:cNvPr>
          <p:cNvSpPr txBox="1"/>
          <p:nvPr/>
        </p:nvSpPr>
        <p:spPr>
          <a:xfrm>
            <a:off x="820845" y="3386125"/>
            <a:ext cx="6400225" cy="302589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.fixed-width-container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latin typeface="Consolas" panose="020B0609020204030204" pitchFamily="49" charset="0"/>
              </a:rPr>
              <a:t>: 900px;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margin</a:t>
            </a:r>
            <a:r>
              <a:rPr lang="en-US" sz="1600" dirty="0">
                <a:latin typeface="Consolas" panose="020B0609020204030204" pitchFamily="49" charset="0"/>
              </a:rPr>
              <a:t>: 0 auto;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@media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max-width</a:t>
            </a:r>
            <a:r>
              <a:rPr lang="en-US" sz="1600" dirty="0">
                <a:latin typeface="Consolas" panose="020B0609020204030204" pitchFamily="49" charset="0"/>
              </a:rPr>
              <a:t>: 1024px)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.fixed-width-container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latin typeface="Consolas" panose="020B0609020204030204" pitchFamily="49" charset="0"/>
              </a:rPr>
              <a:t>: 760px;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980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D0FF-67FF-6086-D414-471A96C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2156314"/>
            <a:ext cx="4224619" cy="25453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Bootstrap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22F9D-189A-CA95-8722-EE2E5644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7576" y="2645037"/>
            <a:ext cx="1828800" cy="15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22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5273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ACCD5D-1561-45F0-8A5C-196BD7D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8640"/>
            <a:ext cx="5644870" cy="796956"/>
          </a:xfrm>
        </p:spPr>
        <p:txBody>
          <a:bodyPr>
            <a:normAutofit/>
          </a:bodyPr>
          <a:lstStyle/>
          <a:p>
            <a:r>
              <a:rPr lang="en-US" sz="4400" cap="none" dirty="0"/>
              <a:t>A Short Review…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B31BC-B73A-ACB4-9ED2-7D436768D8BA}"/>
              </a:ext>
            </a:extLst>
          </p:cNvPr>
          <p:cNvSpPr txBox="1"/>
          <p:nvPr/>
        </p:nvSpPr>
        <p:spPr>
          <a:xfrm>
            <a:off x="826993" y="1565926"/>
            <a:ext cx="11154336" cy="250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CSS Position (static, relative, absolute, fixed, sticky)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Flexbox container (direction, wrap, justify-content, align-items, align-content, gap)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Flex items (align-self, flex-grow, flex-shrink, flex-basis, order)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Variables (--var-name, var() function)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Transform (translate, rotate, scale, skew)</a:t>
            </a:r>
          </a:p>
          <a:p>
            <a:pPr marL="342900" indent="-27432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Transition (smooth transitions)</a:t>
            </a:r>
          </a:p>
        </p:txBody>
      </p:sp>
    </p:spTree>
    <p:extLst>
      <p:ext uri="{BB962C8B-B14F-4D97-AF65-F5344CB8AC3E}">
        <p14:creationId xmlns:p14="http://schemas.microsoft.com/office/powerpoint/2010/main" val="31863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Bootstrap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112976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Bootstrap is a CSS framework that provides many premade classes and a grid architecture to make building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web pages easier.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Bootstrap features require a JS script to be included.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Bootstrap, we write less CSS because there are already pre-defined classes that we can use.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there are still times when we need to write CSS.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current version of Bootstrap is 5 (v5.3.3 specifically).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Bootstrap 3 and 4 are still supported but not recommended anymore.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Bootstrap 5 removed the jQuery dependency and uses vanilla JS.</a:t>
            </a:r>
          </a:p>
        </p:txBody>
      </p:sp>
    </p:spTree>
    <p:extLst>
      <p:ext uri="{BB962C8B-B14F-4D97-AF65-F5344CB8AC3E}">
        <p14:creationId xmlns:p14="http://schemas.microsoft.com/office/powerpoint/2010/main" val="3174171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How to Include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107201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use Bootstrap, first we create a HTML page that correctly defines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has the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viewport meta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tag.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Now we need to link the Bootstrap CSS file.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can be done using a CDN link or by downloading the Bootstrap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54CC4-97BA-1223-0B02-E58A4C20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620929"/>
            <a:ext cx="7498080" cy="28403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57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How to Include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Online linking: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50B57-522E-9EE9-2729-EDFAFCC5DC62}"/>
              </a:ext>
            </a:extLst>
          </p:cNvPr>
          <p:cNvSpPr txBox="1"/>
          <p:nvPr/>
        </p:nvSpPr>
        <p:spPr>
          <a:xfrm>
            <a:off x="920366" y="2729898"/>
            <a:ext cx="10351267" cy="139820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&lt;link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"stylesheet"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"https://cdn.jsdelivr.net/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/bootstrap@5.3.3/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/bootstrap.min.css"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crossorigin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"anonymous"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4382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How to Include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75434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Bootstrap is made of different components.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clearly see this in the downloaded version: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allows us the only include what we need from Bootstrap.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bootstrap.min.css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includes everything and is minified.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Minified files (CSS or JS) have all spacing removed to minimize the size.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makes them less readable and only useful for production use.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bootstrap.css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is the actual written code.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21524-95A4-51D5-8B36-CAD2DFF5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565" y="1841256"/>
            <a:ext cx="2743200" cy="50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5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How to Include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9814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use some Bootstrap components that require JavaScript, the following should be included: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CEA7E-C275-DC39-C611-72ACE5A74195}"/>
              </a:ext>
            </a:extLst>
          </p:cNvPr>
          <p:cNvSpPr txBox="1"/>
          <p:nvPr/>
        </p:nvSpPr>
        <p:spPr>
          <a:xfrm>
            <a:off x="920366" y="2615598"/>
            <a:ext cx="10351267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&lt;script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"https://cdn.jsdelivr.net/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/@popperjs/core@2.11.8/dist/umd/popper.min.js"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crossorigin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"anonymous"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&lt;script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"https://cdn.jsdelivr.net/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/bootstrap@5.3.3/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dist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/bootstrap.min.js"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crossorigin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"anonymous"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861F7-EC96-FC02-DB4D-A34E6904E862}"/>
              </a:ext>
            </a:extLst>
          </p:cNvPr>
          <p:cNvSpPr txBox="1"/>
          <p:nvPr/>
        </p:nvSpPr>
        <p:spPr>
          <a:xfrm>
            <a:off x="581192" y="5139656"/>
            <a:ext cx="7024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&lt;script&gt; elements are included at the end of the &lt;body&gt; element.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Popper.js is required for dropdowns, popovers, and tooltips.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use bootstrap.bundle.min.js which includes Popper.</a:t>
            </a:r>
          </a:p>
        </p:txBody>
      </p:sp>
    </p:spTree>
    <p:extLst>
      <p:ext uri="{BB962C8B-B14F-4D97-AF65-F5344CB8AC3E}">
        <p14:creationId xmlns:p14="http://schemas.microsoft.com/office/powerpoint/2010/main" val="608513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How to Include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4CCC-C453-A25B-1037-7670B188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136377"/>
            <a:ext cx="9692640" cy="43002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923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Reboot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6277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Reboot is a Bootstrap component that does normalization.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default box-sizing of all elements is set to border-box.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930DC-C838-D91F-5CAB-F6E843C8C6A4}"/>
              </a:ext>
            </a:extLst>
          </p:cNvPr>
          <p:cNvSpPr txBox="1"/>
          <p:nvPr/>
        </p:nvSpPr>
        <p:spPr>
          <a:xfrm>
            <a:off x="912699" y="2962176"/>
            <a:ext cx="3739984" cy="106580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*::before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*::after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box-sizing</a:t>
            </a:r>
            <a:r>
              <a:rPr lang="en-US" dirty="0">
                <a:latin typeface="Consolas" panose="020B0609020204030204" pitchFamily="49" charset="0"/>
              </a:rPr>
              <a:t>: border-box;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53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Breakpoints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86823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Bootstrap (since version 3) is a mobile first design framework.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means that we design for mobile first and apply changes for desktop screens.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breakpoints are specified using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min-width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property.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Bootstrap defines 6 breakpoints: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A4963-16BD-068F-1659-B820D069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07" y="3529538"/>
            <a:ext cx="7448604" cy="31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9275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some classes for fluid and fixed width containers.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.container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the complete fixed width container which changes size at each breakpoint.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.container-fluid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fluid container always taking 100% width.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0CC4C-12DD-FE6B-4DA9-82807B11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3175736"/>
            <a:ext cx="7863840" cy="34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77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9633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Bootstrap uses a grid layout to place our items in it. (The grid is actually built using flexbox)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grid is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12 column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system which supports all 6 breakpoints.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grid system should be used inside of a container (fixed-width or fluid).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9391E-D105-6E11-9F6E-A8A5E638A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93773"/>
            <a:ext cx="9144000" cy="28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4C9C-A44E-63D1-B1A5-9340B0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914400"/>
          </a:xfrm>
        </p:spPr>
        <p:txBody>
          <a:bodyPr/>
          <a:lstStyle/>
          <a:p>
            <a:r>
              <a:rPr lang="en-US" cap="none" dirty="0"/>
              <a:t>Continue…</a:t>
            </a:r>
          </a:p>
        </p:txBody>
      </p:sp>
      <p:pic>
        <p:nvPicPr>
          <p:cNvPr id="4" name="Picture 2" descr="HTML CSS JavaScript">
            <a:extLst>
              <a:ext uri="{FF2B5EF4-FFF2-40B4-BE49-F238E27FC236}">
                <a16:creationId xmlns:a16="http://schemas.microsoft.com/office/drawing/2014/main" id="{0D5A9159-0D7D-1A5D-13D7-3F39A6DC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10870"/>
            <a:ext cx="6400800" cy="3840480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6D049F2-79D4-CD94-6805-71C879E523A6}"/>
              </a:ext>
            </a:extLst>
          </p:cNvPr>
          <p:cNvSpPr/>
          <p:nvPr/>
        </p:nvSpPr>
        <p:spPr>
          <a:xfrm rot="18742712">
            <a:off x="4354861" y="1285069"/>
            <a:ext cx="685800" cy="10972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5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11029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is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class.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row class is a wrapper for columns which allow applying sizing and gaps for all columns.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columns are equally distributed based on how many there are.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664E9-9D2D-83F3-1A93-A5AE5D5B9AB2}"/>
              </a:ext>
            </a:extLst>
          </p:cNvPr>
          <p:cNvSpPr txBox="1"/>
          <p:nvPr/>
        </p:nvSpPr>
        <p:spPr>
          <a:xfrm>
            <a:off x="849947" y="3429000"/>
            <a:ext cx="5120548" cy="2395399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&lt;div </a:t>
            </a:r>
            <a:r>
              <a:rPr lang="en-US" dirty="0"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"container"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&lt;div </a:t>
            </a:r>
            <a:r>
              <a:rPr lang="en-US" dirty="0"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"row"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&lt;div </a:t>
            </a:r>
            <a:r>
              <a:rPr lang="en-US" dirty="0"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"col"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 &lt;div </a:t>
            </a:r>
            <a:r>
              <a:rPr lang="en-US" dirty="0"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"col"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 &lt;div </a:t>
            </a:r>
            <a:r>
              <a:rPr lang="en-US" dirty="0"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"col"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87485-BC94-3CC6-DA03-0C9C3E7A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714" y="4383995"/>
            <a:ext cx="4937760" cy="4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2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1102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use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col-n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(such as col-2 or col-6) to make a column bigger.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E586C-FDF5-8151-E034-3FEE22D5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23801"/>
            <a:ext cx="9144000" cy="1736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D1794-A0E5-CD9B-5F99-6E978B39CC37}"/>
              </a:ext>
            </a:extLst>
          </p:cNvPr>
          <p:cNvSpPr txBox="1"/>
          <p:nvPr/>
        </p:nvSpPr>
        <p:spPr>
          <a:xfrm>
            <a:off x="581192" y="4297337"/>
            <a:ext cx="1102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use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col-&lt;breakpoint&gt;-n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(such as col-md-2) to change layout responsively.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Here, col-sm-8 means that col-8 is only applied when screen is larger than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(576px):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46EFFD-EDB6-D567-415B-E6A9B925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08" y="5503044"/>
            <a:ext cx="6400800" cy="5526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4E096-FF7D-18B3-87B0-30B651574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16" y="5146705"/>
            <a:ext cx="3840480" cy="126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2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1102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use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row-cols-n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class on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container as opposed 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col-n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 individual columns: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7B42C-7EE9-2C8B-2002-13590180B4CA}"/>
              </a:ext>
            </a:extLst>
          </p:cNvPr>
          <p:cNvSpPr txBox="1"/>
          <p:nvPr/>
        </p:nvSpPr>
        <p:spPr>
          <a:xfrm>
            <a:off x="715474" y="2971799"/>
            <a:ext cx="5120548" cy="2434962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&lt;div </a:t>
            </a:r>
            <a:r>
              <a:rPr lang="en-US" sz="1600" dirty="0">
                <a:latin typeface="Consolas" panose="020B0609020204030204" pitchFamily="49" charset="0"/>
              </a:rPr>
              <a:t>class=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"container"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&lt;div </a:t>
            </a:r>
            <a:r>
              <a:rPr lang="en-US" sz="1600" dirty="0">
                <a:latin typeface="Consolas" panose="020B0609020204030204" pitchFamily="49" charset="0"/>
              </a:rPr>
              <a:t>class=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"row row-cols-2"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&lt;div </a:t>
            </a:r>
            <a:r>
              <a:rPr lang="en-US" sz="1600" dirty="0">
                <a:latin typeface="Consolas" panose="020B0609020204030204" pitchFamily="49" charset="0"/>
              </a:rPr>
              <a:t>class=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"col"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Column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&lt;div </a:t>
            </a:r>
            <a:r>
              <a:rPr lang="en-US" sz="1600" dirty="0">
                <a:latin typeface="Consolas" panose="020B0609020204030204" pitchFamily="49" charset="0"/>
              </a:rPr>
              <a:t>class=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"col"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Column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&lt;div </a:t>
            </a:r>
            <a:r>
              <a:rPr lang="en-US" sz="1600" dirty="0">
                <a:latin typeface="Consolas" panose="020B0609020204030204" pitchFamily="49" charset="0"/>
              </a:rPr>
              <a:t>class=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"col"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Column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&lt;div </a:t>
            </a:r>
            <a:r>
              <a:rPr lang="en-US" sz="1600" dirty="0">
                <a:latin typeface="Consolas" panose="020B0609020204030204" pitchFamily="49" charset="0"/>
              </a:rPr>
              <a:t>class=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"col"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Column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C24CF-8730-4A45-33EA-0A39BF02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979" y="3783736"/>
            <a:ext cx="5120640" cy="8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3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Grid Gutters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1102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Gutters or gaps can be applied between columns using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g-n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(g-0 to g-5) classes.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only apply gutters on one axis (gx-1 or gy-5).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7B42C-7EE9-2C8B-2002-13590180B4CA}"/>
              </a:ext>
            </a:extLst>
          </p:cNvPr>
          <p:cNvSpPr txBox="1"/>
          <p:nvPr/>
        </p:nvSpPr>
        <p:spPr>
          <a:xfrm>
            <a:off x="715474" y="2971799"/>
            <a:ext cx="5120548" cy="1548565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&lt;div </a:t>
            </a:r>
            <a:r>
              <a:rPr lang="en-US" sz="1600" dirty="0">
                <a:latin typeface="Consolas" panose="020B0609020204030204" pitchFamily="49" charset="0"/>
              </a:rPr>
              <a:t>class=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"container"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&lt;div </a:t>
            </a:r>
            <a:r>
              <a:rPr lang="en-US" sz="1600" dirty="0">
                <a:latin typeface="Consolas" panose="020B0609020204030204" pitchFamily="49" charset="0"/>
              </a:rPr>
              <a:t>class=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"row g-4"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&lt;/div&gt;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Padding &amp; Margin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F1AE-4EDA-17B8-DDCD-82BBDBC52A74}"/>
              </a:ext>
            </a:extLst>
          </p:cNvPr>
          <p:cNvSpPr txBox="1"/>
          <p:nvPr/>
        </p:nvSpPr>
        <p:spPr>
          <a:xfrm>
            <a:off x="581192" y="2086829"/>
            <a:ext cx="11029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Padding and margin are also applied to elements using the same syntax as gutters.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p-n,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-n, pe-n, pt-n, pb-n.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same applies for margin: m-n, mx-n, my-n,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-n, me-n, pt-n, pb-n.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7B42C-7EE9-2C8B-2002-13590180B4CA}"/>
              </a:ext>
            </a:extLst>
          </p:cNvPr>
          <p:cNvSpPr txBox="1"/>
          <p:nvPr/>
        </p:nvSpPr>
        <p:spPr>
          <a:xfrm>
            <a:off x="742368" y="3289425"/>
            <a:ext cx="3890143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&lt;p </a:t>
            </a:r>
            <a:r>
              <a:rPr lang="en-US" dirty="0">
                <a:latin typeface="Consolas" panose="020B0609020204030204" pitchFamily="49" charset="0"/>
              </a:rPr>
              <a:t>class=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"px-2 mt-1"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F2917-2E91-3006-2C6F-83BBE091FAAB}"/>
              </a:ext>
            </a:extLst>
          </p:cNvPr>
          <p:cNvSpPr txBox="1"/>
          <p:nvPr/>
        </p:nvSpPr>
        <p:spPr>
          <a:xfrm>
            <a:off x="581192" y="3893217"/>
            <a:ext cx="11029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p-n: all 4 sides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left and right,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top and bottom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left (start), pe: right (end)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pt: top, pb: bottom</a:t>
            </a:r>
            <a:endParaRPr lang="fa-I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EB061-7F13-55C6-06D1-4E1F8F68840B}"/>
              </a:ext>
            </a:extLst>
          </p:cNvPr>
          <p:cNvSpPr txBox="1"/>
          <p:nvPr/>
        </p:nvSpPr>
        <p:spPr>
          <a:xfrm>
            <a:off x="742368" y="5525027"/>
            <a:ext cx="4044786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Time to check some code! */</a:t>
            </a:r>
          </a:p>
        </p:txBody>
      </p:sp>
    </p:spTree>
    <p:extLst>
      <p:ext uri="{BB962C8B-B14F-4D97-AF65-F5344CB8AC3E}">
        <p14:creationId xmlns:p14="http://schemas.microsoft.com/office/powerpoint/2010/main" val="8369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71000">
              <a:schemeClr val="tx1">
                <a:lumMod val="6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1B039C06-59D2-FC35-68B2-2B436AD0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4F64E-6158-F85E-CF41-8E986055A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7966"/>
            <a:ext cx="9144000" cy="6220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Vazirmatn" pitchFamily="2" charset="-78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5023561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D0FF-67FF-6086-D414-471A96C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2156314"/>
            <a:ext cx="4224619" cy="25453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Cascading</a:t>
            </a:r>
            <a:br>
              <a:rPr lang="en-US" sz="5400" dirty="0"/>
            </a:br>
            <a:r>
              <a:rPr lang="en-US" sz="5400" dirty="0"/>
              <a:t>Style</a:t>
            </a:r>
            <a:br>
              <a:rPr lang="en-US" sz="5400" dirty="0"/>
            </a:br>
            <a:r>
              <a:rPr lang="en-US" sz="5400" dirty="0"/>
              <a:t>Sheets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222F9D-189A-CA95-8722-EE2E5644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02711" y="2476499"/>
            <a:ext cx="135024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88824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Responsive Web Design (RWD)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26446-9372-83B2-B0CE-4E673E6B7810}"/>
              </a:ext>
            </a:extLst>
          </p:cNvPr>
          <p:cNvSpPr txBox="1"/>
          <p:nvPr/>
        </p:nvSpPr>
        <p:spPr>
          <a:xfrm>
            <a:off x="581192" y="2086829"/>
            <a:ext cx="11067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design is when our page adapts to different screen sizes and displays content correctly on all.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often means that our CSS is used to resize, hide, or move content to make it good on any screen.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0AD47-240A-AFC3-539C-80B833926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3" y="3144337"/>
            <a:ext cx="7315200" cy="24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Before Mobile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26446-9372-83B2-B0CE-4E673E6B7810}"/>
              </a:ext>
            </a:extLst>
          </p:cNvPr>
          <p:cNvSpPr txBox="1"/>
          <p:nvPr/>
        </p:nvSpPr>
        <p:spPr>
          <a:xfrm>
            <a:off x="581192" y="2086829"/>
            <a:ext cx="10294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Before mobile phones, web pages were designed for computer screens.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Computer viewport is too large to fit in a phone, so phone browsers scaled the entire page down.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means that the same computer page was zoomed out to fit on a phone screen.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EECA3-A0DD-7D57-172E-B6FE767B2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19" y="3102492"/>
            <a:ext cx="3291840" cy="36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7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Viewport Meta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E6835-8502-4C9D-03C6-C2C88B47E1CC}"/>
              </a:ext>
            </a:extLst>
          </p:cNvPr>
          <p:cNvSpPr txBox="1"/>
          <p:nvPr/>
        </p:nvSpPr>
        <p:spPr>
          <a:xfrm>
            <a:off x="807397" y="2606207"/>
            <a:ext cx="9050540" cy="401007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&lt;meta </a:t>
            </a:r>
            <a:r>
              <a:rPr lang="en-US" dirty="0"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"viewport"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content=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843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following meta tag should always be included for our responsive web page: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632D0-E80B-D908-E534-2BCED3894F59}"/>
              </a:ext>
            </a:extLst>
          </p:cNvPr>
          <p:cNvSpPr txBox="1"/>
          <p:nvPr/>
        </p:nvSpPr>
        <p:spPr>
          <a:xfrm>
            <a:off x="577788" y="3397515"/>
            <a:ext cx="112253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width=device-width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overrides the mobile browser default which is to render at a high viewport and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zoom out to fit on screen.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Initial-scale=1.0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this sets the initial zoom level when the page is first loaded.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Basically, phones lie about their viewport width (for example, the device is 980px wide, but reports 360px)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for CSS to understand that the device width is actually small, and use specific styles for it.</a:t>
            </a:r>
          </a:p>
        </p:txBody>
      </p:sp>
    </p:spTree>
    <p:extLst>
      <p:ext uri="{BB962C8B-B14F-4D97-AF65-F5344CB8AC3E}">
        <p14:creationId xmlns:p14="http://schemas.microsoft.com/office/powerpoint/2010/main" val="359117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DEC-DEA6-607E-9BF9-0CACE6BA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1966"/>
            <a:ext cx="11029616" cy="532615"/>
          </a:xfrm>
        </p:spPr>
        <p:txBody>
          <a:bodyPr/>
          <a:lstStyle/>
          <a:p>
            <a:pPr algn="ctr"/>
            <a:r>
              <a:rPr lang="en-US" cap="none" dirty="0"/>
              <a:t>Flexible Web Pages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5453D-938D-382F-A50B-85DDE753E7CA}"/>
              </a:ext>
            </a:extLst>
          </p:cNvPr>
          <p:cNvSpPr txBox="1"/>
          <p:nvPr/>
        </p:nvSpPr>
        <p:spPr>
          <a:xfrm>
            <a:off x="577788" y="2086829"/>
            <a:ext cx="109996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many CSS technologies that allow flexible web pages: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 column layout (not used much)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Flexbox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should also always use the following CSS reset property to avoid images overflowing their container: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70DCD-CDCC-4580-8299-2F56914040EE}"/>
              </a:ext>
            </a:extLst>
          </p:cNvPr>
          <p:cNvSpPr txBox="1"/>
          <p:nvPr/>
        </p:nvSpPr>
        <p:spPr>
          <a:xfrm>
            <a:off x="834292" y="4381219"/>
            <a:ext cx="9050540" cy="1398203"/>
          </a:xfrm>
          <a:prstGeom prst="rect">
            <a:avLst/>
          </a:prstGeom>
          <a:solidFill>
            <a:srgbClr val="FAFAFA"/>
          </a:solidFill>
          <a:ln>
            <a:solidFill>
              <a:srgbClr val="AFAFA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picture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svg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canvas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latin typeface="Consolas" panose="020B0609020204030204" pitchFamily="49" charset="0"/>
              </a:rPr>
              <a:t>: block;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max-width</a:t>
            </a:r>
            <a:r>
              <a:rPr lang="en-US" dirty="0">
                <a:latin typeface="Consolas" panose="020B0609020204030204" pitchFamily="49" charset="0"/>
              </a:rPr>
              <a:t>: 100%;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91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5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6435</TotalTime>
  <Words>2010</Words>
  <Application>Microsoft Office PowerPoint</Application>
  <PresentationFormat>Widescreen</PresentationFormat>
  <Paragraphs>234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Gill Sans MT</vt:lpstr>
      <vt:lpstr>Tw Cen MT</vt:lpstr>
      <vt:lpstr>Vazirmatn</vt:lpstr>
      <vt:lpstr>Wingdings 2</vt:lpstr>
      <vt:lpstr>Office Theme</vt:lpstr>
      <vt:lpstr>Droplet</vt:lpstr>
      <vt:lpstr>1_Office Theme</vt:lpstr>
      <vt:lpstr>Dividend</vt:lpstr>
      <vt:lpstr>1_Dividend</vt:lpstr>
      <vt:lpstr>Lesson 6: RWD &amp; Bootstrap</vt:lpstr>
      <vt:lpstr>A Short Review…</vt:lpstr>
      <vt:lpstr>Continue…</vt:lpstr>
      <vt:lpstr>Cascading Style Sheets</vt:lpstr>
      <vt:lpstr>Responsive Design</vt:lpstr>
      <vt:lpstr>Responsive Web Design (RWD)</vt:lpstr>
      <vt:lpstr>Before Mobile</vt:lpstr>
      <vt:lpstr>Viewport Meta</vt:lpstr>
      <vt:lpstr>Flexible Web Pages</vt:lpstr>
      <vt:lpstr>Media Queries</vt:lpstr>
      <vt:lpstr>Media Queries</vt:lpstr>
      <vt:lpstr>Viewport Media Query</vt:lpstr>
      <vt:lpstr>Breakpoints</vt:lpstr>
      <vt:lpstr>Desktop First Design</vt:lpstr>
      <vt:lpstr>Mobile First Design</vt:lpstr>
      <vt:lpstr>Fluid Container</vt:lpstr>
      <vt:lpstr>Fixed Width Container</vt:lpstr>
      <vt:lpstr>Bootstrap</vt:lpstr>
      <vt:lpstr>Bootstrap</vt:lpstr>
      <vt:lpstr>Bootstrap</vt:lpstr>
      <vt:lpstr>How to Include</vt:lpstr>
      <vt:lpstr>How to Include</vt:lpstr>
      <vt:lpstr>How to Include</vt:lpstr>
      <vt:lpstr>How to Include</vt:lpstr>
      <vt:lpstr>How to Include</vt:lpstr>
      <vt:lpstr>Reboot</vt:lpstr>
      <vt:lpstr>Breakpoints</vt:lpstr>
      <vt:lpstr>Containers</vt:lpstr>
      <vt:lpstr>Grid</vt:lpstr>
      <vt:lpstr>Grid</vt:lpstr>
      <vt:lpstr>Grid</vt:lpstr>
      <vt:lpstr>Grid</vt:lpstr>
      <vt:lpstr>Grid Gutters</vt:lpstr>
      <vt:lpstr>Padding &amp; Margin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L6: RWD &amp; Bootstrap</dc:title>
  <dc:creator>Misagh M</dc:creator>
  <cp:keywords>ACM, Summer of Code, SoC 2024</cp:keywords>
  <cp:lastModifiedBy>Misagh M</cp:lastModifiedBy>
  <cp:revision>1089</cp:revision>
  <dcterms:created xsi:type="dcterms:W3CDTF">2024-07-15T16:22:31Z</dcterms:created>
  <dcterms:modified xsi:type="dcterms:W3CDTF">2024-08-12T16:34:57Z</dcterms:modified>
  <cp:category>Front-end Developement Course</cp:category>
</cp:coreProperties>
</file>