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  <p:sldMasterId id="2147483847" r:id="rId6"/>
    <p:sldMasterId id="2147483859" r:id="rId7"/>
  </p:sldMasterIdLst>
  <p:notesMasterIdLst>
    <p:notesMasterId r:id="rId43"/>
  </p:notesMasterIdLst>
  <p:sldIdLst>
    <p:sldId id="256" r:id="rId8"/>
    <p:sldId id="281" r:id="rId9"/>
    <p:sldId id="284" r:id="rId10"/>
    <p:sldId id="282" r:id="rId11"/>
    <p:sldId id="290" r:id="rId12"/>
    <p:sldId id="439" r:id="rId13"/>
    <p:sldId id="440" r:id="rId14"/>
    <p:sldId id="441" r:id="rId15"/>
    <p:sldId id="443" r:id="rId16"/>
    <p:sldId id="442" r:id="rId17"/>
    <p:sldId id="444" r:id="rId18"/>
    <p:sldId id="445" r:id="rId19"/>
    <p:sldId id="459" r:id="rId20"/>
    <p:sldId id="446" r:id="rId21"/>
    <p:sldId id="447" r:id="rId22"/>
    <p:sldId id="449" r:id="rId23"/>
    <p:sldId id="450" r:id="rId24"/>
    <p:sldId id="452" r:id="rId25"/>
    <p:sldId id="359" r:id="rId26"/>
    <p:sldId id="453" r:id="rId27"/>
    <p:sldId id="454" r:id="rId28"/>
    <p:sldId id="458" r:id="rId29"/>
    <p:sldId id="457" r:id="rId30"/>
    <p:sldId id="456" r:id="rId31"/>
    <p:sldId id="455" r:id="rId32"/>
    <p:sldId id="460" r:id="rId33"/>
    <p:sldId id="461" r:id="rId34"/>
    <p:sldId id="464" r:id="rId35"/>
    <p:sldId id="466" r:id="rId36"/>
    <p:sldId id="467" r:id="rId37"/>
    <p:sldId id="468" r:id="rId38"/>
    <p:sldId id="469" r:id="rId39"/>
    <p:sldId id="462" r:id="rId40"/>
    <p:sldId id="463" r:id="rId41"/>
    <p:sldId id="28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282"/>
          </p14:sldIdLst>
        </p14:section>
        <p14:section name="String" id="{C2DE842C-F6A5-4363-A700-DA362C56D256}">
          <p14:sldIdLst>
            <p14:sldId id="290"/>
            <p14:sldId id="439"/>
            <p14:sldId id="440"/>
            <p14:sldId id="441"/>
            <p14:sldId id="443"/>
            <p14:sldId id="442"/>
            <p14:sldId id="444"/>
            <p14:sldId id="445"/>
            <p14:sldId id="459"/>
            <p14:sldId id="446"/>
            <p14:sldId id="447"/>
            <p14:sldId id="449"/>
            <p14:sldId id="450"/>
            <p14:sldId id="452"/>
          </p14:sldIdLst>
        </p14:section>
        <p14:section name="Number" id="{20B13236-D6D9-450C-BA87-5BF9F7426A9C}">
          <p14:sldIdLst>
            <p14:sldId id="359"/>
            <p14:sldId id="453"/>
            <p14:sldId id="454"/>
            <p14:sldId id="458"/>
            <p14:sldId id="457"/>
            <p14:sldId id="456"/>
            <p14:sldId id="455"/>
          </p14:sldIdLst>
        </p14:section>
        <p14:section name="Array" id="{8D1B97B8-2410-4937-BD7E-807E156ED75A}">
          <p14:sldIdLst>
            <p14:sldId id="460"/>
            <p14:sldId id="461"/>
            <p14:sldId id="464"/>
            <p14:sldId id="466"/>
            <p14:sldId id="467"/>
            <p14:sldId id="468"/>
            <p14:sldId id="469"/>
          </p14:sldIdLst>
        </p14:section>
        <p14:section name="DOM" id="{721EB289-C586-4581-80BC-B422E799AACC}">
          <p14:sldIdLst>
            <p14:sldId id="462"/>
            <p14:sldId id="463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3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7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2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74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7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8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83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91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6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86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15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53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90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6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62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02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78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94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74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2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853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065" y="2990796"/>
            <a:ext cx="8287870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8:</a:t>
            </a:r>
            <a:r>
              <a:rPr lang="en-US" sz="5400" dirty="0"/>
              <a:t> </a:t>
            </a:r>
            <a:r>
              <a:rPr lang="en-US" sz="5400" b="1" dirty="0"/>
              <a:t>JS (Part 2)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String Interpolation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85835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 interpolations allows easy inclusion of variables in strings: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20845" y="2626367"/>
            <a:ext cx="5969920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`Welcome, ${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}!`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`That will be: ${</a:t>
            </a:r>
            <a:r>
              <a:rPr lang="en-US" dirty="0">
                <a:latin typeface="Consolas" panose="020B0609020204030204" pitchFamily="49" charset="0"/>
              </a:rPr>
              <a:t>price * 10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0F39-03C9-F009-56CA-8EC08ECCA95A}"/>
              </a:ext>
            </a:extLst>
          </p:cNvPr>
          <p:cNvSpPr txBox="1"/>
          <p:nvPr/>
        </p:nvSpPr>
        <p:spPr>
          <a:xfrm>
            <a:off x="577788" y="3597382"/>
            <a:ext cx="3987374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had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strings before ES6: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EDF00-2461-A171-6A6D-08BDF423E7F6}"/>
              </a:ext>
            </a:extLst>
          </p:cNvPr>
          <p:cNvSpPr txBox="1"/>
          <p:nvPr/>
        </p:nvSpPr>
        <p:spPr>
          <a:xfrm>
            <a:off x="820845" y="4136919"/>
            <a:ext cx="5969920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'Welcome, '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'!'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956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024458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are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they cannot be changed once created.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 methods all return a new string and do not modify the original string.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saw the length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str.length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now we check some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str.method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()].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access the character at an index, we can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[]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operator or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787036" y="3738282"/>
            <a:ext cx="5969920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str.length</a:t>
            </a:r>
            <a:r>
              <a:rPr lang="en-US" dirty="0">
                <a:latin typeface="Consolas" panose="020B0609020204030204" pitchFamily="49" charset="0"/>
              </a:rPr>
              <a:t> == 5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str.charAt</a:t>
            </a:r>
            <a:r>
              <a:rPr lang="en-US" dirty="0">
                <a:latin typeface="Consolas" panose="020B0609020204030204" pitchFamily="49" charset="0"/>
              </a:rPr>
              <a:t>(0) == "H"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str[1] == "e"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not confuse with arrays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Strings are immutable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str[1] = "B";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58940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Substring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15601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extract a specific part of a string (called a substring), there are 3 methods: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str.substr</a:t>
            </a:r>
            <a:r>
              <a:rPr lang="en-US" dirty="0">
                <a:latin typeface="Consolas" panose="020B0609020204030204" pitchFamily="49" charset="0"/>
              </a:rPr>
              <a:t>(2, 2)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"cd"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deprecated, do not use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substr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(start, length)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str.substring</a:t>
            </a:r>
            <a:r>
              <a:rPr lang="en-US" dirty="0">
                <a:latin typeface="Consolas" panose="020B0609020204030204" pitchFamily="49" charset="0"/>
              </a:rPr>
              <a:t>(2, 4)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"cd"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substring(start, end), end is not included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str.substring</a:t>
            </a:r>
            <a:r>
              <a:rPr lang="en-US" dirty="0">
                <a:latin typeface="Consolas" panose="020B0609020204030204" pitchFamily="49" charset="0"/>
              </a:rPr>
              <a:t>(1)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bcde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str.slice</a:t>
            </a:r>
            <a:r>
              <a:rPr lang="en-US" dirty="0">
                <a:latin typeface="Consolas" panose="020B0609020204030204" pitchFamily="49" charset="0"/>
              </a:rPr>
              <a:t>(2, 4)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"cd"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same as substring but supports negative index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str.slice</a:t>
            </a:r>
            <a:r>
              <a:rPr lang="en-US" dirty="0">
                <a:latin typeface="Consolas" panose="020B0609020204030204" pitchFamily="49" charset="0"/>
              </a:rPr>
              <a:t>(-2)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"de"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str.slice</a:t>
            </a:r>
            <a:r>
              <a:rPr lang="en-US" dirty="0">
                <a:latin typeface="Consolas" panose="020B0609020204030204" pitchFamily="49" charset="0"/>
              </a:rPr>
              <a:t>(-4, -1)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bcd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8387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Text 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894457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the following 2 methods to transform text.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CSS, we saw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text-transform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property which could change the visual appearance of a text to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uppercase, lowercase, or capitalize.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string methods actually return a new changed string and do not just change the visual appearance.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81192" y="3763013"/>
            <a:ext cx="11029616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"hey YOU!"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str.toUpperCase</a:t>
            </a:r>
            <a:r>
              <a:rPr lang="en-US" dirty="0"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"HEY YOU!"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str.toLowerCase</a:t>
            </a:r>
            <a:r>
              <a:rPr lang="en-US" dirty="0"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"hey you!"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capitalize(str)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str[0].</a:t>
            </a:r>
            <a:r>
              <a:rPr lang="en-US" dirty="0" err="1">
                <a:latin typeface="Consolas" panose="020B0609020204030204" pitchFamily="49" charset="0"/>
              </a:rPr>
              <a:t>toUpperCase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str.slice</a:t>
            </a:r>
            <a:r>
              <a:rPr lang="en-US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capitalize(str)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"Hey YOU!"</a:t>
            </a:r>
          </a:p>
        </p:txBody>
      </p:sp>
    </p:spTree>
    <p:extLst>
      <p:ext uri="{BB962C8B-B14F-4D97-AF65-F5344CB8AC3E}">
        <p14:creationId xmlns:p14="http://schemas.microsoft.com/office/powerpoint/2010/main" val="153419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Trim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765237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Trimming is removing whitespace (space, newline, tab, …) from the start and end of a string.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action is done quite often so there is a method for it: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9490" y="3018865"/>
            <a:ext cx="11031318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   Example  \n 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str.trim</a:t>
            </a:r>
            <a:r>
              <a:rPr lang="en-US" dirty="0"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"Example"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str.trimStart</a:t>
            </a:r>
            <a:r>
              <a:rPr lang="en-US" dirty="0"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"Example  \n 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str.trimEnd</a:t>
            </a:r>
            <a:r>
              <a:rPr lang="en-US" dirty="0"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   Example"</a:t>
            </a:r>
          </a:p>
        </p:txBody>
      </p:sp>
    </p:spTree>
    <p:extLst>
      <p:ext uri="{BB962C8B-B14F-4D97-AF65-F5344CB8AC3E}">
        <p14:creationId xmlns:p14="http://schemas.microsoft.com/office/powerpoint/2010/main" val="9615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Padding &amp; Repeat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21528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Padding is adding characters at start or end of a string to make it reach a certain length: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"XY"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str.padStart</a:t>
            </a:r>
            <a:r>
              <a:rPr lang="en-US" dirty="0">
                <a:latin typeface="Consolas" panose="020B0609020204030204" pitchFamily="49" charset="0"/>
              </a:rPr>
              <a:t>(5)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   XY"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str.padEnd</a:t>
            </a:r>
            <a:r>
              <a:rPr lang="en-US" dirty="0">
                <a:latin typeface="Consolas" panose="020B0609020204030204" pitchFamily="49" charset="0"/>
              </a:rPr>
              <a:t>(5,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XYaaa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latin typeface="Consolas" panose="020B0609020204030204" pitchFamily="49" charset="0"/>
              </a:rPr>
              <a:t>.padStart(2,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"0"</a:t>
            </a:r>
            <a:r>
              <a:rPr lang="en-US" dirty="0">
                <a:latin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"06"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4473682"/>
            <a:ext cx="803040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the repeat method to get a string with copies of the original repeated: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5062817"/>
            <a:ext cx="11029616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"AB"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str.repeat</a:t>
            </a:r>
            <a:r>
              <a:rPr lang="en-US" dirty="0">
                <a:latin typeface="Consolas" panose="020B0609020204030204" pitchFamily="49" charset="0"/>
              </a:rPr>
              <a:t>(3)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"ABABAB"</a:t>
            </a:r>
          </a:p>
        </p:txBody>
      </p:sp>
    </p:spTree>
    <p:extLst>
      <p:ext uri="{BB962C8B-B14F-4D97-AF65-F5344CB8AC3E}">
        <p14:creationId xmlns:p14="http://schemas.microsoft.com/office/powerpoint/2010/main" val="269245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Replace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23744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Replaces the first instance of a string with another (and returns a new string):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33020" cy="3724994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"This is Mark Paul &amp; Kent Paul"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str.replace</a:t>
            </a:r>
            <a:r>
              <a:rPr lang="en-US" dirty="0">
                <a:latin typeface="Consolas" panose="020B0609020204030204" pitchFamily="49" charset="0"/>
              </a:rPr>
              <a:t>("Paul", "AB")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"This is Mark AB &amp; Kent Paul"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str.replace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paul</a:t>
            </a:r>
            <a:r>
              <a:rPr lang="en-US" dirty="0">
                <a:latin typeface="Consolas" panose="020B0609020204030204" pitchFamily="49" charset="0"/>
              </a:rPr>
              <a:t>", "AB")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"This is Mark Paul &amp; Kent Paul"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Replace string is case-sensitive.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Regex should be used if we want a case-insensitive replace: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paul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"AB")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"This is Mark AB &amp; Kent Paul"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To replace all instances: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/Paul/g</a:t>
            </a:r>
            <a:r>
              <a:rPr lang="en-US" dirty="0">
                <a:latin typeface="Consolas" panose="020B0609020204030204" pitchFamily="49" charset="0"/>
              </a:rPr>
              <a:t>, "AB")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"This is Mark AB &amp; Kent AB"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ECMAScript 2021: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str.replaceAll</a:t>
            </a:r>
            <a:r>
              <a:rPr lang="en-US" dirty="0">
                <a:latin typeface="Consolas" panose="020B0609020204030204" pitchFamily="49" charset="0"/>
              </a:rPr>
              <a:t>("Paul", "AB")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"This is Mark AB &amp; Kent AB"</a:t>
            </a:r>
          </a:p>
        </p:txBody>
      </p:sp>
    </p:spTree>
    <p:extLst>
      <p:ext uri="{BB962C8B-B14F-4D97-AF65-F5344CB8AC3E}">
        <p14:creationId xmlns:p14="http://schemas.microsoft.com/office/powerpoint/2010/main" val="138323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82603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split method splits our string into multiple parts in an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33020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"Example string here"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str.split</a:t>
            </a:r>
            <a:r>
              <a:rPr lang="en-US" dirty="0">
                <a:latin typeface="Consolas" panose="020B0609020204030204" pitchFamily="49" charset="0"/>
              </a:rPr>
              <a:t>(" ") ==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'Example'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'string'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'here'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str.split</a:t>
            </a:r>
            <a:r>
              <a:rPr lang="en-US" dirty="0">
                <a:latin typeface="Consolas" panose="020B0609020204030204" pitchFamily="49" charset="0"/>
              </a:rPr>
              <a:t>() ==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'Example string here'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a,b,c"</a:t>
            </a:r>
            <a:r>
              <a:rPr lang="en-US" dirty="0" err="1">
                <a:latin typeface="Consolas" panose="020B0609020204030204" pitchFamily="49" charset="0"/>
              </a:rPr>
              <a:t>.split</a:t>
            </a:r>
            <a:r>
              <a:rPr lang="en-US" dirty="0">
                <a:latin typeface="Consolas" panose="020B0609020204030204" pitchFamily="49" charset="0"/>
              </a:rPr>
              <a:t>(",") ==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Actually, the == is never true because JS objects are never equal unless they are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exact same object reference: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[1, 2];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b = [1, 2];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== b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 = a;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== c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65352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13918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the following methods to search the string for another string and get the starting index of it: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"This is a text here text"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str.indexOf</a:t>
            </a:r>
            <a:r>
              <a:rPr lang="en-US" dirty="0">
                <a:latin typeface="Consolas" panose="020B0609020204030204" pitchFamily="49" charset="0"/>
              </a:rPr>
              <a:t>('is') == 2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first instance of 'is' is on index 2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str.indexOf</a:t>
            </a:r>
            <a:r>
              <a:rPr lang="en-US" dirty="0">
                <a:latin typeface="Consolas" panose="020B0609020204030204" pitchFamily="49" charset="0"/>
              </a:rPr>
              <a:t>(' is ') == 4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str.indexOf</a:t>
            </a:r>
            <a:r>
              <a:rPr lang="en-US" dirty="0">
                <a:latin typeface="Consolas" panose="020B0609020204030204" pitchFamily="49" charset="0"/>
              </a:rPr>
              <a:t>('what') == -1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-1 is returned when nothing is found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str.indexOf</a:t>
            </a:r>
            <a:r>
              <a:rPr lang="en-US" dirty="0">
                <a:latin typeface="Consolas" panose="020B0609020204030204" pitchFamily="49" charset="0"/>
              </a:rPr>
              <a:t>('text') == 10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str.lastIndexOf</a:t>
            </a:r>
            <a:r>
              <a:rPr lang="en-US" dirty="0">
                <a:latin typeface="Consolas" panose="020B0609020204030204" pitchFamily="49" charset="0"/>
              </a:rPr>
              <a:t>('text') == 20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str.includes</a:t>
            </a:r>
            <a:r>
              <a:rPr lang="en-US" dirty="0">
                <a:latin typeface="Consolas" panose="020B0609020204030204" pitchFamily="49" charset="0"/>
              </a:rPr>
              <a:t>('This') == true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str.startsWith</a:t>
            </a:r>
            <a:r>
              <a:rPr lang="en-US" dirty="0">
                <a:latin typeface="Consolas" panose="020B0609020204030204" pitchFamily="49" charset="0"/>
              </a:rPr>
              <a:t>('is') == false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str.endsWith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xt</a:t>
            </a:r>
            <a:r>
              <a:rPr lang="en-US" dirty="0">
                <a:latin typeface="Consolas" panose="020B0609020204030204" pitchFamily="49" charset="0"/>
              </a:rPr>
              <a:t>') == true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str.search</a:t>
            </a:r>
            <a:r>
              <a:rPr lang="en-US" dirty="0">
                <a:latin typeface="Consolas" panose="020B0609020204030204" pitchFamily="49" charset="0"/>
              </a:rPr>
              <a:t>(/regex/) == -1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search method takes a regex</a:t>
            </a:r>
          </a:p>
        </p:txBody>
      </p:sp>
    </p:spTree>
    <p:extLst>
      <p:ext uri="{BB962C8B-B14F-4D97-AF65-F5344CB8AC3E}">
        <p14:creationId xmlns:p14="http://schemas.microsoft.com/office/powerpoint/2010/main" val="61702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JavaScript and its version history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Adding JS to HTML (end of body &amp; head defer)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Node.js, TypeScript, Babel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JS variable types (number, string, </a:t>
            </a:r>
            <a:r>
              <a:rPr lang="en-US" sz="2400" dirty="0" err="1"/>
              <a:t>boolean</a:t>
            </a:r>
            <a:r>
              <a:rPr lang="en-US" sz="2400" dirty="0"/>
              <a:t>, object, array)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JS variable declarations (var, let, const)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Equality vs strict equality (== vs ===)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 declaration vs function expression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Arrow function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Programming basics (if, ternary, switch, while, for)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Basic DOM manipulation (</a:t>
            </a:r>
            <a:r>
              <a:rPr lang="en-US" sz="2400" dirty="0" err="1"/>
              <a:t>getElementById</a:t>
            </a:r>
            <a:r>
              <a:rPr lang="en-US" sz="2400" dirty="0"/>
              <a:t>, </a:t>
            </a:r>
            <a:r>
              <a:rPr lang="en-US" sz="2400" dirty="0" err="1"/>
              <a:t>querySelector</a:t>
            </a:r>
            <a:r>
              <a:rPr lang="en-US" sz="2400" dirty="0"/>
              <a:t>,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</a:t>
            </a:r>
            <a:r>
              <a:rPr lang="en-US" sz="2400" dirty="0" err="1"/>
              <a:t>innerHTML</a:t>
            </a:r>
            <a:r>
              <a:rPr lang="en-US" sz="2400" dirty="0"/>
              <a:t>, style, </a:t>
            </a:r>
            <a:r>
              <a:rPr lang="en-US" sz="2400" dirty="0" err="1"/>
              <a:t>classList</a:t>
            </a:r>
            <a:r>
              <a:rPr lang="en-US" sz="2400" dirty="0"/>
              <a:t>, </a:t>
            </a:r>
            <a:r>
              <a:rPr lang="en-US" sz="2400" dirty="0" err="1"/>
              <a:t>setAttribute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692281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 numbers can be both integers or decimals.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Their type is 'number' and the Number object is their wrapper.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971800"/>
            <a:ext cx="11033020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 = 10;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num2 = 10.24;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num3 = 12e3;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12000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num4 = 12e-3;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0.012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Numbers are accurate up to 15 digits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Number.MAX_SAFE_INTEGER</a:t>
            </a:r>
            <a:r>
              <a:rPr lang="en-US" dirty="0">
                <a:latin typeface="Consolas" panose="020B0609020204030204" pitchFamily="49" charset="0"/>
              </a:rPr>
              <a:t> == 9007199254740991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Decimals are not always accurate (floating point precision error)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0.1 + 0.2 == 0.30000000000000004</a:t>
            </a:r>
          </a:p>
        </p:txBody>
      </p:sp>
    </p:spTree>
    <p:extLst>
      <p:ext uri="{BB962C8B-B14F-4D97-AF65-F5344CB8AC3E}">
        <p14:creationId xmlns:p14="http://schemas.microsoft.com/office/powerpoint/2010/main" val="135214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String and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07749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+ operator concatenates strings, and sums numbers.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str = "10";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 = 20;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str + num == "1020"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num + str == "2010"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"10" + "20" == "1020"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1 + 2 + "3" == "33"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left to right evaluation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other operators (-, *, /, ...) try to turn the string into a number: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"10" * "2" == 20</a:t>
            </a:r>
          </a:p>
        </p:txBody>
      </p:sp>
    </p:spTree>
    <p:extLst>
      <p:ext uri="{BB962C8B-B14F-4D97-AF65-F5344CB8AC3E}">
        <p14:creationId xmlns:p14="http://schemas.microsoft.com/office/powerpoint/2010/main" val="34053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Other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24162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Invalid operations produce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(Not a Number):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 = 122 /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"what"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num == </a:t>
            </a:r>
            <a:r>
              <a:rPr lang="en-US" dirty="0" err="1">
                <a:latin typeface="Consolas" panose="020B0609020204030204" pitchFamily="49" charset="0"/>
              </a:rPr>
              <a:t>NaN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"Hi" </a:t>
            </a:r>
            <a:r>
              <a:rPr lang="en-US" dirty="0">
                <a:latin typeface="Consolas" panose="020B0609020204030204" pitchFamily="49" charset="0"/>
              </a:rPr>
              <a:t>* 2 == </a:t>
            </a:r>
            <a:r>
              <a:rPr lang="en-US" dirty="0" err="1">
                <a:latin typeface="Consolas" panose="020B0609020204030204" pitchFamily="49" charset="0"/>
              </a:rPr>
              <a:t>NaN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NaN</a:t>
            </a:r>
            <a:r>
              <a:rPr lang="en-US" dirty="0">
                <a:latin typeface="Consolas" panose="020B0609020204030204" pitchFamily="49" charset="0"/>
              </a:rPr>
              <a:t> == 'number'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3B977-3C84-9D85-5309-006B253F08CA}"/>
              </a:ext>
            </a:extLst>
          </p:cNvPr>
          <p:cNvSpPr txBox="1"/>
          <p:nvPr/>
        </p:nvSpPr>
        <p:spPr>
          <a:xfrm>
            <a:off x="577788" y="4204294"/>
            <a:ext cx="301204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 numbers are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Infinity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4164C-7265-8B83-49AD-D541E4DDDFF1}"/>
              </a:ext>
            </a:extLst>
          </p:cNvPr>
          <p:cNvSpPr txBox="1"/>
          <p:nvPr/>
        </p:nvSpPr>
        <p:spPr>
          <a:xfrm>
            <a:off x="577788" y="4771464"/>
            <a:ext cx="11029616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 = 10e400;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num == Infinity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Infinity == 'number'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b = 122 / 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division by zero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b == Infinity</a:t>
            </a:r>
          </a:p>
        </p:txBody>
      </p:sp>
    </p:spTree>
    <p:extLst>
      <p:ext uri="{BB962C8B-B14F-4D97-AF65-F5344CB8AC3E}">
        <p14:creationId xmlns:p14="http://schemas.microsoft.com/office/powerpoint/2010/main" val="2216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To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01318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 to turn a number into a string: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 = 122;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num.toString</a:t>
            </a:r>
            <a:r>
              <a:rPr lang="en-US" dirty="0">
                <a:latin typeface="Consolas" panose="020B0609020204030204" pitchFamily="49" charset="0"/>
              </a:rPr>
              <a:t>() == "122"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num.toString</a:t>
            </a:r>
            <a:r>
              <a:rPr lang="en-US" dirty="0">
                <a:latin typeface="Consolas" panose="020B0609020204030204" pitchFamily="49" charset="0"/>
              </a:rPr>
              <a:t>(2) == "1111010"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binary (base 2)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num.toString</a:t>
            </a:r>
            <a:r>
              <a:rPr lang="en-US" dirty="0">
                <a:latin typeface="Consolas" panose="020B0609020204030204" pitchFamily="49" charset="0"/>
              </a:rPr>
              <a:t>(16) == "7a"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hex (base 16)</a:t>
            </a:r>
          </a:p>
        </p:txBody>
      </p:sp>
    </p:spTree>
    <p:extLst>
      <p:ext uri="{BB962C8B-B14F-4D97-AF65-F5344CB8AC3E}">
        <p14:creationId xmlns:p14="http://schemas.microsoft.com/office/powerpoint/2010/main" val="1917802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From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5950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to turn a string into a number: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3724994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num = +str;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str == 'string'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num == 'number'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latin typeface="Consolas" panose="020B0609020204030204" pitchFamily="49" charset="0"/>
              </a:rPr>
              <a:t> == 10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Number(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latin typeface="Consolas" panose="020B0609020204030204" pitchFamily="49" charset="0"/>
              </a:rPr>
              <a:t>) == 10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parseInt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latin typeface="Consolas" panose="020B0609020204030204" pitchFamily="49" charset="0"/>
              </a:rPr>
              <a:t>) == 10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parseInt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"10.2"</a:t>
            </a:r>
            <a:r>
              <a:rPr lang="en-US" dirty="0">
                <a:latin typeface="Consolas" panose="020B0609020204030204" pitchFamily="49" charset="0"/>
              </a:rPr>
              <a:t>) == 10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parseInt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"10abc8"</a:t>
            </a:r>
            <a:r>
              <a:rPr lang="en-US" dirty="0">
                <a:latin typeface="Consolas" panose="020B0609020204030204" pitchFamily="49" charset="0"/>
              </a:rPr>
              <a:t>) == 10</a:t>
            </a:r>
          </a:p>
        </p:txBody>
      </p:sp>
    </p:spTree>
    <p:extLst>
      <p:ext uri="{BB962C8B-B14F-4D97-AF65-F5344CB8AC3E}">
        <p14:creationId xmlns:p14="http://schemas.microsoft.com/office/powerpoint/2010/main" val="387841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 err="1"/>
              <a:t>BigInt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85453D-938D-382F-A50B-85DDE753E7CA}"/>
                  </a:ext>
                </a:extLst>
              </p:cNvPr>
              <p:cNvSpPr txBox="1"/>
              <p:nvPr/>
            </p:nvSpPr>
            <p:spPr>
              <a:xfrm>
                <a:off x="577788" y="2086829"/>
                <a:ext cx="9824997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BigInt is another numeric type that allows numbers higher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- 1 (9007199254740991)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85453D-938D-382F-A50B-85DDE753E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8" y="2086829"/>
                <a:ext cx="9824997" cy="438005"/>
              </a:xfrm>
              <a:prstGeom prst="rect">
                <a:avLst/>
              </a:prstGeom>
              <a:blipFill>
                <a:blip r:embed="rId2"/>
                <a:stretch>
                  <a:fillRect l="-6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a = 900719925474099199n;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notice the 'n' at the end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a == '</a:t>
            </a:r>
            <a:r>
              <a:rPr lang="en-US" dirty="0" err="1">
                <a:latin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Arithmetic between Number and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not allowed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9B159-5A44-87A4-BA78-91A5D0ACDBFB}"/>
              </a:ext>
            </a:extLst>
          </p:cNvPr>
          <p:cNvSpPr txBox="1"/>
          <p:nvPr/>
        </p:nvSpPr>
        <p:spPr>
          <a:xfrm>
            <a:off x="577788" y="4029632"/>
            <a:ext cx="347159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if a number is an integer: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70108-E3E9-3184-1AC5-A70B8EEE908B}"/>
              </a:ext>
            </a:extLst>
          </p:cNvPr>
          <p:cNvSpPr txBox="1"/>
          <p:nvPr/>
        </p:nvSpPr>
        <p:spPr>
          <a:xfrm>
            <a:off x="577788" y="4579726"/>
            <a:ext cx="11029616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Number.isInteger</a:t>
            </a:r>
            <a:r>
              <a:rPr lang="en-US" dirty="0">
                <a:latin typeface="Consolas" panose="020B0609020204030204" pitchFamily="49" charset="0"/>
              </a:rPr>
              <a:t>(10) == true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Number.isInteger</a:t>
            </a:r>
            <a:r>
              <a:rPr lang="en-US" dirty="0">
                <a:latin typeface="Consolas" panose="020B0609020204030204" pitchFamily="49" charset="0"/>
              </a:rPr>
              <a:t>(12.2) == false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Number.isSafeInteger</a:t>
            </a:r>
            <a:r>
              <a:rPr lang="en-US" dirty="0">
                <a:latin typeface="Consolas" panose="020B0609020204030204" pitchFamily="49" charset="0"/>
              </a:rPr>
              <a:t>(10) == true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lower than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Number.MAX_SAFE_INTEGER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// and higher than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Number.MIN_SAFE_INTEGER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79917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89913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Arrays are an object type and can store multiple items of different types like a list where order matters.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= [1, 2,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== 'object'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</a:rPr>
              <a:t> == 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access elements with the [] operator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[0] == 1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</a:rPr>
              <a:t> – 1]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[0] = {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"me" 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7086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Looping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29786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to loop over all array items: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7" y="2646828"/>
            <a:ext cx="5394960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`Item ${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}: ${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console.log(x);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23191-3DF8-F151-0A68-E6CC938C3618}"/>
              </a:ext>
            </a:extLst>
          </p:cNvPr>
          <p:cNvSpPr txBox="1"/>
          <p:nvPr/>
        </p:nvSpPr>
        <p:spPr>
          <a:xfrm>
            <a:off x="6219255" y="2646828"/>
            <a:ext cx="5394960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x]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arr.entries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`Item ${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}: ${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arr.forEach</a:t>
            </a:r>
            <a:r>
              <a:rPr lang="en-US" dirty="0">
                <a:latin typeface="Consolas" panose="020B0609020204030204" pitchFamily="49" charset="0"/>
              </a:rPr>
              <a:t>((x,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=&gt;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`Item ${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}: ${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arr.forEach</a:t>
            </a:r>
            <a:r>
              <a:rPr lang="en-US" dirty="0">
                <a:latin typeface="Consolas" panose="020B0609020204030204" pitchFamily="49" charset="0"/>
              </a:rPr>
              <a:t>(x =&gt; console.log(x));</a:t>
            </a:r>
          </a:p>
        </p:txBody>
      </p:sp>
    </p:spTree>
    <p:extLst>
      <p:ext uri="{BB962C8B-B14F-4D97-AF65-F5344CB8AC3E}">
        <p14:creationId xmlns:p14="http://schemas.microsoft.com/office/powerpoint/2010/main" val="393511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Adding New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84360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append an item to the end of the array, use the push method.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3724994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= [1, 2, 3];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x.push</a:t>
            </a:r>
            <a:r>
              <a:rPr lang="en-US" dirty="0"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x == [1, 2, 3, 4]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x.pop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x == [1, 2, 3]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appending to the start of the array: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x.unshift</a:t>
            </a:r>
            <a:r>
              <a:rPr lang="en-US" dirty="0">
                <a:latin typeface="Consolas" panose="020B0609020204030204" pitchFamily="49" charset="0"/>
              </a:rPr>
              <a:t>(0);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[0].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(x), [0, ...x] (spread operator)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x == [0, 1, 2, 3]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x.shift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x == [1, 2, 3]</a:t>
            </a:r>
          </a:p>
        </p:txBody>
      </p:sp>
    </p:spTree>
    <p:extLst>
      <p:ext uri="{BB962C8B-B14F-4D97-AF65-F5344CB8AC3E}">
        <p14:creationId xmlns:p14="http://schemas.microsoft.com/office/powerpoint/2010/main" val="89835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Continue…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0870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ircular 2">
            <a:extLst>
              <a:ext uri="{FF2B5EF4-FFF2-40B4-BE49-F238E27FC236}">
                <a16:creationId xmlns:a16="http://schemas.microsoft.com/office/drawing/2014/main" id="{F6B6E0C1-2FAF-7419-B810-59D22364FF84}"/>
              </a:ext>
            </a:extLst>
          </p:cNvPr>
          <p:cNvSpPr/>
          <p:nvPr/>
        </p:nvSpPr>
        <p:spPr>
          <a:xfrm flipH="1">
            <a:off x="8353179" y="1321710"/>
            <a:ext cx="1573306" cy="15127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91103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Check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88396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check if an object type is actually an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= [1, 2, 3];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x == 'object'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Array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Array.isArray</a:t>
            </a:r>
            <a:r>
              <a:rPr lang="en-US" dirty="0"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98627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To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256765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convert an array to a spring representation of its elements, use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 can be used to change the element separator.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45470"/>
            <a:ext cx="11029616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= [1, 2, 3];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x.toString</a:t>
            </a:r>
            <a:r>
              <a:rPr lang="en-US" dirty="0"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"1,2,3"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x.join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latin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"1 2 3"</a:t>
            </a:r>
          </a:p>
        </p:txBody>
      </p:sp>
    </p:spTree>
    <p:extLst>
      <p:ext uri="{BB962C8B-B14F-4D97-AF65-F5344CB8AC3E}">
        <p14:creationId xmlns:p14="http://schemas.microsoft.com/office/powerpoint/2010/main" val="1052443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Splice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26752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splice method can be used to insert or delete elements at a specific index: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4"/>
            <a:ext cx="11029616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= [1, 2, 3];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x.slice</a:t>
            </a:r>
            <a:r>
              <a:rPr lang="en-US" dirty="0">
                <a:latin typeface="Consolas" panose="020B0609020204030204" pitchFamily="49" charset="0"/>
              </a:rPr>
              <a:t>(1) == [2, 3]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arr.splice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(start index, remove count, new items...)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x.splice</a:t>
            </a:r>
            <a:r>
              <a:rPr lang="en-US" dirty="0">
                <a:latin typeface="Consolas" panose="020B0609020204030204" pitchFamily="49" charset="0"/>
              </a:rPr>
              <a:t>(1, 0, 45) =&gt; [1, 45, 2, 3]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x.splice</a:t>
            </a:r>
            <a:r>
              <a:rPr lang="en-US" dirty="0">
                <a:latin typeface="Consolas" panose="020B0609020204030204" pitchFamily="49" charset="0"/>
              </a:rPr>
              <a:t>(1, 1) =&gt; [1, 3]</a:t>
            </a:r>
          </a:p>
        </p:txBody>
      </p:sp>
    </p:spTree>
    <p:extLst>
      <p:ext uri="{BB962C8B-B14F-4D97-AF65-F5344CB8AC3E}">
        <p14:creationId xmlns:p14="http://schemas.microsoft.com/office/powerpoint/2010/main" val="3827241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115048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655977" cy="339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following topics were discussed in the class and shown in code: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BOM (Browser Object Model) window object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(Document Object Model) document object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Elements vs Nodes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navigation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nextElementSibling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previousElementSibling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parentElement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children)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 navigation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nextSibling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previousSibling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parentNode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childNodes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manipulation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createElement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appendChild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removeChild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Events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addEventListener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removeEventListener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Event bubbling and capturing</a:t>
            </a:r>
          </a:p>
        </p:txBody>
      </p:sp>
    </p:spTree>
    <p:extLst>
      <p:ext uri="{BB962C8B-B14F-4D97-AF65-F5344CB8AC3E}">
        <p14:creationId xmlns:p14="http://schemas.microsoft.com/office/powerpoint/2010/main" val="288109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2901" y="2476499"/>
            <a:ext cx="13498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3507242" cy="373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has 7 primitive types: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 ("test")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(12.2)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Boolean (true)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BigInt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(240n)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Symbol (Symbol("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 (null)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Undefined (undefined)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745F-FADF-9A1F-7BC7-9B248157175C}"/>
              </a:ext>
            </a:extLst>
          </p:cNvPr>
          <p:cNvSpPr txBox="1"/>
          <p:nvPr/>
        </p:nvSpPr>
        <p:spPr>
          <a:xfrm>
            <a:off x="5234953" y="2086829"/>
            <a:ext cx="2921954" cy="373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rest are object values: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Map &amp; 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2619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40872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are put between quotes (double or single):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20845" y="2592554"/>
            <a:ext cx="5969920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"He's not here"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str2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'Is this the "great" tower?'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A57A-AC53-8AAB-110B-53896C845E98}"/>
              </a:ext>
            </a:extLst>
          </p:cNvPr>
          <p:cNvSpPr txBox="1"/>
          <p:nvPr/>
        </p:nvSpPr>
        <p:spPr>
          <a:xfrm>
            <a:off x="577788" y="3603687"/>
            <a:ext cx="587122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get a string's length using the length property: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CB926-4FBD-E3D5-82F9-C46075481452}"/>
              </a:ext>
            </a:extLst>
          </p:cNvPr>
          <p:cNvSpPr txBox="1"/>
          <p:nvPr/>
        </p:nvSpPr>
        <p:spPr>
          <a:xfrm>
            <a:off x="820845" y="4161726"/>
            <a:ext cx="5969920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str2.length == 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DC09-F2F6-42AD-1099-864B5C278BAC}"/>
              </a:ext>
            </a:extLst>
          </p:cNvPr>
          <p:cNvSpPr txBox="1"/>
          <p:nvPr/>
        </p:nvSpPr>
        <p:spPr>
          <a:xfrm>
            <a:off x="577788" y="4840461"/>
            <a:ext cx="886877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put quotations in a string, we have to escape them using the backslash character: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29DCA-034A-211D-A3A3-4B70F735AA2E}"/>
              </a:ext>
            </a:extLst>
          </p:cNvPr>
          <p:cNvSpPr txBox="1"/>
          <p:nvPr/>
        </p:nvSpPr>
        <p:spPr>
          <a:xfrm>
            <a:off x="820845" y="5393381"/>
            <a:ext cx="5969920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 double \"quote\" inside"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str2 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"Escaping backslash: \\"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88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7174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New lines (\n):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20845" y="2592554"/>
            <a:ext cx="5969920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 new\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nline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 new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//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A57A-AC53-8AAB-110B-53896C845E98}"/>
              </a:ext>
            </a:extLst>
          </p:cNvPr>
          <p:cNvSpPr txBox="1"/>
          <p:nvPr/>
        </p:nvSpPr>
        <p:spPr>
          <a:xfrm>
            <a:off x="577788" y="3603687"/>
            <a:ext cx="240751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 concatenation: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CB926-4FBD-E3D5-82F9-C46075481452}"/>
              </a:ext>
            </a:extLst>
          </p:cNvPr>
          <p:cNvSpPr txBox="1"/>
          <p:nvPr/>
        </p:nvSpPr>
        <p:spPr>
          <a:xfrm>
            <a:off x="820845" y="4161726"/>
            <a:ext cx="5969920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"Hello "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"World!"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str2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 said: "</a:t>
            </a:r>
            <a:r>
              <a:rPr lang="en-US" dirty="0">
                <a:latin typeface="Consolas" panose="020B0609020204030204" pitchFamily="49" charset="0"/>
              </a:rPr>
              <a:t> + str;</a:t>
            </a:r>
          </a:p>
        </p:txBody>
      </p:sp>
    </p:spTree>
    <p:extLst>
      <p:ext uri="{BB962C8B-B14F-4D97-AF65-F5344CB8AC3E}">
        <p14:creationId xmlns:p14="http://schemas.microsoft.com/office/powerpoint/2010/main" val="39085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Template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048194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Template strings were introduced in ES6.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use backticks (the character next to 1 in keyboard):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20845" y="2995965"/>
            <a:ext cx="5969920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latin typeface="Consolas" panose="020B0609020204030204" pitchFamily="49" charset="0"/>
              </a:rPr>
              <a:t>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`A template string, "A", 'B'`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A57A-AC53-8AAB-110B-53896C845E98}"/>
              </a:ext>
            </a:extLst>
          </p:cNvPr>
          <p:cNvSpPr txBox="1"/>
          <p:nvPr/>
        </p:nvSpPr>
        <p:spPr>
          <a:xfrm>
            <a:off x="577788" y="3547786"/>
            <a:ext cx="318157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allow multi-line strings: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CB926-4FBD-E3D5-82F9-C46075481452}"/>
              </a:ext>
            </a:extLst>
          </p:cNvPr>
          <p:cNvSpPr txBox="1"/>
          <p:nvPr/>
        </p:nvSpPr>
        <p:spPr>
          <a:xfrm>
            <a:off x="820845" y="4099774"/>
            <a:ext cx="5969920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str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"Hello "</a:t>
            </a:r>
            <a:r>
              <a:rPr lang="en-US" dirty="0">
                <a:latin typeface="Consolas" panose="020B0609020204030204" pitchFamily="49" charset="0"/>
              </a:rPr>
              <a:t> +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"World!"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fa-IR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str2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`Hello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there,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World!`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357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7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7588</TotalTime>
  <Words>2390</Words>
  <Application>Microsoft Office PowerPoint</Application>
  <PresentationFormat>Widescreen</PresentationFormat>
  <Paragraphs>308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Gill Sans MT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2_Dividend</vt:lpstr>
      <vt:lpstr>3_Dividend</vt:lpstr>
      <vt:lpstr>Lesson 8: JS (Part 2)</vt:lpstr>
      <vt:lpstr>A Short Review…</vt:lpstr>
      <vt:lpstr>Continue…</vt:lpstr>
      <vt:lpstr>JavaScript</vt:lpstr>
      <vt:lpstr>String</vt:lpstr>
      <vt:lpstr>Types</vt:lpstr>
      <vt:lpstr>Strings</vt:lpstr>
      <vt:lpstr>Strings</vt:lpstr>
      <vt:lpstr>Template Strings</vt:lpstr>
      <vt:lpstr>String Interpolation</vt:lpstr>
      <vt:lpstr>String Methods</vt:lpstr>
      <vt:lpstr>Substring</vt:lpstr>
      <vt:lpstr>Text Transform</vt:lpstr>
      <vt:lpstr>Trim</vt:lpstr>
      <vt:lpstr>Padding &amp; Repeat</vt:lpstr>
      <vt:lpstr>Replace</vt:lpstr>
      <vt:lpstr>Split</vt:lpstr>
      <vt:lpstr>Search</vt:lpstr>
      <vt:lpstr>Number</vt:lpstr>
      <vt:lpstr>Numbers</vt:lpstr>
      <vt:lpstr>String and Numbers</vt:lpstr>
      <vt:lpstr>Other Numbers</vt:lpstr>
      <vt:lpstr>To String</vt:lpstr>
      <vt:lpstr>From String</vt:lpstr>
      <vt:lpstr>BigInt</vt:lpstr>
      <vt:lpstr>Array</vt:lpstr>
      <vt:lpstr>Arrays</vt:lpstr>
      <vt:lpstr>Looping</vt:lpstr>
      <vt:lpstr>Adding New Items</vt:lpstr>
      <vt:lpstr>Check Array</vt:lpstr>
      <vt:lpstr>To String</vt:lpstr>
      <vt:lpstr>Splice</vt:lpstr>
      <vt:lpstr>Document Object Model</vt:lpstr>
      <vt:lpstr>Topics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L8: JS (Part 2)</dc:title>
  <dc:creator>Misagh M</dc:creator>
  <cp:keywords>ACM, Summer of Code, SoC 2024</cp:keywords>
  <cp:lastModifiedBy>Misagh M</cp:lastModifiedBy>
  <cp:revision>1353</cp:revision>
  <dcterms:created xsi:type="dcterms:W3CDTF">2024-07-15T16:22:31Z</dcterms:created>
  <dcterms:modified xsi:type="dcterms:W3CDTF">2024-08-18T19:47:16Z</dcterms:modified>
  <cp:category>Front-end Developement Course</cp:category>
</cp:coreProperties>
</file>