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  <p:sldMasterId id="2147483709" r:id="rId3"/>
    <p:sldMasterId id="2147483823" r:id="rId4"/>
    <p:sldMasterId id="2147483835" r:id="rId5"/>
    <p:sldMasterId id="2147483847" r:id="rId6"/>
    <p:sldMasterId id="2147483859" r:id="rId7"/>
  </p:sldMasterIdLst>
  <p:notesMasterIdLst>
    <p:notesMasterId r:id="rId46"/>
  </p:notesMasterIdLst>
  <p:sldIdLst>
    <p:sldId id="256" r:id="rId8"/>
    <p:sldId id="281" r:id="rId9"/>
    <p:sldId id="284" r:id="rId10"/>
    <p:sldId id="282" r:id="rId11"/>
    <p:sldId id="290" r:id="rId12"/>
    <p:sldId id="439" r:id="rId13"/>
    <p:sldId id="470" r:id="rId14"/>
    <p:sldId id="471" r:id="rId15"/>
    <p:sldId id="472" r:id="rId16"/>
    <p:sldId id="359" r:id="rId17"/>
    <p:sldId id="453" r:id="rId18"/>
    <p:sldId id="473" r:id="rId19"/>
    <p:sldId id="474" r:id="rId20"/>
    <p:sldId id="485" r:id="rId21"/>
    <p:sldId id="475" r:id="rId22"/>
    <p:sldId id="483" r:id="rId23"/>
    <p:sldId id="484" r:id="rId24"/>
    <p:sldId id="476" r:id="rId25"/>
    <p:sldId id="477" r:id="rId26"/>
    <p:sldId id="478" r:id="rId27"/>
    <p:sldId id="481" r:id="rId28"/>
    <p:sldId id="479" r:id="rId29"/>
    <p:sldId id="480" r:id="rId30"/>
    <p:sldId id="482" r:id="rId31"/>
    <p:sldId id="486" r:id="rId32"/>
    <p:sldId id="487" r:id="rId33"/>
    <p:sldId id="488" r:id="rId34"/>
    <p:sldId id="489" r:id="rId35"/>
    <p:sldId id="460" r:id="rId36"/>
    <p:sldId id="461" r:id="rId37"/>
    <p:sldId id="490" r:id="rId38"/>
    <p:sldId id="491" r:id="rId39"/>
    <p:sldId id="492" r:id="rId40"/>
    <p:sldId id="493" r:id="rId41"/>
    <p:sldId id="494" r:id="rId42"/>
    <p:sldId id="462" r:id="rId43"/>
    <p:sldId id="463" r:id="rId44"/>
    <p:sldId id="280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C42BE7AB-CD94-4EE7-8DC7-CE00368224BD}">
          <p14:sldIdLst>
            <p14:sldId id="256"/>
          </p14:sldIdLst>
        </p14:section>
        <p14:section name="Before Starting" id="{7DAF24B9-FCEA-48F7-B3C7-15EA8134C1BD}">
          <p14:sldIdLst>
            <p14:sldId id="281"/>
            <p14:sldId id="284"/>
          </p14:sldIdLst>
        </p14:section>
        <p14:section name="Start" id="{D288F81C-FAC3-4480-BFD5-57A6CF833CD5}">
          <p14:sldIdLst>
            <p14:sldId id="282"/>
          </p14:sldIdLst>
        </p14:section>
        <p14:section name="Local Storage" id="{C2DE842C-F6A5-4363-A700-DA362C56D256}">
          <p14:sldIdLst>
            <p14:sldId id="290"/>
            <p14:sldId id="439"/>
            <p14:sldId id="470"/>
            <p14:sldId id="471"/>
            <p14:sldId id="472"/>
          </p14:sldIdLst>
        </p14:section>
        <p14:section name="Object" id="{20B13236-D6D9-450C-BA87-5BF9F7426A9C}">
          <p14:sldIdLst>
            <p14:sldId id="359"/>
            <p14:sldId id="453"/>
            <p14:sldId id="473"/>
            <p14:sldId id="474"/>
            <p14:sldId id="485"/>
            <p14:sldId id="475"/>
            <p14:sldId id="483"/>
            <p14:sldId id="484"/>
            <p14:sldId id="476"/>
            <p14:sldId id="477"/>
            <p14:sldId id="478"/>
            <p14:sldId id="481"/>
            <p14:sldId id="479"/>
            <p14:sldId id="480"/>
            <p14:sldId id="482"/>
            <p14:sldId id="486"/>
            <p14:sldId id="487"/>
            <p14:sldId id="488"/>
            <p14:sldId id="489"/>
          </p14:sldIdLst>
        </p14:section>
        <p14:section name="Class" id="{8D1B97B8-2410-4937-BD7E-807E156ED75A}">
          <p14:sldIdLst>
            <p14:sldId id="460"/>
            <p14:sldId id="461"/>
            <p14:sldId id="490"/>
            <p14:sldId id="491"/>
            <p14:sldId id="492"/>
            <p14:sldId id="493"/>
            <p14:sldId id="494"/>
          </p14:sldIdLst>
        </p14:section>
        <p14:section name="Use Strict" id="{721EB289-C586-4581-80BC-B422E799AACC}">
          <p14:sldIdLst>
            <p14:sldId id="462"/>
            <p14:sldId id="463"/>
          </p14:sldIdLst>
        </p14:section>
        <p14:section name="End" id="{3622DF8C-0BB8-4F6C-AC27-A33236A929FF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79967"/>
    <a:srgbClr val="808080"/>
    <a:srgbClr val="40C040"/>
    <a:srgbClr val="006600"/>
    <a:srgbClr val="99FF99"/>
    <a:srgbClr val="7FFF7F"/>
    <a:srgbClr val="FF0000"/>
    <a:srgbClr val="0000FF"/>
    <a:srgbClr val="80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5" autoAdjust="0"/>
    <p:restoredTop sz="94599" autoAdjust="0"/>
  </p:normalViewPr>
  <p:slideViewPr>
    <p:cSldViewPr snapToGrid="0">
      <p:cViewPr varScale="1">
        <p:scale>
          <a:sx n="71" d="100"/>
          <a:sy n="71" d="100"/>
        </p:scale>
        <p:origin x="297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6BF23-E995-4FDC-9CC1-8D1AD4058A58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53F72-49EF-40A5-B630-BE99148EC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6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53F72-49EF-40A5-B630-BE99148ECF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7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1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1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1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30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3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98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7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80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34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4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270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19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1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981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71456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32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752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532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728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527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3FBF3-C458-1705-1AC8-6F4B3354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93338-501F-B2CA-F6B5-8A4700B97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9776B-6AFB-F63C-6D02-E7166D2A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3009C-57DD-574E-218D-3D5A2D980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6E619-AD4D-6703-9E3D-FE28CE25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4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708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4BA0-EDE7-AFDD-5FE5-879A5967C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166EE-7F50-A25E-3941-1114B68B3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0A5D5-5754-EB43-3B24-42F930CD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44F04-B6C0-EFAB-CB0F-5CAA9F61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BBBC-BD47-A284-1A57-2922A827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513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4B21-7839-A612-B94B-0BE73017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B5F4E-D4E6-172C-CD9C-2B5FD93BA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1DF22-6FE1-E5FF-B25D-0E0E42FD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AD44E-6CBA-71A4-1AF9-F9D072D1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1B2D1-676B-25EB-3144-2AA6D4F5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26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581DA-0439-D663-F45C-32C1F89D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6EF58-F359-CF0D-4AAB-F10CC7B58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16EB3-C183-57AC-9633-1C918264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729AA-7152-D606-BC54-01742F4C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483D8-4FB3-C125-323A-9C6502CB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715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D999-BA1F-DEDA-1FB2-5A4D5D86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56F9B-4C69-8D45-2CC9-53638E169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C799F-75B9-200E-39C7-66360FB8C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8FB0E-3C24-E052-9D29-1F423DAC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63A26-34FD-0459-0393-2554539C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FD274-CF5D-BC46-5679-9878312B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555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A38C-5B4D-8A62-4ADF-F34393D5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C47D4-C550-E50E-2635-5140AD63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3754B-8394-3CF3-638F-8C9AAD222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318A2-7A81-23D7-55C0-0C58C844C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F84F0-6E14-A573-8495-366DE259A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90C23-2072-7149-D2CA-315D0801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E1B64-9DCB-FBBD-2F62-AD29D0CB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8C7B8-5D8C-0651-5D7D-2AF27B4A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781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F2F6-FD0A-F6D0-6B1A-462FA7DB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F4802-F923-82EE-979E-41B0DA219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504E7-2D81-8DAD-148E-45719F27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7AEEE-C65E-23F9-3CF6-9A2D4FCE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460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C7309-DE5C-AF04-BDB6-98DE8E20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7BDB5-EBF9-52B3-7F4F-2B66AE34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D7B36-310B-E64F-039A-61C92BFA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318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ECE3-302E-3A0A-C807-A2A7845F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8D523-EAE7-EDB5-CE8A-C3EF9FD1F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EBE0D-A03A-5D46-09D4-3404E625C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B5450-29B0-2E0D-85F6-5864B30A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8E46A-22CA-202F-D5A5-4A17D365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C157D-7EE4-CD23-1F8E-DF31FC4C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779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35B0-8FD4-1389-C846-C6B24004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712F5-EBAB-111F-2EBF-DE1A24208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503FF-04B3-B506-C7B9-BF3592167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707A5-F9B9-2661-025C-6E92383E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0EA1D-1569-07DE-8C77-AA4C61A7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B49C0-C48F-3AC4-47BC-6024D1F1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552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5E2D-3D7B-DA4A-5FF2-DE2E4A4A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FC3BE-ACBD-F514-63CA-23E0180E4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40E7A-FF87-10F8-FF3D-4F5C8BFA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48028-2F01-C959-3385-FC4F86A5F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5B21B-8F1E-6AC7-6227-86342B2E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7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041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8D56D-FDC2-E9B6-2AF6-69CA02147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5961F-57F5-C079-BC08-8A123C805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66AED-47D7-8CD0-D7CE-F0274FCF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46FD6-DE50-C24F-279C-5BC1AA1A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AE7B4-6C35-647F-A01D-7D37A445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838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65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0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397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253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650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527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594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956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6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515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057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156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667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745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483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014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91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2199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582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3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743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0128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823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6662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3332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2671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9289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3747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172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2386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1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1354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1838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6913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4632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6868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915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7537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990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7166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7621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9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6764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7022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8780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9946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5748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1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5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9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0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ECED0-71C0-D237-D90B-27BDC536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56990-B122-833A-A8D6-2833ADA20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A0E24-1ECF-9978-279D-87ACA07BB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12845-82AF-A347-5319-B772DCAD9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F4B4F-378E-EF0F-419F-D2BB2052D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3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709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485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022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853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71000">
              <a:schemeClr val="tx1">
                <a:lumMod val="6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ght spots">
            <a:extLst>
              <a:ext uri="{FF2B5EF4-FFF2-40B4-BE49-F238E27FC236}">
                <a16:creationId xmlns:a16="http://schemas.microsoft.com/office/drawing/2014/main" id="{1B039C06-59D2-FC35-68B2-2B436AD0176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B211CF-9587-1FA4-B37B-0AD246D80390}"/>
              </a:ext>
            </a:extLst>
          </p:cNvPr>
          <p:cNvSpPr txBox="1"/>
          <p:nvPr/>
        </p:nvSpPr>
        <p:spPr>
          <a:xfrm>
            <a:off x="720797" y="1245988"/>
            <a:ext cx="2783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cs typeface="Vazirmatn" pitchFamily="2" charset="-78"/>
              </a:rPr>
              <a:t>Front-end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68AF21-A073-6BCA-C126-3FAEBE61EFE9}"/>
              </a:ext>
            </a:extLst>
          </p:cNvPr>
          <p:cNvSpPr txBox="1"/>
          <p:nvPr/>
        </p:nvSpPr>
        <p:spPr>
          <a:xfrm>
            <a:off x="4120139" y="782936"/>
            <a:ext cx="3951723" cy="132343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8000" b="1" dirty="0">
                <a:gradFill flip="none" rotWithShape="1">
                  <a:gsLst>
                    <a:gs pos="66000">
                      <a:schemeClr val="tx1"/>
                    </a:gs>
                    <a:gs pos="100000">
                      <a:srgbClr val="00B0F0"/>
                    </a:gs>
                    <a:gs pos="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Consolas" panose="020B0609020204030204" pitchFamily="49" charset="0"/>
                <a:cs typeface="Vazir Code" panose="020B0509000000000000" pitchFamily="50" charset="-78"/>
              </a:rPr>
              <a:t>&lt;Web</a:t>
            </a:r>
            <a:r>
              <a:rPr lang="en-US" sz="4400" b="1" dirty="0">
                <a:gradFill flip="none" rotWithShape="1">
                  <a:gsLst>
                    <a:gs pos="66000">
                      <a:schemeClr val="tx1"/>
                    </a:gs>
                    <a:gs pos="100000">
                      <a:srgbClr val="00B0F0"/>
                    </a:gs>
                    <a:gs pos="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Consolas" panose="020B0609020204030204" pitchFamily="49" charset="0"/>
                <a:cs typeface="Vazir Code" panose="020B0509000000000000" pitchFamily="50" charset="-78"/>
              </a:rPr>
              <a:t> </a:t>
            </a:r>
            <a:r>
              <a:rPr lang="en-US" sz="8000" b="1" dirty="0">
                <a:gradFill flip="none" rotWithShape="1">
                  <a:gsLst>
                    <a:gs pos="66000">
                      <a:schemeClr val="tx1"/>
                    </a:gs>
                    <a:gs pos="100000">
                      <a:srgbClr val="00B0F0"/>
                    </a:gs>
                    <a:gs pos="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Consolas" panose="020B0609020204030204" pitchFamily="49" charset="0"/>
                <a:cs typeface="Vazir Code" panose="020B0509000000000000" pitchFamily="50" charset="-78"/>
              </a:rPr>
              <a:t>/&gt;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BFB04D-FEA9-15DB-8D87-5F208DA81375}"/>
              </a:ext>
            </a:extLst>
          </p:cNvPr>
          <p:cNvSpPr txBox="1"/>
          <p:nvPr/>
        </p:nvSpPr>
        <p:spPr>
          <a:xfrm>
            <a:off x="8464664" y="1245988"/>
            <a:ext cx="3229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cs typeface="Vazirmatn" pitchFamily="2" charset="-78"/>
              </a:rPr>
              <a:t>Development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58271-9250-FD83-4D8C-01AB80C328DB}"/>
              </a:ext>
            </a:extLst>
          </p:cNvPr>
          <p:cNvSpPr txBox="1"/>
          <p:nvPr/>
        </p:nvSpPr>
        <p:spPr>
          <a:xfrm>
            <a:off x="8683397" y="5157312"/>
            <a:ext cx="3010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Vazirmatn" pitchFamily="2" charset="-78"/>
              </a:rPr>
              <a:t>Lecturer:</a:t>
            </a:r>
            <a:endParaRPr lang="fa-IR" sz="24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Vazirmatn" pitchFamily="2" charset="-78"/>
            </a:endParaRPr>
          </a:p>
          <a:p>
            <a:pPr algn="ctr"/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Vazirmatn" pitchFamily="2" charset="-78"/>
              </a:rPr>
              <a:t>Misagh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Vazirmatn" pitchFamily="2" charset="-78"/>
              </a:rPr>
              <a:t>Mohaghegh</a:t>
            </a:r>
            <a:endParaRPr lang="en-US" sz="24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Vazirmatn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B83A61-2B13-5DD7-729A-6FCEAE4A5C83}"/>
              </a:ext>
            </a:extLst>
          </p:cNvPr>
          <p:cNvSpPr txBox="1"/>
          <p:nvPr/>
        </p:nvSpPr>
        <p:spPr>
          <a:xfrm>
            <a:off x="1635197" y="5703104"/>
            <a:ext cx="3367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0F0FF"/>
                </a:solidFill>
                <a:cs typeface="Vazirmatn" pitchFamily="2" charset="-78"/>
              </a:rPr>
              <a:t>ACM</a:t>
            </a:r>
          </a:p>
          <a:p>
            <a:r>
              <a:rPr lang="en-US" dirty="0">
                <a:solidFill>
                  <a:srgbClr val="F0F0FF"/>
                </a:solidFill>
                <a:cs typeface="Vazirmatn" pitchFamily="2" charset="-78"/>
              </a:rPr>
              <a:t>Summer of Code 2024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8EBE9C-738C-BA5D-309A-EF4B7C46F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97" y="5572811"/>
            <a:ext cx="914400" cy="914400"/>
          </a:xfrm>
          <a:prstGeom prst="rect">
            <a:avLst/>
          </a:prstGeom>
          <a:effectLst>
            <a:glow rad="50800">
              <a:srgbClr val="0070C0">
                <a:alpha val="15000"/>
              </a:srgbClr>
            </a:glow>
            <a:softEdge rad="5080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CC48C48-98F6-3AD9-3882-3BC9AD1087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97" y="4603376"/>
            <a:ext cx="914400" cy="914400"/>
          </a:xfrm>
          <a:prstGeom prst="rect">
            <a:avLst/>
          </a:prstGeom>
          <a:effectLst>
            <a:glow rad="50800">
              <a:srgbClr val="00B0F0">
                <a:alpha val="15000"/>
              </a:srgbClr>
            </a:glow>
            <a:softEdge rad="508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2E996C-3FDD-C983-29A8-E08B7261C69E}"/>
              </a:ext>
            </a:extLst>
          </p:cNvPr>
          <p:cNvSpPr txBox="1"/>
          <p:nvPr/>
        </p:nvSpPr>
        <p:spPr>
          <a:xfrm>
            <a:off x="1635197" y="4904127"/>
            <a:ext cx="336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0F0FF"/>
                </a:solidFill>
                <a:cs typeface="Vazirmatn" pitchFamily="2" charset="-78"/>
              </a:rPr>
              <a:t>University of Tehran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C9DE31-21FA-7139-CAAD-A780D225F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2065" y="2990796"/>
            <a:ext cx="8287870" cy="876409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+mj-lt"/>
              </a:rPr>
              <a:t>Lesson 9:</a:t>
            </a:r>
            <a:r>
              <a:rPr lang="en-US" sz="5400" dirty="0"/>
              <a:t> </a:t>
            </a:r>
            <a:r>
              <a:rPr lang="en-US" sz="5400" b="1" dirty="0"/>
              <a:t>JS (Part 3)</a:t>
            </a:r>
            <a:endParaRPr lang="en-US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3709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452733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Objects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7575087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have already seen how we can define and use objects in JavaScript: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79490" y="2637831"/>
            <a:ext cx="11033020" cy="3392595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 =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"Misagh"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Mohaghegh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age: 22,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fullName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.firstName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.lastName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console.log(</a:t>
            </a:r>
            <a:r>
              <a:rPr lang="en-US" dirty="0" err="1">
                <a:latin typeface="Consolas" panose="020B0609020204030204" pitchFamily="49" charset="0"/>
              </a:rPr>
              <a:t>person.age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person.fullName</a:t>
            </a:r>
            <a:r>
              <a:rPr lang="en-US" dirty="0">
                <a:latin typeface="Consolas" panose="020B0609020204030204" pitchFamily="49" charset="0"/>
              </a:rPr>
              <a:t>(), person["</a:t>
            </a:r>
            <a:r>
              <a:rPr lang="en-US" dirty="0" err="1">
                <a:latin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</a:rPr>
              <a:t>"])</a:t>
            </a:r>
          </a:p>
        </p:txBody>
      </p:sp>
    </p:spTree>
    <p:extLst>
      <p:ext uri="{BB962C8B-B14F-4D97-AF65-F5344CB8AC3E}">
        <p14:creationId xmlns:p14="http://schemas.microsoft.com/office/powerpoint/2010/main" val="1352143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Object Properties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7068282" cy="117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use the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'this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' keyword to access the object inside a function.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Object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are all fields of an object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firstName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...).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Object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are just functions stored in properties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fullName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77788" y="3383559"/>
            <a:ext cx="11033020" cy="2727798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 = { name: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"Misagh" </a:t>
            </a: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person.country</a:t>
            </a:r>
            <a:r>
              <a:rPr lang="en-US" dirty="0">
                <a:latin typeface="Consolas" panose="020B0609020204030204" pitchFamily="49" charset="0"/>
              </a:rPr>
              <a:t> = "Iran";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adding a new property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person.country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removing a property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copy = person;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this does not copy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copy.name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"test"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person.name ==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"test"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93147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Nested Objects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2552558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Objects can be nested: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77788" y="2723347"/>
            <a:ext cx="11033020" cy="3392595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 =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name: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feliks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wife: { name: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kate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 },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kids: [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    { name: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alex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 },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    { name: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akane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]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console.log(person.wife.name, person["wife"]["name"], </a:t>
            </a:r>
            <a:r>
              <a:rPr lang="en-US" dirty="0" err="1">
                <a:latin typeface="Consolas" panose="020B0609020204030204" pitchFamily="49" charset="0"/>
              </a:rPr>
              <a:t>person.kids</a:t>
            </a:r>
            <a:r>
              <a:rPr lang="en-US" dirty="0">
                <a:latin typeface="Consolas" panose="020B0609020204030204" pitchFamily="49" charset="0"/>
              </a:rPr>
              <a:t>[0].name);</a:t>
            </a:r>
          </a:p>
        </p:txBody>
      </p:sp>
    </p:spTree>
    <p:extLst>
      <p:ext uri="{BB962C8B-B14F-4D97-AF65-F5344CB8AC3E}">
        <p14:creationId xmlns:p14="http://schemas.microsoft.com/office/powerpoint/2010/main" val="3556414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5265737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2 ways to define methods in an object: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77788" y="2723347"/>
            <a:ext cx="11033020" cy="2727798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 =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name: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feliks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greet: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I am " </a:t>
            </a:r>
            <a:r>
              <a:rPr lang="en-US" dirty="0">
                <a:latin typeface="Consolas" panose="020B0609020204030204" pitchFamily="49" charset="0"/>
              </a:rPr>
              <a:t>+ this.name; },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greet: () =&gt;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"I am " </a:t>
            </a:r>
            <a:r>
              <a:rPr lang="en-US" dirty="0">
                <a:latin typeface="Consolas" panose="020B0609020204030204" pitchFamily="49" charset="0"/>
              </a:rPr>
              <a:t>+ this.name,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introduce() {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"I am " </a:t>
            </a:r>
            <a:r>
              <a:rPr lang="en-US" dirty="0">
                <a:latin typeface="Consolas" panose="020B0609020204030204" pitchFamily="49" charset="0"/>
              </a:rPr>
              <a:t>+ this.name; },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65973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Looping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4217821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loop over all object properties: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77788" y="2723347"/>
            <a:ext cx="11033020" cy="3724994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k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person)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console.log(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`Key: ${</a:t>
            </a:r>
            <a:r>
              <a:rPr lang="en-US" dirty="0"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} - Value: ${</a:t>
            </a:r>
            <a:r>
              <a:rPr lang="en-US" dirty="0">
                <a:latin typeface="Consolas" panose="020B0609020204030204" pitchFamily="49" charset="0"/>
              </a:rPr>
              <a:t>person[k]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}`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v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Object.values</a:t>
            </a:r>
            <a:r>
              <a:rPr lang="en-US" dirty="0">
                <a:latin typeface="Consolas" panose="020B0609020204030204" pitchFamily="49" charset="0"/>
              </a:rPr>
              <a:t>(person)) 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there is also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Object.keys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(person)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console.log(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"Value:"</a:t>
            </a:r>
            <a:r>
              <a:rPr lang="en-US" dirty="0">
                <a:latin typeface="Consolas" panose="020B0609020204030204" pitchFamily="49" charset="0"/>
              </a:rPr>
              <a:t>, v);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[k, v]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Object.entries</a:t>
            </a:r>
            <a:r>
              <a:rPr lang="en-US" dirty="0">
                <a:latin typeface="Consolas" panose="020B0609020204030204" pitchFamily="49" charset="0"/>
              </a:rPr>
              <a:t>(person))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console.log(k, v);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0415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Accessors (Getter and Setter)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7084825" cy="80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Accessors or computed properties can be defined.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These allow us to execute some logic for getting and setting a field.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77788" y="2972118"/>
            <a:ext cx="11033020" cy="3060197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 =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name: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feliks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language: "</a:t>
            </a:r>
            <a:r>
              <a:rPr lang="en-US" dirty="0" err="1">
                <a:latin typeface="Consolas" panose="020B0609020204030204" pitchFamily="49" charset="0"/>
              </a:rPr>
              <a:t>en</a:t>
            </a:r>
            <a:r>
              <a:rPr lang="en-US" dirty="0">
                <a:latin typeface="Consolas" panose="020B0609020204030204" pitchFamily="49" charset="0"/>
              </a:rPr>
              <a:t>",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</a:rPr>
              <a:t> lang() {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this.language</a:t>
            </a:r>
            <a:r>
              <a:rPr lang="en-US" dirty="0">
                <a:latin typeface="Consolas" panose="020B0609020204030204" pitchFamily="49" charset="0"/>
              </a:rPr>
              <a:t>; },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lang(</a:t>
            </a:r>
            <a:r>
              <a:rPr lang="en-US" dirty="0" err="1">
                <a:latin typeface="Consolas" panose="020B0609020204030204" pitchFamily="49" charset="0"/>
              </a:rPr>
              <a:t>newLang</a:t>
            </a:r>
            <a:r>
              <a:rPr lang="en-US" dirty="0">
                <a:latin typeface="Consolas" panose="020B0609020204030204" pitchFamily="49" charset="0"/>
              </a:rPr>
              <a:t>) { </a:t>
            </a:r>
            <a:r>
              <a:rPr lang="en-US" dirty="0" err="1">
                <a:latin typeface="Consolas" panose="020B0609020204030204" pitchFamily="49" charset="0"/>
              </a:rPr>
              <a:t>this.language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newLang</a:t>
            </a:r>
            <a:r>
              <a:rPr lang="en-US" dirty="0"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person.lang</a:t>
            </a:r>
            <a:r>
              <a:rPr lang="en-US" dirty="0"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en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person.lang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"fa"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69124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Accessors vs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5296771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example below demonstrates the difference: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79490" y="2683006"/>
            <a:ext cx="11033020" cy="2395399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 =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name: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feliks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</a:rPr>
              <a:t> about() {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"I am: " </a:t>
            </a:r>
            <a:r>
              <a:rPr lang="en-US" dirty="0">
                <a:latin typeface="Consolas" panose="020B0609020204030204" pitchFamily="49" charset="0"/>
              </a:rPr>
              <a:t>+ this.name; },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about2: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"I am: " </a:t>
            </a:r>
            <a:r>
              <a:rPr lang="en-US" dirty="0">
                <a:latin typeface="Consolas" panose="020B0609020204030204" pitchFamily="49" charset="0"/>
              </a:rPr>
              <a:t>+ this.name; }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console.log(</a:t>
            </a:r>
            <a:r>
              <a:rPr lang="en-US" dirty="0" err="1">
                <a:latin typeface="Consolas" panose="020B0609020204030204" pitchFamily="49" charset="0"/>
              </a:rPr>
              <a:t>person.about</a:t>
            </a:r>
            <a:r>
              <a:rPr lang="en-US" dirty="0">
                <a:latin typeface="Consolas" panose="020B0609020204030204" pitchFamily="49" charset="0"/>
              </a:rPr>
              <a:t>, person.about2())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281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Object Constructor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9378080" cy="117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Sometimes we need to create objects of the same type which have the same properties.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use constructor functions for that. They usually start with uppercase letter.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'new' keyword is used to create an object from a constructor.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79490" y="3429000"/>
            <a:ext cx="11033020" cy="2727798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 Person(name, age)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this.name = name;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this.age</a:t>
            </a:r>
            <a:r>
              <a:rPr lang="en-US" dirty="0">
                <a:latin typeface="Consolas" panose="020B0609020204030204" pitchFamily="49" charset="0"/>
              </a:rPr>
              <a:t> = age;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create Person object instances: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me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Person("Misagh", 22);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you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Person("Kyle", 24);</a:t>
            </a:r>
          </a:p>
        </p:txBody>
      </p:sp>
    </p:spTree>
    <p:extLst>
      <p:ext uri="{BB962C8B-B14F-4D97-AF65-F5344CB8AC3E}">
        <p14:creationId xmlns:p14="http://schemas.microsoft.com/office/powerpoint/2010/main" val="3519658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New Object Properties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11144654" cy="80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After creating new objects, they are no longer related and changing or adding or deleting properties from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one instance does not affect the other instances: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77788" y="3065929"/>
            <a:ext cx="11033020" cy="3060197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 Person(name, age)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this.name = name;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this.age</a:t>
            </a:r>
            <a:r>
              <a:rPr lang="en-US" dirty="0">
                <a:latin typeface="Consolas" panose="020B0609020204030204" pitchFamily="49" charset="0"/>
              </a:rPr>
              <a:t> = age;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me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Person("Misagh", 22);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you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Person("Kyle", 24);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me.hairColor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"blue"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you.hairColor</a:t>
            </a:r>
            <a:r>
              <a:rPr lang="en-US" dirty="0">
                <a:latin typeface="Consolas" panose="020B0609020204030204" pitchFamily="49" charset="0"/>
              </a:rPr>
              <a:t> == undefined</a:t>
            </a:r>
          </a:p>
        </p:txBody>
      </p:sp>
    </p:spTree>
    <p:extLst>
      <p:ext uri="{BB962C8B-B14F-4D97-AF65-F5344CB8AC3E}">
        <p14:creationId xmlns:p14="http://schemas.microsoft.com/office/powerpoint/2010/main" val="112760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4ACCD5D-1561-45F0-8A5C-196BD7DD4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58640"/>
            <a:ext cx="5644870" cy="796956"/>
          </a:xfrm>
        </p:spPr>
        <p:txBody>
          <a:bodyPr>
            <a:normAutofit/>
          </a:bodyPr>
          <a:lstStyle/>
          <a:p>
            <a:r>
              <a:rPr lang="en-US" sz="4400" cap="none" dirty="0"/>
              <a:t>A Short Review…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FB31BC-B73A-ACB4-9ED2-7D436768D8BA}"/>
              </a:ext>
            </a:extLst>
          </p:cNvPr>
          <p:cNvSpPr txBox="1"/>
          <p:nvPr/>
        </p:nvSpPr>
        <p:spPr>
          <a:xfrm>
            <a:off x="826993" y="1565926"/>
            <a:ext cx="11154336" cy="4944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Strings, length, and concatenation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Template strings (multi-line, interpolation)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Substring, slice, and </a:t>
            </a:r>
            <a:r>
              <a:rPr lang="en-US" sz="2400" dirty="0" err="1"/>
              <a:t>toUpperCase</a:t>
            </a:r>
            <a:endParaRPr lang="en-US" sz="2400" dirty="0"/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Trim, padding, and repeat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Search, replace, and split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Number, </a:t>
            </a:r>
            <a:r>
              <a:rPr lang="en-US" sz="2400" dirty="0" err="1"/>
              <a:t>BigInt</a:t>
            </a:r>
            <a:r>
              <a:rPr lang="en-US" sz="2400" dirty="0"/>
              <a:t> safe rage, </a:t>
            </a:r>
            <a:r>
              <a:rPr lang="en-US" sz="2400" dirty="0" err="1"/>
              <a:t>NaN</a:t>
            </a:r>
            <a:r>
              <a:rPr lang="en-US" sz="2400" dirty="0"/>
              <a:t> and Infinity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Number </a:t>
            </a:r>
            <a:r>
              <a:rPr lang="en-US" sz="2400" dirty="0" err="1"/>
              <a:t>toString</a:t>
            </a:r>
            <a:r>
              <a:rPr lang="en-US" sz="2400" dirty="0"/>
              <a:t> and from string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Array and looping methods (for </a:t>
            </a:r>
            <a:r>
              <a:rPr lang="en-US" sz="2400" dirty="0" err="1"/>
              <a:t>i</a:t>
            </a:r>
            <a:r>
              <a:rPr lang="en-US" sz="2400" dirty="0"/>
              <a:t>, for x of </a:t>
            </a:r>
            <a:r>
              <a:rPr lang="en-US" sz="2400" dirty="0" err="1"/>
              <a:t>arr</a:t>
            </a:r>
            <a:r>
              <a:rPr lang="en-US" sz="2400" dirty="0"/>
              <a:t>, </a:t>
            </a:r>
            <a:r>
              <a:rPr lang="en-US" sz="2400" dirty="0" err="1"/>
              <a:t>forEach</a:t>
            </a:r>
            <a:r>
              <a:rPr lang="en-US" sz="2400" dirty="0"/>
              <a:t>)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Push, pop, unshift, shift, spread operator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Array </a:t>
            </a:r>
            <a:r>
              <a:rPr lang="en-US" sz="2400" dirty="0" err="1"/>
              <a:t>toString</a:t>
            </a:r>
            <a:r>
              <a:rPr lang="en-US" sz="2400" dirty="0"/>
              <a:t> and join, splice and </a:t>
            </a:r>
            <a:r>
              <a:rPr lang="en-US" sz="2400" dirty="0" err="1"/>
              <a:t>isArray</a:t>
            </a:r>
            <a:endParaRPr lang="en-US" sz="2400" dirty="0"/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BOM and DOM navigation and manipulation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318638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Adding New Properties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9052286" cy="80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adding new properties to an object instance, the other instances won't have it.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do that, we must add the property to the object constructor prototype: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77788" y="3065929"/>
            <a:ext cx="11033020" cy="3392595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 Person(name) { this.name = name; }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a = new Person("test");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a.newProperty</a:t>
            </a:r>
            <a:r>
              <a:rPr lang="en-US" dirty="0">
                <a:latin typeface="Consolas" panose="020B0609020204030204" pitchFamily="49" charset="0"/>
              </a:rPr>
              <a:t> = 12;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other instances don't have this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Person.newProperty</a:t>
            </a:r>
            <a:r>
              <a:rPr lang="en-US" dirty="0">
                <a:latin typeface="Consolas" panose="020B0609020204030204" pitchFamily="49" charset="0"/>
              </a:rPr>
              <a:t> = 12;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does not work</a:t>
            </a: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Person.prototype.newProperty</a:t>
            </a:r>
            <a:r>
              <a:rPr lang="en-US" dirty="0">
                <a:latin typeface="Consolas" panose="020B0609020204030204" pitchFamily="49" charset="0"/>
              </a:rPr>
              <a:t> = 12;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Person.prototype.introduce</a:t>
            </a:r>
            <a:r>
              <a:rPr lang="en-US" dirty="0">
                <a:latin typeface="Consolas" panose="020B0609020204030204" pitchFamily="49" charset="0"/>
              </a:rPr>
              <a:t> = function() { return "I am " + this.name; };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a.introduce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41443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Instance of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11076687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check if an object type variable is created from an object constructor, we use the '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instanceof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' keyword: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77788" y="2696135"/>
            <a:ext cx="11033020" cy="2063001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a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 a == 'object'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(a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instanceof</a:t>
            </a:r>
            <a:r>
              <a:rPr lang="en-US" dirty="0">
                <a:latin typeface="Consolas" panose="020B0609020204030204" pitchFamily="49" charset="0"/>
              </a:rPr>
              <a:t> Person)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console.log(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"Yes"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a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instanceof</a:t>
            </a:r>
            <a:r>
              <a:rPr lang="en-US" dirty="0">
                <a:latin typeface="Consolas" panose="020B0609020204030204" pitchFamily="49" charset="0"/>
              </a:rPr>
              <a:t> Object == true</a:t>
            </a:r>
          </a:p>
        </p:txBody>
      </p:sp>
    </p:spTree>
    <p:extLst>
      <p:ext uri="{BB962C8B-B14F-4D97-AF65-F5344CB8AC3E}">
        <p14:creationId xmlns:p14="http://schemas.microsoft.com/office/powerpoint/2010/main" val="2392586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Built-in Object Constructors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8591455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many built-in object constructors but some of them shouldn't be used: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77788" y="2696135"/>
            <a:ext cx="11033020" cy="3392595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Object()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use {}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Array()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use []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RegExp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use /regex/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Function()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use () =&gt; {}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Map()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Set()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Date()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"", 0, false are primitive types and not object types</a:t>
            </a:r>
          </a:p>
        </p:txBody>
      </p:sp>
    </p:spTree>
    <p:extLst>
      <p:ext uri="{BB962C8B-B14F-4D97-AF65-F5344CB8AC3E}">
        <p14:creationId xmlns:p14="http://schemas.microsoft.com/office/powerpoint/2010/main" val="2383344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Built-in Primitive Constructors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7225119" cy="80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JS primitive types also have a corresponding object constructor.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They should not be used to just get a primitive value.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77788" y="3126441"/>
            <a:ext cx="11033020" cy="2727798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a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Number(10);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b = Number(10);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 a == 'object'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 b == 'number'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a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instanceof</a:t>
            </a:r>
            <a:r>
              <a:rPr lang="en-US" dirty="0">
                <a:latin typeface="Consolas" panose="020B0609020204030204" pitchFamily="49" charset="0"/>
              </a:rPr>
              <a:t> Number; // true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b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instanceof</a:t>
            </a:r>
            <a:r>
              <a:rPr lang="en-US" dirty="0">
                <a:latin typeface="Consolas" panose="020B0609020204030204" pitchFamily="49" charset="0"/>
              </a:rPr>
              <a:t> Number; // false</a:t>
            </a:r>
          </a:p>
        </p:txBody>
      </p:sp>
    </p:spTree>
    <p:extLst>
      <p:ext uri="{BB962C8B-B14F-4D97-AF65-F5344CB8AC3E}">
        <p14:creationId xmlns:p14="http://schemas.microsoft.com/office/powerpoint/2010/main" val="3753847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Prototype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11023787" cy="80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objects have a prototype chain. Whenever we access a property, first the actual object properties are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searched. If it is not found, the prototype object's properties are searched.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77788" y="3126441"/>
            <a:ext cx="11033020" cy="3392595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 Person(name)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this.name = name;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this.greet</a:t>
            </a:r>
            <a:r>
              <a:rPr lang="en-US" dirty="0">
                <a:latin typeface="Consolas" panose="020B0609020204030204" pitchFamily="49" charset="0"/>
              </a:rPr>
              <a:t> = () =&gt;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"Hi!"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this will create the greet method every time we make an instance of Person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a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b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"b"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they both have their own greet method which does the same thing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we can factor the method out into the Person prototype</a:t>
            </a:r>
          </a:p>
        </p:txBody>
      </p:sp>
    </p:spTree>
    <p:extLst>
      <p:ext uri="{BB962C8B-B14F-4D97-AF65-F5344CB8AC3E}">
        <p14:creationId xmlns:p14="http://schemas.microsoft.com/office/powerpoint/2010/main" val="3234262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Prototype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4493987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add a method to the object prototype: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77788" y="2649070"/>
            <a:ext cx="11033020" cy="3060197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 Person(name)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this.name = name;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Person.prototype.greet</a:t>
            </a:r>
            <a:r>
              <a:rPr lang="en-US" dirty="0">
                <a:latin typeface="Consolas" panose="020B0609020204030204" pitchFamily="49" charset="0"/>
              </a:rPr>
              <a:t> = () =&gt;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"Hi!"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a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a.greet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Object.getPrototypeOf</a:t>
            </a:r>
            <a:r>
              <a:rPr lang="en-US" dirty="0">
                <a:latin typeface="Consolas" panose="020B0609020204030204" pitchFamily="49" charset="0"/>
              </a:rPr>
              <a:t>(a)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Person.prototype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{ greet: ... }</a:t>
            </a:r>
          </a:p>
        </p:txBody>
      </p:sp>
    </p:spTree>
    <p:extLst>
      <p:ext uri="{BB962C8B-B14F-4D97-AF65-F5344CB8AC3E}">
        <p14:creationId xmlns:p14="http://schemas.microsoft.com/office/powerpoint/2010/main" val="3614093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Prototype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3876639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Setting the entire prototype object: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77788" y="2675965"/>
            <a:ext cx="11033020" cy="3724994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 </a:t>
            </a:r>
            <a:r>
              <a:rPr lang="en-US" dirty="0" err="1">
                <a:latin typeface="Consolas" panose="020B0609020204030204" pitchFamily="49" charset="0"/>
              </a:rPr>
              <a:t>personPrototype</a:t>
            </a:r>
            <a:r>
              <a:rPr lang="en-US" dirty="0">
                <a:latin typeface="Consolas" panose="020B0609020204030204" pitchFamily="49" charset="0"/>
              </a:rPr>
              <a:t> =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greet: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"Hi!"</a:t>
            </a:r>
            <a:r>
              <a:rPr lang="en-US" dirty="0"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 Person(name)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this.name = name;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Object.assign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Person.prototype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personPrototype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a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a.greet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62919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Own Property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9308702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use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Object.hasOwn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method to see if a property is for the object constructor: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77788" y="2675965"/>
            <a:ext cx="11033020" cy="2727798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 Person(name)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this.name = name;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Person.prototype.greet</a:t>
            </a:r>
            <a:r>
              <a:rPr lang="en-US" dirty="0">
                <a:latin typeface="Consolas" panose="020B0609020204030204" pitchFamily="49" charset="0"/>
              </a:rPr>
              <a:t> = () =&gt;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"Hi!"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a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Object.hasOwn</a:t>
            </a:r>
            <a:r>
              <a:rPr lang="en-US" dirty="0">
                <a:latin typeface="Consolas" panose="020B0609020204030204" pitchFamily="49" charset="0"/>
              </a:rPr>
              <a:t>(a,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true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Object.hasOwn</a:t>
            </a:r>
            <a:r>
              <a:rPr lang="en-US" dirty="0">
                <a:latin typeface="Consolas" panose="020B0609020204030204" pitchFamily="49" charset="0"/>
              </a:rPr>
              <a:t>(a,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"greet"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4027133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Own Property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5174686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for … in loop iterates the prototype as well.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77788" y="2675965"/>
            <a:ext cx="11033020" cy="2727798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 Person(name)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this.name = name;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Person.prototype.greet</a:t>
            </a:r>
            <a:r>
              <a:rPr lang="en-US" dirty="0">
                <a:latin typeface="Consolas" panose="020B0609020204030204" pitchFamily="49" charset="0"/>
              </a:rPr>
              <a:t> = () =&gt;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"Hi!"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a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x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a) { console.log(x); 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name, greet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x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Object.keys</a:t>
            </a:r>
            <a:r>
              <a:rPr lang="en-US" dirty="0">
                <a:latin typeface="Consolas" panose="020B0609020204030204" pitchFamily="49" charset="0"/>
              </a:rPr>
              <a:t>(a)) { console.log(x); 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name</a:t>
            </a:r>
          </a:p>
        </p:txBody>
      </p:sp>
    </p:spTree>
    <p:extLst>
      <p:ext uri="{BB962C8B-B14F-4D97-AF65-F5344CB8AC3E}">
        <p14:creationId xmlns:p14="http://schemas.microsoft.com/office/powerpoint/2010/main" val="198200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79917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4C9C-A44E-63D1-B1A5-9340B090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6"/>
            <a:ext cx="10364451" cy="914400"/>
          </a:xfrm>
        </p:spPr>
        <p:txBody>
          <a:bodyPr/>
          <a:lstStyle/>
          <a:p>
            <a:r>
              <a:rPr lang="en-US" cap="none" dirty="0"/>
              <a:t>Continue…</a:t>
            </a:r>
          </a:p>
        </p:txBody>
      </p:sp>
      <p:pic>
        <p:nvPicPr>
          <p:cNvPr id="4" name="Picture 2" descr="HTML CSS JavaScript">
            <a:extLst>
              <a:ext uri="{FF2B5EF4-FFF2-40B4-BE49-F238E27FC236}">
                <a16:creationId xmlns:a16="http://schemas.microsoft.com/office/drawing/2014/main" id="{0D5A9159-0D7D-1A5D-13D7-3F39A6DC0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10870"/>
            <a:ext cx="6400800" cy="3840480"/>
          </a:xfrm>
          <a:prstGeom prst="rect">
            <a:avLst/>
          </a:prstGeom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Circular 2">
            <a:extLst>
              <a:ext uri="{FF2B5EF4-FFF2-40B4-BE49-F238E27FC236}">
                <a16:creationId xmlns:a16="http://schemas.microsoft.com/office/drawing/2014/main" id="{F6B6E0C1-2FAF-7419-B810-59D22364FF84}"/>
              </a:ext>
            </a:extLst>
          </p:cNvPr>
          <p:cNvSpPr/>
          <p:nvPr/>
        </p:nvSpPr>
        <p:spPr>
          <a:xfrm flipH="1">
            <a:off x="8353179" y="1321710"/>
            <a:ext cx="1573306" cy="151279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291103"/>
              <a:gd name="adj5" fmla="val 1250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0955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9274527" cy="80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Classes were introduced in ES6.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They are templates for easier creation of object constructors and prototype inheritance.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77788" y="3099496"/>
            <a:ext cx="11029616" cy="2395399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Person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latin typeface="Consolas" panose="020B0609020204030204" pitchFamily="49" charset="0"/>
              </a:rPr>
              <a:t>(name)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    this.name = name;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a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70867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3884525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Classes can easily contain methods: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77788" y="3099496"/>
            <a:ext cx="11029616" cy="3060197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Person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latin typeface="Consolas" panose="020B0609020204030204" pitchFamily="49" charset="0"/>
              </a:rPr>
              <a:t>(name)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    this.name = name;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age() {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22; }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a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console.log(</a:t>
            </a:r>
            <a:r>
              <a:rPr lang="en-US" dirty="0" err="1">
                <a:latin typeface="Consolas" panose="020B0609020204030204" pitchFamily="49" charset="0"/>
              </a:rPr>
              <a:t>a.age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329254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Accessors (Getters and Setters)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5410455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Accessors can be placed in a class just like objects: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77788" y="3099496"/>
            <a:ext cx="11029616" cy="3392595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Person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latin typeface="Consolas" panose="020B0609020204030204" pitchFamily="49" charset="0"/>
              </a:rPr>
              <a:t>(name)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    this.name = name;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this._age</a:t>
            </a:r>
            <a:r>
              <a:rPr lang="en-US" dirty="0">
                <a:latin typeface="Consolas" panose="020B0609020204030204" pitchFamily="49" charset="0"/>
              </a:rPr>
              <a:t> = 22;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get age() {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this._age</a:t>
            </a:r>
            <a:r>
              <a:rPr lang="en-US" dirty="0">
                <a:latin typeface="Consolas" panose="020B0609020204030204" pitchFamily="49" charset="0"/>
              </a:rPr>
              <a:t> + 1; }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a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console.log(</a:t>
            </a:r>
            <a:r>
              <a:rPr lang="en-US" dirty="0" err="1">
                <a:latin typeface="Consolas" panose="020B0609020204030204" pitchFamily="49" charset="0"/>
              </a:rPr>
              <a:t>a.age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28661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Inheritance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3483902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Inheritance is easy with classes: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77788" y="2589233"/>
            <a:ext cx="11029616" cy="4057393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Person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latin typeface="Consolas" panose="020B0609020204030204" pitchFamily="49" charset="0"/>
              </a:rPr>
              <a:t>(name) { this.name = name; }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greet() {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"Hi!"</a:t>
            </a:r>
            <a:r>
              <a:rPr lang="en-US" dirty="0"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Teacher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latin typeface="Consolas" panose="020B0609020204030204" pitchFamily="49" charset="0"/>
              </a:rPr>
              <a:t> Person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latin typeface="Consolas" panose="020B0609020204030204" pitchFamily="49" charset="0"/>
              </a:rPr>
              <a:t>(name, course)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latin typeface="Consolas" panose="020B0609020204030204" pitchFamily="49" charset="0"/>
              </a:rPr>
              <a:t>(name);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this.course</a:t>
            </a:r>
            <a:r>
              <a:rPr lang="en-US" dirty="0">
                <a:latin typeface="Consolas" panose="020B0609020204030204" pitchFamily="49" charset="0"/>
              </a:rPr>
              <a:t> = course;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a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Teacher(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"Misagh", "Frontend"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16794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Static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6760377" cy="80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Static methods are methods that are defined on the class itself.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They cannot be accessed via a class instance.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77788" y="3080050"/>
            <a:ext cx="11029616" cy="2727798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Person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latin typeface="Consolas" panose="020B0609020204030204" pitchFamily="49" charset="0"/>
              </a:rPr>
              <a:t>(name) { this.name = name; }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</a:rPr>
              <a:t> greet() {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"Hi!"</a:t>
            </a:r>
            <a:r>
              <a:rPr lang="en-US" dirty="0"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a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a.greet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error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Person.greet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63689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Static Fields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4473982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Static fields are similar to static methods: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577788" y="3080050"/>
            <a:ext cx="11029616" cy="2727798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Person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</a:rPr>
              <a:t> test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"Hi!"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latin typeface="Consolas" panose="020B0609020204030204" pitchFamily="49" charset="0"/>
              </a:rPr>
              <a:t>(name) { this.name = name; }</a:t>
            </a:r>
          </a:p>
          <a:p>
            <a:pPr>
              <a:lnSpc>
                <a:spcPct val="120000"/>
              </a:lnSpc>
            </a:pP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a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a.test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undefined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Person.test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414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/>
              <a:t>Use Strict</a:t>
            </a:r>
          </a:p>
        </p:txBody>
      </p:sp>
    </p:spTree>
    <p:extLst>
      <p:ext uri="{BB962C8B-B14F-4D97-AF65-F5344CB8AC3E}">
        <p14:creationId xmlns:p14="http://schemas.microsoft.com/office/powerpoint/2010/main" val="1150487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"use strict"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5756512" cy="117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"use strict" directive was added in ES5.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a string literal and is ignored by older versions.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strict mode is enabled, more errors are caught.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2B5275-3DFD-19B7-2288-2A95F5309854}"/>
              </a:ext>
            </a:extLst>
          </p:cNvPr>
          <p:cNvSpPr txBox="1"/>
          <p:nvPr/>
        </p:nvSpPr>
        <p:spPr>
          <a:xfrm>
            <a:off x="581192" y="3368437"/>
            <a:ext cx="11029616" cy="2395399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"use strict"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x = 12;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error, x is not declared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obj =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</a:rPr>
              <a:t> field() {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10; }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obj.field</a:t>
            </a:r>
            <a:r>
              <a:rPr lang="en-US" dirty="0">
                <a:latin typeface="Consolas" panose="020B0609020204030204" pitchFamily="49" charset="0"/>
              </a:rPr>
              <a:t> = 12;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error, writing to read-only property</a:t>
            </a:r>
          </a:p>
        </p:txBody>
      </p:sp>
    </p:spTree>
    <p:extLst>
      <p:ext uri="{BB962C8B-B14F-4D97-AF65-F5344CB8AC3E}">
        <p14:creationId xmlns:p14="http://schemas.microsoft.com/office/powerpoint/2010/main" val="2881099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71000">
              <a:schemeClr val="tx1">
                <a:lumMod val="6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ght spots">
            <a:extLst>
              <a:ext uri="{FF2B5EF4-FFF2-40B4-BE49-F238E27FC236}">
                <a16:creationId xmlns:a16="http://schemas.microsoft.com/office/drawing/2014/main" id="{1B039C06-59D2-FC35-68B2-2B436AD017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14F64E-6158-F85E-CF41-8E986055A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17966"/>
            <a:ext cx="9144000" cy="62206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Vazirmatn" pitchFamily="2" charset="-78"/>
              </a:rPr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5023561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D0FF-67FF-6086-D414-471A96CA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8" y="2156314"/>
            <a:ext cx="4224619" cy="2545371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JavaScript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9222F9D-189A-CA95-8722-EE2E5644E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2901" y="2476499"/>
            <a:ext cx="134986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6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/>
              <a:t>Local Storage</a:t>
            </a:r>
          </a:p>
        </p:txBody>
      </p:sp>
    </p:spTree>
    <p:extLst>
      <p:ext uri="{BB962C8B-B14F-4D97-AF65-F5344CB8AC3E}">
        <p14:creationId xmlns:p14="http://schemas.microsoft.com/office/powerpoint/2010/main" val="288824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Storages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8866786" cy="2814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many storages in JavaScript that can be used to store data in the browser: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Cache Storage (used for caching)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Cookies (key-value pairs that are sent to the server on each request)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Indexed DB (a local NoSQL database)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Local Storage (a key-value storage)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Session Storage (a local storage that expires when the tab is closed)</a:t>
            </a:r>
          </a:p>
        </p:txBody>
      </p:sp>
    </p:spTree>
    <p:extLst>
      <p:ext uri="{BB962C8B-B14F-4D97-AF65-F5344CB8AC3E}">
        <p14:creationId xmlns:p14="http://schemas.microsoft.com/office/powerpoint/2010/main" val="326198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Web Storage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10458056" cy="4138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Web Storage API provides 2 mechanisms to store key-value pairs in the browser: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Local Storage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Session Storage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local storage can be accessed via the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window.localStorage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object.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session storage is accessed via the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window.sessionStorage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object.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They both return a Storage object instance and have the same methods, but are different storages.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Local storage persists even when the browser is closed.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Session storage is limited to when the tab is open (including reloads).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maximum size of each Storage is 5MB.</a:t>
            </a:r>
          </a:p>
        </p:txBody>
      </p:sp>
    </p:spTree>
    <p:extLst>
      <p:ext uri="{BB962C8B-B14F-4D97-AF65-F5344CB8AC3E}">
        <p14:creationId xmlns:p14="http://schemas.microsoft.com/office/powerpoint/2010/main" val="257889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Local Storage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5054461" cy="752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origin will have its own local storage.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methods to use the Storage are as follows: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CBB030-F695-26A1-6C04-672FACA11E53}"/>
              </a:ext>
            </a:extLst>
          </p:cNvPr>
          <p:cNvSpPr txBox="1"/>
          <p:nvPr/>
        </p:nvSpPr>
        <p:spPr>
          <a:xfrm>
            <a:off x="793951" y="2969072"/>
            <a:ext cx="5302049" cy="1730602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localStorage</a:t>
            </a:r>
            <a:r>
              <a:rPr lang="en-US" dirty="0" err="1">
                <a:latin typeface="Consolas" panose="020B0609020204030204" pitchFamily="49" charset="0"/>
              </a:rPr>
              <a:t>.setItem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"Misagh"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localStorage</a:t>
            </a:r>
            <a:r>
              <a:rPr lang="en-US" dirty="0" err="1">
                <a:latin typeface="Consolas" panose="020B0609020204030204" pitchFamily="49" charset="0"/>
              </a:rPr>
              <a:t>.getItem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localStorage</a:t>
            </a:r>
            <a:r>
              <a:rPr lang="en-US" dirty="0" err="1">
                <a:latin typeface="Consolas" panose="020B0609020204030204" pitchFamily="49" charset="0"/>
              </a:rPr>
              <a:t>.removeItem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localStorage</a:t>
            </a:r>
            <a:r>
              <a:rPr lang="en-US" dirty="0" err="1">
                <a:latin typeface="Consolas" panose="020B0609020204030204" pitchFamily="49" charset="0"/>
              </a:rPr>
              <a:t>.clear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localStorage</a:t>
            </a:r>
            <a:r>
              <a:rPr lang="en-US" dirty="0" err="1">
                <a:latin typeface="Consolas" panose="020B0609020204030204" pitchFamily="49" charset="0"/>
              </a:rPr>
              <a:t>.length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43156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Storage in Dev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8557023" cy="413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check the contents of the storages using the browser dev tools (inspect):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EA8D05-5F96-C31D-7AA8-5B0C36E19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63690"/>
            <a:ext cx="10058400" cy="22002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6908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5.xml><?xml version="1.0" encoding="utf-8"?>
<a:theme xmlns:a="http://schemas.openxmlformats.org/drawingml/2006/main" name="1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6.xml><?xml version="1.0" encoding="utf-8"?>
<a:theme xmlns:a="http://schemas.openxmlformats.org/drawingml/2006/main" name="2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7.xml><?xml version="1.0" encoding="utf-8"?>
<a:theme xmlns:a="http://schemas.openxmlformats.org/drawingml/2006/main" name="3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7758</TotalTime>
  <Words>2237</Words>
  <Application>Microsoft Office PowerPoint</Application>
  <PresentationFormat>Widescreen</PresentationFormat>
  <Paragraphs>341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38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Gill Sans MT</vt:lpstr>
      <vt:lpstr>Tw Cen MT</vt:lpstr>
      <vt:lpstr>Vazirmatn</vt:lpstr>
      <vt:lpstr>Wingdings 2</vt:lpstr>
      <vt:lpstr>Office Theme</vt:lpstr>
      <vt:lpstr>Droplet</vt:lpstr>
      <vt:lpstr>1_Office Theme</vt:lpstr>
      <vt:lpstr>Dividend</vt:lpstr>
      <vt:lpstr>1_Dividend</vt:lpstr>
      <vt:lpstr>2_Dividend</vt:lpstr>
      <vt:lpstr>3_Dividend</vt:lpstr>
      <vt:lpstr>Lesson 9: JS (Part 3)</vt:lpstr>
      <vt:lpstr>A Short Review…</vt:lpstr>
      <vt:lpstr>Continue…</vt:lpstr>
      <vt:lpstr>JavaScript</vt:lpstr>
      <vt:lpstr>Local Storage</vt:lpstr>
      <vt:lpstr>Storages</vt:lpstr>
      <vt:lpstr>Web Storage API</vt:lpstr>
      <vt:lpstr>Local Storage</vt:lpstr>
      <vt:lpstr>Storage in Dev Tools</vt:lpstr>
      <vt:lpstr>Object</vt:lpstr>
      <vt:lpstr>Objects</vt:lpstr>
      <vt:lpstr>Object Properties</vt:lpstr>
      <vt:lpstr>Nested Objects</vt:lpstr>
      <vt:lpstr>Methods</vt:lpstr>
      <vt:lpstr>Looping</vt:lpstr>
      <vt:lpstr>Accessors (Getter and Setter)</vt:lpstr>
      <vt:lpstr>Accessors vs Functions</vt:lpstr>
      <vt:lpstr>Object Constructor Function</vt:lpstr>
      <vt:lpstr>New Object Properties</vt:lpstr>
      <vt:lpstr>Adding New Properties</vt:lpstr>
      <vt:lpstr>Instance of</vt:lpstr>
      <vt:lpstr>Built-in Object Constructors</vt:lpstr>
      <vt:lpstr>Built-in Primitive Constructors</vt:lpstr>
      <vt:lpstr>Prototype</vt:lpstr>
      <vt:lpstr>Prototype</vt:lpstr>
      <vt:lpstr>Prototype</vt:lpstr>
      <vt:lpstr>Own Property</vt:lpstr>
      <vt:lpstr>Own Property</vt:lpstr>
      <vt:lpstr>Class</vt:lpstr>
      <vt:lpstr>Classes</vt:lpstr>
      <vt:lpstr>Methods</vt:lpstr>
      <vt:lpstr>Accessors (Getters and Setters)</vt:lpstr>
      <vt:lpstr>Inheritance</vt:lpstr>
      <vt:lpstr>Static Methods</vt:lpstr>
      <vt:lpstr>Static Fields</vt:lpstr>
      <vt:lpstr>Use Strict</vt:lpstr>
      <vt:lpstr>"use strict"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L9: JS (Part 3)</dc:title>
  <dc:creator>Misagh M</dc:creator>
  <cp:keywords>ACM, Summer of Code, SoC 2024</cp:keywords>
  <cp:lastModifiedBy>Misagh M</cp:lastModifiedBy>
  <cp:revision>1480</cp:revision>
  <dcterms:created xsi:type="dcterms:W3CDTF">2024-07-15T16:22:31Z</dcterms:created>
  <dcterms:modified xsi:type="dcterms:W3CDTF">2024-08-19T10:19:22Z</dcterms:modified>
  <cp:category>Front-end Developement Course</cp:category>
</cp:coreProperties>
</file>