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3" r:id="rId7"/>
    <p:sldId id="262" r:id="rId8"/>
    <p:sldId id="265" r:id="rId9"/>
    <p:sldId id="266" r:id="rId10"/>
    <p:sldId id="268" r:id="rId11"/>
    <p:sldId id="264" r:id="rId12"/>
    <p:sldId id="273" r:id="rId13"/>
    <p:sldId id="272" r:id="rId14"/>
    <p:sldId id="267" r:id="rId15"/>
    <p:sldId id="269" r:id="rId16"/>
    <p:sldId id="270" r:id="rId17"/>
    <p:sldId id="271"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62"/>
    <p:restoredTop sz="96405"/>
  </p:normalViewPr>
  <p:slideViewPr>
    <p:cSldViewPr snapToGrid="0" snapToObjects="1">
      <p:cViewPr varScale="1">
        <p:scale>
          <a:sx n="167" d="100"/>
          <a:sy n="167" d="100"/>
        </p:scale>
        <p:origin x="184" y="23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7/7/20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7/7/20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7/7/20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7/7/20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7/7/20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7/7/20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31659-7C3A-8843-9D75-016D3DE41E1C}"/>
              </a:ext>
            </a:extLst>
          </p:cNvPr>
          <p:cNvSpPr>
            <a:spLocks noGrp="1"/>
          </p:cNvSpPr>
          <p:nvPr>
            <p:ph type="ctrTitle"/>
          </p:nvPr>
        </p:nvSpPr>
        <p:spPr/>
        <p:txBody>
          <a:bodyPr/>
          <a:lstStyle/>
          <a:p>
            <a:r>
              <a:rPr kumimoji="1" lang="en-US" altLang="zh-CN" dirty="0"/>
              <a:t>2048++</a:t>
            </a:r>
            <a:endParaRPr kumimoji="1" lang="zh-CN" altLang="en-US" dirty="0"/>
          </a:p>
        </p:txBody>
      </p:sp>
      <p:sp>
        <p:nvSpPr>
          <p:cNvPr id="3" name="副标题 2">
            <a:extLst>
              <a:ext uri="{FF2B5EF4-FFF2-40B4-BE49-F238E27FC236}">
                <a16:creationId xmlns:a16="http://schemas.microsoft.com/office/drawing/2014/main" id="{CFCDAF2C-AE8E-234D-9F82-3B3817A8ECEE}"/>
              </a:ext>
            </a:extLst>
          </p:cNvPr>
          <p:cNvSpPr>
            <a:spLocks noGrp="1"/>
          </p:cNvSpPr>
          <p:nvPr>
            <p:ph type="subTitle" idx="1"/>
          </p:nvPr>
        </p:nvSpPr>
        <p:spPr/>
        <p:txBody>
          <a:bodyPr/>
          <a:lstStyle/>
          <a:p>
            <a:r>
              <a:rPr kumimoji="1" lang="zh-CN" altLang="en-US" dirty="0"/>
              <a:t>第</a:t>
            </a:r>
            <a:r>
              <a:rPr kumimoji="1" lang="en-US" altLang="zh-CN" dirty="0"/>
              <a:t>16</a:t>
            </a:r>
            <a:r>
              <a:rPr kumimoji="1" lang="zh-CN" altLang="en-US" dirty="0"/>
              <a:t>组作品</a:t>
            </a:r>
            <a:r>
              <a:rPr kumimoji="1" lang="en-US" altLang="zh-CN" dirty="0"/>
              <a:t>									</a:t>
            </a:r>
            <a:r>
              <a:rPr kumimoji="1" lang="zh-CN" altLang="en-US" dirty="0"/>
              <a:t>组长：张昊</a:t>
            </a:r>
            <a:r>
              <a:rPr kumimoji="1" lang="en-US" altLang="zh-CN" dirty="0"/>
              <a:t>				</a:t>
            </a:r>
            <a:r>
              <a:rPr kumimoji="1" lang="zh-CN" altLang="en-US" dirty="0"/>
              <a:t>小组成员：郭胤豪</a:t>
            </a:r>
          </a:p>
        </p:txBody>
      </p:sp>
    </p:spTree>
    <p:extLst>
      <p:ext uri="{BB962C8B-B14F-4D97-AF65-F5344CB8AC3E}">
        <p14:creationId xmlns:p14="http://schemas.microsoft.com/office/powerpoint/2010/main" val="1232767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31659-7C3A-8843-9D75-016D3DE41E1C}"/>
              </a:ext>
            </a:extLst>
          </p:cNvPr>
          <p:cNvSpPr>
            <a:spLocks noGrp="1"/>
          </p:cNvSpPr>
          <p:nvPr>
            <p:ph type="ctrTitle"/>
          </p:nvPr>
        </p:nvSpPr>
        <p:spPr/>
        <p:txBody>
          <a:bodyPr/>
          <a:lstStyle/>
          <a:p>
            <a:r>
              <a:rPr kumimoji="1" lang="zh-CN" altLang="en-US" dirty="0"/>
              <a:t>关于技术难点</a:t>
            </a:r>
          </a:p>
        </p:txBody>
      </p:sp>
      <p:sp>
        <p:nvSpPr>
          <p:cNvPr id="3" name="副标题 2">
            <a:extLst>
              <a:ext uri="{FF2B5EF4-FFF2-40B4-BE49-F238E27FC236}">
                <a16:creationId xmlns:a16="http://schemas.microsoft.com/office/drawing/2014/main" id="{CFCDAF2C-AE8E-234D-9F82-3B3817A8ECEE}"/>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59522252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10535-6AEE-E048-8211-9733F8039F40}"/>
              </a:ext>
            </a:extLst>
          </p:cNvPr>
          <p:cNvSpPr>
            <a:spLocks noGrp="1"/>
          </p:cNvSpPr>
          <p:nvPr>
            <p:ph type="title"/>
          </p:nvPr>
        </p:nvSpPr>
        <p:spPr/>
        <p:txBody>
          <a:bodyPr/>
          <a:lstStyle/>
          <a:p>
            <a:r>
              <a:rPr kumimoji="1" lang="zh-CN" altLang="en-US" dirty="0"/>
              <a:t>游戏基本机制的分析</a:t>
            </a:r>
          </a:p>
        </p:txBody>
      </p:sp>
      <p:sp>
        <p:nvSpPr>
          <p:cNvPr id="3" name="内容占位符 2">
            <a:extLst>
              <a:ext uri="{FF2B5EF4-FFF2-40B4-BE49-F238E27FC236}">
                <a16:creationId xmlns:a16="http://schemas.microsoft.com/office/drawing/2014/main" id="{2BAF3625-F66F-7D42-8AC8-388656B157DE}"/>
              </a:ext>
            </a:extLst>
          </p:cNvPr>
          <p:cNvSpPr>
            <a:spLocks noGrp="1"/>
          </p:cNvSpPr>
          <p:nvPr>
            <p:ph idx="1"/>
          </p:nvPr>
        </p:nvSpPr>
        <p:spPr/>
        <p:txBody>
          <a:bodyPr/>
          <a:lstStyle/>
          <a:p>
            <a:pPr marL="0" indent="0">
              <a:buNone/>
            </a:pPr>
            <a:r>
              <a:rPr kumimoji="1" lang="zh-CN" altLang="en-US" dirty="0"/>
              <a:t>我们从最直观的游戏操作来着手分析游戏机制。</a:t>
            </a:r>
            <a:endParaRPr kumimoji="1" lang="en-US" altLang="zh-CN" dirty="0"/>
          </a:p>
          <a:p>
            <a:pPr marL="0" indent="0">
              <a:buNone/>
            </a:pPr>
            <a:r>
              <a:rPr kumimoji="1" lang="en-US" altLang="zh-CN" dirty="0"/>
              <a:t>2048</a:t>
            </a:r>
            <a:r>
              <a:rPr kumimoji="1" lang="zh-CN" altLang="en-US" dirty="0"/>
              <a:t>的主要操作就是滑动方块（</a:t>
            </a:r>
            <a:r>
              <a:rPr kumimoji="1" lang="en-US" altLang="zh-CN" dirty="0"/>
              <a:t>Tile</a:t>
            </a:r>
            <a:r>
              <a:rPr kumimoji="1" lang="zh-CN" altLang="en-US" dirty="0"/>
              <a:t>）更准确的说是滑动真个屏幕上的可动方块。当程序得到了用户的有效操作时，游戏内部会对大量数据进行计算，并且最终以动画的形式展现给用户。</a:t>
            </a:r>
            <a:endParaRPr kumimoji="1" lang="en-US" altLang="zh-CN" dirty="0"/>
          </a:p>
          <a:p>
            <a:pPr marL="0" indent="0">
              <a:buNone/>
            </a:pPr>
            <a:r>
              <a:rPr kumimoji="1" lang="zh-CN" altLang="en-US" dirty="0"/>
              <a:t>每一次滑动无论是上下左右，通过观察总结不难发现，移动的最基本单位是行或列（</a:t>
            </a:r>
            <a:r>
              <a:rPr kumimoji="1" lang="en-US" altLang="zh-CN" dirty="0"/>
              <a:t>Row</a:t>
            </a:r>
            <a:r>
              <a:rPr kumimoji="1" lang="zh-CN" altLang="en-US" dirty="0"/>
              <a:t>）。因此就可以通过很简单的分析得到每一个</a:t>
            </a:r>
            <a:r>
              <a:rPr kumimoji="1" lang="en-US" altLang="zh-CN" dirty="0"/>
              <a:t>Row</a:t>
            </a:r>
            <a:r>
              <a:rPr kumimoji="1" lang="zh-CN" altLang="en-US" dirty="0"/>
              <a:t>在合并后的数据集合并把它存储在一个数组中。但是这还远远不够，我们绝不能只把结果简单粗暴的展现给用户，我们要做动画！既然如此就必须在知道</a:t>
            </a:r>
            <a:r>
              <a:rPr kumimoji="1" lang="en-US" altLang="zh-CN" dirty="0"/>
              <a:t>Tile</a:t>
            </a:r>
            <a:r>
              <a:rPr kumimoji="1" lang="zh-CN" altLang="en-US" dirty="0"/>
              <a:t>原来的位置的基础上再知道它该去的位置，这时就又要引入一个数组来存储这些数据。再根据各种条件判断这个</a:t>
            </a:r>
            <a:r>
              <a:rPr kumimoji="1" lang="en-US" altLang="zh-CN" dirty="0"/>
              <a:t>Tile</a:t>
            </a:r>
            <a:r>
              <a:rPr kumimoji="1" lang="zh-CN" altLang="en-US" dirty="0"/>
              <a:t>是不是该销毁，是不是被合并了，再调用相应的方法（</a:t>
            </a:r>
            <a:r>
              <a:rPr kumimoji="1" lang="en-US" altLang="zh-CN" dirty="0"/>
              <a:t>operation</a:t>
            </a:r>
            <a:r>
              <a:rPr kumimoji="1" lang="zh-CN" altLang="en-US" dirty="0"/>
              <a:t>）。具体细节不再过多赘述。</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10991453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1814D-06C8-FC4F-B9BD-493E5A3CC99F}"/>
              </a:ext>
            </a:extLst>
          </p:cNvPr>
          <p:cNvSpPr>
            <a:spLocks noGrp="1"/>
          </p:cNvSpPr>
          <p:nvPr>
            <p:ph type="title"/>
          </p:nvPr>
        </p:nvSpPr>
        <p:spPr/>
        <p:txBody>
          <a:bodyPr/>
          <a:lstStyle/>
          <a:p>
            <a:r>
              <a:rPr kumimoji="1" lang="zh-CN" altLang="en-US" dirty="0"/>
              <a:t>个性化的按钮</a:t>
            </a:r>
          </a:p>
        </p:txBody>
      </p:sp>
      <p:sp>
        <p:nvSpPr>
          <p:cNvPr id="3" name="内容占位符 2">
            <a:extLst>
              <a:ext uri="{FF2B5EF4-FFF2-40B4-BE49-F238E27FC236}">
                <a16:creationId xmlns:a16="http://schemas.microsoft.com/office/drawing/2014/main" id="{F1EC6E33-90A7-9D4D-91CA-AC8CDF1BF912}"/>
              </a:ext>
            </a:extLst>
          </p:cNvPr>
          <p:cNvSpPr>
            <a:spLocks noGrp="1"/>
          </p:cNvSpPr>
          <p:nvPr>
            <p:ph idx="1"/>
          </p:nvPr>
        </p:nvSpPr>
        <p:spPr/>
        <p:txBody>
          <a:bodyPr/>
          <a:lstStyle/>
          <a:p>
            <a:pPr marL="0" indent="0">
              <a:buNone/>
            </a:pPr>
            <a:r>
              <a:rPr kumimoji="1" lang="zh-CN" altLang="en-US" dirty="0"/>
              <a:t>为了让游戏中的按钮看起来更加美观，更加活灵活现，我们定义了个性化的按钮</a:t>
            </a:r>
            <a:endParaRPr kumimoji="1" lang="en-US" altLang="zh-CN" dirty="0"/>
          </a:p>
          <a:p>
            <a:pPr marL="0" indent="0">
              <a:buNone/>
            </a:pPr>
            <a:r>
              <a:rPr kumimoji="1" lang="zh-CN" altLang="en-US" dirty="0"/>
              <a:t>它用了</a:t>
            </a:r>
            <a:r>
              <a:rPr kumimoji="1" lang="en-US" altLang="zh-CN" dirty="0"/>
              <a:t>Rectangle</a:t>
            </a:r>
            <a:r>
              <a:rPr kumimoji="1" lang="zh-CN" altLang="en-US" dirty="0"/>
              <a:t>类型作为它的</a:t>
            </a:r>
            <a:r>
              <a:rPr kumimoji="1" lang="en-US" altLang="zh-CN" dirty="0"/>
              <a:t>root</a:t>
            </a:r>
            <a:r>
              <a:rPr kumimoji="1" lang="zh-CN" altLang="en-US" dirty="0"/>
              <a:t>，因此，它可以有多种颜色甚至还可以有十分生动的动画效果。</a:t>
            </a:r>
            <a:endParaRPr kumimoji="1" lang="en-US" altLang="zh-CN" dirty="0"/>
          </a:p>
          <a:p>
            <a:pPr marL="0" indent="0">
              <a:buNone/>
            </a:pPr>
            <a:r>
              <a:rPr kumimoji="1" lang="en-US" altLang="zh-CN" dirty="0"/>
              <a:t>Text</a:t>
            </a:r>
            <a:r>
              <a:rPr kumimoji="1" lang="zh-CN" altLang="en-US" dirty="0"/>
              <a:t>类型使得它有更多的字体可以选择。</a:t>
            </a:r>
            <a:endParaRPr kumimoji="1" lang="en-US" altLang="zh-CN" dirty="0"/>
          </a:p>
          <a:p>
            <a:pPr marL="0" indent="0">
              <a:buNone/>
            </a:pPr>
            <a:r>
              <a:rPr kumimoji="1" lang="zh-CN" altLang="en-US" dirty="0"/>
              <a:t>最主要的是，我们为其添加了按键音。这全都归功于我们为它添加了丰富的信号处理机制。</a:t>
            </a:r>
            <a:endParaRPr kumimoji="1" lang="en-US" altLang="zh-CN" dirty="0"/>
          </a:p>
          <a:p>
            <a:pPr marL="0" indent="0">
              <a:buNone/>
            </a:pPr>
            <a:r>
              <a:rPr kumimoji="1" lang="zh-CN" altLang="en-US" dirty="0"/>
              <a:t>最关键的就是要为这个个性化后的按钮添加信号，如果不添加，信号传递的链就会中断，导致按钮虽然可以触发动画和按键音却没有场景切换的状况。</a:t>
            </a:r>
          </a:p>
        </p:txBody>
      </p:sp>
    </p:spTree>
    <p:extLst>
      <p:ext uri="{BB962C8B-B14F-4D97-AF65-F5344CB8AC3E}">
        <p14:creationId xmlns:p14="http://schemas.microsoft.com/office/powerpoint/2010/main" val="169765767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FF003-27CA-804A-AEF4-835CC267D0A0}"/>
              </a:ext>
            </a:extLst>
          </p:cNvPr>
          <p:cNvSpPr>
            <a:spLocks noGrp="1"/>
          </p:cNvSpPr>
          <p:nvPr>
            <p:ph type="title"/>
          </p:nvPr>
        </p:nvSpPr>
        <p:spPr/>
        <p:txBody>
          <a:bodyPr/>
          <a:lstStyle/>
          <a:p>
            <a:r>
              <a:rPr kumimoji="1" lang="zh-CN" altLang="en-US" dirty="0"/>
              <a:t>场景切换</a:t>
            </a:r>
          </a:p>
        </p:txBody>
      </p:sp>
      <p:sp>
        <p:nvSpPr>
          <p:cNvPr id="3" name="内容占位符 2">
            <a:extLst>
              <a:ext uri="{FF2B5EF4-FFF2-40B4-BE49-F238E27FC236}">
                <a16:creationId xmlns:a16="http://schemas.microsoft.com/office/drawing/2014/main" id="{93D2286A-E15D-6B41-AECA-DA726F2822AE}"/>
              </a:ext>
            </a:extLst>
          </p:cNvPr>
          <p:cNvSpPr>
            <a:spLocks noGrp="1"/>
          </p:cNvSpPr>
          <p:nvPr>
            <p:ph idx="1"/>
          </p:nvPr>
        </p:nvSpPr>
        <p:spPr/>
        <p:txBody>
          <a:bodyPr/>
          <a:lstStyle/>
          <a:p>
            <a:pPr marL="0" indent="0">
              <a:buNone/>
            </a:pPr>
            <a:r>
              <a:rPr kumimoji="1" lang="zh-CN" altLang="en-US" dirty="0"/>
              <a:t>在</a:t>
            </a:r>
            <a:r>
              <a:rPr kumimoji="1" lang="en-US" altLang="zh-CN" dirty="0" err="1"/>
              <a:t>Felgo</a:t>
            </a:r>
            <a:r>
              <a:rPr kumimoji="1" lang="zh-CN" altLang="en-US" dirty="0"/>
              <a:t>的概念中，游戏是由一个一个场景构成，不同的场景有着不同的功能。它们并非彼此独立，而是有着千丝万缕的联系。彼此之间的切换是最主要的问题。</a:t>
            </a:r>
            <a:endParaRPr kumimoji="1" lang="en-US" altLang="zh-CN" dirty="0"/>
          </a:p>
          <a:p>
            <a:pPr marL="0" indent="0">
              <a:buNone/>
            </a:pPr>
            <a:r>
              <a:rPr kumimoji="1" lang="zh-CN" altLang="en-US" dirty="0"/>
              <a:t>于是，我们把所有的场景都在同一个</a:t>
            </a:r>
            <a:r>
              <a:rPr kumimoji="1" lang="en-US" altLang="zh-CN" dirty="0" err="1"/>
              <a:t>GameWindow</a:t>
            </a:r>
            <a:r>
              <a:rPr kumimoji="1" lang="zh-CN" altLang="en-US" dirty="0"/>
              <a:t>下实例化，并把暂时不需要的场景设置为全透明。这样展现在用户面前的就只有一个场景了。通过对</a:t>
            </a:r>
            <a:r>
              <a:rPr kumimoji="1" lang="en-US" altLang="zh-CN" dirty="0" err="1"/>
              <a:t>GameWindow</a:t>
            </a:r>
            <a:r>
              <a:rPr kumimoji="1" lang="zh-CN" altLang="en-US" dirty="0"/>
              <a:t>的</a:t>
            </a:r>
            <a:r>
              <a:rPr kumimoji="1" lang="en-US" altLang="zh-CN" dirty="0"/>
              <a:t>states</a:t>
            </a:r>
            <a:r>
              <a:rPr kumimoji="1" lang="zh-CN" altLang="en-US" dirty="0"/>
              <a:t>属性的设置，把一个一个场景抽象为状态。当相应的</a:t>
            </a:r>
            <a:r>
              <a:rPr kumimoji="1" lang="en-US" altLang="zh-CN" dirty="0"/>
              <a:t>signal</a:t>
            </a:r>
            <a:r>
              <a:rPr kumimoji="1" lang="zh-CN" altLang="en-US" dirty="0"/>
              <a:t>发射，就会使得</a:t>
            </a:r>
            <a:r>
              <a:rPr kumimoji="1" lang="en-US" altLang="zh-CN" dirty="0" err="1"/>
              <a:t>GameWindow</a:t>
            </a:r>
            <a:r>
              <a:rPr kumimoji="1" lang="zh-CN" altLang="en-US" dirty="0"/>
              <a:t>的状态发生改变，同时并把该状态对应的场景设置为激活状态。</a:t>
            </a:r>
            <a:endParaRPr kumimoji="1" lang="en-US" altLang="zh-CN" dirty="0"/>
          </a:p>
          <a:p>
            <a:pPr marL="0" indent="0">
              <a:buNone/>
            </a:pPr>
            <a:r>
              <a:rPr kumimoji="1" lang="zh-CN" altLang="en-US" dirty="0"/>
              <a:t>通过这些，就可以让用户只需要点击对应按钮就能实现场景的切换。</a:t>
            </a:r>
            <a:endParaRPr kumimoji="1" lang="en-US" altLang="zh-CN" dirty="0"/>
          </a:p>
        </p:txBody>
      </p:sp>
    </p:spTree>
    <p:extLst>
      <p:ext uri="{BB962C8B-B14F-4D97-AF65-F5344CB8AC3E}">
        <p14:creationId xmlns:p14="http://schemas.microsoft.com/office/powerpoint/2010/main" val="27932866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01D2E-CE10-1747-8D9F-F5316C771887}"/>
              </a:ext>
            </a:extLst>
          </p:cNvPr>
          <p:cNvSpPr>
            <a:spLocks noGrp="1"/>
          </p:cNvSpPr>
          <p:nvPr>
            <p:ph type="title"/>
          </p:nvPr>
        </p:nvSpPr>
        <p:spPr/>
        <p:txBody>
          <a:bodyPr/>
          <a:lstStyle/>
          <a:p>
            <a:r>
              <a:rPr kumimoji="1" lang="zh-CN" altLang="en-US" dirty="0"/>
              <a:t>得分系统</a:t>
            </a:r>
          </a:p>
        </p:txBody>
      </p:sp>
      <p:sp>
        <p:nvSpPr>
          <p:cNvPr id="3" name="内容占位符 2">
            <a:extLst>
              <a:ext uri="{FF2B5EF4-FFF2-40B4-BE49-F238E27FC236}">
                <a16:creationId xmlns:a16="http://schemas.microsoft.com/office/drawing/2014/main" id="{D63B25A6-A7FD-B947-9925-C3D0C23BE0EF}"/>
              </a:ext>
            </a:extLst>
          </p:cNvPr>
          <p:cNvSpPr>
            <a:spLocks noGrp="1"/>
          </p:cNvSpPr>
          <p:nvPr>
            <p:ph idx="1"/>
          </p:nvPr>
        </p:nvSpPr>
        <p:spPr/>
        <p:txBody>
          <a:bodyPr/>
          <a:lstStyle/>
          <a:p>
            <a:pPr marL="0" indent="0">
              <a:buNone/>
            </a:pPr>
            <a:r>
              <a:rPr kumimoji="1" lang="zh-CN" altLang="en-US" dirty="0"/>
              <a:t>要解决得分就是考虑如何解决一下三个问题：数据放在哪、数据如何更新、数据以何种方式呈现。</a:t>
            </a:r>
            <a:endParaRPr kumimoji="1" lang="en-US" altLang="zh-CN" dirty="0"/>
          </a:p>
          <a:p>
            <a:pPr marL="0" indent="0">
              <a:buNone/>
            </a:pPr>
            <a:r>
              <a:rPr kumimoji="1" lang="zh-CN" altLang="en-US" dirty="0"/>
              <a:t>数据放在哪：这个问题还算容易，我把它封装在每一个游戏场景中作为全局变量。</a:t>
            </a:r>
            <a:endParaRPr kumimoji="1" lang="en-US" altLang="zh-CN" dirty="0"/>
          </a:p>
          <a:p>
            <a:pPr marL="0" indent="0">
              <a:buNone/>
            </a:pPr>
            <a:r>
              <a:rPr kumimoji="1" lang="zh-CN" altLang="en-US" dirty="0"/>
              <a:t>数据如何更新：它应当在每个</a:t>
            </a:r>
            <a:r>
              <a:rPr kumimoji="1" lang="en-US" altLang="zh-CN" dirty="0"/>
              <a:t>Tile</a:t>
            </a:r>
            <a:r>
              <a:rPr kumimoji="1" lang="zh-CN" altLang="en-US" dirty="0"/>
              <a:t>发生合并后进行更新，所以我在相关合并的</a:t>
            </a:r>
            <a:r>
              <a:rPr kumimoji="1" lang="en-US" altLang="zh-CN" dirty="0"/>
              <a:t>operation</a:t>
            </a:r>
            <a:r>
              <a:rPr kumimoji="1" lang="zh-CN" altLang="en-US" dirty="0"/>
              <a:t>中添加了相关语句，来实现分数的计算和更新。</a:t>
            </a:r>
            <a:endParaRPr kumimoji="1" lang="en-US" altLang="zh-CN" dirty="0"/>
          </a:p>
          <a:p>
            <a:pPr marL="0" indent="0">
              <a:buNone/>
            </a:pPr>
            <a:r>
              <a:rPr kumimoji="1" lang="zh-CN" altLang="en-US" dirty="0"/>
              <a:t>数据以何种方式呈现：</a:t>
            </a:r>
            <a:r>
              <a:rPr kumimoji="1" lang="en-US" altLang="zh-CN" dirty="0"/>
              <a:t>Create</a:t>
            </a:r>
            <a:r>
              <a:rPr kumimoji="1" lang="zh-CN" altLang="en-US" dirty="0"/>
              <a:t>一个单独的</a:t>
            </a:r>
            <a:r>
              <a:rPr kumimoji="1" lang="en-US" altLang="zh-CN" dirty="0"/>
              <a:t>QML</a:t>
            </a:r>
            <a:r>
              <a:rPr kumimoji="1" lang="zh-CN" altLang="en-US" dirty="0"/>
              <a:t>类会是一个不错的方式。并把它实例化在需要的游戏场景中，这样它便可以直接访问相应游戏场景的得分情况，而不需要</a:t>
            </a:r>
            <a:r>
              <a:rPr kumimoji="1" lang="zh-CN" altLang="en-US"/>
              <a:t>多余的函数调用。</a:t>
            </a:r>
            <a:endParaRPr kumimoji="1" lang="en-US" altLang="zh-CN" dirty="0"/>
          </a:p>
        </p:txBody>
      </p:sp>
    </p:spTree>
    <p:extLst>
      <p:ext uri="{BB962C8B-B14F-4D97-AF65-F5344CB8AC3E}">
        <p14:creationId xmlns:p14="http://schemas.microsoft.com/office/powerpoint/2010/main" val="272587502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FDB75-41F2-E243-BEEC-BA58C5747691}"/>
              </a:ext>
            </a:extLst>
          </p:cNvPr>
          <p:cNvSpPr>
            <a:spLocks noGrp="1"/>
          </p:cNvSpPr>
          <p:nvPr>
            <p:ph type="title"/>
          </p:nvPr>
        </p:nvSpPr>
        <p:spPr/>
        <p:txBody>
          <a:bodyPr/>
          <a:lstStyle/>
          <a:p>
            <a:r>
              <a:rPr kumimoji="1" lang="zh-CN" altLang="en-US" dirty="0"/>
              <a:t>失败判断</a:t>
            </a:r>
          </a:p>
        </p:txBody>
      </p:sp>
      <p:sp>
        <p:nvSpPr>
          <p:cNvPr id="3" name="内容占位符 2">
            <a:extLst>
              <a:ext uri="{FF2B5EF4-FFF2-40B4-BE49-F238E27FC236}">
                <a16:creationId xmlns:a16="http://schemas.microsoft.com/office/drawing/2014/main" id="{BC57A1FD-A1C9-D146-8BB4-CA9149AE1F0E}"/>
              </a:ext>
            </a:extLst>
          </p:cNvPr>
          <p:cNvSpPr>
            <a:spLocks noGrp="1"/>
          </p:cNvSpPr>
          <p:nvPr>
            <p:ph idx="1"/>
          </p:nvPr>
        </p:nvSpPr>
        <p:spPr/>
        <p:txBody>
          <a:bodyPr/>
          <a:lstStyle/>
          <a:p>
            <a:pPr marL="0" indent="0">
              <a:buNone/>
            </a:pPr>
            <a:r>
              <a:rPr kumimoji="1" lang="zh-CN" altLang="en-US" dirty="0"/>
              <a:t>当游戏场景里面的所有</a:t>
            </a:r>
            <a:r>
              <a:rPr kumimoji="1" lang="en-US" altLang="zh-CN" dirty="0"/>
              <a:t>Tile</a:t>
            </a:r>
            <a:r>
              <a:rPr kumimoji="1" lang="zh-CN" altLang="en-US" dirty="0"/>
              <a:t>都不可移动时，这局游戏便走向了终结。</a:t>
            </a:r>
            <a:endParaRPr kumimoji="1" lang="en-US" altLang="zh-CN" dirty="0"/>
          </a:p>
          <a:p>
            <a:pPr marL="0" indent="0">
              <a:buNone/>
            </a:pPr>
            <a:r>
              <a:rPr kumimoji="1" lang="zh-CN" altLang="en-US" dirty="0"/>
              <a:t>那么在什么样的条件下使这局游戏结束呢？是当</a:t>
            </a:r>
            <a:r>
              <a:rPr kumimoji="1" lang="en-US" altLang="zh-CN" dirty="0"/>
              <a:t>Tile</a:t>
            </a:r>
            <a:r>
              <a:rPr kumimoji="1" lang="zh-CN" altLang="en-US" dirty="0"/>
              <a:t>填满整个场景时吗？</a:t>
            </a:r>
            <a:endParaRPr kumimoji="1" lang="en-US" altLang="zh-CN" dirty="0"/>
          </a:p>
          <a:p>
            <a:pPr marL="0" indent="0">
              <a:buNone/>
            </a:pPr>
            <a:r>
              <a:rPr kumimoji="1" lang="zh-CN" altLang="en-US" dirty="0"/>
              <a:t>显然不是的。条件是整个场景都被</a:t>
            </a:r>
            <a:r>
              <a:rPr kumimoji="1" lang="en-US" altLang="zh-CN" dirty="0"/>
              <a:t>Tile</a:t>
            </a:r>
            <a:r>
              <a:rPr kumimoji="1" lang="zh-CN" altLang="en-US" dirty="0"/>
              <a:t>填满并且每个</a:t>
            </a:r>
            <a:r>
              <a:rPr kumimoji="1" lang="en-US" altLang="zh-CN" dirty="0"/>
              <a:t>Tile</a:t>
            </a:r>
            <a:r>
              <a:rPr kumimoji="1" lang="zh-CN" altLang="en-US" dirty="0"/>
              <a:t>四周都无相同数字的</a:t>
            </a:r>
            <a:r>
              <a:rPr kumimoji="1" lang="en-US" altLang="zh-CN" dirty="0"/>
              <a:t>Tile</a:t>
            </a:r>
            <a:r>
              <a:rPr kumimoji="1" lang="zh-CN" altLang="en-US" dirty="0"/>
              <a:t>。</a:t>
            </a:r>
            <a:endParaRPr kumimoji="1" lang="en-US" altLang="zh-CN" dirty="0"/>
          </a:p>
          <a:p>
            <a:pPr marL="0" indent="0">
              <a:buNone/>
            </a:pPr>
            <a:r>
              <a:rPr kumimoji="1" lang="zh-CN" altLang="en-US" dirty="0"/>
              <a:t>最简单粗暴的算法就是遍历每个</a:t>
            </a:r>
            <a:r>
              <a:rPr kumimoji="1" lang="en-US" altLang="zh-CN" dirty="0"/>
              <a:t>Tile</a:t>
            </a:r>
            <a:r>
              <a:rPr kumimoji="1" lang="zh-CN" altLang="en-US" dirty="0"/>
              <a:t>且检查它四周的</a:t>
            </a:r>
            <a:r>
              <a:rPr kumimoji="1" lang="en-US" altLang="zh-CN" dirty="0"/>
              <a:t>Tile</a:t>
            </a:r>
            <a:r>
              <a:rPr kumimoji="1" lang="zh-CN" altLang="en-US" dirty="0"/>
              <a:t>数值。这显然十分繁琐，效率也十分低下。</a:t>
            </a:r>
            <a:endParaRPr kumimoji="1" lang="en-US" altLang="zh-CN" dirty="0"/>
          </a:p>
          <a:p>
            <a:pPr marL="0" indent="0">
              <a:buNone/>
            </a:pPr>
            <a:r>
              <a:rPr kumimoji="1" lang="zh-CN" altLang="en-US" dirty="0"/>
              <a:t>由于这个失败判断操作需要多次执行，所以必须找到一个高效的算法。</a:t>
            </a:r>
            <a:endParaRPr kumimoji="1" lang="en-US" altLang="zh-CN" dirty="0"/>
          </a:p>
          <a:p>
            <a:pPr marL="0" indent="0">
              <a:buNone/>
            </a:pPr>
            <a:r>
              <a:rPr kumimoji="1" lang="zh-CN" altLang="en-US" dirty="0"/>
              <a:t>我的算法：先遍历每一行，判断当前行中前一个</a:t>
            </a:r>
            <a:r>
              <a:rPr kumimoji="1" lang="en-US" altLang="zh-CN" dirty="0"/>
              <a:t>Tile</a:t>
            </a:r>
            <a:r>
              <a:rPr kumimoji="1" lang="zh-CN" altLang="en-US" dirty="0"/>
              <a:t>与后一个</a:t>
            </a:r>
            <a:r>
              <a:rPr kumimoji="1" lang="en-US" altLang="zh-CN" dirty="0"/>
              <a:t>Tile</a:t>
            </a:r>
            <a:r>
              <a:rPr kumimoji="1" lang="zh-CN" altLang="en-US" dirty="0"/>
              <a:t>是否相同；后遍历每一列，进行相同操作。其中一旦遇到相同，则立即退出整个函数。这样至多进行</a:t>
            </a:r>
            <a:r>
              <a:rPr kumimoji="1" lang="en-US" altLang="zh-CN" dirty="0"/>
              <a:t>24</a:t>
            </a:r>
            <a:r>
              <a:rPr kumimoji="1" lang="zh-CN" altLang="en-US" dirty="0"/>
              <a:t>次大小判断就可以检测出是否失败。（每行和列只需要判断</a:t>
            </a:r>
            <a:r>
              <a:rPr kumimoji="1" lang="en-US" altLang="zh-CN" dirty="0"/>
              <a:t>3</a:t>
            </a:r>
            <a:r>
              <a:rPr kumimoji="1" lang="zh-CN" altLang="en-US" dirty="0"/>
              <a:t>次）</a:t>
            </a:r>
            <a:endParaRPr kumimoji="1" lang="en-US" altLang="zh-CN" dirty="0"/>
          </a:p>
        </p:txBody>
      </p:sp>
    </p:spTree>
    <p:extLst>
      <p:ext uri="{BB962C8B-B14F-4D97-AF65-F5344CB8AC3E}">
        <p14:creationId xmlns:p14="http://schemas.microsoft.com/office/powerpoint/2010/main" val="116479616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95F29-5B62-CF43-83A8-7F83BF389A3D}"/>
              </a:ext>
            </a:extLst>
          </p:cNvPr>
          <p:cNvSpPr>
            <a:spLocks noGrp="1"/>
          </p:cNvSpPr>
          <p:nvPr>
            <p:ph type="title"/>
          </p:nvPr>
        </p:nvSpPr>
        <p:spPr/>
        <p:txBody>
          <a:bodyPr/>
          <a:lstStyle/>
          <a:p>
            <a:r>
              <a:rPr kumimoji="1" lang="zh-CN" altLang="en-US" dirty="0"/>
              <a:t>关卡的设置</a:t>
            </a:r>
          </a:p>
        </p:txBody>
      </p:sp>
      <p:sp>
        <p:nvSpPr>
          <p:cNvPr id="3" name="内容占位符 2">
            <a:extLst>
              <a:ext uri="{FF2B5EF4-FFF2-40B4-BE49-F238E27FC236}">
                <a16:creationId xmlns:a16="http://schemas.microsoft.com/office/drawing/2014/main" id="{88E8F8C3-11DB-2649-9753-FD7089DE2FC7}"/>
              </a:ext>
            </a:extLst>
          </p:cNvPr>
          <p:cNvSpPr>
            <a:spLocks noGrp="1"/>
          </p:cNvSpPr>
          <p:nvPr>
            <p:ph idx="1"/>
          </p:nvPr>
        </p:nvSpPr>
        <p:spPr/>
        <p:txBody>
          <a:bodyPr/>
          <a:lstStyle/>
          <a:p>
            <a:pPr marL="0" indent="0">
              <a:buNone/>
            </a:pPr>
            <a:r>
              <a:rPr kumimoji="1" lang="zh-CN" altLang="en-US" dirty="0"/>
              <a:t>我们在游戏中增加了关卡的机制。</a:t>
            </a:r>
            <a:endParaRPr kumimoji="1" lang="en-US" altLang="zh-CN" dirty="0"/>
          </a:p>
          <a:p>
            <a:pPr marL="0" indent="0">
              <a:buNone/>
            </a:pPr>
            <a:r>
              <a:rPr kumimoji="1" lang="zh-CN" altLang="en-US" dirty="0"/>
              <a:t>关卡数量繁多，如果选择一个关卡一个游戏场景，不仅会带来大量冗余的代码，也会拖累整个程序运行的效率。</a:t>
            </a:r>
            <a:endParaRPr kumimoji="1" lang="en-US" altLang="zh-CN" dirty="0"/>
          </a:p>
          <a:p>
            <a:pPr marL="0" indent="0">
              <a:buNone/>
            </a:pPr>
            <a:r>
              <a:rPr kumimoji="1" lang="zh-CN" altLang="en-US" dirty="0"/>
              <a:t>所以我们只选择使用一个场景辅以传递参数的方式来实现这一功能。</a:t>
            </a:r>
            <a:endParaRPr kumimoji="1" lang="en-US" altLang="zh-CN" dirty="0"/>
          </a:p>
          <a:p>
            <a:pPr marL="0" indent="0">
              <a:buNone/>
            </a:pPr>
            <a:r>
              <a:rPr kumimoji="1" lang="zh-CN" altLang="en-US" dirty="0"/>
              <a:t>场景中我们使用了特殊定义的</a:t>
            </a:r>
            <a:r>
              <a:rPr kumimoji="1" lang="en-US" altLang="zh-CN" dirty="0" err="1"/>
              <a:t>TaskBlock</a:t>
            </a:r>
            <a:r>
              <a:rPr kumimoji="1" lang="zh-CN" altLang="en-US" dirty="0"/>
              <a:t>用来显示当前已完成与未完成的任务数。</a:t>
            </a:r>
            <a:endParaRPr kumimoji="1" lang="en-US" altLang="zh-CN" dirty="0"/>
          </a:p>
          <a:p>
            <a:pPr marL="0" indent="0">
              <a:buNone/>
            </a:pPr>
            <a:r>
              <a:rPr kumimoji="1" lang="zh-CN" altLang="en-US" dirty="0"/>
              <a:t>并定义了专门的函数来对任务完成进度进行追踪，并当任务完成时弹出</a:t>
            </a:r>
            <a:r>
              <a:rPr kumimoji="1" lang="en-US" altLang="zh-CN" dirty="0"/>
              <a:t>Winner</a:t>
            </a:r>
            <a:r>
              <a:rPr kumimoji="1" lang="zh-CN" altLang="en-US" dirty="0"/>
              <a:t>界面，上面还有跳往下一关的通道。</a:t>
            </a:r>
            <a:endParaRPr kumimoji="1" lang="en-US" altLang="zh-CN" dirty="0"/>
          </a:p>
          <a:p>
            <a:pPr marL="0" indent="0">
              <a:buNone/>
            </a:pPr>
            <a:r>
              <a:rPr kumimoji="1" lang="zh-CN" altLang="en-US" dirty="0"/>
              <a:t>初期的一个</a:t>
            </a:r>
            <a:r>
              <a:rPr kumimoji="1" lang="en-US" altLang="zh-CN" dirty="0"/>
              <a:t>bug</a:t>
            </a:r>
            <a:r>
              <a:rPr kumimoji="1" lang="zh-CN" altLang="en-US" dirty="0"/>
              <a:t>也得到了及时的修正：任务完成与步数用尽的同时，不会跳出</a:t>
            </a:r>
            <a:r>
              <a:rPr kumimoji="1" lang="en-US" altLang="zh-CN" dirty="0"/>
              <a:t>Winner</a:t>
            </a:r>
            <a:r>
              <a:rPr kumimoji="1" lang="zh-CN" altLang="en-US" dirty="0"/>
              <a:t>而是</a:t>
            </a:r>
            <a:r>
              <a:rPr kumimoji="1" lang="en-US" altLang="zh-CN" dirty="0"/>
              <a:t>Failure</a:t>
            </a:r>
            <a:r>
              <a:rPr kumimoji="1" lang="zh-CN" altLang="en-US" dirty="0"/>
              <a:t>界面。为了修正，我们添加了一个标识</a:t>
            </a:r>
            <a:r>
              <a:rPr kumimoji="1" lang="en-US" altLang="zh-CN" dirty="0" err="1"/>
              <a:t>isWin</a:t>
            </a:r>
            <a:r>
              <a:rPr kumimoji="1" lang="zh-CN" altLang="en-US" dirty="0"/>
              <a:t>，来标识是否获胜。</a:t>
            </a:r>
          </a:p>
        </p:txBody>
      </p:sp>
    </p:spTree>
    <p:extLst>
      <p:ext uri="{BB962C8B-B14F-4D97-AF65-F5344CB8AC3E}">
        <p14:creationId xmlns:p14="http://schemas.microsoft.com/office/powerpoint/2010/main" val="130996775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07079-61E1-1142-ADAF-BEEA8667925F}"/>
              </a:ext>
            </a:extLst>
          </p:cNvPr>
          <p:cNvSpPr>
            <a:spLocks noGrp="1"/>
          </p:cNvSpPr>
          <p:nvPr>
            <p:ph type="title"/>
          </p:nvPr>
        </p:nvSpPr>
        <p:spPr/>
        <p:txBody>
          <a:bodyPr/>
          <a:lstStyle/>
          <a:p>
            <a:r>
              <a:rPr kumimoji="1" lang="zh-CN" altLang="en-US" dirty="0"/>
              <a:t>闪电模式</a:t>
            </a:r>
          </a:p>
        </p:txBody>
      </p:sp>
      <p:sp>
        <p:nvSpPr>
          <p:cNvPr id="3" name="内容占位符 2">
            <a:extLst>
              <a:ext uri="{FF2B5EF4-FFF2-40B4-BE49-F238E27FC236}">
                <a16:creationId xmlns:a16="http://schemas.microsoft.com/office/drawing/2014/main" id="{88DDFA35-3CB7-E34A-9FDF-7D9C8C2B528F}"/>
              </a:ext>
            </a:extLst>
          </p:cNvPr>
          <p:cNvSpPr>
            <a:spLocks noGrp="1"/>
          </p:cNvSpPr>
          <p:nvPr>
            <p:ph idx="1"/>
          </p:nvPr>
        </p:nvSpPr>
        <p:spPr/>
        <p:txBody>
          <a:bodyPr/>
          <a:lstStyle/>
          <a:p>
            <a:pPr marL="0" indent="0">
              <a:buNone/>
            </a:pPr>
            <a:r>
              <a:rPr kumimoji="1" lang="zh-CN" altLang="en-US" dirty="0"/>
              <a:t>闪电模式与其他模式的最大不同就是在游戏内部的交互逻辑上有巨大变化。</a:t>
            </a:r>
            <a:endParaRPr kumimoji="1" lang="en-US" altLang="zh-CN" dirty="0"/>
          </a:p>
          <a:p>
            <a:pPr marL="0" indent="0">
              <a:buNone/>
            </a:pPr>
            <a:r>
              <a:rPr kumimoji="1" lang="zh-CN" altLang="en-US" dirty="0"/>
              <a:t>在这个模式下，创建</a:t>
            </a:r>
            <a:r>
              <a:rPr kumimoji="1" lang="en-US" altLang="zh-CN" dirty="0"/>
              <a:t>Tile</a:t>
            </a:r>
            <a:r>
              <a:rPr kumimoji="1" lang="zh-CN" altLang="en-US" dirty="0"/>
              <a:t>不会在每次有效的滑动后，而是随着时间推移自动创建。</a:t>
            </a:r>
            <a:endParaRPr kumimoji="1" lang="en-US" altLang="zh-CN" dirty="0"/>
          </a:p>
          <a:p>
            <a:pPr marL="0" indent="0">
              <a:buNone/>
            </a:pPr>
            <a:r>
              <a:rPr kumimoji="1" lang="zh-CN" altLang="en-US" dirty="0"/>
              <a:t>这样的不同会带来一系列的问题，譬如如何让它随时间周期性创建</a:t>
            </a:r>
            <a:r>
              <a:rPr kumimoji="1" lang="en-US" altLang="zh-CN" dirty="0"/>
              <a:t>Tile</a:t>
            </a:r>
            <a:r>
              <a:rPr kumimoji="1" lang="zh-CN" altLang="en-US" dirty="0"/>
              <a:t>，该怎么样在保持效率的情况下判断是否失败。</a:t>
            </a:r>
            <a:endParaRPr kumimoji="1" lang="en-US" altLang="zh-CN" dirty="0"/>
          </a:p>
          <a:p>
            <a:pPr marL="0" indent="0">
              <a:buNone/>
            </a:pPr>
            <a:r>
              <a:rPr kumimoji="1" lang="en-US" altLang="zh-CN" dirty="0"/>
              <a:t>QML</a:t>
            </a:r>
            <a:r>
              <a:rPr kumimoji="1" lang="zh-CN" altLang="en-US" dirty="0"/>
              <a:t>的</a:t>
            </a:r>
            <a:r>
              <a:rPr kumimoji="1" lang="en-US" altLang="zh-CN" dirty="0"/>
              <a:t>Timer</a:t>
            </a:r>
            <a:r>
              <a:rPr kumimoji="1" lang="zh-CN" altLang="en-US" dirty="0"/>
              <a:t>对象非常便利，使得我们非常轻松就可以周期性的创建</a:t>
            </a:r>
            <a:r>
              <a:rPr kumimoji="1" lang="en-US" altLang="zh-CN" dirty="0"/>
              <a:t>Tile</a:t>
            </a:r>
            <a:r>
              <a:rPr kumimoji="1" lang="zh-CN" altLang="en-US" dirty="0"/>
              <a:t>。初期我们发现，当整个场景都布满</a:t>
            </a:r>
            <a:r>
              <a:rPr kumimoji="1" lang="en-US" altLang="zh-CN" dirty="0"/>
              <a:t>Tile</a:t>
            </a:r>
            <a:r>
              <a:rPr kumimoji="1" lang="zh-CN" altLang="en-US" dirty="0"/>
              <a:t>时，</a:t>
            </a:r>
            <a:r>
              <a:rPr kumimoji="1" lang="en-US" altLang="zh-CN" dirty="0"/>
              <a:t>Tile</a:t>
            </a:r>
            <a:r>
              <a:rPr kumimoji="1" lang="zh-CN" altLang="en-US" dirty="0"/>
              <a:t>仍旧在不停地刷新，所以我们对函数的调用进行了条件化，并且定时更新存储空</a:t>
            </a:r>
            <a:r>
              <a:rPr kumimoji="1" lang="en-US" altLang="zh-CN" dirty="0"/>
              <a:t>Tile</a:t>
            </a:r>
            <a:r>
              <a:rPr kumimoji="1" lang="zh-CN" altLang="en-US" dirty="0"/>
              <a:t>信息的数组，来防止这种情况的发生。</a:t>
            </a:r>
            <a:endParaRPr kumimoji="1" lang="en-US" altLang="zh-CN" dirty="0"/>
          </a:p>
          <a:p>
            <a:pPr marL="0" indent="0">
              <a:buNone/>
            </a:pPr>
            <a:r>
              <a:rPr kumimoji="1" lang="zh-CN" altLang="en-US" dirty="0"/>
              <a:t>由于每一个场景是在程序加载时就已经初始化完毕，但是我们并不希望这个闪电模式的场景在初始化后立即开始产生</a:t>
            </a:r>
            <a:r>
              <a:rPr kumimoji="1" lang="en-US" altLang="zh-CN" dirty="0"/>
              <a:t>Tile</a:t>
            </a:r>
            <a:r>
              <a:rPr kumimoji="1" lang="zh-CN" altLang="en-US" dirty="0"/>
              <a:t>，而是希望在选择模式后再开始产生，并且推出该模式后能立即停止产生。所以我们给闪电模式的场景添加了一个</a:t>
            </a:r>
            <a:r>
              <a:rPr kumimoji="1" lang="en-US" altLang="zh-CN" dirty="0"/>
              <a:t>property</a:t>
            </a:r>
            <a:r>
              <a:rPr kumimoji="1" lang="zh-CN" altLang="en-US" dirty="0"/>
              <a:t>来控制这一行为。</a:t>
            </a:r>
            <a:endParaRPr kumimoji="1" lang="en-US" altLang="zh-CN" dirty="0"/>
          </a:p>
        </p:txBody>
      </p:sp>
    </p:spTree>
    <p:extLst>
      <p:ext uri="{BB962C8B-B14F-4D97-AF65-F5344CB8AC3E}">
        <p14:creationId xmlns:p14="http://schemas.microsoft.com/office/powerpoint/2010/main" val="407412181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A9D4D-68F9-634F-B0A7-C83C9D738D46}"/>
              </a:ext>
            </a:extLst>
          </p:cNvPr>
          <p:cNvSpPr>
            <a:spLocks noGrp="1"/>
          </p:cNvSpPr>
          <p:nvPr>
            <p:ph type="title"/>
          </p:nvPr>
        </p:nvSpPr>
        <p:spPr/>
        <p:txBody>
          <a:bodyPr/>
          <a:lstStyle/>
          <a:p>
            <a:r>
              <a:rPr kumimoji="1" lang="zh-CN" altLang="en-US" dirty="0"/>
              <a:t>游戏动画</a:t>
            </a:r>
          </a:p>
        </p:txBody>
      </p:sp>
      <p:sp>
        <p:nvSpPr>
          <p:cNvPr id="3" name="内容占位符 2">
            <a:extLst>
              <a:ext uri="{FF2B5EF4-FFF2-40B4-BE49-F238E27FC236}">
                <a16:creationId xmlns:a16="http://schemas.microsoft.com/office/drawing/2014/main" id="{47D15592-7D86-C442-A116-7EA92C1520F0}"/>
              </a:ext>
            </a:extLst>
          </p:cNvPr>
          <p:cNvSpPr>
            <a:spLocks noGrp="1"/>
          </p:cNvSpPr>
          <p:nvPr>
            <p:ph idx="1"/>
          </p:nvPr>
        </p:nvSpPr>
        <p:spPr/>
        <p:txBody>
          <a:bodyPr/>
          <a:lstStyle/>
          <a:p>
            <a:pPr marL="0" indent="0">
              <a:buNone/>
            </a:pPr>
            <a:r>
              <a:rPr kumimoji="1" lang="zh-CN" altLang="en-US" dirty="0"/>
              <a:t>我们把所有的游戏动画都封装在一个名为</a:t>
            </a:r>
            <a:r>
              <a:rPr kumimoji="1" lang="en-US" altLang="zh-CN" dirty="0"/>
              <a:t>Tile</a:t>
            </a:r>
            <a:r>
              <a:rPr kumimoji="1" lang="zh-CN" altLang="en-US" dirty="0"/>
              <a:t>的类型中，来让我们对动画种类的选择和时机得心应手。</a:t>
            </a:r>
            <a:endParaRPr kumimoji="1" lang="en-US" altLang="zh-CN" dirty="0"/>
          </a:p>
          <a:p>
            <a:pPr marL="0" indent="0">
              <a:buNone/>
            </a:pPr>
            <a:r>
              <a:rPr kumimoji="1" lang="zh-CN" altLang="en-US" dirty="0"/>
              <a:t>设想，一个</a:t>
            </a:r>
            <a:r>
              <a:rPr kumimoji="1" lang="en-US" altLang="zh-CN" dirty="0"/>
              <a:t>Tile</a:t>
            </a:r>
            <a:r>
              <a:rPr kumimoji="1" lang="zh-CN" altLang="en-US" dirty="0"/>
              <a:t>的消失可能会先收缩并慢慢变的透明，这两个动画是同时进行的。当然这也只是一个例子。有些动画需要顺序启动，有些则需要并行进行。</a:t>
            </a:r>
            <a:endParaRPr kumimoji="1" lang="en-US" altLang="zh-CN" dirty="0"/>
          </a:p>
          <a:p>
            <a:pPr marL="0" indent="0">
              <a:buNone/>
            </a:pPr>
            <a:r>
              <a:rPr kumimoji="1" lang="zh-CN" altLang="en-US" dirty="0"/>
              <a:t>还好</a:t>
            </a:r>
            <a:r>
              <a:rPr kumimoji="1" lang="en-US" altLang="zh-CN" dirty="0"/>
              <a:t>QML</a:t>
            </a:r>
            <a:r>
              <a:rPr kumimoji="1" lang="zh-CN" altLang="en-US" dirty="0"/>
              <a:t>有</a:t>
            </a:r>
            <a:r>
              <a:rPr lang="en-US" altLang="zh-CN" dirty="0" err="1"/>
              <a:t>SequentialAnimation</a:t>
            </a:r>
            <a:r>
              <a:rPr lang="zh-CN" altLang="zh-CN" dirty="0"/>
              <a:t> </a:t>
            </a:r>
            <a:r>
              <a:rPr lang="zh-CN" altLang="en-US" dirty="0"/>
              <a:t>和 </a:t>
            </a:r>
            <a:r>
              <a:rPr lang="en-US" altLang="zh-CN" dirty="0" err="1"/>
              <a:t>ParallelAnimation</a:t>
            </a:r>
            <a:r>
              <a:rPr lang="zh-CN" altLang="en-US" dirty="0"/>
              <a:t> 类型，它们分别可以实现顺序和并行的动画。</a:t>
            </a:r>
            <a:endParaRPr lang="en-US" altLang="zh-CN" dirty="0"/>
          </a:p>
          <a:p>
            <a:pPr marL="0" indent="0">
              <a:buNone/>
            </a:pPr>
            <a:r>
              <a:rPr kumimoji="1" lang="zh-CN" altLang="en-US" dirty="0"/>
              <a:t>当然，不同的动画效果需要用到不同的</a:t>
            </a:r>
            <a:r>
              <a:rPr kumimoji="1" lang="en-US" altLang="zh-CN" dirty="0"/>
              <a:t>QML</a:t>
            </a:r>
            <a:r>
              <a:rPr kumimoji="1" lang="zh-CN" altLang="en-US" dirty="0"/>
              <a:t>类来帮助我们实现。</a:t>
            </a:r>
          </a:p>
        </p:txBody>
      </p:sp>
    </p:spTree>
    <p:extLst>
      <p:ext uri="{BB962C8B-B14F-4D97-AF65-F5344CB8AC3E}">
        <p14:creationId xmlns:p14="http://schemas.microsoft.com/office/powerpoint/2010/main" val="334694885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D84D3-2C65-DE46-91D1-87FD01887ECA}"/>
              </a:ext>
            </a:extLst>
          </p:cNvPr>
          <p:cNvSpPr>
            <a:spLocks noGrp="1"/>
          </p:cNvSpPr>
          <p:nvPr>
            <p:ph type="title"/>
          </p:nvPr>
        </p:nvSpPr>
        <p:spPr/>
        <p:txBody>
          <a:bodyPr/>
          <a:lstStyle/>
          <a:p>
            <a:r>
              <a:rPr kumimoji="1" lang="zh-CN" altLang="en-US" dirty="0"/>
              <a:t>声音元素的融入</a:t>
            </a:r>
          </a:p>
        </p:txBody>
      </p:sp>
      <p:sp>
        <p:nvSpPr>
          <p:cNvPr id="3" name="内容占位符 2">
            <a:extLst>
              <a:ext uri="{FF2B5EF4-FFF2-40B4-BE49-F238E27FC236}">
                <a16:creationId xmlns:a16="http://schemas.microsoft.com/office/drawing/2014/main" id="{C4247318-D34C-1443-A646-8892035E9517}"/>
              </a:ext>
            </a:extLst>
          </p:cNvPr>
          <p:cNvSpPr>
            <a:spLocks noGrp="1"/>
          </p:cNvSpPr>
          <p:nvPr>
            <p:ph idx="1"/>
          </p:nvPr>
        </p:nvSpPr>
        <p:spPr/>
        <p:txBody>
          <a:bodyPr>
            <a:normAutofit lnSpcReduction="10000"/>
          </a:bodyPr>
          <a:lstStyle/>
          <a:p>
            <a:pPr lvl="0"/>
            <a:r>
              <a:rPr lang="zh-CN" altLang="zh-CN" dirty="0"/>
              <a:t>在</a:t>
            </a:r>
            <a:r>
              <a:rPr lang="en-US" altLang="zh-CN" dirty="0" err="1"/>
              <a:t>AudioManager.qml</a:t>
            </a:r>
            <a:r>
              <a:rPr lang="zh-CN" altLang="zh-CN" dirty="0"/>
              <a:t>文档里引入了</a:t>
            </a:r>
            <a:r>
              <a:rPr lang="en-US" altLang="zh-CN" dirty="0" err="1"/>
              <a:t>QtMultimedia</a:t>
            </a:r>
            <a:r>
              <a:rPr lang="zh-CN" altLang="zh-CN" dirty="0"/>
              <a:t>模块。</a:t>
            </a:r>
          </a:p>
          <a:p>
            <a:pPr lvl="0"/>
            <a:r>
              <a:rPr lang="zh-CN" altLang="zh-CN" dirty="0"/>
              <a:t>该组件会在</a:t>
            </a:r>
            <a:r>
              <a:rPr lang="en-US" altLang="zh-CN" dirty="0" err="1"/>
              <a:t>main.qml</a:t>
            </a:r>
            <a:r>
              <a:rPr lang="zh-CN" altLang="zh-CN" dirty="0"/>
              <a:t>文档里一开始被初始化。</a:t>
            </a:r>
          </a:p>
          <a:p>
            <a:pPr lvl="0"/>
            <a:r>
              <a:rPr lang="zh-CN" altLang="zh-CN" dirty="0"/>
              <a:t>首先在该文档里用</a:t>
            </a:r>
            <a:r>
              <a:rPr lang="en-US" altLang="zh-CN" dirty="0"/>
              <a:t>id</a:t>
            </a:r>
            <a:r>
              <a:rPr lang="zh-CN" altLang="zh-CN" dirty="0"/>
              <a:t>为</a:t>
            </a:r>
            <a:r>
              <a:rPr lang="en-US" altLang="zh-CN" dirty="0"/>
              <a:t>music</a:t>
            </a:r>
            <a:r>
              <a:rPr lang="zh-CN" altLang="zh-CN" dirty="0"/>
              <a:t>的</a:t>
            </a:r>
            <a:r>
              <a:rPr lang="en-US" altLang="zh-CN" dirty="0" err="1"/>
              <a:t>BackgroundMusic</a:t>
            </a:r>
            <a:r>
              <a:rPr lang="zh-CN" altLang="zh-CN" dirty="0"/>
              <a:t>组件来允许播放循环音频文件；并通过</a:t>
            </a:r>
            <a:r>
              <a:rPr lang="en-US" altLang="zh-CN" dirty="0"/>
              <a:t>function </a:t>
            </a:r>
            <a:r>
              <a:rPr lang="en-US" altLang="zh-CN" dirty="0" err="1"/>
              <a:t>playMusic</a:t>
            </a:r>
            <a:r>
              <a:rPr lang="en-US" altLang="zh-CN" dirty="0"/>
              <a:t>(</a:t>
            </a:r>
            <a:r>
              <a:rPr lang="en-US" altLang="zh-CN" dirty="0" err="1"/>
              <a:t>trackID</a:t>
            </a:r>
            <a:r>
              <a:rPr lang="en-US" altLang="zh-CN" dirty="0"/>
              <a:t>)</a:t>
            </a:r>
            <a:r>
              <a:rPr lang="zh-CN" altLang="zh-CN" dirty="0"/>
              <a:t>来确定是否需要播放音频文件，如果是则通过调用</a:t>
            </a:r>
            <a:r>
              <a:rPr lang="en-US" altLang="zh-CN" dirty="0" err="1"/>
              <a:t>music.play</a:t>
            </a:r>
            <a:r>
              <a:rPr lang="en-US" altLang="zh-CN" dirty="0"/>
              <a:t>()</a:t>
            </a:r>
            <a:r>
              <a:rPr lang="zh-CN" altLang="zh-CN" dirty="0"/>
              <a:t>函数来播放指定文件路径</a:t>
            </a:r>
            <a:r>
              <a:rPr lang="en-US" altLang="zh-CN" dirty="0" err="1"/>
              <a:t>music.source</a:t>
            </a:r>
            <a:r>
              <a:rPr lang="zh-CN" altLang="zh-CN" dirty="0"/>
              <a:t>里的音频文件。</a:t>
            </a:r>
          </a:p>
          <a:p>
            <a:pPr lvl="0"/>
            <a:r>
              <a:rPr lang="zh-CN" altLang="zh-CN" dirty="0"/>
              <a:t>该文档中还用组件</a:t>
            </a:r>
            <a:r>
              <a:rPr lang="en-US" altLang="zh-CN" dirty="0"/>
              <a:t>Audio</a:t>
            </a:r>
            <a:r>
              <a:rPr lang="zh-CN" altLang="zh-CN" dirty="0"/>
              <a:t>来指定按钮被点击后出现的音效路径，在按钮被点击时，通过</a:t>
            </a:r>
            <a:r>
              <a:rPr lang="en-US" altLang="zh-CN" dirty="0"/>
              <a:t>function play(</a:t>
            </a:r>
            <a:r>
              <a:rPr lang="en-US" altLang="zh-CN" dirty="0" err="1"/>
              <a:t>trackID</a:t>
            </a:r>
            <a:r>
              <a:rPr lang="en-US" altLang="zh-CN" dirty="0"/>
              <a:t>)</a:t>
            </a:r>
            <a:r>
              <a:rPr lang="zh-CN" altLang="zh-CN" dirty="0"/>
              <a:t>来选择调用该组件。该</a:t>
            </a:r>
            <a:r>
              <a:rPr lang="en-US" altLang="zh-CN" dirty="0"/>
              <a:t>function</a:t>
            </a:r>
            <a:r>
              <a:rPr lang="zh-CN" altLang="zh-CN" dirty="0"/>
              <a:t>会在</a:t>
            </a:r>
            <a:r>
              <a:rPr lang="en-US" altLang="zh-CN" dirty="0" err="1"/>
              <a:t>MunuButton.qml</a:t>
            </a:r>
            <a:r>
              <a:rPr lang="zh-CN" altLang="zh-CN" dirty="0"/>
              <a:t>文档的</a:t>
            </a:r>
            <a:r>
              <a:rPr lang="en-US" altLang="zh-CN" dirty="0" err="1"/>
              <a:t>MouseArea</a:t>
            </a:r>
            <a:r>
              <a:rPr lang="zh-CN" altLang="zh-CN" dirty="0"/>
              <a:t>组件里通过</a:t>
            </a:r>
            <a:r>
              <a:rPr lang="en-US" altLang="zh-CN" dirty="0" err="1"/>
              <a:t>audioManager.play</a:t>
            </a:r>
            <a:r>
              <a:rPr lang="en-US" altLang="zh-CN" dirty="0"/>
              <a:t>(</a:t>
            </a:r>
            <a:r>
              <a:rPr lang="en-US" altLang="zh-CN" dirty="0" err="1"/>
              <a:t>audioManager.idMenuBG</a:t>
            </a:r>
            <a:r>
              <a:rPr lang="en-US" altLang="zh-CN" dirty="0"/>
              <a:t>)</a:t>
            </a:r>
            <a:r>
              <a:rPr lang="zh-CN" altLang="zh-CN" dirty="0"/>
              <a:t>被调用。</a:t>
            </a:r>
          </a:p>
          <a:p>
            <a:pPr lvl="0"/>
            <a:r>
              <a:rPr lang="en-US" altLang="zh-CN" dirty="0"/>
              <a:t>Function </a:t>
            </a:r>
            <a:r>
              <a:rPr lang="en-US" altLang="zh-CN" dirty="0" err="1"/>
              <a:t>stopMusic</a:t>
            </a:r>
            <a:r>
              <a:rPr lang="en-US" altLang="zh-CN" dirty="0"/>
              <a:t>()</a:t>
            </a:r>
            <a:r>
              <a:rPr lang="zh-CN" altLang="zh-CN" dirty="0"/>
              <a:t>封装了函数的调用</a:t>
            </a:r>
            <a:r>
              <a:rPr lang="en-US" altLang="zh-CN" dirty="0" err="1"/>
              <a:t>music.stop</a:t>
            </a:r>
            <a:r>
              <a:rPr lang="en-US" altLang="zh-CN" dirty="0"/>
              <a:t>(),</a:t>
            </a:r>
            <a:r>
              <a:rPr lang="zh-CN" altLang="zh-CN" dirty="0"/>
              <a:t>通过将</a:t>
            </a:r>
            <a:r>
              <a:rPr lang="en-US" altLang="zh-CN" dirty="0" err="1"/>
              <a:t>playling</a:t>
            </a:r>
            <a:r>
              <a:rPr lang="en-US" altLang="zh-CN" dirty="0"/>
              <a:t> property</a:t>
            </a:r>
            <a:r>
              <a:rPr lang="zh-CN" altLang="zh-CN" dirty="0"/>
              <a:t>设置为</a:t>
            </a:r>
            <a:r>
              <a:rPr lang="en-US" altLang="zh-CN" dirty="0"/>
              <a:t>false</a:t>
            </a:r>
            <a:r>
              <a:rPr lang="zh-CN" altLang="zh-CN" dirty="0"/>
              <a:t>来停止音乐播放。</a:t>
            </a:r>
          </a:p>
          <a:p>
            <a:pPr lvl="0"/>
            <a:r>
              <a:rPr lang="zh-CN" altLang="zh-CN" dirty="0"/>
              <a:t>文档完成创建后会自动调用指定了具体</a:t>
            </a:r>
            <a:r>
              <a:rPr lang="en-US" altLang="zh-CN" dirty="0" err="1"/>
              <a:t>trackID</a:t>
            </a:r>
            <a:r>
              <a:rPr lang="zh-CN" altLang="zh-CN" dirty="0"/>
              <a:t>的</a:t>
            </a:r>
            <a:r>
              <a:rPr lang="en-US" altLang="zh-CN" dirty="0"/>
              <a:t>function </a:t>
            </a:r>
            <a:r>
              <a:rPr lang="en-US" altLang="zh-CN" dirty="0" err="1"/>
              <a:t>playMusic</a:t>
            </a:r>
            <a:r>
              <a:rPr lang="en-US" altLang="zh-CN" dirty="0"/>
              <a:t>()</a:t>
            </a:r>
            <a:r>
              <a:rPr lang="zh-CN" altLang="zh-CN" dirty="0"/>
              <a:t>来播放背景音乐。</a:t>
            </a:r>
          </a:p>
        </p:txBody>
      </p:sp>
    </p:spTree>
    <p:extLst>
      <p:ext uri="{BB962C8B-B14F-4D97-AF65-F5344CB8AC3E}">
        <p14:creationId xmlns:p14="http://schemas.microsoft.com/office/powerpoint/2010/main" val="423943925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D9E2D-7F45-5B40-8CD6-204DE79E4BFC}"/>
              </a:ext>
            </a:extLst>
          </p:cNvPr>
          <p:cNvSpPr>
            <a:spLocks noGrp="1"/>
          </p:cNvSpPr>
          <p:nvPr>
            <p:ph type="title"/>
          </p:nvPr>
        </p:nvSpPr>
        <p:spPr/>
        <p:txBody>
          <a:bodyPr/>
          <a:lstStyle/>
          <a:p>
            <a:r>
              <a:rPr kumimoji="1" lang="zh-CN" altLang="en-US" dirty="0"/>
              <a:t>项目介绍</a:t>
            </a:r>
          </a:p>
        </p:txBody>
      </p:sp>
      <p:sp>
        <p:nvSpPr>
          <p:cNvPr id="3" name="内容占位符 2">
            <a:extLst>
              <a:ext uri="{FF2B5EF4-FFF2-40B4-BE49-F238E27FC236}">
                <a16:creationId xmlns:a16="http://schemas.microsoft.com/office/drawing/2014/main" id="{F9237BDE-B16F-CD41-A6D5-69FDF1B2B0F8}"/>
              </a:ext>
            </a:extLst>
          </p:cNvPr>
          <p:cNvSpPr>
            <a:spLocks noGrp="1"/>
          </p:cNvSpPr>
          <p:nvPr>
            <p:ph idx="1"/>
          </p:nvPr>
        </p:nvSpPr>
        <p:spPr/>
        <p:txBody>
          <a:bodyPr/>
          <a:lstStyle/>
          <a:p>
            <a:pPr marL="0" indent="0">
              <a:buNone/>
            </a:pPr>
            <a:r>
              <a:rPr kumimoji="1" lang="en-US" altLang="zh-CN" dirty="0"/>
              <a:t>2048</a:t>
            </a:r>
            <a:r>
              <a:rPr kumimoji="1" lang="zh-CN" altLang="en-US" dirty="0"/>
              <a:t>是一款数字游戏。它玩法简单，容易上手。以至于每一位玩家都能乐在其中。</a:t>
            </a:r>
            <a:endParaRPr kumimoji="1" lang="en-US" altLang="zh-CN" dirty="0"/>
          </a:p>
          <a:p>
            <a:pPr marL="0" indent="0">
              <a:buNone/>
            </a:pPr>
            <a:r>
              <a:rPr kumimoji="1" lang="zh-CN" altLang="en-US" dirty="0"/>
              <a:t>只要轻轻滑动屏幕，方块便能合并或者堆叠，再配以精妙绝伦的动画。</a:t>
            </a:r>
            <a:r>
              <a:rPr kumimoji="1" lang="en-US" altLang="zh-CN" dirty="0"/>
              <a:t>Wow</a:t>
            </a:r>
            <a:r>
              <a:rPr kumimoji="1" lang="zh-CN" altLang="en-US" dirty="0"/>
              <a:t>，</a:t>
            </a:r>
            <a:r>
              <a:rPr kumimoji="1" lang="en-US" altLang="zh-CN" dirty="0"/>
              <a:t>awesome</a:t>
            </a:r>
            <a:r>
              <a:rPr kumimoji="1" lang="zh-CN" altLang="en-US" dirty="0"/>
              <a:t>！</a:t>
            </a:r>
            <a:endParaRPr kumimoji="1" lang="en-US" altLang="zh-CN" dirty="0"/>
          </a:p>
          <a:p>
            <a:pPr marL="0" indent="0">
              <a:buNone/>
            </a:pPr>
            <a:r>
              <a:rPr kumimoji="1" lang="zh-CN" altLang="en-US" dirty="0"/>
              <a:t>我们在原作的基础上添加了一些额外的功能与模式，它让我们能够更加沉浸于这个令人放松的</a:t>
            </a:r>
            <a:r>
              <a:rPr kumimoji="1" lang="en-US" altLang="zh-CN" dirty="0"/>
              <a:t>2048</a:t>
            </a:r>
            <a:r>
              <a:rPr kumimoji="1" lang="zh-CN" altLang="en-US" dirty="0"/>
              <a:t>世界。</a:t>
            </a:r>
            <a:endParaRPr kumimoji="1" lang="en-US" altLang="zh-CN" dirty="0"/>
          </a:p>
          <a:p>
            <a:pPr marL="0" indent="0">
              <a:buNone/>
            </a:pPr>
            <a:r>
              <a:rPr kumimoji="1" lang="zh-CN" altLang="en-US" dirty="0"/>
              <a:t>为了让它更名副其实，我们给它命名为</a:t>
            </a:r>
            <a:r>
              <a:rPr kumimoji="1" lang="en-US" altLang="zh-CN" dirty="0"/>
              <a:t>2048++</a:t>
            </a:r>
            <a:r>
              <a:rPr kumimoji="1" lang="zh-CN" altLang="en-US" dirty="0"/>
              <a:t>。</a:t>
            </a:r>
            <a:endParaRPr kumimoji="1" lang="en-US" altLang="zh-CN" dirty="0"/>
          </a:p>
          <a:p>
            <a:pPr marL="0" indent="0">
              <a:buNone/>
            </a:pPr>
            <a:r>
              <a:rPr kumimoji="1" lang="zh-CN" altLang="en-US" dirty="0"/>
              <a:t>我们努力把它打磨得精细。让它成为能让每个人都能爱不释手的小而精的作品。</a:t>
            </a:r>
            <a:endParaRPr kumimoji="1" lang="en-US" altLang="zh-CN" dirty="0"/>
          </a:p>
          <a:p>
            <a:pPr marL="0" indent="0">
              <a:buNone/>
            </a:pPr>
            <a:r>
              <a:rPr kumimoji="1" lang="zh-CN" altLang="en-US" dirty="0"/>
              <a:t>我们使用</a:t>
            </a:r>
            <a:r>
              <a:rPr kumimoji="1" lang="en-US" altLang="zh-CN" dirty="0"/>
              <a:t>QML</a:t>
            </a:r>
            <a:r>
              <a:rPr kumimoji="1" lang="zh-CN" altLang="en-US" dirty="0"/>
              <a:t>来构造可视化的游戏界面，用</a:t>
            </a:r>
            <a:r>
              <a:rPr kumimoji="1" lang="en-US" altLang="zh-CN" dirty="0"/>
              <a:t>JS</a:t>
            </a:r>
            <a:r>
              <a:rPr kumimoji="1" lang="zh-CN" altLang="en-US" dirty="0"/>
              <a:t>来实现游戏内部的机制。</a:t>
            </a:r>
            <a:endParaRPr kumimoji="1" lang="en-US" altLang="zh-CN" dirty="0"/>
          </a:p>
          <a:p>
            <a:pPr marL="0" indent="0">
              <a:buNone/>
            </a:pPr>
            <a:r>
              <a:rPr kumimoji="1" lang="en-US" altLang="zh-CN" dirty="0"/>
              <a:t>2048++</a:t>
            </a:r>
            <a:r>
              <a:rPr kumimoji="1" lang="zh-CN" altLang="en-US" dirty="0"/>
              <a:t>它简约但并不简单。</a:t>
            </a:r>
            <a:endParaRPr kumimoji="1" lang="en-US" altLang="zh-CN" dirty="0"/>
          </a:p>
        </p:txBody>
      </p:sp>
    </p:spTree>
    <p:extLst>
      <p:ext uri="{BB962C8B-B14F-4D97-AF65-F5344CB8AC3E}">
        <p14:creationId xmlns:p14="http://schemas.microsoft.com/office/powerpoint/2010/main" val="209843448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FD11E-3287-5B4A-A0B2-48E378199F60}"/>
              </a:ext>
            </a:extLst>
          </p:cNvPr>
          <p:cNvSpPr>
            <a:spLocks noGrp="1"/>
          </p:cNvSpPr>
          <p:nvPr>
            <p:ph type="title"/>
          </p:nvPr>
        </p:nvSpPr>
        <p:spPr/>
        <p:txBody>
          <a:bodyPr/>
          <a:lstStyle/>
          <a:p>
            <a:r>
              <a:rPr kumimoji="1" lang="zh-CN" altLang="en-US" dirty="0"/>
              <a:t>关于心得</a:t>
            </a:r>
          </a:p>
        </p:txBody>
      </p:sp>
      <p:sp>
        <p:nvSpPr>
          <p:cNvPr id="3" name="内容占位符 2">
            <a:extLst>
              <a:ext uri="{FF2B5EF4-FFF2-40B4-BE49-F238E27FC236}">
                <a16:creationId xmlns:a16="http://schemas.microsoft.com/office/drawing/2014/main" id="{2B674D01-4F8E-974A-803A-AFA66EF40954}"/>
              </a:ext>
            </a:extLst>
          </p:cNvPr>
          <p:cNvSpPr>
            <a:spLocks noGrp="1"/>
          </p:cNvSpPr>
          <p:nvPr>
            <p:ph idx="1"/>
          </p:nvPr>
        </p:nvSpPr>
        <p:spPr/>
        <p:txBody>
          <a:bodyPr/>
          <a:lstStyle/>
          <a:p>
            <a:pPr marL="0" indent="0">
              <a:buNone/>
            </a:pPr>
            <a:r>
              <a:rPr kumimoji="1" lang="zh-CN" altLang="en-US" dirty="0"/>
              <a:t>经过这次实训，我感受颇深。</a:t>
            </a:r>
            <a:endParaRPr kumimoji="1" lang="en-US" altLang="zh-CN" dirty="0"/>
          </a:p>
          <a:p>
            <a:pPr marL="0" indent="0">
              <a:buNone/>
            </a:pPr>
            <a:r>
              <a:rPr kumimoji="1" lang="zh-CN" altLang="en-US" dirty="0"/>
              <a:t>我学会了怎么去统筹整个项目，怎么去分工，怎么去整合小组成果。</a:t>
            </a:r>
            <a:endParaRPr kumimoji="1" lang="en-US" altLang="zh-CN" dirty="0"/>
          </a:p>
          <a:p>
            <a:pPr marL="0" indent="0">
              <a:buNone/>
            </a:pPr>
            <a:r>
              <a:rPr kumimoji="1" lang="zh-CN" altLang="en-US" dirty="0"/>
              <a:t>学会了在发现需求之后怎么去查阅资料，分解任务，逐步求精。</a:t>
            </a:r>
            <a:endParaRPr kumimoji="1" lang="en-US" altLang="zh-CN" dirty="0"/>
          </a:p>
        </p:txBody>
      </p:sp>
    </p:spTree>
    <p:extLst>
      <p:ext uri="{BB962C8B-B14F-4D97-AF65-F5344CB8AC3E}">
        <p14:creationId xmlns:p14="http://schemas.microsoft.com/office/powerpoint/2010/main" val="27195483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31659-7C3A-8843-9D75-016D3DE41E1C}"/>
              </a:ext>
            </a:extLst>
          </p:cNvPr>
          <p:cNvSpPr>
            <a:spLocks noGrp="1"/>
          </p:cNvSpPr>
          <p:nvPr>
            <p:ph type="ctrTitle"/>
          </p:nvPr>
        </p:nvSpPr>
        <p:spPr/>
        <p:txBody>
          <a:bodyPr/>
          <a:lstStyle/>
          <a:p>
            <a:r>
              <a:rPr kumimoji="1" lang="zh-CN" altLang="en-US" dirty="0"/>
              <a:t>关于分工</a:t>
            </a:r>
          </a:p>
        </p:txBody>
      </p:sp>
      <p:sp>
        <p:nvSpPr>
          <p:cNvPr id="3" name="副标题 2">
            <a:extLst>
              <a:ext uri="{FF2B5EF4-FFF2-40B4-BE49-F238E27FC236}">
                <a16:creationId xmlns:a16="http://schemas.microsoft.com/office/drawing/2014/main" id="{CFCDAF2C-AE8E-234D-9F82-3B3817A8ECEE}"/>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97280312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3EF27-FF41-EE47-8949-5656F0003EFB}"/>
              </a:ext>
            </a:extLst>
          </p:cNvPr>
          <p:cNvSpPr>
            <a:spLocks noGrp="1"/>
          </p:cNvSpPr>
          <p:nvPr>
            <p:ph type="title"/>
          </p:nvPr>
        </p:nvSpPr>
        <p:spPr/>
        <p:txBody>
          <a:bodyPr/>
          <a:lstStyle/>
          <a:p>
            <a:r>
              <a:rPr kumimoji="1" lang="zh-CN" altLang="en-US" dirty="0"/>
              <a:t>张昊</a:t>
            </a:r>
          </a:p>
        </p:txBody>
      </p:sp>
      <p:sp>
        <p:nvSpPr>
          <p:cNvPr id="3" name="内容占位符 2">
            <a:extLst>
              <a:ext uri="{FF2B5EF4-FFF2-40B4-BE49-F238E27FC236}">
                <a16:creationId xmlns:a16="http://schemas.microsoft.com/office/drawing/2014/main" id="{DC4D2944-2E60-C44A-8ACF-874AD8774220}"/>
              </a:ext>
            </a:extLst>
          </p:cNvPr>
          <p:cNvSpPr>
            <a:spLocks noGrp="1"/>
          </p:cNvSpPr>
          <p:nvPr>
            <p:ph idx="1"/>
          </p:nvPr>
        </p:nvSpPr>
        <p:spPr/>
        <p:txBody>
          <a:bodyPr/>
          <a:lstStyle/>
          <a:p>
            <a:r>
              <a:rPr kumimoji="1" lang="zh-CN" altLang="en-US" dirty="0"/>
              <a:t>项目的统筹安排</a:t>
            </a:r>
            <a:endParaRPr kumimoji="1" lang="en-US" altLang="zh-CN" dirty="0"/>
          </a:p>
          <a:p>
            <a:r>
              <a:rPr kumimoji="1" lang="zh-CN" altLang="en-US" dirty="0"/>
              <a:t>基本</a:t>
            </a:r>
            <a:r>
              <a:rPr kumimoji="1" lang="en-US" altLang="zh-CN" dirty="0"/>
              <a:t>2048</a:t>
            </a:r>
            <a:r>
              <a:rPr kumimoji="1" lang="zh-CN" altLang="en-US" dirty="0"/>
              <a:t>算法的研究与实现</a:t>
            </a:r>
            <a:endParaRPr kumimoji="1" lang="en-US" altLang="zh-CN" dirty="0"/>
          </a:p>
          <a:p>
            <a:r>
              <a:rPr kumimoji="1" lang="zh-CN" altLang="en-US" dirty="0"/>
              <a:t>额外模式</a:t>
            </a:r>
            <a:r>
              <a:rPr kumimoji="1" lang="zh-CN" altLang="en-US"/>
              <a:t>的设计和实现</a:t>
            </a:r>
            <a:endParaRPr kumimoji="1" lang="en-US" altLang="zh-CN" dirty="0"/>
          </a:p>
          <a:p>
            <a:r>
              <a:rPr kumimoji="1" lang="zh-CN" altLang="en-US" dirty="0"/>
              <a:t>基本场景的底层构造</a:t>
            </a:r>
            <a:endParaRPr kumimoji="1" lang="en-US" altLang="zh-CN" dirty="0"/>
          </a:p>
          <a:p>
            <a:r>
              <a:rPr kumimoji="1" lang="zh-CN" altLang="en-US" dirty="0"/>
              <a:t>得分系统的原理及实现</a:t>
            </a:r>
            <a:endParaRPr kumimoji="1" lang="en-US" altLang="zh-CN" dirty="0"/>
          </a:p>
          <a:p>
            <a:r>
              <a:rPr kumimoji="1" lang="en-US" altLang="zh-CN" dirty="0"/>
              <a:t>PPT</a:t>
            </a:r>
            <a:r>
              <a:rPr kumimoji="1" lang="zh-CN" altLang="en-US" dirty="0"/>
              <a:t>的编写</a:t>
            </a:r>
          </a:p>
        </p:txBody>
      </p:sp>
    </p:spTree>
    <p:extLst>
      <p:ext uri="{BB962C8B-B14F-4D97-AF65-F5344CB8AC3E}">
        <p14:creationId xmlns:p14="http://schemas.microsoft.com/office/powerpoint/2010/main" val="17272205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6CE50-B63E-ED42-99C6-CC3BF22FE8B4}"/>
              </a:ext>
            </a:extLst>
          </p:cNvPr>
          <p:cNvSpPr>
            <a:spLocks noGrp="1"/>
          </p:cNvSpPr>
          <p:nvPr>
            <p:ph type="title"/>
          </p:nvPr>
        </p:nvSpPr>
        <p:spPr/>
        <p:txBody>
          <a:bodyPr/>
          <a:lstStyle/>
          <a:p>
            <a:r>
              <a:rPr kumimoji="1" lang="zh-CN" altLang="en-US" dirty="0"/>
              <a:t>郭胤豪</a:t>
            </a:r>
          </a:p>
        </p:txBody>
      </p:sp>
      <p:sp>
        <p:nvSpPr>
          <p:cNvPr id="3" name="内容占位符 2">
            <a:extLst>
              <a:ext uri="{FF2B5EF4-FFF2-40B4-BE49-F238E27FC236}">
                <a16:creationId xmlns:a16="http://schemas.microsoft.com/office/drawing/2014/main" id="{A3B7FC14-540D-794B-BFA0-A4C1048A02F4}"/>
              </a:ext>
            </a:extLst>
          </p:cNvPr>
          <p:cNvSpPr>
            <a:spLocks noGrp="1"/>
          </p:cNvSpPr>
          <p:nvPr>
            <p:ph idx="1"/>
          </p:nvPr>
        </p:nvSpPr>
        <p:spPr/>
        <p:txBody>
          <a:bodyPr/>
          <a:lstStyle/>
          <a:p>
            <a:endParaRPr kumimoji="1" lang="en-US" altLang="zh-CN" dirty="0"/>
          </a:p>
          <a:p>
            <a:endParaRPr kumimoji="1" lang="en-US" altLang="zh-CN" dirty="0"/>
          </a:p>
          <a:p>
            <a:r>
              <a:rPr kumimoji="1" lang="zh-CN" altLang="en-US" dirty="0"/>
              <a:t>游戏主场景的布局</a:t>
            </a:r>
            <a:endParaRPr kumimoji="1" lang="en-US" altLang="zh-CN" dirty="0"/>
          </a:p>
          <a:p>
            <a:r>
              <a:rPr kumimoji="1" lang="zh-CN" altLang="en-US" dirty="0"/>
              <a:t>各类模式菜单界面的实现</a:t>
            </a:r>
            <a:endParaRPr kumimoji="1" lang="en-US" altLang="zh-CN" dirty="0"/>
          </a:p>
          <a:p>
            <a:r>
              <a:rPr kumimoji="1" lang="en-US" altLang="zh-CN" dirty="0"/>
              <a:t>UI</a:t>
            </a:r>
            <a:r>
              <a:rPr kumimoji="1" lang="zh-CN" altLang="en-US" dirty="0"/>
              <a:t>的设计与美化</a:t>
            </a:r>
            <a:endParaRPr kumimoji="1" lang="en-US" altLang="zh-CN" dirty="0"/>
          </a:p>
          <a:p>
            <a:r>
              <a:rPr kumimoji="1" lang="zh-CN" altLang="en-US" dirty="0"/>
              <a:t>背景音乐功能和按键音的实现</a:t>
            </a:r>
            <a:endParaRPr kumimoji="1" lang="en-US" altLang="zh-CN" dirty="0"/>
          </a:p>
          <a:p>
            <a:r>
              <a:rPr kumimoji="1" lang="zh-CN" altLang="en-US" dirty="0"/>
              <a:t>动画的设计与实现（包括场景切换动画；按键动画；游戏交互动画）</a:t>
            </a:r>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24024201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31659-7C3A-8843-9D75-016D3DE41E1C}"/>
              </a:ext>
            </a:extLst>
          </p:cNvPr>
          <p:cNvSpPr>
            <a:spLocks noGrp="1"/>
          </p:cNvSpPr>
          <p:nvPr>
            <p:ph type="ctrTitle"/>
          </p:nvPr>
        </p:nvSpPr>
        <p:spPr/>
        <p:txBody>
          <a:bodyPr/>
          <a:lstStyle/>
          <a:p>
            <a:r>
              <a:rPr kumimoji="1" lang="zh-CN" altLang="en-US" dirty="0"/>
              <a:t>关于细节</a:t>
            </a:r>
          </a:p>
        </p:txBody>
      </p:sp>
      <p:sp>
        <p:nvSpPr>
          <p:cNvPr id="3" name="副标题 2">
            <a:extLst>
              <a:ext uri="{FF2B5EF4-FFF2-40B4-BE49-F238E27FC236}">
                <a16:creationId xmlns:a16="http://schemas.microsoft.com/office/drawing/2014/main" id="{CFCDAF2C-AE8E-234D-9F82-3B3817A8ECEE}"/>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5758405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408D0-FC14-8B48-943D-E382725AD87E}"/>
              </a:ext>
            </a:extLst>
          </p:cNvPr>
          <p:cNvSpPr>
            <a:spLocks noGrp="1"/>
          </p:cNvSpPr>
          <p:nvPr>
            <p:ph type="title"/>
          </p:nvPr>
        </p:nvSpPr>
        <p:spPr/>
        <p:txBody>
          <a:bodyPr/>
          <a:lstStyle/>
          <a:p>
            <a:r>
              <a:rPr kumimoji="1" lang="zh-CN" altLang="en-US" dirty="0"/>
              <a:t>更多可交互界面与元素</a:t>
            </a:r>
          </a:p>
        </p:txBody>
      </p:sp>
      <p:sp>
        <p:nvSpPr>
          <p:cNvPr id="3" name="内容占位符 2">
            <a:extLst>
              <a:ext uri="{FF2B5EF4-FFF2-40B4-BE49-F238E27FC236}">
                <a16:creationId xmlns:a16="http://schemas.microsoft.com/office/drawing/2014/main" id="{8AFEF3E1-D80A-794F-9D13-82B4BA085623}"/>
              </a:ext>
            </a:extLst>
          </p:cNvPr>
          <p:cNvSpPr>
            <a:spLocks noGrp="1"/>
          </p:cNvSpPr>
          <p:nvPr>
            <p:ph idx="1"/>
          </p:nvPr>
        </p:nvSpPr>
        <p:spPr/>
        <p:txBody>
          <a:bodyPr/>
          <a:lstStyle/>
          <a:p>
            <a:pPr marL="0" indent="0">
              <a:buNone/>
            </a:pPr>
            <a:r>
              <a:rPr kumimoji="1" lang="zh-CN" altLang="en-US" dirty="0"/>
              <a:t>我们在演示项目的基础上添加了许多额外的菜单场景，来与玩家更友好地交互，也为更多功能的实现打下基础。</a:t>
            </a:r>
            <a:endParaRPr kumimoji="1" lang="en-US" altLang="zh-CN" dirty="0"/>
          </a:p>
          <a:p>
            <a:pPr marL="0" indent="0">
              <a:buNone/>
            </a:pPr>
            <a:r>
              <a:rPr kumimoji="1" lang="zh-CN" altLang="en-US" dirty="0"/>
              <a:t>所有的菜单布局都是经过精心设计的，包括每一个菜单按钮（</a:t>
            </a:r>
            <a:r>
              <a:rPr kumimoji="1" lang="en-US" altLang="zh-CN" dirty="0" err="1"/>
              <a:t>MenuButton</a:t>
            </a:r>
            <a:r>
              <a:rPr kumimoji="1" lang="zh-CN" altLang="en-US" dirty="0"/>
              <a:t>）我们都对其进行了重新的构造和设计，来让它活灵活现。这些都会在我们的</a:t>
            </a:r>
            <a:r>
              <a:rPr kumimoji="1" lang="en-US" altLang="zh-CN" dirty="0"/>
              <a:t>demo</a:t>
            </a:r>
            <a:r>
              <a:rPr kumimoji="1" lang="zh-CN" altLang="en-US" dirty="0"/>
              <a:t>中一一展现。</a:t>
            </a:r>
            <a:endParaRPr kumimoji="1" lang="en-US" altLang="zh-CN" dirty="0"/>
          </a:p>
          <a:p>
            <a:pPr marL="0" indent="0">
              <a:buNone/>
            </a:pPr>
            <a:r>
              <a:rPr kumimoji="1" lang="zh-CN" altLang="en-US" dirty="0"/>
              <a:t>当然不单单是各级菜单，游戏场景我们也对其进行了重新布局。</a:t>
            </a:r>
            <a:endParaRPr kumimoji="1" lang="en-US" altLang="zh-CN" dirty="0"/>
          </a:p>
          <a:p>
            <a:pPr marL="0" indent="0">
              <a:buNone/>
            </a:pPr>
            <a:r>
              <a:rPr kumimoji="1" lang="zh-CN" altLang="en-US" dirty="0"/>
              <a:t>同时，我们把最最重要的动画，包括</a:t>
            </a:r>
            <a:r>
              <a:rPr kumimoji="1" lang="en-US" altLang="zh-CN" dirty="0"/>
              <a:t>Tile</a:t>
            </a:r>
            <a:r>
              <a:rPr kumimoji="1" lang="zh-CN" altLang="en-US" dirty="0"/>
              <a:t>移动、出现、消失、合并都打造得妙不可言。</a:t>
            </a:r>
            <a:endParaRPr kumimoji="1" lang="en-US" altLang="zh-CN" dirty="0"/>
          </a:p>
        </p:txBody>
      </p:sp>
    </p:spTree>
    <p:extLst>
      <p:ext uri="{BB962C8B-B14F-4D97-AF65-F5344CB8AC3E}">
        <p14:creationId xmlns:p14="http://schemas.microsoft.com/office/powerpoint/2010/main" val="307109620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7618A-10E5-F348-B8E0-10DDB78D01C0}"/>
              </a:ext>
            </a:extLst>
          </p:cNvPr>
          <p:cNvSpPr>
            <a:spLocks noGrp="1"/>
          </p:cNvSpPr>
          <p:nvPr>
            <p:ph type="title"/>
          </p:nvPr>
        </p:nvSpPr>
        <p:spPr/>
        <p:txBody>
          <a:bodyPr/>
          <a:lstStyle/>
          <a:p>
            <a:r>
              <a:rPr kumimoji="1" lang="zh-CN" altLang="en-US" dirty="0"/>
              <a:t>更多模式</a:t>
            </a:r>
          </a:p>
        </p:txBody>
      </p:sp>
      <p:sp>
        <p:nvSpPr>
          <p:cNvPr id="3" name="内容占位符 2">
            <a:extLst>
              <a:ext uri="{FF2B5EF4-FFF2-40B4-BE49-F238E27FC236}">
                <a16:creationId xmlns:a16="http://schemas.microsoft.com/office/drawing/2014/main" id="{BDAD29F9-C35B-6749-A709-D1450ED28E71}"/>
              </a:ext>
            </a:extLst>
          </p:cNvPr>
          <p:cNvSpPr>
            <a:spLocks noGrp="1"/>
          </p:cNvSpPr>
          <p:nvPr>
            <p:ph idx="1"/>
          </p:nvPr>
        </p:nvSpPr>
        <p:spPr/>
        <p:txBody>
          <a:bodyPr/>
          <a:lstStyle/>
          <a:p>
            <a:r>
              <a:rPr kumimoji="1" lang="zh-CN" altLang="en-US" dirty="0"/>
              <a:t>经典模式：得到</a:t>
            </a:r>
            <a:r>
              <a:rPr kumimoji="1" lang="en-US" altLang="zh-CN" dirty="0"/>
              <a:t>2048</a:t>
            </a:r>
            <a:r>
              <a:rPr kumimoji="1" lang="zh-CN" altLang="en-US" dirty="0"/>
              <a:t>方块后，即胜利。</a:t>
            </a:r>
            <a:endParaRPr kumimoji="1" lang="en-US" altLang="zh-CN" dirty="0"/>
          </a:p>
          <a:p>
            <a:r>
              <a:rPr kumimoji="1" lang="zh-CN" altLang="en-US" dirty="0"/>
              <a:t>无尽模式：无限制的挑战，最终会以得分的形式结束游戏。</a:t>
            </a:r>
            <a:endParaRPr kumimoji="1" lang="en-US" altLang="zh-CN" dirty="0"/>
          </a:p>
          <a:p>
            <a:r>
              <a:rPr kumimoji="1" lang="zh-CN" altLang="en-US" dirty="0"/>
              <a:t>挑战模式：设置许多关卡供玩家选择，每一个关卡会有相应的目标和剩余的步数。</a:t>
            </a:r>
            <a:endParaRPr kumimoji="1" lang="en-US" altLang="zh-CN" dirty="0"/>
          </a:p>
          <a:p>
            <a:r>
              <a:rPr kumimoji="1" lang="zh-CN" altLang="en-US" dirty="0"/>
              <a:t>闪电模式：方块的出现不再是在每一次移动之后，而是随着时间的推移随机出现。</a:t>
            </a:r>
            <a:endParaRPr kumimoji="1" lang="en-US" altLang="zh-CN" dirty="0"/>
          </a:p>
          <a:p>
            <a:r>
              <a:rPr kumimoji="1" lang="zh-CN" altLang="en-US" dirty="0"/>
              <a:t>更多尺寸的场景：</a:t>
            </a:r>
            <a:r>
              <a:rPr kumimoji="1" lang="en-US" altLang="zh-CN" dirty="0"/>
              <a:t>3X3</a:t>
            </a:r>
            <a:r>
              <a:rPr kumimoji="1" lang="zh-CN" altLang="en-US" dirty="0"/>
              <a:t> </a:t>
            </a:r>
            <a:r>
              <a:rPr kumimoji="1" lang="en-US" altLang="zh-CN" dirty="0"/>
              <a:t>5X5</a:t>
            </a:r>
            <a:r>
              <a:rPr kumimoji="1" lang="zh-CN" altLang="en-US" dirty="0"/>
              <a:t> 网格的加入极大地增加了趣味性，甚至还有</a:t>
            </a:r>
            <a:r>
              <a:rPr kumimoji="1" lang="en-US" altLang="zh-CN" dirty="0"/>
              <a:t>8X8</a:t>
            </a:r>
            <a:r>
              <a:rPr kumimoji="1" lang="zh-CN" altLang="en-US" dirty="0"/>
              <a:t>的噩梦模式，尽情地享受这消除密密麻麻方块的快感吧！</a:t>
            </a:r>
            <a:endParaRPr kumimoji="1" lang="en-US" altLang="zh-CN" dirty="0"/>
          </a:p>
        </p:txBody>
      </p:sp>
    </p:spTree>
    <p:extLst>
      <p:ext uri="{BB962C8B-B14F-4D97-AF65-F5344CB8AC3E}">
        <p14:creationId xmlns:p14="http://schemas.microsoft.com/office/powerpoint/2010/main" val="27498181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8DF8EB-8056-914E-86ED-74D5A74513E3}"/>
              </a:ext>
            </a:extLst>
          </p:cNvPr>
          <p:cNvSpPr>
            <a:spLocks noGrp="1"/>
          </p:cNvSpPr>
          <p:nvPr>
            <p:ph type="title"/>
          </p:nvPr>
        </p:nvSpPr>
        <p:spPr/>
        <p:txBody>
          <a:bodyPr/>
          <a:lstStyle/>
          <a:p>
            <a:r>
              <a:rPr kumimoji="1" lang="zh-CN" altLang="en-US" dirty="0"/>
              <a:t>背景音乐和按键音</a:t>
            </a:r>
          </a:p>
        </p:txBody>
      </p:sp>
      <p:sp>
        <p:nvSpPr>
          <p:cNvPr id="3" name="内容占位符 2">
            <a:extLst>
              <a:ext uri="{FF2B5EF4-FFF2-40B4-BE49-F238E27FC236}">
                <a16:creationId xmlns:a16="http://schemas.microsoft.com/office/drawing/2014/main" id="{927B4AE6-1FBE-4946-ABEC-479AB59ECEC4}"/>
              </a:ext>
            </a:extLst>
          </p:cNvPr>
          <p:cNvSpPr>
            <a:spLocks noGrp="1"/>
          </p:cNvSpPr>
          <p:nvPr>
            <p:ph idx="1"/>
          </p:nvPr>
        </p:nvSpPr>
        <p:spPr/>
        <p:txBody>
          <a:bodyPr/>
          <a:lstStyle/>
          <a:p>
            <a:pPr marL="0" indent="0">
              <a:buNone/>
            </a:pPr>
            <a:r>
              <a:rPr kumimoji="1" lang="zh-CN" altLang="en-US" dirty="0"/>
              <a:t>悠扬的音乐总能让人心情愉悦，甚至沉醉其中。</a:t>
            </a:r>
            <a:endParaRPr kumimoji="1" lang="en-US" altLang="zh-CN" dirty="0"/>
          </a:p>
          <a:p>
            <a:pPr marL="0" indent="0">
              <a:buNone/>
            </a:pPr>
            <a:r>
              <a:rPr kumimoji="1" lang="zh-CN" altLang="en-US" dirty="0"/>
              <a:t>若给这本来就休闲的游戏添加舒缓的音乐。</a:t>
            </a:r>
            <a:r>
              <a:rPr kumimoji="1" lang="en-US" altLang="zh-CN" dirty="0"/>
              <a:t>Wonderful</a:t>
            </a:r>
            <a:r>
              <a:rPr kumimoji="1" lang="zh-CN" altLang="en-US" dirty="0"/>
              <a:t>～</a:t>
            </a:r>
            <a:endParaRPr kumimoji="1" lang="en-US" altLang="zh-CN" dirty="0"/>
          </a:p>
          <a:p>
            <a:pPr marL="0" indent="0">
              <a:buNone/>
            </a:pPr>
            <a:r>
              <a:rPr kumimoji="1" lang="zh-CN" altLang="en-US" dirty="0"/>
              <a:t>所以我们精心挑选了美妙的钢琴曲作为背景音乐，并且为每一个</a:t>
            </a:r>
            <a:r>
              <a:rPr kumimoji="1" lang="en-US" altLang="zh-CN" dirty="0"/>
              <a:t>Button</a:t>
            </a:r>
            <a:r>
              <a:rPr kumimoji="1" lang="zh-CN" altLang="en-US" dirty="0"/>
              <a:t>添加了按键音。</a:t>
            </a:r>
            <a:endParaRPr kumimoji="1" lang="en-US" altLang="zh-CN" dirty="0"/>
          </a:p>
          <a:p>
            <a:pPr marL="0" indent="0">
              <a:buNone/>
            </a:pPr>
            <a:r>
              <a:rPr kumimoji="1" lang="zh-CN" altLang="en-US" dirty="0"/>
              <a:t>它们组合在一起，一定会让你沉浸。</a:t>
            </a:r>
            <a:endParaRPr kumimoji="1" lang="en-US" altLang="zh-CN" dirty="0"/>
          </a:p>
          <a:p>
            <a:pPr marL="0" indent="0">
              <a:buNone/>
            </a:pPr>
            <a:r>
              <a:rPr kumimoji="1" lang="zh-CN" altLang="en-US" dirty="0"/>
              <a:t>当然，如果你喜欢安静，也可以关闭它们。</a:t>
            </a:r>
          </a:p>
        </p:txBody>
      </p:sp>
    </p:spTree>
    <p:extLst>
      <p:ext uri="{BB962C8B-B14F-4D97-AF65-F5344CB8AC3E}">
        <p14:creationId xmlns:p14="http://schemas.microsoft.com/office/powerpoint/2010/main" val="373001193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引用</Template>
  <TotalTime>1516</TotalTime>
  <Words>2159</Words>
  <Application>Microsoft Macintosh PowerPoint</Application>
  <PresentationFormat>宽屏</PresentationFormat>
  <Paragraphs>100</Paragraphs>
  <Slides>20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Century Gothic</vt:lpstr>
      <vt:lpstr>Wingdings 2</vt:lpstr>
      <vt:lpstr>引用</vt:lpstr>
      <vt:lpstr>2048++</vt:lpstr>
      <vt:lpstr>项目介绍</vt:lpstr>
      <vt:lpstr>关于分工</vt:lpstr>
      <vt:lpstr>张昊</vt:lpstr>
      <vt:lpstr>郭胤豪</vt:lpstr>
      <vt:lpstr>关于细节</vt:lpstr>
      <vt:lpstr>更多可交互界面与元素</vt:lpstr>
      <vt:lpstr>更多模式</vt:lpstr>
      <vt:lpstr>背景音乐和按键音</vt:lpstr>
      <vt:lpstr>关于技术难点</vt:lpstr>
      <vt:lpstr>游戏基本机制的分析</vt:lpstr>
      <vt:lpstr>个性化的按钮</vt:lpstr>
      <vt:lpstr>场景切换</vt:lpstr>
      <vt:lpstr>得分系统</vt:lpstr>
      <vt:lpstr>失败判断</vt:lpstr>
      <vt:lpstr>关卡的设置</vt:lpstr>
      <vt:lpstr>闪电模式</vt:lpstr>
      <vt:lpstr>游戏动画</vt:lpstr>
      <vt:lpstr>声音元素的融入</vt:lpstr>
      <vt:lpstr>关于心得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2048++</dc:title>
  <dc:creator>张 昊</dc:creator>
  <cp:lastModifiedBy>张 昊</cp:lastModifiedBy>
  <cp:revision>38</cp:revision>
  <dcterms:created xsi:type="dcterms:W3CDTF">2020-07-04T01:23:25Z</dcterms:created>
  <dcterms:modified xsi:type="dcterms:W3CDTF">2020-07-07T04:39:07Z</dcterms:modified>
</cp:coreProperties>
</file>