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99" r:id="rId3"/>
    <p:sldId id="266" r:id="rId4"/>
    <p:sldId id="257" r:id="rId5"/>
    <p:sldId id="259" r:id="rId6"/>
    <p:sldId id="269" r:id="rId7"/>
    <p:sldId id="271" r:id="rId8"/>
    <p:sldId id="275" r:id="rId9"/>
    <p:sldId id="272" r:id="rId10"/>
    <p:sldId id="270" r:id="rId11"/>
    <p:sldId id="277" r:id="rId12"/>
    <p:sldId id="279" r:id="rId13"/>
    <p:sldId id="280" r:id="rId14"/>
    <p:sldId id="278" r:id="rId15"/>
    <p:sldId id="297" r:id="rId16"/>
    <p:sldId id="273" r:id="rId17"/>
    <p:sldId id="274" r:id="rId18"/>
    <p:sldId id="281" r:id="rId19"/>
    <p:sldId id="260" r:id="rId20"/>
    <p:sldId id="282" r:id="rId21"/>
    <p:sldId id="284" r:id="rId22"/>
    <p:sldId id="287" r:id="rId23"/>
    <p:sldId id="285" r:id="rId24"/>
    <p:sldId id="293" r:id="rId25"/>
    <p:sldId id="290" r:id="rId26"/>
    <p:sldId id="288" r:id="rId27"/>
    <p:sldId id="296" r:id="rId28"/>
    <p:sldId id="291" r:id="rId29"/>
    <p:sldId id="295" r:id="rId30"/>
    <p:sldId id="294" r:id="rId31"/>
    <p:sldId id="298" r:id="rId32"/>
    <p:sldId id="289" r:id="rId33"/>
    <p:sldId id="264" r:id="rId34"/>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67"/>
    <p:restoredTop sz="94558"/>
  </p:normalViewPr>
  <p:slideViewPr>
    <p:cSldViewPr snapToGrid="0" snapToObjects="1">
      <p:cViewPr varScale="1">
        <p:scale>
          <a:sx n="121" d="100"/>
          <a:sy n="121" d="100"/>
        </p:scale>
        <p:origin x="102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5D9D3B-8A3A-3942-A0D7-90F89A3FD426}" type="datetimeFigureOut">
              <a:rPr lang="en-CN" smtClean="0"/>
              <a:t>2023/5/12</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1EE02F-21D2-D846-A445-C5699ACE6E54}" type="slidenum">
              <a:rPr lang="en-CN" smtClean="0"/>
              <a:t>‹#›</a:t>
            </a:fld>
            <a:endParaRPr lang="en-CN"/>
          </a:p>
        </p:txBody>
      </p:sp>
    </p:spTree>
    <p:extLst>
      <p:ext uri="{BB962C8B-B14F-4D97-AF65-F5344CB8AC3E}">
        <p14:creationId xmlns:p14="http://schemas.microsoft.com/office/powerpoint/2010/main" val="3983954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91EE02F-21D2-D846-A445-C5699ACE6E54}" type="slidenum">
              <a:rPr lang="en-CN" smtClean="0"/>
              <a:t>25</a:t>
            </a:fld>
            <a:endParaRPr lang="en-CN"/>
          </a:p>
        </p:txBody>
      </p:sp>
    </p:spTree>
    <p:extLst>
      <p:ext uri="{BB962C8B-B14F-4D97-AF65-F5344CB8AC3E}">
        <p14:creationId xmlns:p14="http://schemas.microsoft.com/office/powerpoint/2010/main" val="7098807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FFBFC-16DF-BF23-63E4-D4602E89AB5B}"/>
              </a:ext>
            </a:extLst>
          </p:cNvPr>
          <p:cNvSpPr>
            <a:spLocks noGrp="1"/>
          </p:cNvSpPr>
          <p:nvPr>
            <p:ph type="ctrTitle"/>
          </p:nvPr>
        </p:nvSpPr>
        <p:spPr>
          <a:xfrm>
            <a:off x="1524000" y="1122363"/>
            <a:ext cx="9144000" cy="2387600"/>
          </a:xfrm>
        </p:spPr>
        <p:txBody>
          <a:bodyPr anchor="b"/>
          <a:lstStyle>
            <a:lvl1pPr algn="ctr">
              <a:defRPr sz="6000" b="0" i="0">
                <a:latin typeface="Microsoft YaHei" panose="020B0503020204020204" pitchFamily="34" charset="-122"/>
                <a:ea typeface="Microsoft YaHei" panose="020B0503020204020204" pitchFamily="34" charset="-122"/>
              </a:defRPr>
            </a:lvl1pPr>
          </a:lstStyle>
          <a:p>
            <a:r>
              <a:rPr lang="en-GB" dirty="0"/>
              <a:t>Click to edit Master title style</a:t>
            </a:r>
            <a:endParaRPr lang="en-CN" dirty="0"/>
          </a:p>
        </p:txBody>
      </p:sp>
      <p:sp>
        <p:nvSpPr>
          <p:cNvPr id="3" name="Subtitle 2">
            <a:extLst>
              <a:ext uri="{FF2B5EF4-FFF2-40B4-BE49-F238E27FC236}">
                <a16:creationId xmlns:a16="http://schemas.microsoft.com/office/drawing/2014/main" id="{61539E1F-4F1C-B3A0-930D-761B3335EB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N"/>
          </a:p>
        </p:txBody>
      </p:sp>
      <p:sp>
        <p:nvSpPr>
          <p:cNvPr id="4" name="Date Placeholder 3">
            <a:extLst>
              <a:ext uri="{FF2B5EF4-FFF2-40B4-BE49-F238E27FC236}">
                <a16:creationId xmlns:a16="http://schemas.microsoft.com/office/drawing/2014/main" id="{4B18A0E4-68BA-3CA9-0991-D48EE21F0A2A}"/>
              </a:ext>
            </a:extLst>
          </p:cNvPr>
          <p:cNvSpPr>
            <a:spLocks noGrp="1"/>
          </p:cNvSpPr>
          <p:nvPr>
            <p:ph type="dt" sz="half" idx="10"/>
          </p:nvPr>
        </p:nvSpPr>
        <p:spPr/>
        <p:txBody>
          <a:bodyPr/>
          <a:lstStyle/>
          <a:p>
            <a:fld id="{1B7A57AA-512D-8E48-AA50-6411A8B9F6E0}" type="datetimeFigureOut">
              <a:rPr lang="en-CN" smtClean="0"/>
              <a:t>2023/5/12</a:t>
            </a:fld>
            <a:endParaRPr lang="en-CN"/>
          </a:p>
        </p:txBody>
      </p:sp>
      <p:sp>
        <p:nvSpPr>
          <p:cNvPr id="5" name="Footer Placeholder 4">
            <a:extLst>
              <a:ext uri="{FF2B5EF4-FFF2-40B4-BE49-F238E27FC236}">
                <a16:creationId xmlns:a16="http://schemas.microsoft.com/office/drawing/2014/main" id="{22A8D95E-C25F-63B9-211B-9A37D6DEF966}"/>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F98CF079-9A03-8779-499F-303EB3139A4E}"/>
              </a:ext>
            </a:extLst>
          </p:cNvPr>
          <p:cNvSpPr>
            <a:spLocks noGrp="1"/>
          </p:cNvSpPr>
          <p:nvPr>
            <p:ph type="sldNum" sz="quarter" idx="12"/>
          </p:nvPr>
        </p:nvSpPr>
        <p:spPr/>
        <p:txBody>
          <a:bodyPr/>
          <a:lstStyle/>
          <a:p>
            <a:fld id="{338E5700-2802-6643-BC77-EBDB5A240F69}" type="slidenum">
              <a:rPr lang="en-CN" smtClean="0"/>
              <a:t>‹#›</a:t>
            </a:fld>
            <a:endParaRPr lang="en-CN"/>
          </a:p>
        </p:txBody>
      </p:sp>
      <p:pic>
        <p:nvPicPr>
          <p:cNvPr id="9" name="Picture 8" descr="Icon&#10;&#10;Description automatically generated">
            <a:extLst>
              <a:ext uri="{FF2B5EF4-FFF2-40B4-BE49-F238E27FC236}">
                <a16:creationId xmlns:a16="http://schemas.microsoft.com/office/drawing/2014/main" id="{AABE6784-1072-0246-E089-2E29BFD08752}"/>
              </a:ext>
            </a:extLst>
          </p:cNvPr>
          <p:cNvPicPr>
            <a:picLocks noChangeAspect="1"/>
          </p:cNvPicPr>
          <p:nvPr userDrawn="1"/>
        </p:nvPicPr>
        <p:blipFill>
          <a:blip r:embed="rId2"/>
          <a:stretch>
            <a:fillRect/>
          </a:stretch>
        </p:blipFill>
        <p:spPr>
          <a:xfrm>
            <a:off x="11410327" y="50442"/>
            <a:ext cx="731296" cy="967892"/>
          </a:xfrm>
          <a:prstGeom prst="rect">
            <a:avLst/>
          </a:prstGeom>
        </p:spPr>
      </p:pic>
    </p:spTree>
    <p:extLst>
      <p:ext uri="{BB962C8B-B14F-4D97-AF65-F5344CB8AC3E}">
        <p14:creationId xmlns:p14="http://schemas.microsoft.com/office/powerpoint/2010/main" val="109539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40580-915B-9C0B-BD01-7273A99C5A97}"/>
              </a:ext>
            </a:extLst>
          </p:cNvPr>
          <p:cNvSpPr>
            <a:spLocks noGrp="1"/>
          </p:cNvSpPr>
          <p:nvPr>
            <p:ph type="title"/>
          </p:nvPr>
        </p:nvSpPr>
        <p:spPr/>
        <p:txBody>
          <a:bodyPr/>
          <a:lstStyle/>
          <a:p>
            <a:r>
              <a:rPr lang="en-GB"/>
              <a:t>Click to edit Master title style</a:t>
            </a:r>
            <a:endParaRPr lang="en-CN"/>
          </a:p>
        </p:txBody>
      </p:sp>
      <p:sp>
        <p:nvSpPr>
          <p:cNvPr id="3" name="Vertical Text Placeholder 2">
            <a:extLst>
              <a:ext uri="{FF2B5EF4-FFF2-40B4-BE49-F238E27FC236}">
                <a16:creationId xmlns:a16="http://schemas.microsoft.com/office/drawing/2014/main" id="{D771D9E5-A57D-6F00-739D-C5CDC349221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N"/>
          </a:p>
        </p:txBody>
      </p:sp>
      <p:sp>
        <p:nvSpPr>
          <p:cNvPr id="4" name="Date Placeholder 3">
            <a:extLst>
              <a:ext uri="{FF2B5EF4-FFF2-40B4-BE49-F238E27FC236}">
                <a16:creationId xmlns:a16="http://schemas.microsoft.com/office/drawing/2014/main" id="{7FC43E4F-3173-FA8A-6685-267A2B4830A9}"/>
              </a:ext>
            </a:extLst>
          </p:cNvPr>
          <p:cNvSpPr>
            <a:spLocks noGrp="1"/>
          </p:cNvSpPr>
          <p:nvPr>
            <p:ph type="dt" sz="half" idx="10"/>
          </p:nvPr>
        </p:nvSpPr>
        <p:spPr/>
        <p:txBody>
          <a:bodyPr/>
          <a:lstStyle/>
          <a:p>
            <a:fld id="{1B7A57AA-512D-8E48-AA50-6411A8B9F6E0}" type="datetimeFigureOut">
              <a:rPr lang="en-CN" smtClean="0"/>
              <a:t>2023/5/12</a:t>
            </a:fld>
            <a:endParaRPr lang="en-CN"/>
          </a:p>
        </p:txBody>
      </p:sp>
      <p:sp>
        <p:nvSpPr>
          <p:cNvPr id="5" name="Footer Placeholder 4">
            <a:extLst>
              <a:ext uri="{FF2B5EF4-FFF2-40B4-BE49-F238E27FC236}">
                <a16:creationId xmlns:a16="http://schemas.microsoft.com/office/drawing/2014/main" id="{95B12784-6260-9F00-6A94-2E8BC306B889}"/>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BEF2D5B8-6CD1-227F-9FB6-6E11258F1B7B}"/>
              </a:ext>
            </a:extLst>
          </p:cNvPr>
          <p:cNvSpPr>
            <a:spLocks noGrp="1"/>
          </p:cNvSpPr>
          <p:nvPr>
            <p:ph type="sldNum" sz="quarter" idx="12"/>
          </p:nvPr>
        </p:nvSpPr>
        <p:spPr/>
        <p:txBody>
          <a:bodyPr/>
          <a:lstStyle/>
          <a:p>
            <a:fld id="{338E5700-2802-6643-BC77-EBDB5A240F69}" type="slidenum">
              <a:rPr lang="en-CN" smtClean="0"/>
              <a:t>‹#›</a:t>
            </a:fld>
            <a:endParaRPr lang="en-CN"/>
          </a:p>
        </p:txBody>
      </p:sp>
    </p:spTree>
    <p:extLst>
      <p:ext uri="{BB962C8B-B14F-4D97-AF65-F5344CB8AC3E}">
        <p14:creationId xmlns:p14="http://schemas.microsoft.com/office/powerpoint/2010/main" val="3291619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C87915-8245-B450-13A5-3F7910B12D4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N"/>
          </a:p>
        </p:txBody>
      </p:sp>
      <p:sp>
        <p:nvSpPr>
          <p:cNvPr id="3" name="Vertical Text Placeholder 2">
            <a:extLst>
              <a:ext uri="{FF2B5EF4-FFF2-40B4-BE49-F238E27FC236}">
                <a16:creationId xmlns:a16="http://schemas.microsoft.com/office/drawing/2014/main" id="{082CD784-6A29-9F31-E446-27D6F0E22DD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N"/>
          </a:p>
        </p:txBody>
      </p:sp>
      <p:sp>
        <p:nvSpPr>
          <p:cNvPr id="4" name="Date Placeholder 3">
            <a:extLst>
              <a:ext uri="{FF2B5EF4-FFF2-40B4-BE49-F238E27FC236}">
                <a16:creationId xmlns:a16="http://schemas.microsoft.com/office/drawing/2014/main" id="{280F7C56-3139-A9C8-8699-A6A9EA7D3711}"/>
              </a:ext>
            </a:extLst>
          </p:cNvPr>
          <p:cNvSpPr>
            <a:spLocks noGrp="1"/>
          </p:cNvSpPr>
          <p:nvPr>
            <p:ph type="dt" sz="half" idx="10"/>
          </p:nvPr>
        </p:nvSpPr>
        <p:spPr/>
        <p:txBody>
          <a:bodyPr/>
          <a:lstStyle/>
          <a:p>
            <a:fld id="{1B7A57AA-512D-8E48-AA50-6411A8B9F6E0}" type="datetimeFigureOut">
              <a:rPr lang="en-CN" smtClean="0"/>
              <a:t>2023/5/12</a:t>
            </a:fld>
            <a:endParaRPr lang="en-CN"/>
          </a:p>
        </p:txBody>
      </p:sp>
      <p:sp>
        <p:nvSpPr>
          <p:cNvPr id="5" name="Footer Placeholder 4">
            <a:extLst>
              <a:ext uri="{FF2B5EF4-FFF2-40B4-BE49-F238E27FC236}">
                <a16:creationId xmlns:a16="http://schemas.microsoft.com/office/drawing/2014/main" id="{A06FBCA7-6961-8C82-53EA-4D593D58E919}"/>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80C886B6-96FB-7402-22E3-4CDB8E69E43E}"/>
              </a:ext>
            </a:extLst>
          </p:cNvPr>
          <p:cNvSpPr>
            <a:spLocks noGrp="1"/>
          </p:cNvSpPr>
          <p:nvPr>
            <p:ph type="sldNum" sz="quarter" idx="12"/>
          </p:nvPr>
        </p:nvSpPr>
        <p:spPr/>
        <p:txBody>
          <a:bodyPr/>
          <a:lstStyle/>
          <a:p>
            <a:fld id="{338E5700-2802-6643-BC77-EBDB5A240F69}" type="slidenum">
              <a:rPr lang="en-CN" smtClean="0"/>
              <a:t>‹#›</a:t>
            </a:fld>
            <a:endParaRPr lang="en-CN"/>
          </a:p>
        </p:txBody>
      </p:sp>
    </p:spTree>
    <p:extLst>
      <p:ext uri="{BB962C8B-B14F-4D97-AF65-F5344CB8AC3E}">
        <p14:creationId xmlns:p14="http://schemas.microsoft.com/office/powerpoint/2010/main" val="3715501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0E1E-036A-7F0C-086C-1CDAB2B72BD1}"/>
              </a:ext>
            </a:extLst>
          </p:cNvPr>
          <p:cNvSpPr>
            <a:spLocks noGrp="1"/>
          </p:cNvSpPr>
          <p:nvPr>
            <p:ph type="title"/>
          </p:nvPr>
        </p:nvSpPr>
        <p:spPr/>
        <p:txBody>
          <a:bodyPr/>
          <a:lstStyle>
            <a:lvl1pPr>
              <a:defRPr b="0" i="0">
                <a:latin typeface="Microsoft YaHei" panose="020B0503020204020204" pitchFamily="34" charset="-122"/>
                <a:ea typeface="Microsoft YaHei" panose="020B0503020204020204" pitchFamily="34" charset="-122"/>
              </a:defRPr>
            </a:lvl1pPr>
          </a:lstStyle>
          <a:p>
            <a:r>
              <a:rPr lang="en-GB"/>
              <a:t>Click to edit Master title style</a:t>
            </a:r>
            <a:endParaRPr lang="en-CN"/>
          </a:p>
        </p:txBody>
      </p:sp>
      <p:sp>
        <p:nvSpPr>
          <p:cNvPr id="3" name="Content Placeholder 2">
            <a:extLst>
              <a:ext uri="{FF2B5EF4-FFF2-40B4-BE49-F238E27FC236}">
                <a16:creationId xmlns:a16="http://schemas.microsoft.com/office/drawing/2014/main" id="{F01D2F41-7F73-5F93-3A23-64B5C3C776C7}"/>
              </a:ext>
            </a:extLst>
          </p:cNvPr>
          <p:cNvSpPr>
            <a:spLocks noGrp="1"/>
          </p:cNvSpPr>
          <p:nvPr>
            <p:ph idx="1"/>
          </p:nvPr>
        </p:nvSpPr>
        <p:spPr/>
        <p:txBody>
          <a:bodyPr/>
          <a:lstStyle>
            <a:lvl1pPr>
              <a:defRPr b="0" i="0">
                <a:latin typeface="Microsoft YaHei" panose="020B0503020204020204" pitchFamily="34" charset="-122"/>
                <a:ea typeface="Microsoft YaHei" panose="020B0503020204020204" pitchFamily="34" charset="-122"/>
              </a:defRPr>
            </a:lvl1pPr>
            <a:lvl2pPr>
              <a:defRPr b="0" i="0">
                <a:latin typeface="Microsoft YaHei" panose="020B0503020204020204" pitchFamily="34" charset="-122"/>
                <a:ea typeface="Microsoft YaHei" panose="020B0503020204020204" pitchFamily="34" charset="-122"/>
              </a:defRPr>
            </a:lvl2pPr>
            <a:lvl3pPr>
              <a:defRPr b="0" i="0">
                <a:latin typeface="Microsoft YaHei" panose="020B0503020204020204" pitchFamily="34" charset="-122"/>
                <a:ea typeface="Microsoft YaHei" panose="020B0503020204020204" pitchFamily="34" charset="-122"/>
              </a:defRPr>
            </a:lvl3pPr>
            <a:lvl4pPr>
              <a:defRPr b="0" i="0">
                <a:latin typeface="Microsoft YaHei" panose="020B0503020204020204" pitchFamily="34" charset="-122"/>
                <a:ea typeface="Microsoft YaHei" panose="020B0503020204020204" pitchFamily="34" charset="-122"/>
              </a:defRPr>
            </a:lvl4pPr>
            <a:lvl5pPr>
              <a:defRPr b="0" i="0">
                <a:latin typeface="Microsoft YaHei" panose="020B0503020204020204" pitchFamily="34" charset="-122"/>
                <a:ea typeface="Microsoft YaHei" panose="020B0503020204020204" pitchFamily="34" charset="-122"/>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N"/>
          </a:p>
        </p:txBody>
      </p:sp>
      <p:sp>
        <p:nvSpPr>
          <p:cNvPr id="4" name="Date Placeholder 3">
            <a:extLst>
              <a:ext uri="{FF2B5EF4-FFF2-40B4-BE49-F238E27FC236}">
                <a16:creationId xmlns:a16="http://schemas.microsoft.com/office/drawing/2014/main" id="{68602CDB-1E41-960B-D984-776C95D29C6B}"/>
              </a:ext>
            </a:extLst>
          </p:cNvPr>
          <p:cNvSpPr>
            <a:spLocks noGrp="1"/>
          </p:cNvSpPr>
          <p:nvPr>
            <p:ph type="dt" sz="half" idx="10"/>
          </p:nvPr>
        </p:nvSpPr>
        <p:spPr/>
        <p:txBody>
          <a:bodyPr/>
          <a:lstStyle/>
          <a:p>
            <a:fld id="{1B7A57AA-512D-8E48-AA50-6411A8B9F6E0}" type="datetimeFigureOut">
              <a:rPr lang="en-CN" smtClean="0"/>
              <a:t>2023/5/12</a:t>
            </a:fld>
            <a:endParaRPr lang="en-CN"/>
          </a:p>
        </p:txBody>
      </p:sp>
      <p:sp>
        <p:nvSpPr>
          <p:cNvPr id="5" name="Footer Placeholder 4">
            <a:extLst>
              <a:ext uri="{FF2B5EF4-FFF2-40B4-BE49-F238E27FC236}">
                <a16:creationId xmlns:a16="http://schemas.microsoft.com/office/drawing/2014/main" id="{3A3AFD0C-4CA4-58F5-EA9A-5AAEE29DEC84}"/>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161AD504-A6C6-5663-8BB3-E7156434A929}"/>
              </a:ext>
            </a:extLst>
          </p:cNvPr>
          <p:cNvSpPr>
            <a:spLocks noGrp="1"/>
          </p:cNvSpPr>
          <p:nvPr>
            <p:ph type="sldNum" sz="quarter" idx="12"/>
          </p:nvPr>
        </p:nvSpPr>
        <p:spPr/>
        <p:txBody>
          <a:bodyPr/>
          <a:lstStyle/>
          <a:p>
            <a:fld id="{338E5700-2802-6643-BC77-EBDB5A240F69}" type="slidenum">
              <a:rPr lang="en-CN" smtClean="0"/>
              <a:t>‹#›</a:t>
            </a:fld>
            <a:endParaRPr lang="en-CN"/>
          </a:p>
        </p:txBody>
      </p:sp>
      <p:pic>
        <p:nvPicPr>
          <p:cNvPr id="9" name="Picture 8" descr="Icon&#10;&#10;Description automatically generated">
            <a:extLst>
              <a:ext uri="{FF2B5EF4-FFF2-40B4-BE49-F238E27FC236}">
                <a16:creationId xmlns:a16="http://schemas.microsoft.com/office/drawing/2014/main" id="{0361C18C-C4F8-9ED4-4BCB-0D9B2A2D87A9}"/>
              </a:ext>
            </a:extLst>
          </p:cNvPr>
          <p:cNvPicPr>
            <a:picLocks noChangeAspect="1"/>
          </p:cNvPicPr>
          <p:nvPr userDrawn="1"/>
        </p:nvPicPr>
        <p:blipFill>
          <a:blip r:embed="rId2"/>
          <a:stretch>
            <a:fillRect/>
          </a:stretch>
        </p:blipFill>
        <p:spPr>
          <a:xfrm>
            <a:off x="11410327" y="50442"/>
            <a:ext cx="731296" cy="967892"/>
          </a:xfrm>
          <a:prstGeom prst="rect">
            <a:avLst/>
          </a:prstGeom>
        </p:spPr>
      </p:pic>
    </p:spTree>
    <p:extLst>
      <p:ext uri="{BB962C8B-B14F-4D97-AF65-F5344CB8AC3E}">
        <p14:creationId xmlns:p14="http://schemas.microsoft.com/office/powerpoint/2010/main" val="3478492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E9E5-2F4B-BD3A-B66D-CAC06DE97E5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N"/>
          </a:p>
        </p:txBody>
      </p:sp>
      <p:sp>
        <p:nvSpPr>
          <p:cNvPr id="3" name="Text Placeholder 2">
            <a:extLst>
              <a:ext uri="{FF2B5EF4-FFF2-40B4-BE49-F238E27FC236}">
                <a16:creationId xmlns:a16="http://schemas.microsoft.com/office/drawing/2014/main" id="{95F266AD-F572-7B48-D5F8-4E025A48C7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D9F35BB-47CD-EDEA-108C-8AC4C34E880D}"/>
              </a:ext>
            </a:extLst>
          </p:cNvPr>
          <p:cNvSpPr>
            <a:spLocks noGrp="1"/>
          </p:cNvSpPr>
          <p:nvPr>
            <p:ph type="dt" sz="half" idx="10"/>
          </p:nvPr>
        </p:nvSpPr>
        <p:spPr/>
        <p:txBody>
          <a:bodyPr/>
          <a:lstStyle/>
          <a:p>
            <a:fld id="{1B7A57AA-512D-8E48-AA50-6411A8B9F6E0}" type="datetimeFigureOut">
              <a:rPr lang="en-CN" smtClean="0"/>
              <a:t>2023/5/12</a:t>
            </a:fld>
            <a:endParaRPr lang="en-CN"/>
          </a:p>
        </p:txBody>
      </p:sp>
      <p:sp>
        <p:nvSpPr>
          <p:cNvPr id="5" name="Footer Placeholder 4">
            <a:extLst>
              <a:ext uri="{FF2B5EF4-FFF2-40B4-BE49-F238E27FC236}">
                <a16:creationId xmlns:a16="http://schemas.microsoft.com/office/drawing/2014/main" id="{D9BDD0E5-54ED-7A03-9483-BA11068787CA}"/>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BA7F9CDF-4A7C-B20B-E939-134D4D057FE0}"/>
              </a:ext>
            </a:extLst>
          </p:cNvPr>
          <p:cNvSpPr>
            <a:spLocks noGrp="1"/>
          </p:cNvSpPr>
          <p:nvPr>
            <p:ph type="sldNum" sz="quarter" idx="12"/>
          </p:nvPr>
        </p:nvSpPr>
        <p:spPr/>
        <p:txBody>
          <a:bodyPr/>
          <a:lstStyle/>
          <a:p>
            <a:fld id="{338E5700-2802-6643-BC77-EBDB5A240F69}" type="slidenum">
              <a:rPr lang="en-CN" smtClean="0"/>
              <a:t>‹#›</a:t>
            </a:fld>
            <a:endParaRPr lang="en-CN"/>
          </a:p>
        </p:txBody>
      </p:sp>
    </p:spTree>
    <p:extLst>
      <p:ext uri="{BB962C8B-B14F-4D97-AF65-F5344CB8AC3E}">
        <p14:creationId xmlns:p14="http://schemas.microsoft.com/office/powerpoint/2010/main" val="314444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F0DA-7B54-E624-CE7D-69D976350AB2}"/>
              </a:ext>
            </a:extLst>
          </p:cNvPr>
          <p:cNvSpPr>
            <a:spLocks noGrp="1"/>
          </p:cNvSpPr>
          <p:nvPr>
            <p:ph type="title"/>
          </p:nvPr>
        </p:nvSpPr>
        <p:spPr/>
        <p:txBody>
          <a:bodyPr/>
          <a:lstStyle/>
          <a:p>
            <a:r>
              <a:rPr lang="en-GB"/>
              <a:t>Click to edit Master title style</a:t>
            </a:r>
            <a:endParaRPr lang="en-CN"/>
          </a:p>
        </p:txBody>
      </p:sp>
      <p:sp>
        <p:nvSpPr>
          <p:cNvPr id="3" name="Content Placeholder 2">
            <a:extLst>
              <a:ext uri="{FF2B5EF4-FFF2-40B4-BE49-F238E27FC236}">
                <a16:creationId xmlns:a16="http://schemas.microsoft.com/office/drawing/2014/main" id="{4358C7DB-AAA2-2B7A-23E6-15D71B2DBD8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N"/>
          </a:p>
        </p:txBody>
      </p:sp>
      <p:sp>
        <p:nvSpPr>
          <p:cNvPr id="4" name="Content Placeholder 3">
            <a:extLst>
              <a:ext uri="{FF2B5EF4-FFF2-40B4-BE49-F238E27FC236}">
                <a16:creationId xmlns:a16="http://schemas.microsoft.com/office/drawing/2014/main" id="{C607D54D-C688-28F4-0087-03D38BAD995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N"/>
          </a:p>
        </p:txBody>
      </p:sp>
      <p:sp>
        <p:nvSpPr>
          <p:cNvPr id="5" name="Date Placeholder 4">
            <a:extLst>
              <a:ext uri="{FF2B5EF4-FFF2-40B4-BE49-F238E27FC236}">
                <a16:creationId xmlns:a16="http://schemas.microsoft.com/office/drawing/2014/main" id="{806E8A68-EB15-C018-9C05-95D9243961C5}"/>
              </a:ext>
            </a:extLst>
          </p:cNvPr>
          <p:cNvSpPr>
            <a:spLocks noGrp="1"/>
          </p:cNvSpPr>
          <p:nvPr>
            <p:ph type="dt" sz="half" idx="10"/>
          </p:nvPr>
        </p:nvSpPr>
        <p:spPr/>
        <p:txBody>
          <a:bodyPr/>
          <a:lstStyle/>
          <a:p>
            <a:fld id="{1B7A57AA-512D-8E48-AA50-6411A8B9F6E0}" type="datetimeFigureOut">
              <a:rPr lang="en-CN" smtClean="0"/>
              <a:t>2023/5/12</a:t>
            </a:fld>
            <a:endParaRPr lang="en-CN"/>
          </a:p>
        </p:txBody>
      </p:sp>
      <p:sp>
        <p:nvSpPr>
          <p:cNvPr id="6" name="Footer Placeholder 5">
            <a:extLst>
              <a:ext uri="{FF2B5EF4-FFF2-40B4-BE49-F238E27FC236}">
                <a16:creationId xmlns:a16="http://schemas.microsoft.com/office/drawing/2014/main" id="{9A636257-EE04-10F8-F7B8-C762B47FD781}"/>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8616B0BE-8A7C-06F5-D421-BC0C0AF6345A}"/>
              </a:ext>
            </a:extLst>
          </p:cNvPr>
          <p:cNvSpPr>
            <a:spLocks noGrp="1"/>
          </p:cNvSpPr>
          <p:nvPr>
            <p:ph type="sldNum" sz="quarter" idx="12"/>
          </p:nvPr>
        </p:nvSpPr>
        <p:spPr/>
        <p:txBody>
          <a:bodyPr/>
          <a:lstStyle/>
          <a:p>
            <a:fld id="{338E5700-2802-6643-BC77-EBDB5A240F69}" type="slidenum">
              <a:rPr lang="en-CN" smtClean="0"/>
              <a:t>‹#›</a:t>
            </a:fld>
            <a:endParaRPr lang="en-CN"/>
          </a:p>
        </p:txBody>
      </p:sp>
    </p:spTree>
    <p:extLst>
      <p:ext uri="{BB962C8B-B14F-4D97-AF65-F5344CB8AC3E}">
        <p14:creationId xmlns:p14="http://schemas.microsoft.com/office/powerpoint/2010/main" val="3726765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ABAB0-F18B-4CE3-1540-3F1BEAF2019A}"/>
              </a:ext>
            </a:extLst>
          </p:cNvPr>
          <p:cNvSpPr>
            <a:spLocks noGrp="1"/>
          </p:cNvSpPr>
          <p:nvPr>
            <p:ph type="title"/>
          </p:nvPr>
        </p:nvSpPr>
        <p:spPr>
          <a:xfrm>
            <a:off x="839788" y="365125"/>
            <a:ext cx="10515600" cy="1325563"/>
          </a:xfrm>
        </p:spPr>
        <p:txBody>
          <a:bodyPr/>
          <a:lstStyle/>
          <a:p>
            <a:r>
              <a:rPr lang="en-GB"/>
              <a:t>Click to edit Master title style</a:t>
            </a:r>
            <a:endParaRPr lang="en-CN"/>
          </a:p>
        </p:txBody>
      </p:sp>
      <p:sp>
        <p:nvSpPr>
          <p:cNvPr id="3" name="Text Placeholder 2">
            <a:extLst>
              <a:ext uri="{FF2B5EF4-FFF2-40B4-BE49-F238E27FC236}">
                <a16:creationId xmlns:a16="http://schemas.microsoft.com/office/drawing/2014/main" id="{47E487CE-0A5A-49AE-6124-D954A51225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8D8542D-9A91-93AD-2272-254B5ADE0D8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N"/>
          </a:p>
        </p:txBody>
      </p:sp>
      <p:sp>
        <p:nvSpPr>
          <p:cNvPr id="5" name="Text Placeholder 4">
            <a:extLst>
              <a:ext uri="{FF2B5EF4-FFF2-40B4-BE49-F238E27FC236}">
                <a16:creationId xmlns:a16="http://schemas.microsoft.com/office/drawing/2014/main" id="{BDC54B03-EECA-92BA-E4A2-24A4B9DD8E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CBE9810-34A3-3563-A9BD-2A71CD130F1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N"/>
          </a:p>
        </p:txBody>
      </p:sp>
      <p:sp>
        <p:nvSpPr>
          <p:cNvPr id="7" name="Date Placeholder 6">
            <a:extLst>
              <a:ext uri="{FF2B5EF4-FFF2-40B4-BE49-F238E27FC236}">
                <a16:creationId xmlns:a16="http://schemas.microsoft.com/office/drawing/2014/main" id="{EE33AA79-1556-447B-7872-C1E67E9C6D55}"/>
              </a:ext>
            </a:extLst>
          </p:cNvPr>
          <p:cNvSpPr>
            <a:spLocks noGrp="1"/>
          </p:cNvSpPr>
          <p:nvPr>
            <p:ph type="dt" sz="half" idx="10"/>
          </p:nvPr>
        </p:nvSpPr>
        <p:spPr/>
        <p:txBody>
          <a:bodyPr/>
          <a:lstStyle/>
          <a:p>
            <a:fld id="{1B7A57AA-512D-8E48-AA50-6411A8B9F6E0}" type="datetimeFigureOut">
              <a:rPr lang="en-CN" smtClean="0"/>
              <a:t>2023/5/12</a:t>
            </a:fld>
            <a:endParaRPr lang="en-CN"/>
          </a:p>
        </p:txBody>
      </p:sp>
      <p:sp>
        <p:nvSpPr>
          <p:cNvPr id="8" name="Footer Placeholder 7">
            <a:extLst>
              <a:ext uri="{FF2B5EF4-FFF2-40B4-BE49-F238E27FC236}">
                <a16:creationId xmlns:a16="http://schemas.microsoft.com/office/drawing/2014/main" id="{54982055-668B-2B82-81FC-7FC0515FEA03}"/>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5DF084B6-8535-664A-3453-D8D1A731EBA3}"/>
              </a:ext>
            </a:extLst>
          </p:cNvPr>
          <p:cNvSpPr>
            <a:spLocks noGrp="1"/>
          </p:cNvSpPr>
          <p:nvPr>
            <p:ph type="sldNum" sz="quarter" idx="12"/>
          </p:nvPr>
        </p:nvSpPr>
        <p:spPr/>
        <p:txBody>
          <a:bodyPr/>
          <a:lstStyle/>
          <a:p>
            <a:fld id="{338E5700-2802-6643-BC77-EBDB5A240F69}" type="slidenum">
              <a:rPr lang="en-CN" smtClean="0"/>
              <a:t>‹#›</a:t>
            </a:fld>
            <a:endParaRPr lang="en-CN"/>
          </a:p>
        </p:txBody>
      </p:sp>
    </p:spTree>
    <p:extLst>
      <p:ext uri="{BB962C8B-B14F-4D97-AF65-F5344CB8AC3E}">
        <p14:creationId xmlns:p14="http://schemas.microsoft.com/office/powerpoint/2010/main" val="2337124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02A7B-5EE7-C72A-617F-FBC8AC0E4F7E}"/>
              </a:ext>
            </a:extLst>
          </p:cNvPr>
          <p:cNvSpPr>
            <a:spLocks noGrp="1"/>
          </p:cNvSpPr>
          <p:nvPr>
            <p:ph type="title"/>
          </p:nvPr>
        </p:nvSpPr>
        <p:spPr/>
        <p:txBody>
          <a:bodyPr/>
          <a:lstStyle/>
          <a:p>
            <a:r>
              <a:rPr lang="en-GB"/>
              <a:t>Click to edit Master title style</a:t>
            </a:r>
            <a:endParaRPr lang="en-CN"/>
          </a:p>
        </p:txBody>
      </p:sp>
      <p:sp>
        <p:nvSpPr>
          <p:cNvPr id="3" name="Date Placeholder 2">
            <a:extLst>
              <a:ext uri="{FF2B5EF4-FFF2-40B4-BE49-F238E27FC236}">
                <a16:creationId xmlns:a16="http://schemas.microsoft.com/office/drawing/2014/main" id="{C3BD586A-8806-B922-04AB-38956C7F2294}"/>
              </a:ext>
            </a:extLst>
          </p:cNvPr>
          <p:cNvSpPr>
            <a:spLocks noGrp="1"/>
          </p:cNvSpPr>
          <p:nvPr>
            <p:ph type="dt" sz="half" idx="10"/>
          </p:nvPr>
        </p:nvSpPr>
        <p:spPr/>
        <p:txBody>
          <a:bodyPr/>
          <a:lstStyle/>
          <a:p>
            <a:fld id="{1B7A57AA-512D-8E48-AA50-6411A8B9F6E0}" type="datetimeFigureOut">
              <a:rPr lang="en-CN" smtClean="0"/>
              <a:t>2023/5/12</a:t>
            </a:fld>
            <a:endParaRPr lang="en-CN"/>
          </a:p>
        </p:txBody>
      </p:sp>
      <p:sp>
        <p:nvSpPr>
          <p:cNvPr id="4" name="Footer Placeholder 3">
            <a:extLst>
              <a:ext uri="{FF2B5EF4-FFF2-40B4-BE49-F238E27FC236}">
                <a16:creationId xmlns:a16="http://schemas.microsoft.com/office/drawing/2014/main" id="{8257DD9C-97C4-2741-468A-89EBCB8A5BB8}"/>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6B167BFB-5F1A-D19B-78B6-F9202C1B4243}"/>
              </a:ext>
            </a:extLst>
          </p:cNvPr>
          <p:cNvSpPr>
            <a:spLocks noGrp="1"/>
          </p:cNvSpPr>
          <p:nvPr>
            <p:ph type="sldNum" sz="quarter" idx="12"/>
          </p:nvPr>
        </p:nvSpPr>
        <p:spPr/>
        <p:txBody>
          <a:bodyPr/>
          <a:lstStyle/>
          <a:p>
            <a:fld id="{338E5700-2802-6643-BC77-EBDB5A240F69}" type="slidenum">
              <a:rPr lang="en-CN" smtClean="0"/>
              <a:t>‹#›</a:t>
            </a:fld>
            <a:endParaRPr lang="en-CN"/>
          </a:p>
        </p:txBody>
      </p:sp>
    </p:spTree>
    <p:extLst>
      <p:ext uri="{BB962C8B-B14F-4D97-AF65-F5344CB8AC3E}">
        <p14:creationId xmlns:p14="http://schemas.microsoft.com/office/powerpoint/2010/main" val="2276089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FB6E2B-68A0-0639-F241-3A51CFCA2F85}"/>
              </a:ext>
            </a:extLst>
          </p:cNvPr>
          <p:cNvSpPr>
            <a:spLocks noGrp="1"/>
          </p:cNvSpPr>
          <p:nvPr>
            <p:ph type="dt" sz="half" idx="10"/>
          </p:nvPr>
        </p:nvSpPr>
        <p:spPr/>
        <p:txBody>
          <a:bodyPr/>
          <a:lstStyle/>
          <a:p>
            <a:fld id="{1B7A57AA-512D-8E48-AA50-6411A8B9F6E0}" type="datetimeFigureOut">
              <a:rPr lang="en-CN" smtClean="0"/>
              <a:t>2023/5/12</a:t>
            </a:fld>
            <a:endParaRPr lang="en-CN"/>
          </a:p>
        </p:txBody>
      </p:sp>
      <p:sp>
        <p:nvSpPr>
          <p:cNvPr id="3" name="Footer Placeholder 2">
            <a:extLst>
              <a:ext uri="{FF2B5EF4-FFF2-40B4-BE49-F238E27FC236}">
                <a16:creationId xmlns:a16="http://schemas.microsoft.com/office/drawing/2014/main" id="{2963A7F6-CCBB-4E9E-DEBA-63A6CFB0892D}"/>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8F00544B-4F48-9713-861D-A5360269038D}"/>
              </a:ext>
            </a:extLst>
          </p:cNvPr>
          <p:cNvSpPr>
            <a:spLocks noGrp="1"/>
          </p:cNvSpPr>
          <p:nvPr>
            <p:ph type="sldNum" sz="quarter" idx="12"/>
          </p:nvPr>
        </p:nvSpPr>
        <p:spPr/>
        <p:txBody>
          <a:bodyPr/>
          <a:lstStyle/>
          <a:p>
            <a:fld id="{338E5700-2802-6643-BC77-EBDB5A240F69}" type="slidenum">
              <a:rPr lang="en-CN" smtClean="0"/>
              <a:t>‹#›</a:t>
            </a:fld>
            <a:endParaRPr lang="en-CN"/>
          </a:p>
        </p:txBody>
      </p:sp>
    </p:spTree>
    <p:extLst>
      <p:ext uri="{BB962C8B-B14F-4D97-AF65-F5344CB8AC3E}">
        <p14:creationId xmlns:p14="http://schemas.microsoft.com/office/powerpoint/2010/main" val="819694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2DAED-AF9D-D61A-2B41-2DD94B6E46D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N"/>
          </a:p>
        </p:txBody>
      </p:sp>
      <p:sp>
        <p:nvSpPr>
          <p:cNvPr id="3" name="Content Placeholder 2">
            <a:extLst>
              <a:ext uri="{FF2B5EF4-FFF2-40B4-BE49-F238E27FC236}">
                <a16:creationId xmlns:a16="http://schemas.microsoft.com/office/drawing/2014/main" id="{7F503834-5E08-90E0-255F-1EDE621BC3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N"/>
          </a:p>
        </p:txBody>
      </p:sp>
      <p:sp>
        <p:nvSpPr>
          <p:cNvPr id="4" name="Text Placeholder 3">
            <a:extLst>
              <a:ext uri="{FF2B5EF4-FFF2-40B4-BE49-F238E27FC236}">
                <a16:creationId xmlns:a16="http://schemas.microsoft.com/office/drawing/2014/main" id="{B339A503-6DC0-3FFD-6CB7-DABE421AB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FB967B7-431C-851F-6A9A-916B711671A0}"/>
              </a:ext>
            </a:extLst>
          </p:cNvPr>
          <p:cNvSpPr>
            <a:spLocks noGrp="1"/>
          </p:cNvSpPr>
          <p:nvPr>
            <p:ph type="dt" sz="half" idx="10"/>
          </p:nvPr>
        </p:nvSpPr>
        <p:spPr/>
        <p:txBody>
          <a:bodyPr/>
          <a:lstStyle/>
          <a:p>
            <a:fld id="{1B7A57AA-512D-8E48-AA50-6411A8B9F6E0}" type="datetimeFigureOut">
              <a:rPr lang="en-CN" smtClean="0"/>
              <a:t>2023/5/12</a:t>
            </a:fld>
            <a:endParaRPr lang="en-CN"/>
          </a:p>
        </p:txBody>
      </p:sp>
      <p:sp>
        <p:nvSpPr>
          <p:cNvPr id="6" name="Footer Placeholder 5">
            <a:extLst>
              <a:ext uri="{FF2B5EF4-FFF2-40B4-BE49-F238E27FC236}">
                <a16:creationId xmlns:a16="http://schemas.microsoft.com/office/drawing/2014/main" id="{B2CA1FB7-EEF3-B1BE-412B-7B30D55A8BBD}"/>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08BBD159-73D0-861B-3E5A-49151D108231}"/>
              </a:ext>
            </a:extLst>
          </p:cNvPr>
          <p:cNvSpPr>
            <a:spLocks noGrp="1"/>
          </p:cNvSpPr>
          <p:nvPr>
            <p:ph type="sldNum" sz="quarter" idx="12"/>
          </p:nvPr>
        </p:nvSpPr>
        <p:spPr/>
        <p:txBody>
          <a:bodyPr/>
          <a:lstStyle/>
          <a:p>
            <a:fld id="{338E5700-2802-6643-BC77-EBDB5A240F69}" type="slidenum">
              <a:rPr lang="en-CN" smtClean="0"/>
              <a:t>‹#›</a:t>
            </a:fld>
            <a:endParaRPr lang="en-CN"/>
          </a:p>
        </p:txBody>
      </p:sp>
    </p:spTree>
    <p:extLst>
      <p:ext uri="{BB962C8B-B14F-4D97-AF65-F5344CB8AC3E}">
        <p14:creationId xmlns:p14="http://schemas.microsoft.com/office/powerpoint/2010/main" val="2135406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AB30-C6B1-111A-24F4-7166AFDDEE1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N"/>
          </a:p>
        </p:txBody>
      </p:sp>
      <p:sp>
        <p:nvSpPr>
          <p:cNvPr id="3" name="Picture Placeholder 2">
            <a:extLst>
              <a:ext uri="{FF2B5EF4-FFF2-40B4-BE49-F238E27FC236}">
                <a16:creationId xmlns:a16="http://schemas.microsoft.com/office/drawing/2014/main" id="{E783F269-668E-763B-F056-7562E10620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7F345E17-CCF6-BB73-A03A-C654B26B8B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0789806-8456-8DEC-EFD4-B87316910EFB}"/>
              </a:ext>
            </a:extLst>
          </p:cNvPr>
          <p:cNvSpPr>
            <a:spLocks noGrp="1"/>
          </p:cNvSpPr>
          <p:nvPr>
            <p:ph type="dt" sz="half" idx="10"/>
          </p:nvPr>
        </p:nvSpPr>
        <p:spPr/>
        <p:txBody>
          <a:bodyPr/>
          <a:lstStyle/>
          <a:p>
            <a:fld id="{1B7A57AA-512D-8E48-AA50-6411A8B9F6E0}" type="datetimeFigureOut">
              <a:rPr lang="en-CN" smtClean="0"/>
              <a:t>2023/5/12</a:t>
            </a:fld>
            <a:endParaRPr lang="en-CN"/>
          </a:p>
        </p:txBody>
      </p:sp>
      <p:sp>
        <p:nvSpPr>
          <p:cNvPr id="6" name="Footer Placeholder 5">
            <a:extLst>
              <a:ext uri="{FF2B5EF4-FFF2-40B4-BE49-F238E27FC236}">
                <a16:creationId xmlns:a16="http://schemas.microsoft.com/office/drawing/2014/main" id="{5DF4895D-3F75-3F75-58E7-EB98DF75CD67}"/>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9927F035-BC58-9FBA-38CB-E8EE76FBD7DE}"/>
              </a:ext>
            </a:extLst>
          </p:cNvPr>
          <p:cNvSpPr>
            <a:spLocks noGrp="1"/>
          </p:cNvSpPr>
          <p:nvPr>
            <p:ph type="sldNum" sz="quarter" idx="12"/>
          </p:nvPr>
        </p:nvSpPr>
        <p:spPr/>
        <p:txBody>
          <a:bodyPr/>
          <a:lstStyle/>
          <a:p>
            <a:fld id="{338E5700-2802-6643-BC77-EBDB5A240F69}" type="slidenum">
              <a:rPr lang="en-CN" smtClean="0"/>
              <a:t>‹#›</a:t>
            </a:fld>
            <a:endParaRPr lang="en-CN"/>
          </a:p>
        </p:txBody>
      </p:sp>
    </p:spTree>
    <p:extLst>
      <p:ext uri="{BB962C8B-B14F-4D97-AF65-F5344CB8AC3E}">
        <p14:creationId xmlns:p14="http://schemas.microsoft.com/office/powerpoint/2010/main" val="1117131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3012E7-42A3-0D4E-68B8-F661B9593C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N"/>
          </a:p>
        </p:txBody>
      </p:sp>
      <p:sp>
        <p:nvSpPr>
          <p:cNvPr id="3" name="Text Placeholder 2">
            <a:extLst>
              <a:ext uri="{FF2B5EF4-FFF2-40B4-BE49-F238E27FC236}">
                <a16:creationId xmlns:a16="http://schemas.microsoft.com/office/drawing/2014/main" id="{20681705-4B59-121E-6DFF-1B4548C7C0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N"/>
          </a:p>
        </p:txBody>
      </p:sp>
      <p:sp>
        <p:nvSpPr>
          <p:cNvPr id="4" name="Date Placeholder 3">
            <a:extLst>
              <a:ext uri="{FF2B5EF4-FFF2-40B4-BE49-F238E27FC236}">
                <a16:creationId xmlns:a16="http://schemas.microsoft.com/office/drawing/2014/main" id="{C3F222AB-D2E8-4B19-60ED-6EC290B624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7A57AA-512D-8E48-AA50-6411A8B9F6E0}" type="datetimeFigureOut">
              <a:rPr lang="en-CN" smtClean="0"/>
              <a:t>2023/5/12</a:t>
            </a:fld>
            <a:endParaRPr lang="en-CN"/>
          </a:p>
        </p:txBody>
      </p:sp>
      <p:sp>
        <p:nvSpPr>
          <p:cNvPr id="5" name="Footer Placeholder 4">
            <a:extLst>
              <a:ext uri="{FF2B5EF4-FFF2-40B4-BE49-F238E27FC236}">
                <a16:creationId xmlns:a16="http://schemas.microsoft.com/office/drawing/2014/main" id="{6199CBC4-02C6-CA82-F8FF-65DE36B2BC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B57E64E2-1A46-EB10-56D7-79E183859D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E5700-2802-6643-BC77-EBDB5A240F69}" type="slidenum">
              <a:rPr lang="en-CN" smtClean="0"/>
              <a:t>‹#›</a:t>
            </a:fld>
            <a:endParaRPr lang="en-CN"/>
          </a:p>
        </p:txBody>
      </p:sp>
    </p:spTree>
    <p:extLst>
      <p:ext uri="{BB962C8B-B14F-4D97-AF65-F5344CB8AC3E}">
        <p14:creationId xmlns:p14="http://schemas.microsoft.com/office/powerpoint/2010/main" val="683433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7DDAD-F2EB-3305-443E-1E39E6D60B04}"/>
              </a:ext>
            </a:extLst>
          </p:cNvPr>
          <p:cNvSpPr>
            <a:spLocks noGrp="1"/>
          </p:cNvSpPr>
          <p:nvPr>
            <p:ph type="ctrTitle"/>
          </p:nvPr>
        </p:nvSpPr>
        <p:spPr/>
        <p:txBody>
          <a:bodyPr/>
          <a:lstStyle/>
          <a:p>
            <a:r>
              <a:rPr lang="en-CN" dirty="0"/>
              <a:t>特征提取与匹配</a:t>
            </a:r>
          </a:p>
        </p:txBody>
      </p:sp>
      <p:sp>
        <p:nvSpPr>
          <p:cNvPr id="3" name="Subtitle 2">
            <a:extLst>
              <a:ext uri="{FF2B5EF4-FFF2-40B4-BE49-F238E27FC236}">
                <a16:creationId xmlns:a16="http://schemas.microsoft.com/office/drawing/2014/main" id="{BEC431BC-2C16-A204-1106-A884EB9BDC5E}"/>
              </a:ext>
            </a:extLst>
          </p:cNvPr>
          <p:cNvSpPr>
            <a:spLocks noGrp="1"/>
          </p:cNvSpPr>
          <p:nvPr>
            <p:ph type="subTitle" idx="1"/>
          </p:nvPr>
        </p:nvSpPr>
        <p:spPr/>
        <p:txBody>
          <a:bodyPr/>
          <a:lstStyle/>
          <a:p>
            <a:endParaRPr lang="en-CN" dirty="0"/>
          </a:p>
        </p:txBody>
      </p:sp>
    </p:spTree>
    <p:extLst>
      <p:ext uri="{BB962C8B-B14F-4D97-AF65-F5344CB8AC3E}">
        <p14:creationId xmlns:p14="http://schemas.microsoft.com/office/powerpoint/2010/main" val="3760664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Website, calendar&#10;&#10;Description automatically generated">
            <a:extLst>
              <a:ext uri="{FF2B5EF4-FFF2-40B4-BE49-F238E27FC236}">
                <a16:creationId xmlns:a16="http://schemas.microsoft.com/office/drawing/2014/main" id="{5FD47CAE-52EF-D106-8EE9-D36368D7B5F8}"/>
              </a:ext>
            </a:extLst>
          </p:cNvPr>
          <p:cNvPicPr>
            <a:picLocks noGrp="1" noChangeAspect="1"/>
          </p:cNvPicPr>
          <p:nvPr>
            <p:ph idx="1"/>
          </p:nvPr>
        </p:nvPicPr>
        <p:blipFill>
          <a:blip r:embed="rId2"/>
          <a:stretch>
            <a:fillRect/>
          </a:stretch>
        </p:blipFill>
        <p:spPr>
          <a:xfrm>
            <a:off x="3124200" y="746229"/>
            <a:ext cx="6339840" cy="5323840"/>
          </a:xfrm>
        </p:spPr>
      </p:pic>
      <p:sp>
        <p:nvSpPr>
          <p:cNvPr id="18" name="Content Placeholder 2">
            <a:extLst>
              <a:ext uri="{FF2B5EF4-FFF2-40B4-BE49-F238E27FC236}">
                <a16:creationId xmlns:a16="http://schemas.microsoft.com/office/drawing/2014/main" id="{1B831CC3-9C4F-46A9-FECF-BF233186FD7A}"/>
              </a:ext>
            </a:extLst>
          </p:cNvPr>
          <p:cNvSpPr txBox="1">
            <a:spLocks/>
          </p:cNvSpPr>
          <p:nvPr/>
        </p:nvSpPr>
        <p:spPr>
          <a:xfrm>
            <a:off x="838800" y="5510661"/>
            <a:ext cx="10515600" cy="11967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solidFill>
                  <a:srgbClr val="002060"/>
                </a:solidFill>
                <a:latin typeface="Courier" pitchFamily="2" charset="0"/>
              </a:rPr>
              <a:t>sift = </a:t>
            </a:r>
            <a:r>
              <a:rPr lang="en-GB" dirty="0" err="1">
                <a:solidFill>
                  <a:srgbClr val="002060"/>
                </a:solidFill>
                <a:latin typeface="Courier" pitchFamily="2" charset="0"/>
              </a:rPr>
              <a:t>cv.SIFT_create</a:t>
            </a:r>
            <a:r>
              <a:rPr lang="en-GB" dirty="0">
                <a:solidFill>
                  <a:srgbClr val="002060"/>
                </a:solidFill>
                <a:latin typeface="Courier" pitchFamily="2" charset="0"/>
              </a:rPr>
              <a:t>()</a:t>
            </a:r>
          </a:p>
          <a:p>
            <a:pPr marL="0" indent="0">
              <a:buFont typeface="Arial" panose="020B0604020202020204" pitchFamily="34" charset="0"/>
              <a:buNone/>
            </a:pPr>
            <a:r>
              <a:rPr lang="en-GB" dirty="0" err="1">
                <a:solidFill>
                  <a:srgbClr val="002060"/>
                </a:solidFill>
                <a:latin typeface="Courier" pitchFamily="2" charset="0"/>
              </a:rPr>
              <a:t>kp</a:t>
            </a:r>
            <a:r>
              <a:rPr lang="en-GB" dirty="0">
                <a:solidFill>
                  <a:srgbClr val="002060"/>
                </a:solidFill>
                <a:latin typeface="Courier" pitchFamily="2" charset="0"/>
              </a:rPr>
              <a:t> = </a:t>
            </a:r>
            <a:r>
              <a:rPr lang="en-GB" dirty="0" err="1">
                <a:solidFill>
                  <a:srgbClr val="002060"/>
                </a:solidFill>
                <a:latin typeface="Courier" pitchFamily="2" charset="0"/>
              </a:rPr>
              <a:t>sift.detect</a:t>
            </a:r>
            <a:r>
              <a:rPr lang="en-GB" dirty="0">
                <a:solidFill>
                  <a:srgbClr val="002060"/>
                </a:solidFill>
                <a:latin typeface="Courier" pitchFamily="2" charset="0"/>
              </a:rPr>
              <a:t>(</a:t>
            </a:r>
            <a:r>
              <a:rPr lang="en-GB" dirty="0" err="1">
                <a:solidFill>
                  <a:srgbClr val="002060"/>
                </a:solidFill>
                <a:latin typeface="Courier" pitchFamily="2" charset="0"/>
              </a:rPr>
              <a:t>grayimg</a:t>
            </a:r>
            <a:r>
              <a:rPr lang="en-GB" dirty="0">
                <a:solidFill>
                  <a:srgbClr val="002060"/>
                </a:solidFill>
                <a:latin typeface="Courier" pitchFamily="2" charset="0"/>
              </a:rPr>
              <a:t>, None)</a:t>
            </a:r>
          </a:p>
          <a:p>
            <a:pPr marL="0" indent="0">
              <a:buFont typeface="Arial" panose="020B0604020202020204" pitchFamily="34" charset="0"/>
              <a:buNone/>
            </a:pPr>
            <a:endParaRPr lang="en-CN" dirty="0"/>
          </a:p>
        </p:txBody>
      </p:sp>
      <p:sp>
        <p:nvSpPr>
          <p:cNvPr id="4" name="Title 1">
            <a:extLst>
              <a:ext uri="{FF2B5EF4-FFF2-40B4-BE49-F238E27FC236}">
                <a16:creationId xmlns:a16="http://schemas.microsoft.com/office/drawing/2014/main" id="{158E000B-02DC-0611-FA26-ACC9E618BFFF}"/>
              </a:ext>
            </a:extLst>
          </p:cNvPr>
          <p:cNvSpPr>
            <a:spLocks noGrp="1"/>
          </p:cNvSpPr>
          <p:nvPr>
            <p:ph type="title"/>
          </p:nvPr>
        </p:nvSpPr>
        <p:spPr>
          <a:xfrm>
            <a:off x="838200" y="39307"/>
            <a:ext cx="10515600" cy="1325563"/>
          </a:xfrm>
        </p:spPr>
        <p:txBody>
          <a:bodyPr/>
          <a:lstStyle/>
          <a:p>
            <a:r>
              <a:rPr lang="en-CN" dirty="0"/>
              <a:t>OpenCV中的SIFT</a:t>
            </a:r>
          </a:p>
        </p:txBody>
      </p:sp>
    </p:spTree>
    <p:extLst>
      <p:ext uri="{BB962C8B-B14F-4D97-AF65-F5344CB8AC3E}">
        <p14:creationId xmlns:p14="http://schemas.microsoft.com/office/powerpoint/2010/main" val="3967639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C4ED40-41C2-761A-B3EB-E3082154E970}"/>
              </a:ext>
            </a:extLst>
          </p:cNvPr>
          <p:cNvSpPr>
            <a:spLocks noGrp="1"/>
          </p:cNvSpPr>
          <p:nvPr>
            <p:ph idx="1"/>
          </p:nvPr>
        </p:nvSpPr>
        <p:spPr>
          <a:xfrm>
            <a:off x="838800" y="5856661"/>
            <a:ext cx="10515600" cy="638442"/>
          </a:xfrm>
        </p:spPr>
        <p:txBody>
          <a:bodyPr/>
          <a:lstStyle/>
          <a:p>
            <a:pPr marL="0" indent="0">
              <a:buNone/>
            </a:pPr>
            <a:r>
              <a:rPr lang="en-GB" dirty="0" err="1">
                <a:solidFill>
                  <a:srgbClr val="002060"/>
                </a:solidFill>
                <a:latin typeface="Courier" pitchFamily="2" charset="0"/>
              </a:rPr>
              <a:t>cv.drawKeypoints</a:t>
            </a:r>
            <a:r>
              <a:rPr lang="en-GB" dirty="0">
                <a:solidFill>
                  <a:srgbClr val="002060"/>
                </a:solidFill>
                <a:latin typeface="Courier" pitchFamily="2" charset="0"/>
              </a:rPr>
              <a:t>(</a:t>
            </a:r>
            <a:r>
              <a:rPr lang="en-GB" dirty="0" err="1">
                <a:solidFill>
                  <a:srgbClr val="002060"/>
                </a:solidFill>
                <a:latin typeface="Courier" pitchFamily="2" charset="0"/>
              </a:rPr>
              <a:t>gray</a:t>
            </a:r>
            <a:r>
              <a:rPr lang="en-GB" dirty="0">
                <a:solidFill>
                  <a:srgbClr val="002060"/>
                </a:solidFill>
                <a:latin typeface="Courier" pitchFamily="2" charset="0"/>
              </a:rPr>
              <a:t>, </a:t>
            </a:r>
            <a:r>
              <a:rPr lang="en-GB" dirty="0" err="1">
                <a:solidFill>
                  <a:srgbClr val="002060"/>
                </a:solidFill>
                <a:latin typeface="Courier" pitchFamily="2" charset="0"/>
              </a:rPr>
              <a:t>kp</a:t>
            </a:r>
            <a:r>
              <a:rPr lang="en-GB" dirty="0">
                <a:solidFill>
                  <a:srgbClr val="002060"/>
                </a:solidFill>
                <a:latin typeface="Courier" pitchFamily="2" charset="0"/>
              </a:rPr>
              <a:t>, </a:t>
            </a:r>
            <a:r>
              <a:rPr lang="en-GB" dirty="0" err="1">
                <a:solidFill>
                  <a:srgbClr val="002060"/>
                </a:solidFill>
                <a:latin typeface="Courier" pitchFamily="2" charset="0"/>
              </a:rPr>
              <a:t>img</a:t>
            </a:r>
            <a:r>
              <a:rPr lang="en-GB" dirty="0">
                <a:solidFill>
                  <a:srgbClr val="002060"/>
                </a:solidFill>
                <a:latin typeface="Courier" pitchFamily="2" charset="0"/>
              </a:rPr>
              <a:t>)</a:t>
            </a:r>
          </a:p>
          <a:p>
            <a:endParaRPr lang="en-CN" dirty="0"/>
          </a:p>
        </p:txBody>
      </p:sp>
      <p:pic>
        <p:nvPicPr>
          <p:cNvPr id="4" name="Picture 3" descr="A picture containing text, indoor&#10;&#10;Description automatically generated">
            <a:extLst>
              <a:ext uri="{FF2B5EF4-FFF2-40B4-BE49-F238E27FC236}">
                <a16:creationId xmlns:a16="http://schemas.microsoft.com/office/drawing/2014/main" id="{F50AAF4D-2333-487D-C87E-EE166ACD5726}"/>
              </a:ext>
            </a:extLst>
          </p:cNvPr>
          <p:cNvPicPr>
            <a:picLocks noChangeAspect="1"/>
          </p:cNvPicPr>
          <p:nvPr/>
        </p:nvPicPr>
        <p:blipFill>
          <a:blip r:embed="rId2"/>
          <a:stretch>
            <a:fillRect/>
          </a:stretch>
        </p:blipFill>
        <p:spPr>
          <a:xfrm>
            <a:off x="3124800" y="1082562"/>
            <a:ext cx="6339840" cy="5323840"/>
          </a:xfrm>
          <a:prstGeom prst="rect">
            <a:avLst/>
          </a:prstGeom>
        </p:spPr>
      </p:pic>
      <p:sp>
        <p:nvSpPr>
          <p:cNvPr id="5" name="Title 1">
            <a:extLst>
              <a:ext uri="{FF2B5EF4-FFF2-40B4-BE49-F238E27FC236}">
                <a16:creationId xmlns:a16="http://schemas.microsoft.com/office/drawing/2014/main" id="{4560957B-0093-1474-1F60-3B84277D90A0}"/>
              </a:ext>
            </a:extLst>
          </p:cNvPr>
          <p:cNvSpPr>
            <a:spLocks noGrp="1"/>
          </p:cNvSpPr>
          <p:nvPr>
            <p:ph type="title"/>
          </p:nvPr>
        </p:nvSpPr>
        <p:spPr>
          <a:xfrm>
            <a:off x="838200" y="207471"/>
            <a:ext cx="10515600" cy="1325563"/>
          </a:xfrm>
        </p:spPr>
        <p:txBody>
          <a:bodyPr/>
          <a:lstStyle/>
          <a:p>
            <a:r>
              <a:rPr lang="en-CN" dirty="0"/>
              <a:t>OpenCV中的SIFT</a:t>
            </a:r>
          </a:p>
        </p:txBody>
      </p:sp>
    </p:spTree>
    <p:extLst>
      <p:ext uri="{BB962C8B-B14F-4D97-AF65-F5344CB8AC3E}">
        <p14:creationId xmlns:p14="http://schemas.microsoft.com/office/powerpoint/2010/main" val="962371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494586-D708-524D-3428-0909A5A2F3B5}"/>
              </a:ext>
            </a:extLst>
          </p:cNvPr>
          <p:cNvSpPr>
            <a:spLocks noGrp="1"/>
          </p:cNvSpPr>
          <p:nvPr>
            <p:ph idx="1"/>
          </p:nvPr>
        </p:nvSpPr>
        <p:spPr>
          <a:xfrm>
            <a:off x="838200" y="1171674"/>
            <a:ext cx="10515600" cy="5901787"/>
          </a:xfrm>
        </p:spPr>
        <p:txBody>
          <a:bodyPr>
            <a:normAutofit/>
          </a:bodyPr>
          <a:lstStyle/>
          <a:p>
            <a:pPr marL="0" indent="0">
              <a:buNone/>
            </a:pPr>
            <a:r>
              <a:rPr lang="en-CN" dirty="0"/>
              <a:t>OpenCV提供了绘制关键点的函数</a:t>
            </a:r>
            <a:r>
              <a:rPr lang="zh-CN" altLang="en-US" dirty="0"/>
              <a:t>：</a:t>
            </a:r>
            <a:endParaRPr lang="en-CN" dirty="0"/>
          </a:p>
          <a:p>
            <a:pPr marL="0" indent="0">
              <a:buNone/>
            </a:pPr>
            <a:r>
              <a:rPr lang="en-CN" sz="2400" b="1" dirty="0">
                <a:solidFill>
                  <a:srgbClr val="002060"/>
                </a:solidFill>
              </a:rPr>
              <a:t>outImage = cv.drawKeypoints(image, keypoints, outImage[, color[, 					flags]])</a:t>
            </a:r>
          </a:p>
          <a:p>
            <a:pPr marL="0" indent="0">
              <a:buNone/>
            </a:pPr>
            <a:endParaRPr lang="en-CN" sz="2400" b="1" dirty="0">
              <a:solidFill>
                <a:srgbClr val="002060"/>
              </a:solidFill>
            </a:endParaRPr>
          </a:p>
          <a:p>
            <a:r>
              <a:rPr lang="en-CN" sz="2400" dirty="0"/>
              <a:t>image	源图像</a:t>
            </a:r>
          </a:p>
          <a:p>
            <a:r>
              <a:rPr lang="en-GB" sz="2400" dirty="0"/>
              <a:t>k</a:t>
            </a:r>
            <a:r>
              <a:rPr lang="en-CN" sz="2400" dirty="0"/>
              <a:t>eypoints</a:t>
            </a:r>
            <a:r>
              <a:rPr lang="en-US" sz="2400" dirty="0"/>
              <a:t>	</a:t>
            </a:r>
            <a:r>
              <a:rPr lang="zh-CN" altLang="en-US" sz="2400" dirty="0"/>
              <a:t>源图像中的关键点</a:t>
            </a:r>
            <a:endParaRPr lang="en-CN" sz="2400" dirty="0"/>
          </a:p>
          <a:p>
            <a:r>
              <a:rPr lang="en-GB" sz="2400" dirty="0"/>
              <a:t>c</a:t>
            </a:r>
            <a:r>
              <a:rPr lang="en-CN" sz="2400" dirty="0"/>
              <a:t>olor	关键点的绘制颜色</a:t>
            </a:r>
          </a:p>
          <a:p>
            <a:r>
              <a:rPr lang="en-GB" sz="2400" dirty="0"/>
              <a:t>f</a:t>
            </a:r>
            <a:r>
              <a:rPr lang="en-CN" sz="2400" dirty="0"/>
              <a:t>lags	如何绘制特征的标志</a:t>
            </a:r>
            <a:r>
              <a:rPr lang="zh-CN" altLang="en-US" sz="2400" dirty="0"/>
              <a:t>。可以为</a:t>
            </a:r>
            <a:r>
              <a:rPr lang="en-US" altLang="zh-CN" sz="2400" dirty="0"/>
              <a:t>							</a:t>
            </a:r>
            <a:r>
              <a:rPr lang="en-GB" sz="2400" dirty="0" err="1"/>
              <a:t>cv.DRAW_MATCHES_FLAGS_DEFAULT</a:t>
            </a:r>
            <a:r>
              <a:rPr lang="en-GB" sz="2400" dirty="0"/>
              <a:t>, 					</a:t>
            </a:r>
            <a:r>
              <a:rPr lang="en-GB" sz="2400" dirty="0" err="1"/>
              <a:t>cv.DRAW_MATCHES_FLAGS_DRAW_RICH_KEYPOINTS</a:t>
            </a:r>
            <a:r>
              <a:rPr lang="en-GB" sz="2400" dirty="0"/>
              <a:t>, 			</a:t>
            </a:r>
            <a:r>
              <a:rPr lang="en-GB" sz="2400" dirty="0" err="1"/>
              <a:t>cv.DRAW_MATCHES_FLAGS_DRAW_OVER_OUTIMG</a:t>
            </a:r>
            <a:r>
              <a:rPr lang="en-GB" sz="2400" dirty="0"/>
              <a:t>, 			</a:t>
            </a:r>
            <a:r>
              <a:rPr lang="en-GB" sz="2400" dirty="0" err="1"/>
              <a:t>cv.DRAW_MATCHES_FLAGS_NOT_DRAW_SINGLE_POINTS</a:t>
            </a:r>
            <a:endParaRPr lang="en-CN" sz="2400" dirty="0"/>
          </a:p>
          <a:p>
            <a:r>
              <a:rPr lang="en-CN" sz="2400" dirty="0"/>
              <a:t>outImage</a:t>
            </a:r>
            <a:r>
              <a:rPr lang="en-US" sz="2400" dirty="0"/>
              <a:t>	</a:t>
            </a:r>
            <a:r>
              <a:rPr lang="en-US" sz="2400" dirty="0" err="1"/>
              <a:t>绘制关键点后的图像</a:t>
            </a:r>
            <a:endParaRPr lang="en-CN" sz="2400" dirty="0"/>
          </a:p>
          <a:p>
            <a:endParaRPr lang="en-CN" sz="2400" dirty="0"/>
          </a:p>
        </p:txBody>
      </p:sp>
      <p:sp>
        <p:nvSpPr>
          <p:cNvPr id="4" name="Title 1">
            <a:extLst>
              <a:ext uri="{FF2B5EF4-FFF2-40B4-BE49-F238E27FC236}">
                <a16:creationId xmlns:a16="http://schemas.microsoft.com/office/drawing/2014/main" id="{496F64D1-2DEA-67F4-51A2-A126E5C864D3}"/>
              </a:ext>
            </a:extLst>
          </p:cNvPr>
          <p:cNvSpPr>
            <a:spLocks noGrp="1"/>
          </p:cNvSpPr>
          <p:nvPr>
            <p:ph type="title"/>
          </p:nvPr>
        </p:nvSpPr>
        <p:spPr>
          <a:xfrm>
            <a:off x="838200" y="-23754"/>
            <a:ext cx="10515600" cy="1325563"/>
          </a:xfrm>
        </p:spPr>
        <p:txBody>
          <a:bodyPr/>
          <a:lstStyle/>
          <a:p>
            <a:r>
              <a:rPr lang="en-CN" dirty="0"/>
              <a:t>OpenCV中的SIFT</a:t>
            </a:r>
          </a:p>
        </p:txBody>
      </p:sp>
    </p:spTree>
    <p:extLst>
      <p:ext uri="{BB962C8B-B14F-4D97-AF65-F5344CB8AC3E}">
        <p14:creationId xmlns:p14="http://schemas.microsoft.com/office/powerpoint/2010/main" val="728973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B7F90848-D490-D484-2C30-80EF20916690}"/>
              </a:ext>
            </a:extLst>
          </p:cNvPr>
          <p:cNvGraphicFramePr>
            <a:graphicFrameLocks noGrp="1"/>
          </p:cNvGraphicFramePr>
          <p:nvPr>
            <p:extLst>
              <p:ext uri="{D42A27DB-BD31-4B8C-83A1-F6EECF244321}">
                <p14:modId xmlns:p14="http://schemas.microsoft.com/office/powerpoint/2010/main" val="4082436107"/>
              </p:ext>
            </p:extLst>
          </p:nvPr>
        </p:nvGraphicFramePr>
        <p:xfrm>
          <a:off x="546409" y="1234065"/>
          <a:ext cx="10694020" cy="4973442"/>
        </p:xfrm>
        <a:graphic>
          <a:graphicData uri="http://schemas.openxmlformats.org/drawingml/2006/table">
            <a:tbl>
              <a:tblPr firstRow="1" bandRow="1">
                <a:tableStyleId>{5C22544A-7EE6-4342-B048-85BDC9FD1C3A}</a:tableStyleId>
              </a:tblPr>
              <a:tblGrid>
                <a:gridCol w="5709425">
                  <a:extLst>
                    <a:ext uri="{9D8B030D-6E8A-4147-A177-3AD203B41FA5}">
                      <a16:colId xmlns:a16="http://schemas.microsoft.com/office/drawing/2014/main" val="126435834"/>
                    </a:ext>
                  </a:extLst>
                </a:gridCol>
                <a:gridCol w="4984595">
                  <a:extLst>
                    <a:ext uri="{9D8B030D-6E8A-4147-A177-3AD203B41FA5}">
                      <a16:colId xmlns:a16="http://schemas.microsoft.com/office/drawing/2014/main" val="3148219800"/>
                    </a:ext>
                  </a:extLst>
                </a:gridCol>
              </a:tblGrid>
              <a:tr h="692865">
                <a:tc>
                  <a:txBody>
                    <a:bodyPr/>
                    <a:lstStyle/>
                    <a:p>
                      <a:pPr algn="ctr"/>
                      <a:r>
                        <a:rPr lang="en-CN" b="0" i="0" dirty="0">
                          <a:solidFill>
                            <a:schemeClr val="tx1"/>
                          </a:solidFill>
                          <a:latin typeface="Microsoft YaHei" panose="020B0503020204020204" pitchFamily="34" charset="-122"/>
                          <a:ea typeface="Microsoft YaHei" panose="020B0503020204020204" pitchFamily="34" charset="-122"/>
                        </a:rPr>
                        <a:t>Flags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N" b="0" i="0" dirty="0">
                          <a:solidFill>
                            <a:schemeClr val="tx1"/>
                          </a:solidFill>
                          <a:latin typeface="Microsoft YaHei" panose="020B0503020204020204" pitchFamily="34" charset="-122"/>
                          <a:ea typeface="Microsoft YaHei" panose="020B0503020204020204" pitchFamily="34" charset="-122"/>
                        </a:rPr>
                        <a:t>含义</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3312073"/>
                  </a:ext>
                </a:extLst>
              </a:tr>
              <a:tr h="6928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i="0" dirty="0" err="1">
                          <a:solidFill>
                            <a:schemeClr val="tx1"/>
                          </a:solidFill>
                          <a:latin typeface="Microsoft YaHei" panose="020B0503020204020204" pitchFamily="34" charset="-122"/>
                          <a:ea typeface="Microsoft YaHei" panose="020B0503020204020204" pitchFamily="34" charset="-122"/>
                        </a:rPr>
                        <a:t>cv.DRAW_MATCHES_FLAGS_DEFAULT</a:t>
                      </a:r>
                      <a:endParaRPr lang="en-CN" sz="1600" b="0" i="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CN" b="0" i="0" dirty="0">
                          <a:solidFill>
                            <a:schemeClr val="tx1"/>
                          </a:solidFill>
                          <a:latin typeface="Microsoft YaHei" panose="020B0503020204020204" pitchFamily="34" charset="-122"/>
                          <a:ea typeface="Microsoft YaHei" panose="020B0503020204020204" pitchFamily="34" charset="-122"/>
                        </a:rPr>
                        <a:t>创建outImage</a:t>
                      </a:r>
                      <a:r>
                        <a:rPr lang="zh-CN" altLang="en-US" b="0" i="0" dirty="0">
                          <a:solidFill>
                            <a:schemeClr val="tx1"/>
                          </a:solidFill>
                          <a:latin typeface="Microsoft YaHei" panose="020B0503020204020204" pitchFamily="34" charset="-122"/>
                          <a:ea typeface="Microsoft YaHei" panose="020B0503020204020204" pitchFamily="34" charset="-122"/>
                        </a:rPr>
                        <a:t>。两幅源图像、匹配的特征和单个的关键点将被绘制。</a:t>
                      </a:r>
                      <a:endParaRPr lang="en-CN" b="0" i="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98532437"/>
                  </a:ext>
                </a:extLst>
              </a:tr>
              <a:tr h="1195904">
                <a:tc>
                  <a:txBody>
                    <a:bodyPr/>
                    <a:lstStyle/>
                    <a:p>
                      <a:pPr algn="l"/>
                      <a:r>
                        <a:rPr lang="en-GB" sz="1600" b="0" i="0" dirty="0" err="1">
                          <a:latin typeface="Microsoft YaHei" panose="020B0503020204020204" pitchFamily="34" charset="-122"/>
                          <a:ea typeface="Microsoft YaHei" panose="020B0503020204020204" pitchFamily="34" charset="-122"/>
                        </a:rPr>
                        <a:t>cv.DRAW_MATCHES_FLAGS_DRAW_OVER_OUTIMG</a:t>
                      </a:r>
                      <a:endParaRPr lang="en-CN" sz="1600" b="0" i="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CN" b="0" i="0" dirty="0">
                          <a:solidFill>
                            <a:schemeClr val="tx1"/>
                          </a:solidFill>
                          <a:latin typeface="Microsoft YaHei" panose="020B0503020204020204" pitchFamily="34" charset="-122"/>
                          <a:ea typeface="Microsoft YaHei" panose="020B0503020204020204" pitchFamily="34" charset="-122"/>
                        </a:rPr>
                        <a:t>不创建outImage</a:t>
                      </a:r>
                      <a:r>
                        <a:rPr lang="zh-CN" altLang="en-US" b="0" i="0" dirty="0">
                          <a:solidFill>
                            <a:schemeClr val="tx1"/>
                          </a:solidFill>
                          <a:latin typeface="Microsoft YaHei" panose="020B0503020204020204" pitchFamily="34" charset="-122"/>
                          <a:ea typeface="Microsoft YaHei" panose="020B0503020204020204" pitchFamily="34" charset="-122"/>
                        </a:rPr>
                        <a:t>，直接在现有的</a:t>
                      </a:r>
                      <a:r>
                        <a:rPr lang="en-US" altLang="zh-CN" b="0" i="0" dirty="0" err="1">
                          <a:solidFill>
                            <a:schemeClr val="tx1"/>
                          </a:solidFill>
                          <a:latin typeface="Microsoft YaHei" panose="020B0503020204020204" pitchFamily="34" charset="-122"/>
                          <a:ea typeface="Microsoft YaHei" panose="020B0503020204020204" pitchFamily="34" charset="-122"/>
                        </a:rPr>
                        <a:t>outImage</a:t>
                      </a:r>
                      <a:r>
                        <a:rPr lang="zh-CN" altLang="en-US" b="0" i="0" dirty="0">
                          <a:solidFill>
                            <a:schemeClr val="tx1"/>
                          </a:solidFill>
                          <a:latin typeface="Microsoft YaHei" panose="020B0503020204020204" pitchFamily="34" charset="-122"/>
                          <a:ea typeface="Microsoft YaHei" panose="020B0503020204020204" pitchFamily="34" charset="-122"/>
                        </a:rPr>
                        <a:t>内容上绘制。</a:t>
                      </a:r>
                      <a:endParaRPr lang="en-CN" b="0" i="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36279371"/>
                  </a:ext>
                </a:extLst>
              </a:tr>
              <a:tr h="1195904">
                <a:tc>
                  <a:txBody>
                    <a:bodyPr/>
                    <a:lstStyle/>
                    <a:p>
                      <a:pPr algn="l"/>
                      <a:r>
                        <a:rPr lang="en-GB" sz="1600" b="0" i="0" dirty="0" err="1">
                          <a:latin typeface="Microsoft YaHei" panose="020B0503020204020204" pitchFamily="34" charset="-122"/>
                          <a:ea typeface="Microsoft YaHei" panose="020B0503020204020204" pitchFamily="34" charset="-122"/>
                        </a:rPr>
                        <a:t>cv.DRAW_MATCHES_FLAGS_NOT_DRAW_SINGLE_POINTS</a:t>
                      </a:r>
                      <a:endParaRPr lang="en-GB" sz="1600" b="0" i="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CN" b="0" i="0" dirty="0">
                          <a:solidFill>
                            <a:schemeClr val="tx1"/>
                          </a:solidFill>
                          <a:latin typeface="Microsoft YaHei" panose="020B0503020204020204" pitchFamily="34" charset="-122"/>
                          <a:ea typeface="Microsoft YaHei" panose="020B0503020204020204" pitchFamily="34" charset="-122"/>
                        </a:rPr>
                        <a:t>不绘制单一的关键点</a:t>
                      </a:r>
                      <a:r>
                        <a:rPr lang="zh-CN" altLang="en-US" b="0" i="0" dirty="0">
                          <a:solidFill>
                            <a:schemeClr val="tx1"/>
                          </a:solidFill>
                          <a:latin typeface="Microsoft YaHei" panose="020B0503020204020204" pitchFamily="34" charset="-122"/>
                          <a:ea typeface="Microsoft YaHei" panose="020B0503020204020204" pitchFamily="34" charset="-122"/>
                        </a:rPr>
                        <a:t>。</a:t>
                      </a:r>
                      <a:endParaRPr lang="en-CN" b="0" i="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7964248"/>
                  </a:ext>
                </a:extLst>
              </a:tr>
              <a:tr h="1195904">
                <a:tc>
                  <a:txBody>
                    <a:bodyPr/>
                    <a:lstStyle/>
                    <a:p>
                      <a:pPr algn="l"/>
                      <a:r>
                        <a:rPr lang="en-GB" sz="1600" b="0" i="0" dirty="0" err="1">
                          <a:latin typeface="Microsoft YaHei" panose="020B0503020204020204" pitchFamily="34" charset="-122"/>
                          <a:ea typeface="Microsoft YaHei" panose="020B0503020204020204" pitchFamily="34" charset="-122"/>
                        </a:rPr>
                        <a:t>cv.DRAW_MATCHES_FLAGS_DRAW_RICH_KEYPOINTS</a:t>
                      </a:r>
                      <a:endParaRPr lang="en-CN" sz="1600" b="0" i="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CN" b="0" i="0" dirty="0">
                          <a:solidFill>
                            <a:schemeClr val="tx1"/>
                          </a:solidFill>
                          <a:latin typeface="Microsoft YaHei" panose="020B0503020204020204" pitchFamily="34" charset="-122"/>
                          <a:ea typeface="Microsoft YaHei" panose="020B0503020204020204" pitchFamily="34" charset="-122"/>
                        </a:rPr>
                        <a:t>每一个关键点将绘制代表其大小和方向的圆</a:t>
                      </a:r>
                      <a:r>
                        <a:rPr lang="zh-CN" altLang="en-US" b="0" i="0" dirty="0">
                          <a:solidFill>
                            <a:schemeClr val="tx1"/>
                          </a:solidFill>
                          <a:latin typeface="Microsoft YaHei" panose="020B0503020204020204" pitchFamily="34" charset="-122"/>
                          <a:ea typeface="Microsoft YaHei" panose="020B0503020204020204" pitchFamily="34" charset="-122"/>
                        </a:rPr>
                        <a:t>。</a:t>
                      </a:r>
                      <a:endParaRPr lang="en-CN" b="0" i="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9196825"/>
                  </a:ext>
                </a:extLst>
              </a:tr>
            </a:tbl>
          </a:graphicData>
        </a:graphic>
      </p:graphicFrame>
      <p:sp>
        <p:nvSpPr>
          <p:cNvPr id="3" name="Title 1">
            <a:extLst>
              <a:ext uri="{FF2B5EF4-FFF2-40B4-BE49-F238E27FC236}">
                <a16:creationId xmlns:a16="http://schemas.microsoft.com/office/drawing/2014/main" id="{47E74461-C670-497C-D1FE-9FF37BA6C41E}"/>
              </a:ext>
            </a:extLst>
          </p:cNvPr>
          <p:cNvSpPr>
            <a:spLocks noGrp="1"/>
          </p:cNvSpPr>
          <p:nvPr>
            <p:ph type="title"/>
          </p:nvPr>
        </p:nvSpPr>
        <p:spPr>
          <a:xfrm>
            <a:off x="838200" y="-2734"/>
            <a:ext cx="10515600" cy="1325563"/>
          </a:xfrm>
        </p:spPr>
        <p:txBody>
          <a:bodyPr/>
          <a:lstStyle/>
          <a:p>
            <a:r>
              <a:rPr lang="en-CN" dirty="0"/>
              <a:t>OpenCV中的SIFT</a:t>
            </a:r>
          </a:p>
        </p:txBody>
      </p:sp>
    </p:spTree>
    <p:extLst>
      <p:ext uri="{BB962C8B-B14F-4D97-AF65-F5344CB8AC3E}">
        <p14:creationId xmlns:p14="http://schemas.microsoft.com/office/powerpoint/2010/main" val="4215094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52559B-3B33-F9DA-282A-D4C9DC9AD7E0}"/>
              </a:ext>
            </a:extLst>
          </p:cNvPr>
          <p:cNvSpPr>
            <a:spLocks noGrp="1"/>
          </p:cNvSpPr>
          <p:nvPr>
            <p:ph idx="1"/>
          </p:nvPr>
        </p:nvSpPr>
        <p:spPr>
          <a:xfrm>
            <a:off x="838800" y="5667475"/>
            <a:ext cx="10515600" cy="1083877"/>
          </a:xfrm>
        </p:spPr>
        <p:txBody>
          <a:bodyPr/>
          <a:lstStyle/>
          <a:p>
            <a:pPr>
              <a:lnSpc>
                <a:spcPct val="100000"/>
              </a:lnSpc>
            </a:pPr>
            <a:r>
              <a:rPr lang="en-GB" dirty="0" err="1">
                <a:solidFill>
                  <a:srgbClr val="002060"/>
                </a:solidFill>
                <a:latin typeface="Courier" pitchFamily="2" charset="0"/>
              </a:rPr>
              <a:t>cv.drawKeypoints</a:t>
            </a:r>
            <a:r>
              <a:rPr lang="en-GB" dirty="0">
                <a:solidFill>
                  <a:srgbClr val="002060"/>
                </a:solidFill>
                <a:latin typeface="Courier" pitchFamily="2" charset="0"/>
              </a:rPr>
              <a:t>(</a:t>
            </a:r>
            <a:r>
              <a:rPr lang="en-GB" dirty="0" err="1">
                <a:solidFill>
                  <a:srgbClr val="002060"/>
                </a:solidFill>
                <a:latin typeface="Courier" pitchFamily="2" charset="0"/>
              </a:rPr>
              <a:t>gray</a:t>
            </a:r>
            <a:r>
              <a:rPr lang="en-GB" dirty="0">
                <a:solidFill>
                  <a:srgbClr val="002060"/>
                </a:solidFill>
                <a:latin typeface="Courier" pitchFamily="2" charset="0"/>
              </a:rPr>
              <a:t>, </a:t>
            </a:r>
            <a:r>
              <a:rPr lang="en-GB" dirty="0" err="1">
                <a:solidFill>
                  <a:srgbClr val="002060"/>
                </a:solidFill>
                <a:latin typeface="Courier" pitchFamily="2" charset="0"/>
              </a:rPr>
              <a:t>kp</a:t>
            </a:r>
            <a:r>
              <a:rPr lang="en-GB" dirty="0">
                <a:solidFill>
                  <a:srgbClr val="002060"/>
                </a:solidFill>
                <a:latin typeface="Courier" pitchFamily="2" charset="0"/>
              </a:rPr>
              <a:t>, </a:t>
            </a:r>
            <a:r>
              <a:rPr lang="en-GB" dirty="0" err="1">
                <a:solidFill>
                  <a:srgbClr val="002060"/>
                </a:solidFill>
                <a:latin typeface="Courier" pitchFamily="2" charset="0"/>
              </a:rPr>
              <a:t>img</a:t>
            </a:r>
            <a:r>
              <a:rPr lang="en-GB" dirty="0">
                <a:solidFill>
                  <a:srgbClr val="002060"/>
                </a:solidFill>
                <a:latin typeface="Courier" pitchFamily="2" charset="0"/>
              </a:rPr>
              <a:t>, flags = </a:t>
            </a:r>
            <a:r>
              <a:rPr lang="en-GB" dirty="0" err="1">
                <a:solidFill>
                  <a:srgbClr val="002060"/>
                </a:solidFill>
                <a:latin typeface="Courier" pitchFamily="2" charset="0"/>
              </a:rPr>
              <a:t>cv.DRAW_MATCHES_FLAGS_DRAW_RICH_KEYPOINTS</a:t>
            </a:r>
            <a:r>
              <a:rPr lang="en-GB" dirty="0">
                <a:solidFill>
                  <a:srgbClr val="002060"/>
                </a:solidFill>
                <a:latin typeface="Courier" pitchFamily="2" charset="0"/>
              </a:rPr>
              <a:t>)</a:t>
            </a:r>
          </a:p>
          <a:p>
            <a:pPr>
              <a:lnSpc>
                <a:spcPct val="100000"/>
              </a:lnSpc>
            </a:pPr>
            <a:endParaRPr lang="en-CN" dirty="0"/>
          </a:p>
        </p:txBody>
      </p:sp>
      <p:pic>
        <p:nvPicPr>
          <p:cNvPr id="4" name="Picture 3">
            <a:extLst>
              <a:ext uri="{FF2B5EF4-FFF2-40B4-BE49-F238E27FC236}">
                <a16:creationId xmlns:a16="http://schemas.microsoft.com/office/drawing/2014/main" id="{CFDAFD34-8580-653D-19C7-2131B7A5DCA3}"/>
              </a:ext>
            </a:extLst>
          </p:cNvPr>
          <p:cNvPicPr>
            <a:picLocks noChangeAspect="1"/>
          </p:cNvPicPr>
          <p:nvPr/>
        </p:nvPicPr>
        <p:blipFill>
          <a:blip r:embed="rId2"/>
          <a:stretch>
            <a:fillRect/>
          </a:stretch>
        </p:blipFill>
        <p:spPr>
          <a:xfrm>
            <a:off x="3124800" y="861846"/>
            <a:ext cx="6339840" cy="5323840"/>
          </a:xfrm>
          <a:prstGeom prst="rect">
            <a:avLst/>
          </a:prstGeom>
        </p:spPr>
      </p:pic>
      <p:sp>
        <p:nvSpPr>
          <p:cNvPr id="5" name="Title 1">
            <a:extLst>
              <a:ext uri="{FF2B5EF4-FFF2-40B4-BE49-F238E27FC236}">
                <a16:creationId xmlns:a16="http://schemas.microsoft.com/office/drawing/2014/main" id="{55154947-D1D2-A33F-BA14-D368AA9A33D0}"/>
              </a:ext>
            </a:extLst>
          </p:cNvPr>
          <p:cNvSpPr>
            <a:spLocks noGrp="1"/>
          </p:cNvSpPr>
          <p:nvPr>
            <p:ph type="title"/>
          </p:nvPr>
        </p:nvSpPr>
        <p:spPr>
          <a:xfrm>
            <a:off x="838200" y="60328"/>
            <a:ext cx="10515600" cy="1325563"/>
          </a:xfrm>
        </p:spPr>
        <p:txBody>
          <a:bodyPr/>
          <a:lstStyle/>
          <a:p>
            <a:r>
              <a:rPr lang="en-CN" dirty="0"/>
              <a:t>OpenCV中的SIFT</a:t>
            </a:r>
          </a:p>
        </p:txBody>
      </p:sp>
    </p:spTree>
    <p:extLst>
      <p:ext uri="{BB962C8B-B14F-4D97-AF65-F5344CB8AC3E}">
        <p14:creationId xmlns:p14="http://schemas.microsoft.com/office/powerpoint/2010/main" val="2532940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F38220-AC86-596B-C32A-EB9C5CB2F975}"/>
              </a:ext>
            </a:extLst>
          </p:cNvPr>
          <p:cNvSpPr>
            <a:spLocks noGrp="1"/>
          </p:cNvSpPr>
          <p:nvPr>
            <p:ph idx="1"/>
          </p:nvPr>
        </p:nvSpPr>
        <p:spPr/>
        <p:txBody>
          <a:bodyPr/>
          <a:lstStyle/>
          <a:p>
            <a:pPr>
              <a:lnSpc>
                <a:spcPct val="100000"/>
              </a:lnSpc>
            </a:pPr>
            <a:r>
              <a:rPr lang="en-CN" dirty="0"/>
              <a:t>SIFT特征提取示例</a:t>
            </a:r>
            <a:r>
              <a:rPr lang="zh-CN" altLang="en-US" dirty="0"/>
              <a:t> </a:t>
            </a:r>
            <a:r>
              <a:rPr lang="en-US" altLang="zh-CN" dirty="0" err="1">
                <a:latin typeface="Courier" pitchFamily="2" charset="0"/>
              </a:rPr>
              <a:t>sift.py</a:t>
            </a:r>
            <a:br>
              <a:rPr lang="en-US" altLang="zh-CN" dirty="0">
                <a:latin typeface="Courier" pitchFamily="2" charset="0"/>
              </a:rPr>
            </a:br>
            <a:r>
              <a:rPr lang="en-CN" sz="2400" dirty="0"/>
              <a:t>此示例演示了提取图像的SIFT特征并绘制出来</a:t>
            </a:r>
            <a:r>
              <a:rPr lang="zh-CN" altLang="en-US" sz="2400" dirty="0"/>
              <a:t>。在终端中</a:t>
            </a:r>
            <a:r>
              <a:rPr lang="en-US" altLang="zh-CN" sz="2400" dirty="0"/>
              <a:t>05</a:t>
            </a:r>
            <a:r>
              <a:rPr lang="zh-CN" altLang="en-US" sz="2400" dirty="0"/>
              <a:t>文件夹的路径下用以下命令运行示例：</a:t>
            </a:r>
            <a:br>
              <a:rPr lang="en-US" altLang="zh-CN" sz="2400" dirty="0"/>
            </a:br>
            <a:r>
              <a:rPr lang="en-GB" altLang="zh-CN" sz="2400" dirty="0">
                <a:solidFill>
                  <a:srgbClr val="0070C0"/>
                </a:solidFill>
                <a:latin typeface="Courier" pitchFamily="2" charset="0"/>
              </a:rPr>
              <a:t>python3 </a:t>
            </a:r>
            <a:r>
              <a:rPr lang="en-GB" altLang="zh-CN" sz="2400" dirty="0" err="1">
                <a:solidFill>
                  <a:srgbClr val="0070C0"/>
                </a:solidFill>
                <a:latin typeface="Courier" pitchFamily="2" charset="0"/>
              </a:rPr>
              <a:t>sift.py</a:t>
            </a:r>
            <a:endParaRPr lang="en-CN" sz="2400" dirty="0">
              <a:solidFill>
                <a:srgbClr val="0070C0"/>
              </a:solidFill>
              <a:latin typeface="Courier" pitchFamily="2" charset="0"/>
            </a:endParaRPr>
          </a:p>
          <a:p>
            <a:pPr>
              <a:lnSpc>
                <a:spcPct val="100000"/>
              </a:lnSpc>
            </a:pPr>
            <a:endParaRPr lang="en-CN" sz="2400" dirty="0"/>
          </a:p>
          <a:p>
            <a:pPr>
              <a:lnSpc>
                <a:spcPct val="100000"/>
              </a:lnSpc>
              <a:buFont typeface="Wingdings" pitchFamily="2" charset="2"/>
              <a:buChar char="v"/>
            </a:pPr>
            <a:r>
              <a:rPr lang="en-CN" sz="2400" dirty="0"/>
              <a:t>当图像显示窗口激活时</a:t>
            </a:r>
            <a:r>
              <a:rPr lang="zh-CN" altLang="en-US" sz="2400" dirty="0"/>
              <a:t>，按任意键退出程序</a:t>
            </a:r>
            <a:endParaRPr lang="en-CN" sz="2400" dirty="0"/>
          </a:p>
          <a:p>
            <a:pPr>
              <a:lnSpc>
                <a:spcPct val="100000"/>
              </a:lnSpc>
            </a:pPr>
            <a:endParaRPr lang="en-CN" dirty="0"/>
          </a:p>
        </p:txBody>
      </p:sp>
      <p:sp>
        <p:nvSpPr>
          <p:cNvPr id="4" name="Title 1">
            <a:extLst>
              <a:ext uri="{FF2B5EF4-FFF2-40B4-BE49-F238E27FC236}">
                <a16:creationId xmlns:a16="http://schemas.microsoft.com/office/drawing/2014/main" id="{8A353432-EEB8-F051-EA89-840B2A731219}"/>
              </a:ext>
            </a:extLst>
          </p:cNvPr>
          <p:cNvSpPr>
            <a:spLocks noGrp="1"/>
          </p:cNvSpPr>
          <p:nvPr>
            <p:ph type="title"/>
          </p:nvPr>
        </p:nvSpPr>
        <p:spPr/>
        <p:txBody>
          <a:bodyPr/>
          <a:lstStyle/>
          <a:p>
            <a:r>
              <a:rPr lang="en-CN" dirty="0"/>
              <a:t>OpenCV中的SIFT</a:t>
            </a:r>
          </a:p>
        </p:txBody>
      </p:sp>
    </p:spTree>
    <p:extLst>
      <p:ext uri="{BB962C8B-B14F-4D97-AF65-F5344CB8AC3E}">
        <p14:creationId xmlns:p14="http://schemas.microsoft.com/office/powerpoint/2010/main" val="3373464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617E24-D888-D699-7F93-860681ED6F7D}"/>
              </a:ext>
            </a:extLst>
          </p:cNvPr>
          <p:cNvSpPr>
            <a:spLocks noGrp="1"/>
          </p:cNvSpPr>
          <p:nvPr>
            <p:ph idx="1"/>
          </p:nvPr>
        </p:nvSpPr>
        <p:spPr>
          <a:xfrm>
            <a:off x="838200" y="1373251"/>
            <a:ext cx="10515600" cy="5701873"/>
          </a:xfrm>
        </p:spPr>
        <p:txBody>
          <a:bodyPr/>
          <a:lstStyle/>
          <a:p>
            <a:pPr marL="0" indent="0">
              <a:lnSpc>
                <a:spcPct val="100000"/>
              </a:lnSpc>
              <a:buNone/>
            </a:pPr>
            <a:r>
              <a:rPr lang="en-GB" dirty="0" err="1"/>
              <a:t>由关键点计算特征描述</a:t>
            </a:r>
            <a:r>
              <a:rPr lang="zh-CN" altLang="en-US" dirty="0"/>
              <a:t>：</a:t>
            </a:r>
            <a:br>
              <a:rPr lang="en-GB" dirty="0"/>
            </a:br>
            <a:r>
              <a:rPr lang="en-GB" sz="2400" b="1" dirty="0" err="1">
                <a:solidFill>
                  <a:srgbClr val="002060"/>
                </a:solidFill>
              </a:rPr>
              <a:t>keypoints</a:t>
            </a:r>
            <a:r>
              <a:rPr lang="en-GB" sz="2400" b="1" dirty="0">
                <a:solidFill>
                  <a:srgbClr val="002060"/>
                </a:solidFill>
              </a:rPr>
              <a:t>, descriptor = cv.Feature2D.compute(image, </a:t>
            </a:r>
            <a:r>
              <a:rPr lang="en-GB" sz="2400" b="1" dirty="0" err="1">
                <a:solidFill>
                  <a:srgbClr val="002060"/>
                </a:solidFill>
              </a:rPr>
              <a:t>keypoints</a:t>
            </a:r>
            <a:r>
              <a:rPr lang="en-GB" sz="2400" b="1" dirty="0">
                <a:solidFill>
                  <a:srgbClr val="002060"/>
                </a:solidFill>
              </a:rPr>
              <a:t>) </a:t>
            </a:r>
          </a:p>
          <a:p>
            <a:pPr marL="0" indent="0">
              <a:lnSpc>
                <a:spcPct val="100000"/>
              </a:lnSpc>
              <a:buNone/>
            </a:pPr>
            <a:r>
              <a:rPr lang="en-GB" sz="2400" b="1" dirty="0" err="1">
                <a:solidFill>
                  <a:srgbClr val="002060"/>
                </a:solidFill>
              </a:rPr>
              <a:t>keypoints</a:t>
            </a:r>
            <a:r>
              <a:rPr lang="en-GB" sz="2400" b="1" dirty="0">
                <a:solidFill>
                  <a:srgbClr val="002060"/>
                </a:solidFill>
              </a:rPr>
              <a:t>, descriptors = cv.Feature2D.compute(images, </a:t>
            </a:r>
            <a:r>
              <a:rPr lang="en-GB" sz="2400" b="1" dirty="0" err="1">
                <a:solidFill>
                  <a:srgbClr val="002060"/>
                </a:solidFill>
              </a:rPr>
              <a:t>keypoints</a:t>
            </a:r>
            <a:r>
              <a:rPr lang="en-GB" sz="2400" b="1" dirty="0">
                <a:solidFill>
                  <a:srgbClr val="002060"/>
                </a:solidFill>
              </a:rPr>
              <a:t>)</a:t>
            </a:r>
          </a:p>
          <a:p>
            <a:pPr marL="0" indent="0">
              <a:lnSpc>
                <a:spcPct val="100000"/>
              </a:lnSpc>
              <a:buNone/>
            </a:pPr>
            <a:endParaRPr lang="en-GB" sz="2400" b="1" dirty="0">
              <a:solidFill>
                <a:srgbClr val="002060"/>
              </a:solidFill>
            </a:endParaRPr>
          </a:p>
          <a:p>
            <a:pPr>
              <a:lnSpc>
                <a:spcPct val="100000"/>
              </a:lnSpc>
            </a:pPr>
            <a:r>
              <a:rPr lang="en-GB" sz="2400" dirty="0"/>
              <a:t>image		</a:t>
            </a:r>
            <a:r>
              <a:rPr lang="en-GB" sz="2400" dirty="0" err="1"/>
              <a:t>输入图像</a:t>
            </a:r>
            <a:endParaRPr lang="en-GB" sz="2400" dirty="0"/>
          </a:p>
          <a:p>
            <a:pPr>
              <a:lnSpc>
                <a:spcPct val="100000"/>
              </a:lnSpc>
            </a:pPr>
            <a:r>
              <a:rPr lang="en-GB" sz="2400" dirty="0" err="1"/>
              <a:t>keypoints</a:t>
            </a:r>
            <a:r>
              <a:rPr lang="en-GB" sz="2400" dirty="0"/>
              <a:t>		</a:t>
            </a:r>
            <a:r>
              <a:rPr lang="en-GB" sz="2400" dirty="0" err="1"/>
              <a:t>输入的关键点集</a:t>
            </a:r>
            <a:r>
              <a:rPr lang="zh-CN" altLang="en-US" sz="2400" dirty="0"/>
              <a:t>。不能用于计算特征描述的关键点会被</a:t>
            </a:r>
            <a:r>
              <a:rPr lang="en-US" altLang="zh-CN" sz="2400" dirty="0"/>
              <a:t>			</a:t>
            </a:r>
            <a:r>
              <a:rPr lang="zh-CN" altLang="en-US" sz="2400" dirty="0"/>
              <a:t>移除；某些情况下新的关键点可能被添加。</a:t>
            </a:r>
            <a:endParaRPr lang="en-US" altLang="zh-CN" sz="2400" dirty="0"/>
          </a:p>
          <a:p>
            <a:pPr>
              <a:lnSpc>
                <a:spcPct val="100000"/>
              </a:lnSpc>
            </a:pPr>
            <a:r>
              <a:rPr lang="en-CN" sz="2400" dirty="0"/>
              <a:t>descriptors	计算出的特征描述</a:t>
            </a:r>
            <a:r>
              <a:rPr lang="zh-CN" altLang="en-US" sz="2400" dirty="0"/>
              <a:t>。</a:t>
            </a:r>
            <a:endParaRPr lang="en-CN" sz="2400" dirty="0"/>
          </a:p>
        </p:txBody>
      </p:sp>
      <p:sp>
        <p:nvSpPr>
          <p:cNvPr id="4" name="Title 1">
            <a:extLst>
              <a:ext uri="{FF2B5EF4-FFF2-40B4-BE49-F238E27FC236}">
                <a16:creationId xmlns:a16="http://schemas.microsoft.com/office/drawing/2014/main" id="{F5D08B39-F8DC-621F-CEAC-5750D4F8BBEF}"/>
              </a:ext>
            </a:extLst>
          </p:cNvPr>
          <p:cNvSpPr>
            <a:spLocks noGrp="1"/>
          </p:cNvSpPr>
          <p:nvPr>
            <p:ph type="title"/>
          </p:nvPr>
        </p:nvSpPr>
        <p:spPr>
          <a:xfrm>
            <a:off x="838200" y="207471"/>
            <a:ext cx="10515600" cy="1325563"/>
          </a:xfrm>
        </p:spPr>
        <p:txBody>
          <a:bodyPr/>
          <a:lstStyle/>
          <a:p>
            <a:r>
              <a:rPr lang="en-CN" dirty="0"/>
              <a:t>OpenCV中的SIFT</a:t>
            </a:r>
          </a:p>
        </p:txBody>
      </p:sp>
    </p:spTree>
    <p:extLst>
      <p:ext uri="{BB962C8B-B14F-4D97-AF65-F5344CB8AC3E}">
        <p14:creationId xmlns:p14="http://schemas.microsoft.com/office/powerpoint/2010/main" val="3204479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CF1CBD-EA61-26B5-B751-A4EA62029332}"/>
              </a:ext>
            </a:extLst>
          </p:cNvPr>
          <p:cNvSpPr>
            <a:spLocks noGrp="1"/>
          </p:cNvSpPr>
          <p:nvPr>
            <p:ph idx="1"/>
          </p:nvPr>
        </p:nvSpPr>
        <p:spPr>
          <a:xfrm>
            <a:off x="838200" y="1331212"/>
            <a:ext cx="10515600" cy="5768780"/>
          </a:xfrm>
        </p:spPr>
        <p:txBody>
          <a:bodyPr/>
          <a:lstStyle/>
          <a:p>
            <a:pPr marL="0" indent="0">
              <a:lnSpc>
                <a:spcPct val="100000"/>
              </a:lnSpc>
              <a:buNone/>
            </a:pPr>
            <a:r>
              <a:rPr lang="en-GB" dirty="0" err="1"/>
              <a:t>直接计算关键点和特征描述</a:t>
            </a:r>
            <a:r>
              <a:rPr lang="zh-CN" altLang="en-US" dirty="0"/>
              <a:t>：</a:t>
            </a:r>
            <a:br>
              <a:rPr lang="en-GB" dirty="0"/>
            </a:br>
            <a:r>
              <a:rPr lang="en-GB" sz="2400" b="1" dirty="0" err="1">
                <a:solidFill>
                  <a:srgbClr val="002060"/>
                </a:solidFill>
              </a:rPr>
              <a:t>keypoints</a:t>
            </a:r>
            <a:r>
              <a:rPr lang="en-GB" sz="2400" b="1" dirty="0">
                <a:solidFill>
                  <a:srgbClr val="002060"/>
                </a:solidFill>
              </a:rPr>
              <a:t>, descriptors</a:t>
            </a:r>
            <a:r>
              <a:rPr lang="zh-CN" altLang="en-US" sz="2400" b="1" dirty="0">
                <a:solidFill>
                  <a:srgbClr val="002060"/>
                </a:solidFill>
              </a:rPr>
              <a:t> </a:t>
            </a:r>
            <a:r>
              <a:rPr lang="en-US" altLang="zh-CN" sz="2400" b="1" dirty="0">
                <a:solidFill>
                  <a:srgbClr val="002060"/>
                </a:solidFill>
              </a:rPr>
              <a:t>=</a:t>
            </a:r>
            <a:r>
              <a:rPr lang="zh-CN" altLang="en-US" sz="2400" b="1" dirty="0">
                <a:solidFill>
                  <a:srgbClr val="002060"/>
                </a:solidFill>
              </a:rPr>
              <a:t> </a:t>
            </a:r>
            <a:r>
              <a:rPr lang="en-GB" sz="2400" b="1" dirty="0">
                <a:solidFill>
                  <a:srgbClr val="002060"/>
                </a:solidFill>
              </a:rPr>
              <a:t>cv.Feature2D.detectAndCompute(image, 			mask[, </a:t>
            </a:r>
            <a:r>
              <a:rPr lang="en-GB" sz="2400" b="1" dirty="0" err="1">
                <a:solidFill>
                  <a:srgbClr val="002060"/>
                </a:solidFill>
              </a:rPr>
              <a:t>keypoints</a:t>
            </a:r>
            <a:r>
              <a:rPr lang="en-GB" sz="2400" b="1" dirty="0">
                <a:solidFill>
                  <a:srgbClr val="002060"/>
                </a:solidFill>
              </a:rPr>
              <a:t>[, </a:t>
            </a:r>
            <a:r>
              <a:rPr lang="en-GB" sz="2400" b="1" dirty="0" err="1">
                <a:solidFill>
                  <a:srgbClr val="002060"/>
                </a:solidFill>
              </a:rPr>
              <a:t>useProvidedKeypoints</a:t>
            </a:r>
            <a:r>
              <a:rPr lang="en-GB" sz="2400" b="1" dirty="0">
                <a:solidFill>
                  <a:srgbClr val="002060"/>
                </a:solidFill>
              </a:rPr>
              <a:t>]])</a:t>
            </a:r>
          </a:p>
          <a:p>
            <a:pPr marL="0" indent="0">
              <a:lnSpc>
                <a:spcPct val="100000"/>
              </a:lnSpc>
              <a:buNone/>
            </a:pPr>
            <a:endParaRPr lang="en-GB" sz="2400" b="1" dirty="0">
              <a:solidFill>
                <a:srgbClr val="002060"/>
              </a:solidFill>
            </a:endParaRPr>
          </a:p>
          <a:p>
            <a:pPr>
              <a:lnSpc>
                <a:spcPct val="100000"/>
              </a:lnSpc>
            </a:pPr>
            <a:r>
              <a:rPr lang="en-GB" sz="2400" dirty="0" err="1"/>
              <a:t>i</a:t>
            </a:r>
            <a:r>
              <a:rPr lang="en-CN" sz="2400" dirty="0"/>
              <a:t>mage			源图像</a:t>
            </a:r>
          </a:p>
          <a:p>
            <a:pPr>
              <a:lnSpc>
                <a:spcPct val="100000"/>
              </a:lnSpc>
            </a:pPr>
            <a:r>
              <a:rPr lang="en-CN" sz="2400" dirty="0"/>
              <a:t>mask			设置特征提取图像区域的掩码</a:t>
            </a:r>
          </a:p>
          <a:p>
            <a:pPr>
              <a:lnSpc>
                <a:spcPct val="100000"/>
              </a:lnSpc>
            </a:pPr>
            <a:r>
              <a:rPr lang="en-GB" sz="2400" dirty="0"/>
              <a:t>k</a:t>
            </a:r>
            <a:r>
              <a:rPr lang="en-CN" sz="2400" dirty="0"/>
              <a:t>eypoints</a:t>
            </a:r>
            <a:r>
              <a:rPr lang="en-US" sz="2400" dirty="0"/>
              <a:t>			</a:t>
            </a:r>
            <a:r>
              <a:rPr lang="en-US" sz="2400" dirty="0" err="1"/>
              <a:t>检测出的关键点</a:t>
            </a:r>
            <a:endParaRPr lang="en-CN" sz="2400" dirty="0"/>
          </a:p>
          <a:p>
            <a:pPr>
              <a:lnSpc>
                <a:spcPct val="100000"/>
              </a:lnSpc>
            </a:pPr>
            <a:r>
              <a:rPr lang="en-CN" sz="2400" dirty="0"/>
              <a:t>useProvidedKeypints	是否使用提供的关键点</a:t>
            </a:r>
            <a:r>
              <a:rPr lang="zh-CN" altLang="en-US" sz="2400" dirty="0"/>
              <a:t>，默认为</a:t>
            </a:r>
            <a:r>
              <a:rPr lang="en-US" altLang="zh-CN" sz="2400" dirty="0"/>
              <a:t>false</a:t>
            </a:r>
          </a:p>
          <a:p>
            <a:pPr>
              <a:lnSpc>
                <a:spcPct val="100000"/>
              </a:lnSpc>
            </a:pPr>
            <a:r>
              <a:rPr lang="en-US" sz="2400" dirty="0"/>
              <a:t>descriptors		</a:t>
            </a:r>
            <a:r>
              <a:rPr lang="en-US" sz="2400" dirty="0" err="1"/>
              <a:t>计算出的特征描述</a:t>
            </a:r>
            <a:r>
              <a:rPr lang="en-CN" sz="2400" dirty="0"/>
              <a:t>  </a:t>
            </a:r>
          </a:p>
        </p:txBody>
      </p:sp>
      <p:sp>
        <p:nvSpPr>
          <p:cNvPr id="4" name="Title 1">
            <a:extLst>
              <a:ext uri="{FF2B5EF4-FFF2-40B4-BE49-F238E27FC236}">
                <a16:creationId xmlns:a16="http://schemas.microsoft.com/office/drawing/2014/main" id="{32EDCB21-B9B3-D9AE-B5A8-18544B6E4A1E}"/>
              </a:ext>
            </a:extLst>
          </p:cNvPr>
          <p:cNvSpPr>
            <a:spLocks noGrp="1"/>
          </p:cNvSpPr>
          <p:nvPr>
            <p:ph type="title"/>
          </p:nvPr>
        </p:nvSpPr>
        <p:spPr>
          <a:xfrm>
            <a:off x="838200" y="186451"/>
            <a:ext cx="10515600" cy="1325563"/>
          </a:xfrm>
        </p:spPr>
        <p:txBody>
          <a:bodyPr/>
          <a:lstStyle/>
          <a:p>
            <a:r>
              <a:rPr lang="en-CN" dirty="0"/>
              <a:t>OpenCV中的SIFT</a:t>
            </a:r>
          </a:p>
        </p:txBody>
      </p:sp>
    </p:spTree>
    <p:extLst>
      <p:ext uri="{BB962C8B-B14F-4D97-AF65-F5344CB8AC3E}">
        <p14:creationId xmlns:p14="http://schemas.microsoft.com/office/powerpoint/2010/main" val="2560716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Website, calendar&#10;&#10;Description automatically generated">
            <a:extLst>
              <a:ext uri="{FF2B5EF4-FFF2-40B4-BE49-F238E27FC236}">
                <a16:creationId xmlns:a16="http://schemas.microsoft.com/office/drawing/2014/main" id="{5FD47CAE-52EF-D106-8EE9-D36368D7B5F8}"/>
              </a:ext>
            </a:extLst>
          </p:cNvPr>
          <p:cNvPicPr>
            <a:picLocks noGrp="1" noChangeAspect="1"/>
          </p:cNvPicPr>
          <p:nvPr>
            <p:ph idx="1"/>
          </p:nvPr>
        </p:nvPicPr>
        <p:blipFill>
          <a:blip r:embed="rId2"/>
          <a:stretch>
            <a:fillRect/>
          </a:stretch>
        </p:blipFill>
        <p:spPr>
          <a:xfrm>
            <a:off x="4424210" y="1124180"/>
            <a:ext cx="4944592" cy="4152189"/>
          </a:xfrm>
        </p:spPr>
      </p:pic>
      <p:sp>
        <p:nvSpPr>
          <p:cNvPr id="18" name="Content Placeholder 2">
            <a:extLst>
              <a:ext uri="{FF2B5EF4-FFF2-40B4-BE49-F238E27FC236}">
                <a16:creationId xmlns:a16="http://schemas.microsoft.com/office/drawing/2014/main" id="{1B831CC3-9C4F-46A9-FECF-BF233186FD7A}"/>
              </a:ext>
            </a:extLst>
          </p:cNvPr>
          <p:cNvSpPr txBox="1">
            <a:spLocks/>
          </p:cNvSpPr>
          <p:nvPr/>
        </p:nvSpPr>
        <p:spPr>
          <a:xfrm>
            <a:off x="838800" y="4868766"/>
            <a:ext cx="7170821" cy="11967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200" dirty="0">
                <a:solidFill>
                  <a:srgbClr val="002060"/>
                </a:solidFill>
                <a:latin typeface="Courier" pitchFamily="2" charset="0"/>
              </a:rPr>
              <a:t>sift = </a:t>
            </a:r>
            <a:r>
              <a:rPr lang="en-GB" sz="2200" dirty="0" err="1">
                <a:solidFill>
                  <a:srgbClr val="002060"/>
                </a:solidFill>
                <a:latin typeface="Courier" pitchFamily="2" charset="0"/>
              </a:rPr>
              <a:t>cv.SIFT_create</a:t>
            </a:r>
            <a:r>
              <a:rPr lang="en-GB" sz="2200" dirty="0">
                <a:solidFill>
                  <a:srgbClr val="002060"/>
                </a:solidFill>
                <a:latin typeface="Courier" pitchFamily="2" charset="0"/>
              </a:rPr>
              <a:t>()</a:t>
            </a:r>
          </a:p>
          <a:p>
            <a:pPr marL="0" indent="0">
              <a:buFont typeface="Arial" panose="020B0604020202020204" pitchFamily="34" charset="0"/>
              <a:buNone/>
            </a:pPr>
            <a:r>
              <a:rPr lang="en-GB" sz="2200" dirty="0" err="1">
                <a:solidFill>
                  <a:srgbClr val="002060"/>
                </a:solidFill>
                <a:latin typeface="Courier" pitchFamily="2" charset="0"/>
              </a:rPr>
              <a:t>kp</a:t>
            </a:r>
            <a:r>
              <a:rPr lang="en-GB" sz="2200" dirty="0">
                <a:solidFill>
                  <a:srgbClr val="002060"/>
                </a:solidFill>
                <a:latin typeface="Courier" pitchFamily="2" charset="0"/>
              </a:rPr>
              <a:t> = </a:t>
            </a:r>
            <a:r>
              <a:rPr lang="en-GB" sz="2200" dirty="0" err="1">
                <a:solidFill>
                  <a:srgbClr val="002060"/>
                </a:solidFill>
                <a:latin typeface="Courier" pitchFamily="2" charset="0"/>
              </a:rPr>
              <a:t>sift.detect</a:t>
            </a:r>
            <a:r>
              <a:rPr lang="en-GB" sz="2200" dirty="0">
                <a:solidFill>
                  <a:srgbClr val="002060"/>
                </a:solidFill>
                <a:latin typeface="Courier" pitchFamily="2" charset="0"/>
              </a:rPr>
              <a:t>(</a:t>
            </a:r>
            <a:r>
              <a:rPr lang="en-GB" sz="2200" dirty="0" err="1">
                <a:solidFill>
                  <a:srgbClr val="002060"/>
                </a:solidFill>
                <a:latin typeface="Courier" pitchFamily="2" charset="0"/>
              </a:rPr>
              <a:t>grayimg</a:t>
            </a:r>
            <a:r>
              <a:rPr lang="en-GB" sz="2200" dirty="0">
                <a:solidFill>
                  <a:srgbClr val="002060"/>
                </a:solidFill>
                <a:latin typeface="Courier" pitchFamily="2" charset="0"/>
              </a:rPr>
              <a:t>, None)</a:t>
            </a:r>
          </a:p>
          <a:p>
            <a:pPr marL="0" indent="0">
              <a:buFont typeface="Arial" panose="020B0604020202020204" pitchFamily="34" charset="0"/>
              <a:buNone/>
            </a:pPr>
            <a:endParaRPr lang="en-CN" sz="2200" dirty="0"/>
          </a:p>
        </p:txBody>
      </p:sp>
      <p:sp>
        <p:nvSpPr>
          <p:cNvPr id="4" name="Content Placeholder 2">
            <a:extLst>
              <a:ext uri="{FF2B5EF4-FFF2-40B4-BE49-F238E27FC236}">
                <a16:creationId xmlns:a16="http://schemas.microsoft.com/office/drawing/2014/main" id="{0BE652D6-86E7-52D6-2E58-7E5AB1429909}"/>
              </a:ext>
            </a:extLst>
          </p:cNvPr>
          <p:cNvSpPr txBox="1">
            <a:spLocks/>
          </p:cNvSpPr>
          <p:nvPr/>
        </p:nvSpPr>
        <p:spPr>
          <a:xfrm>
            <a:off x="838800" y="5683973"/>
            <a:ext cx="9306025" cy="11967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200" dirty="0" err="1">
                <a:solidFill>
                  <a:srgbClr val="002060"/>
                </a:solidFill>
                <a:latin typeface="Courier" pitchFamily="2" charset="0"/>
              </a:rPr>
              <a:t>kp</a:t>
            </a:r>
            <a:r>
              <a:rPr lang="en-GB" sz="2200" dirty="0">
                <a:solidFill>
                  <a:srgbClr val="002060"/>
                </a:solidFill>
                <a:latin typeface="Courier" pitchFamily="2" charset="0"/>
              </a:rPr>
              <a:t>, des = </a:t>
            </a:r>
            <a:r>
              <a:rPr lang="en-GB" sz="2200" dirty="0" err="1">
                <a:solidFill>
                  <a:srgbClr val="002060"/>
                </a:solidFill>
                <a:latin typeface="Courier" pitchFamily="2" charset="0"/>
              </a:rPr>
              <a:t>sift.compute</a:t>
            </a:r>
            <a:r>
              <a:rPr lang="en-GB" sz="2200" dirty="0">
                <a:solidFill>
                  <a:srgbClr val="002060"/>
                </a:solidFill>
                <a:latin typeface="Courier" pitchFamily="2" charset="0"/>
              </a:rPr>
              <a:t>(</a:t>
            </a:r>
            <a:r>
              <a:rPr lang="en-GB" sz="2200" dirty="0" err="1">
                <a:solidFill>
                  <a:srgbClr val="002060"/>
                </a:solidFill>
                <a:latin typeface="Courier" pitchFamily="2" charset="0"/>
              </a:rPr>
              <a:t>grayimg</a:t>
            </a:r>
            <a:r>
              <a:rPr lang="en-GB" sz="2200" dirty="0">
                <a:solidFill>
                  <a:srgbClr val="002060"/>
                </a:solidFill>
                <a:latin typeface="Courier" pitchFamily="2" charset="0"/>
              </a:rPr>
              <a:t>, </a:t>
            </a:r>
            <a:r>
              <a:rPr lang="en-GB" sz="2200" dirty="0" err="1">
                <a:solidFill>
                  <a:srgbClr val="002060"/>
                </a:solidFill>
                <a:latin typeface="Courier" pitchFamily="2" charset="0"/>
              </a:rPr>
              <a:t>kp</a:t>
            </a:r>
            <a:r>
              <a:rPr lang="en-GB" sz="2200" dirty="0">
                <a:solidFill>
                  <a:srgbClr val="002060"/>
                </a:solidFill>
                <a:latin typeface="Courier" pitchFamily="2" charset="0"/>
              </a:rPr>
              <a:t>)</a:t>
            </a:r>
          </a:p>
          <a:p>
            <a:pPr marL="0" indent="0">
              <a:buFont typeface="Arial" panose="020B0604020202020204" pitchFamily="34" charset="0"/>
              <a:buNone/>
            </a:pPr>
            <a:r>
              <a:rPr lang="en-GB" sz="2200" dirty="0" err="1">
                <a:solidFill>
                  <a:srgbClr val="002060"/>
                </a:solidFill>
                <a:latin typeface="Courier" pitchFamily="2" charset="0"/>
              </a:rPr>
              <a:t>kp</a:t>
            </a:r>
            <a:r>
              <a:rPr lang="en-GB" sz="2200" dirty="0">
                <a:solidFill>
                  <a:srgbClr val="002060"/>
                </a:solidFill>
                <a:latin typeface="Courier" pitchFamily="2" charset="0"/>
              </a:rPr>
              <a:t>, des = </a:t>
            </a:r>
            <a:r>
              <a:rPr lang="en-GB" sz="2200" dirty="0" err="1">
                <a:solidFill>
                  <a:srgbClr val="002060"/>
                </a:solidFill>
                <a:latin typeface="Courier" pitchFamily="2" charset="0"/>
              </a:rPr>
              <a:t>sift.detectAndCompute</a:t>
            </a:r>
            <a:r>
              <a:rPr lang="en-GB" sz="2200" dirty="0">
                <a:solidFill>
                  <a:srgbClr val="002060"/>
                </a:solidFill>
                <a:latin typeface="Courier" pitchFamily="2" charset="0"/>
              </a:rPr>
              <a:t>(</a:t>
            </a:r>
            <a:r>
              <a:rPr lang="en-GB" sz="2200" dirty="0" err="1">
                <a:solidFill>
                  <a:srgbClr val="002060"/>
                </a:solidFill>
                <a:latin typeface="Courier" pitchFamily="2" charset="0"/>
              </a:rPr>
              <a:t>grayimg</a:t>
            </a:r>
            <a:r>
              <a:rPr lang="en-GB" sz="2200" dirty="0">
                <a:solidFill>
                  <a:srgbClr val="002060"/>
                </a:solidFill>
                <a:latin typeface="Courier" pitchFamily="2" charset="0"/>
              </a:rPr>
              <a:t>, None)</a:t>
            </a:r>
          </a:p>
          <a:p>
            <a:pPr marL="0" indent="0">
              <a:buFont typeface="Arial" panose="020B0604020202020204" pitchFamily="34" charset="0"/>
              <a:buNone/>
            </a:pPr>
            <a:endParaRPr lang="en-CN" sz="2200" dirty="0"/>
          </a:p>
        </p:txBody>
      </p:sp>
      <p:sp>
        <p:nvSpPr>
          <p:cNvPr id="5" name="Title 1">
            <a:extLst>
              <a:ext uri="{FF2B5EF4-FFF2-40B4-BE49-F238E27FC236}">
                <a16:creationId xmlns:a16="http://schemas.microsoft.com/office/drawing/2014/main" id="{746BB504-577F-9588-8663-803ADB95D436}"/>
              </a:ext>
            </a:extLst>
          </p:cNvPr>
          <p:cNvSpPr>
            <a:spLocks noGrp="1"/>
          </p:cNvSpPr>
          <p:nvPr>
            <p:ph type="title"/>
          </p:nvPr>
        </p:nvSpPr>
        <p:spPr>
          <a:xfrm>
            <a:off x="838200" y="207471"/>
            <a:ext cx="10515600" cy="1325563"/>
          </a:xfrm>
        </p:spPr>
        <p:txBody>
          <a:bodyPr/>
          <a:lstStyle/>
          <a:p>
            <a:r>
              <a:rPr lang="en-CN" dirty="0"/>
              <a:t>OpenCV中的SIFT</a:t>
            </a:r>
          </a:p>
        </p:txBody>
      </p:sp>
    </p:spTree>
    <p:extLst>
      <p:ext uri="{BB962C8B-B14F-4D97-AF65-F5344CB8AC3E}">
        <p14:creationId xmlns:p14="http://schemas.microsoft.com/office/powerpoint/2010/main" val="57650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Table&#10;&#10;Description automatically generated with medium confidence">
            <a:extLst>
              <a:ext uri="{FF2B5EF4-FFF2-40B4-BE49-F238E27FC236}">
                <a16:creationId xmlns:a16="http://schemas.microsoft.com/office/drawing/2014/main" id="{3015D47E-DF0E-85B3-0579-F6FB28026E0D}"/>
              </a:ext>
            </a:extLst>
          </p:cNvPr>
          <p:cNvPicPr>
            <a:picLocks noChangeAspect="1"/>
          </p:cNvPicPr>
          <p:nvPr/>
        </p:nvPicPr>
        <p:blipFill>
          <a:blip r:embed="rId2"/>
          <a:stretch>
            <a:fillRect/>
          </a:stretch>
        </p:blipFill>
        <p:spPr>
          <a:xfrm>
            <a:off x="5961246" y="0"/>
            <a:ext cx="5016338" cy="6858000"/>
          </a:xfrm>
          <a:prstGeom prst="rect">
            <a:avLst/>
          </a:prstGeom>
        </p:spPr>
      </p:pic>
      <p:sp>
        <p:nvSpPr>
          <p:cNvPr id="7" name="Title 6">
            <a:extLst>
              <a:ext uri="{FF2B5EF4-FFF2-40B4-BE49-F238E27FC236}">
                <a16:creationId xmlns:a16="http://schemas.microsoft.com/office/drawing/2014/main" id="{7CAB58AF-C190-1CEC-9FC4-F4BB9506CF9A}"/>
              </a:ext>
            </a:extLst>
          </p:cNvPr>
          <p:cNvSpPr>
            <a:spLocks noGrp="1"/>
          </p:cNvSpPr>
          <p:nvPr>
            <p:ph type="title"/>
          </p:nvPr>
        </p:nvSpPr>
        <p:spPr/>
        <p:txBody>
          <a:bodyPr/>
          <a:lstStyle/>
          <a:p>
            <a:endParaRPr lang="en-CN"/>
          </a:p>
        </p:txBody>
      </p:sp>
      <p:pic>
        <p:nvPicPr>
          <p:cNvPr id="10" name="Picture 9" descr="A picture containing table&#10;&#10;Description automatically generated">
            <a:extLst>
              <a:ext uri="{FF2B5EF4-FFF2-40B4-BE49-F238E27FC236}">
                <a16:creationId xmlns:a16="http://schemas.microsoft.com/office/drawing/2014/main" id="{FBF462BC-E791-43D2-EEE4-C7519E59CF78}"/>
              </a:ext>
            </a:extLst>
          </p:cNvPr>
          <p:cNvPicPr>
            <a:picLocks noChangeAspect="1"/>
          </p:cNvPicPr>
          <p:nvPr/>
        </p:nvPicPr>
        <p:blipFill>
          <a:blip r:embed="rId3"/>
          <a:stretch>
            <a:fillRect/>
          </a:stretch>
        </p:blipFill>
        <p:spPr>
          <a:xfrm>
            <a:off x="1386304" y="0"/>
            <a:ext cx="5528781" cy="6858000"/>
          </a:xfrm>
          <a:prstGeom prst="rect">
            <a:avLst/>
          </a:prstGeom>
        </p:spPr>
      </p:pic>
      <p:pic>
        <p:nvPicPr>
          <p:cNvPr id="5" name="Content Placeholder 4" descr="Graphical user interface&#10;&#10;Description automatically generated with medium confidence">
            <a:extLst>
              <a:ext uri="{FF2B5EF4-FFF2-40B4-BE49-F238E27FC236}">
                <a16:creationId xmlns:a16="http://schemas.microsoft.com/office/drawing/2014/main" id="{44771280-B0A0-A71F-DA3B-18C1B583DF4A}"/>
              </a:ext>
            </a:extLst>
          </p:cNvPr>
          <p:cNvPicPr>
            <a:picLocks noGrp="1" noChangeAspect="1"/>
          </p:cNvPicPr>
          <p:nvPr>
            <p:ph idx="1"/>
          </p:nvPr>
        </p:nvPicPr>
        <p:blipFill>
          <a:blip r:embed="rId4"/>
          <a:stretch>
            <a:fillRect/>
          </a:stretch>
        </p:blipFill>
        <p:spPr>
          <a:xfrm>
            <a:off x="730347" y="2723808"/>
            <a:ext cx="1168400" cy="1727200"/>
          </a:xfrm>
        </p:spPr>
      </p:pic>
      <p:sp>
        <p:nvSpPr>
          <p:cNvPr id="13" name="Rectangle 12">
            <a:extLst>
              <a:ext uri="{FF2B5EF4-FFF2-40B4-BE49-F238E27FC236}">
                <a16:creationId xmlns:a16="http://schemas.microsoft.com/office/drawing/2014/main" id="{32149145-80DD-9527-71D1-DC08CFABCCC5}"/>
              </a:ext>
            </a:extLst>
          </p:cNvPr>
          <p:cNvSpPr/>
          <p:nvPr/>
        </p:nvSpPr>
        <p:spPr>
          <a:xfrm>
            <a:off x="577253" y="3284985"/>
            <a:ext cx="1474588" cy="6048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102517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704D-1E58-F5D1-E196-156980CACFEA}"/>
              </a:ext>
            </a:extLst>
          </p:cNvPr>
          <p:cNvSpPr>
            <a:spLocks noGrp="1"/>
          </p:cNvSpPr>
          <p:nvPr>
            <p:ph type="title"/>
          </p:nvPr>
        </p:nvSpPr>
        <p:spPr/>
        <p:txBody>
          <a:bodyPr/>
          <a:lstStyle/>
          <a:p>
            <a:r>
              <a:rPr lang="en-CN" dirty="0"/>
              <a:t>内容大纲</a:t>
            </a:r>
          </a:p>
        </p:txBody>
      </p:sp>
      <p:sp>
        <p:nvSpPr>
          <p:cNvPr id="3" name="Content Placeholder 2">
            <a:extLst>
              <a:ext uri="{FF2B5EF4-FFF2-40B4-BE49-F238E27FC236}">
                <a16:creationId xmlns:a16="http://schemas.microsoft.com/office/drawing/2014/main" id="{E8CD9BCA-F6F8-EB11-1B09-DBD1563C27E2}"/>
              </a:ext>
            </a:extLst>
          </p:cNvPr>
          <p:cNvSpPr>
            <a:spLocks noGrp="1"/>
          </p:cNvSpPr>
          <p:nvPr>
            <p:ph idx="1"/>
          </p:nvPr>
        </p:nvSpPr>
        <p:spPr/>
        <p:txBody>
          <a:bodyPr/>
          <a:lstStyle/>
          <a:p>
            <a:r>
              <a:rPr lang="en-CN" dirty="0"/>
              <a:t>图像特征提取方法</a:t>
            </a:r>
          </a:p>
          <a:p>
            <a:r>
              <a:rPr lang="en-CN" dirty="0"/>
              <a:t>图像特征匹配方法</a:t>
            </a:r>
          </a:p>
          <a:p>
            <a:r>
              <a:rPr lang="en-US" dirty="0" err="1"/>
              <a:t>OpenCV中的特征提取和匹配实现</a:t>
            </a:r>
            <a:endParaRPr lang="en-CN" dirty="0"/>
          </a:p>
        </p:txBody>
      </p:sp>
    </p:spTree>
    <p:extLst>
      <p:ext uri="{BB962C8B-B14F-4D97-AF65-F5344CB8AC3E}">
        <p14:creationId xmlns:p14="http://schemas.microsoft.com/office/powerpoint/2010/main" val="2725324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6EB90-0E58-D259-689F-730435A13C45}"/>
              </a:ext>
            </a:extLst>
          </p:cNvPr>
          <p:cNvSpPr>
            <a:spLocks noGrp="1"/>
          </p:cNvSpPr>
          <p:nvPr>
            <p:ph type="title"/>
          </p:nvPr>
        </p:nvSpPr>
        <p:spPr/>
        <p:txBody>
          <a:bodyPr/>
          <a:lstStyle/>
          <a:p>
            <a:r>
              <a:rPr lang="en-CN" dirty="0"/>
              <a:t>图像特征匹配方法</a:t>
            </a:r>
          </a:p>
        </p:txBody>
      </p:sp>
      <p:sp>
        <p:nvSpPr>
          <p:cNvPr id="3" name="Content Placeholder 2">
            <a:extLst>
              <a:ext uri="{FF2B5EF4-FFF2-40B4-BE49-F238E27FC236}">
                <a16:creationId xmlns:a16="http://schemas.microsoft.com/office/drawing/2014/main" id="{AD937A32-4C1E-D600-53D3-DDCC550DEF80}"/>
              </a:ext>
            </a:extLst>
          </p:cNvPr>
          <p:cNvSpPr>
            <a:spLocks noGrp="1"/>
          </p:cNvSpPr>
          <p:nvPr>
            <p:ph idx="1"/>
          </p:nvPr>
        </p:nvSpPr>
        <p:spPr/>
        <p:txBody>
          <a:bodyPr/>
          <a:lstStyle/>
          <a:p>
            <a:pPr>
              <a:lnSpc>
                <a:spcPct val="100000"/>
              </a:lnSpc>
            </a:pPr>
            <a:r>
              <a:rPr lang="en-CN" dirty="0"/>
              <a:t>特征匹配简单的说</a:t>
            </a:r>
            <a:r>
              <a:rPr lang="zh-CN" altLang="en-US" dirty="0"/>
              <a:t>，就</a:t>
            </a:r>
            <a:r>
              <a:rPr lang="en-CN" dirty="0"/>
              <a:t>是通过相似度找出两幅含有相同物体的图像对应的特征点</a:t>
            </a:r>
            <a:r>
              <a:rPr lang="zh-CN" altLang="en-US" dirty="0"/>
              <a:t>（计算相似度）。这些特征点即前面介绍的特征提取得到的图像特征。特征匹配是许多计算机视觉应用的一部分，例如图像配准、相机标定等。</a:t>
            </a:r>
            <a:endParaRPr lang="en-US" altLang="zh-CN" dirty="0"/>
          </a:p>
          <a:p>
            <a:pPr>
              <a:lnSpc>
                <a:spcPct val="100000"/>
              </a:lnSpc>
            </a:pPr>
            <a:r>
              <a:rPr lang="en-US" altLang="zh-CN" dirty="0"/>
              <a:t>OpenCV</a:t>
            </a:r>
            <a:r>
              <a:rPr lang="zh-CN" altLang="en-US" dirty="0"/>
              <a:t>提供了特征匹配的实现，大大简化了编码：</a:t>
            </a:r>
            <a:endParaRPr lang="en-US" altLang="zh-CN" dirty="0"/>
          </a:p>
          <a:p>
            <a:pPr lvl="1">
              <a:buFont typeface="Wingdings" pitchFamily="2" charset="2"/>
              <a:buChar char="§"/>
            </a:pPr>
            <a:r>
              <a:rPr lang="en-GB" sz="2800" dirty="0" err="1"/>
              <a:t>暴力匹配方法</a:t>
            </a:r>
            <a:endParaRPr lang="en-GB" sz="2800" dirty="0"/>
          </a:p>
          <a:p>
            <a:pPr lvl="1">
              <a:buFont typeface="Wingdings" pitchFamily="2" charset="2"/>
              <a:buChar char="§"/>
            </a:pPr>
            <a:r>
              <a:rPr lang="en-GB" sz="2800" dirty="0" err="1"/>
              <a:t>快速最近邻方法</a:t>
            </a:r>
            <a:endParaRPr lang="en-GB" sz="2800" dirty="0"/>
          </a:p>
          <a:p>
            <a:pPr marL="0" indent="0">
              <a:lnSpc>
                <a:spcPct val="100000"/>
              </a:lnSpc>
              <a:buNone/>
            </a:pPr>
            <a:endParaRPr lang="en-CN" dirty="0"/>
          </a:p>
        </p:txBody>
      </p:sp>
    </p:spTree>
    <p:extLst>
      <p:ext uri="{BB962C8B-B14F-4D97-AF65-F5344CB8AC3E}">
        <p14:creationId xmlns:p14="http://schemas.microsoft.com/office/powerpoint/2010/main" val="1789628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B530C-7384-4B88-71C7-70E5347EC38D}"/>
              </a:ext>
            </a:extLst>
          </p:cNvPr>
          <p:cNvSpPr>
            <a:spLocks noGrp="1"/>
          </p:cNvSpPr>
          <p:nvPr>
            <p:ph type="title"/>
          </p:nvPr>
        </p:nvSpPr>
        <p:spPr>
          <a:xfrm>
            <a:off x="838200" y="1100849"/>
            <a:ext cx="10515600" cy="1325563"/>
          </a:xfrm>
        </p:spPr>
        <p:txBody>
          <a:bodyPr>
            <a:normAutofit/>
          </a:bodyPr>
          <a:lstStyle/>
          <a:p>
            <a:r>
              <a:rPr lang="en-CN" sz="2800" b="1" dirty="0"/>
              <a:t>暴力匹配方法</a:t>
            </a:r>
          </a:p>
        </p:txBody>
      </p:sp>
      <p:sp>
        <p:nvSpPr>
          <p:cNvPr id="3" name="Content Placeholder 2">
            <a:extLst>
              <a:ext uri="{FF2B5EF4-FFF2-40B4-BE49-F238E27FC236}">
                <a16:creationId xmlns:a16="http://schemas.microsoft.com/office/drawing/2014/main" id="{1126B3C7-AB00-728C-A84E-5CA14CC1A5BA}"/>
              </a:ext>
            </a:extLst>
          </p:cNvPr>
          <p:cNvSpPr>
            <a:spLocks noGrp="1"/>
          </p:cNvSpPr>
          <p:nvPr>
            <p:ph idx="1"/>
          </p:nvPr>
        </p:nvSpPr>
        <p:spPr>
          <a:xfrm>
            <a:off x="838200" y="2094801"/>
            <a:ext cx="10515600" cy="4351338"/>
          </a:xfrm>
        </p:spPr>
        <p:txBody>
          <a:bodyPr/>
          <a:lstStyle/>
          <a:p>
            <a:pPr marL="0" indent="0">
              <a:lnSpc>
                <a:spcPct val="100000"/>
              </a:lnSpc>
              <a:buNone/>
            </a:pPr>
            <a:r>
              <a:rPr lang="zh-CN" altLang="en-US" dirty="0"/>
              <a:t>暴力匹配计算一个特征描述子与其他所有特征描述子之间的距离，然后对距离进行排序，取距离最近的作为匹配点。</a:t>
            </a:r>
            <a:endParaRPr lang="en-US" altLang="zh-CN" dirty="0"/>
          </a:p>
          <a:p>
            <a:pPr marL="0" indent="0">
              <a:lnSpc>
                <a:spcPct val="100000"/>
              </a:lnSpc>
              <a:buNone/>
            </a:pPr>
            <a:r>
              <a:rPr lang="en-US" dirty="0" err="1"/>
              <a:t>OpenCV提供了</a:t>
            </a:r>
            <a:r>
              <a:rPr lang="en-US" b="1" dirty="0" err="1">
                <a:solidFill>
                  <a:srgbClr val="002060"/>
                </a:solidFill>
              </a:rPr>
              <a:t>BFMatcher类</a:t>
            </a:r>
            <a:r>
              <a:rPr lang="en-US" dirty="0" err="1"/>
              <a:t>来完成暴力匹配</a:t>
            </a:r>
            <a:r>
              <a:rPr lang="zh-CN" altLang="en-US" dirty="0"/>
              <a:t>。</a:t>
            </a:r>
            <a:endParaRPr lang="en-CN" dirty="0"/>
          </a:p>
        </p:txBody>
      </p:sp>
      <p:pic>
        <p:nvPicPr>
          <p:cNvPr id="5" name="Picture 4" descr="Diagram&#10;&#10;Description automatically generated">
            <a:extLst>
              <a:ext uri="{FF2B5EF4-FFF2-40B4-BE49-F238E27FC236}">
                <a16:creationId xmlns:a16="http://schemas.microsoft.com/office/drawing/2014/main" id="{6AC266FD-EBAC-9E99-9E83-DE7F21806C27}"/>
              </a:ext>
            </a:extLst>
          </p:cNvPr>
          <p:cNvPicPr>
            <a:picLocks noChangeAspect="1"/>
          </p:cNvPicPr>
          <p:nvPr/>
        </p:nvPicPr>
        <p:blipFill>
          <a:blip r:embed="rId2"/>
          <a:stretch>
            <a:fillRect/>
          </a:stretch>
        </p:blipFill>
        <p:spPr>
          <a:xfrm>
            <a:off x="5099050" y="3917117"/>
            <a:ext cx="1993900" cy="1981200"/>
          </a:xfrm>
          <a:prstGeom prst="rect">
            <a:avLst/>
          </a:prstGeom>
        </p:spPr>
      </p:pic>
      <p:sp>
        <p:nvSpPr>
          <p:cNvPr id="6" name="Rectangle 5">
            <a:extLst>
              <a:ext uri="{FF2B5EF4-FFF2-40B4-BE49-F238E27FC236}">
                <a16:creationId xmlns:a16="http://schemas.microsoft.com/office/drawing/2014/main" id="{14DA95F2-DDB4-4751-99A0-0993FAD194CC}"/>
              </a:ext>
            </a:extLst>
          </p:cNvPr>
          <p:cNvSpPr/>
          <p:nvPr/>
        </p:nvSpPr>
        <p:spPr>
          <a:xfrm>
            <a:off x="4995512" y="5303188"/>
            <a:ext cx="2223435" cy="5951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 name="Title 1">
            <a:extLst>
              <a:ext uri="{FF2B5EF4-FFF2-40B4-BE49-F238E27FC236}">
                <a16:creationId xmlns:a16="http://schemas.microsoft.com/office/drawing/2014/main" id="{483511F3-CE1D-63E1-C8D4-5E339A1441BC}"/>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tx1"/>
                </a:solidFill>
                <a:latin typeface="Microsoft YaHei" panose="020B0503020204020204" pitchFamily="34" charset="-122"/>
                <a:ea typeface="Microsoft YaHei" panose="020B0503020204020204" pitchFamily="34" charset="-122"/>
                <a:cs typeface="+mj-cs"/>
              </a:defRPr>
            </a:lvl1pPr>
          </a:lstStyle>
          <a:p>
            <a:r>
              <a:rPr lang="en-CN" dirty="0"/>
              <a:t>图像特征匹配方法</a:t>
            </a:r>
          </a:p>
        </p:txBody>
      </p:sp>
    </p:spTree>
    <p:extLst>
      <p:ext uri="{BB962C8B-B14F-4D97-AF65-F5344CB8AC3E}">
        <p14:creationId xmlns:p14="http://schemas.microsoft.com/office/powerpoint/2010/main" val="1478576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62BE4-0282-EDC3-AE36-FD424508A255}"/>
              </a:ext>
            </a:extLst>
          </p:cNvPr>
          <p:cNvSpPr>
            <a:spLocks noGrp="1"/>
          </p:cNvSpPr>
          <p:nvPr>
            <p:ph type="title"/>
          </p:nvPr>
        </p:nvSpPr>
        <p:spPr>
          <a:xfrm>
            <a:off x="838200" y="1048298"/>
            <a:ext cx="10515600" cy="1325563"/>
          </a:xfrm>
        </p:spPr>
        <p:txBody>
          <a:bodyPr>
            <a:normAutofit/>
          </a:bodyPr>
          <a:lstStyle/>
          <a:p>
            <a:r>
              <a:rPr lang="en-CN" sz="2800" dirty="0"/>
              <a:t>使用</a:t>
            </a:r>
            <a:r>
              <a:rPr lang="en-CN" sz="2800" b="1" dirty="0">
                <a:solidFill>
                  <a:srgbClr val="002060"/>
                </a:solidFill>
              </a:rPr>
              <a:t>BFMatcher类</a:t>
            </a:r>
            <a:r>
              <a:rPr lang="en-CN" sz="2800" dirty="0"/>
              <a:t>进行特征匹配主要流程为</a:t>
            </a:r>
            <a:r>
              <a:rPr lang="zh-CN" altLang="en-US" sz="2800" dirty="0"/>
              <a:t>：</a:t>
            </a:r>
            <a:endParaRPr lang="en-CN" sz="2800" dirty="0"/>
          </a:p>
        </p:txBody>
      </p:sp>
      <p:sp>
        <p:nvSpPr>
          <p:cNvPr id="3" name="Content Placeholder 2">
            <a:extLst>
              <a:ext uri="{FF2B5EF4-FFF2-40B4-BE49-F238E27FC236}">
                <a16:creationId xmlns:a16="http://schemas.microsoft.com/office/drawing/2014/main" id="{E20A474A-D002-7EBF-7727-3B08BAF998DE}"/>
              </a:ext>
            </a:extLst>
          </p:cNvPr>
          <p:cNvSpPr>
            <a:spLocks noGrp="1"/>
          </p:cNvSpPr>
          <p:nvPr>
            <p:ph idx="1"/>
          </p:nvPr>
        </p:nvSpPr>
        <p:spPr>
          <a:xfrm>
            <a:off x="838200" y="2220040"/>
            <a:ext cx="10515600" cy="4351338"/>
          </a:xfrm>
        </p:spPr>
        <p:txBody>
          <a:bodyPr/>
          <a:lstStyle/>
          <a:p>
            <a:pPr marL="514350" indent="-514350" algn="just">
              <a:lnSpc>
                <a:spcPct val="100000"/>
              </a:lnSpc>
              <a:buAutoNum type="arabicPeriod"/>
            </a:pPr>
            <a:r>
              <a:rPr lang="zh-CN" altLang="en-US" dirty="0"/>
              <a:t>创建</a:t>
            </a:r>
            <a:r>
              <a:rPr lang="en-US" altLang="zh-CN" dirty="0" err="1"/>
              <a:t>BFMatcher</a:t>
            </a:r>
            <a:r>
              <a:rPr lang="zh-CN" altLang="en-US" dirty="0"/>
              <a:t>对象</a:t>
            </a:r>
            <a:endParaRPr lang="en-CN" altLang="zh-CN" dirty="0"/>
          </a:p>
          <a:p>
            <a:pPr marL="0" indent="0" algn="just">
              <a:lnSpc>
                <a:spcPct val="100000"/>
              </a:lnSpc>
              <a:buNone/>
            </a:pPr>
            <a:r>
              <a:rPr lang="en-GB" altLang="zh-CN" b="1" dirty="0">
                <a:solidFill>
                  <a:srgbClr val="002060"/>
                </a:solidFill>
              </a:rPr>
              <a:t>r</a:t>
            </a:r>
            <a:r>
              <a:rPr lang="en-CN" altLang="zh-CN" b="1" dirty="0">
                <a:solidFill>
                  <a:srgbClr val="002060"/>
                </a:solidFill>
              </a:rPr>
              <a:t>etval = cv.BFMatcher_create([normType[, crossCheck]])</a:t>
            </a:r>
          </a:p>
          <a:p>
            <a:pPr marL="0" indent="0" algn="just">
              <a:lnSpc>
                <a:spcPct val="100000"/>
              </a:lnSpc>
              <a:buNone/>
            </a:pPr>
            <a:endParaRPr lang="en-CN" altLang="zh-CN" b="1" dirty="0">
              <a:solidFill>
                <a:srgbClr val="002060"/>
              </a:solidFill>
            </a:endParaRPr>
          </a:p>
          <a:p>
            <a:pPr algn="just">
              <a:lnSpc>
                <a:spcPct val="100000"/>
              </a:lnSpc>
            </a:pPr>
            <a:r>
              <a:rPr lang="en-US" altLang="zh-CN" sz="2400" dirty="0" err="1"/>
              <a:t>normType</a:t>
            </a:r>
            <a:r>
              <a:rPr lang="en-US" altLang="zh-CN" sz="2400" dirty="0"/>
              <a:t>		</a:t>
            </a:r>
            <a:r>
              <a:rPr lang="zh-CN" altLang="en-US" sz="2400" dirty="0"/>
              <a:t>设定距离类型。默认为</a:t>
            </a:r>
            <a:r>
              <a:rPr lang="en-US" altLang="zh-CN" sz="2400" dirty="0"/>
              <a:t>cv.NORM_L2</a:t>
            </a:r>
            <a:r>
              <a:rPr lang="zh-CN" altLang="en-US" sz="2400" dirty="0"/>
              <a:t>，适合</a:t>
            </a:r>
            <a:r>
              <a:rPr lang="en-US" altLang="zh-CN" sz="2400" dirty="0"/>
              <a:t>SIFT</a:t>
            </a:r>
            <a:r>
              <a:rPr lang="zh-CN" altLang="en-US" sz="2400" dirty="0"/>
              <a:t>、</a:t>
            </a:r>
            <a:r>
              <a:rPr lang="en-US" altLang="zh-CN" sz="2400" dirty="0"/>
              <a:t>SURF			</a:t>
            </a:r>
            <a:r>
              <a:rPr lang="zh-CN" altLang="en-US" sz="2400" dirty="0"/>
              <a:t>等特征；如果特征为</a:t>
            </a:r>
            <a:r>
              <a:rPr lang="en-US" altLang="zh-CN" sz="2400" dirty="0"/>
              <a:t>ORB</a:t>
            </a:r>
            <a:r>
              <a:rPr lang="zh-CN" altLang="en-US" sz="2400" dirty="0"/>
              <a:t>、</a:t>
            </a:r>
            <a:r>
              <a:rPr lang="en-US" altLang="zh-CN" sz="2400" dirty="0"/>
              <a:t>BRIEF</a:t>
            </a:r>
            <a:r>
              <a:rPr lang="zh-CN" altLang="en-US" sz="2400" dirty="0"/>
              <a:t>、</a:t>
            </a:r>
            <a:r>
              <a:rPr lang="en-US" altLang="zh-CN" sz="2400" dirty="0"/>
              <a:t>BRISK</a:t>
            </a:r>
            <a:r>
              <a:rPr lang="zh-CN" altLang="en-US" sz="2400" dirty="0"/>
              <a:t>等，则应使用</a:t>
            </a:r>
            <a:r>
              <a:rPr lang="en-US" altLang="zh-CN" sz="2400" dirty="0"/>
              <a:t>			</a:t>
            </a:r>
            <a:r>
              <a:rPr lang="zh-CN" altLang="en-US" sz="2400" dirty="0"/>
              <a:t>汉明距离</a:t>
            </a:r>
            <a:r>
              <a:rPr lang="en-US" altLang="zh-CN" sz="2400" dirty="0" err="1"/>
              <a:t>cv.NORM_HAMMING</a:t>
            </a:r>
            <a:endParaRPr lang="en-US" altLang="zh-CN" sz="2400" dirty="0"/>
          </a:p>
          <a:p>
            <a:pPr algn="just">
              <a:lnSpc>
                <a:spcPct val="100000"/>
              </a:lnSpc>
            </a:pPr>
            <a:r>
              <a:rPr lang="en-US" altLang="zh-CN" sz="2400" dirty="0" err="1"/>
              <a:t>crossCheck</a:t>
            </a:r>
            <a:r>
              <a:rPr lang="en-US" altLang="zh-CN" sz="2400" dirty="0"/>
              <a:t>	</a:t>
            </a:r>
            <a:r>
              <a:rPr lang="zh-CN" altLang="en-US" sz="2400" dirty="0"/>
              <a:t>如果为</a:t>
            </a:r>
            <a:r>
              <a:rPr lang="en-US" altLang="zh-CN" sz="2400" dirty="0"/>
              <a:t>false</a:t>
            </a:r>
            <a:r>
              <a:rPr lang="zh-CN" altLang="en-US" sz="2400" dirty="0"/>
              <a:t>，则表示对每一个特征点寻找</a:t>
            </a:r>
            <a:r>
              <a:rPr lang="en-US" altLang="zh-CN" sz="2400" dirty="0"/>
              <a:t>k</a:t>
            </a:r>
            <a:r>
              <a:rPr lang="zh-CN" altLang="en-US" sz="2400" dirty="0"/>
              <a:t>个最近邻；如</a:t>
            </a:r>
            <a:r>
              <a:rPr lang="en-US" altLang="zh-CN" sz="2400" dirty="0"/>
              <a:t>			</a:t>
            </a:r>
            <a:r>
              <a:rPr lang="zh-CN" altLang="en-US" sz="2400" dirty="0"/>
              <a:t>果为</a:t>
            </a:r>
            <a:r>
              <a:rPr lang="en-US" altLang="zh-CN" sz="2400" dirty="0"/>
              <a:t>true</a:t>
            </a:r>
            <a:r>
              <a:rPr lang="zh-CN" altLang="en-US" sz="2400" dirty="0"/>
              <a:t>，那么</a:t>
            </a:r>
            <a:r>
              <a:rPr lang="en-US" altLang="zh-CN" sz="2400" dirty="0"/>
              <a:t>k=1</a:t>
            </a:r>
            <a:r>
              <a:rPr lang="zh-CN" altLang="en-US" sz="2400" dirty="0"/>
              <a:t>时仅返回</a:t>
            </a:r>
            <a:r>
              <a:rPr lang="en-US" altLang="zh-CN" sz="2400" dirty="0"/>
              <a:t>(</a:t>
            </a:r>
            <a:r>
              <a:rPr lang="en-US" altLang="zh-CN" sz="2400" dirty="0" err="1"/>
              <a:t>i,j</a:t>
            </a:r>
            <a:r>
              <a:rPr lang="en-US" altLang="zh-CN" sz="2400" dirty="0"/>
              <a:t>)</a:t>
            </a:r>
            <a:r>
              <a:rPr lang="zh-CN" altLang="en-US" sz="2400" dirty="0"/>
              <a:t>配对</a:t>
            </a:r>
            <a:endParaRPr lang="en-US" altLang="zh-CN" sz="2400" dirty="0"/>
          </a:p>
          <a:p>
            <a:pPr algn="just">
              <a:lnSpc>
                <a:spcPct val="100000"/>
              </a:lnSpc>
            </a:pPr>
            <a:r>
              <a:rPr lang="en-US" altLang="zh-CN" sz="2400" dirty="0" err="1"/>
              <a:t>retval</a:t>
            </a:r>
            <a:r>
              <a:rPr lang="en-US" altLang="zh-CN" sz="2400" dirty="0"/>
              <a:t>		</a:t>
            </a:r>
            <a:r>
              <a:rPr lang="en-US" altLang="zh-CN" sz="2400" dirty="0" err="1"/>
              <a:t>BFMatcher</a:t>
            </a:r>
            <a:r>
              <a:rPr lang="zh-CN" altLang="en-US" sz="2400" dirty="0"/>
              <a:t>类对象</a:t>
            </a:r>
            <a:endParaRPr lang="en-US" altLang="zh-CN" sz="2400" dirty="0"/>
          </a:p>
        </p:txBody>
      </p:sp>
      <p:sp>
        <p:nvSpPr>
          <p:cNvPr id="4" name="Title 1">
            <a:extLst>
              <a:ext uri="{FF2B5EF4-FFF2-40B4-BE49-F238E27FC236}">
                <a16:creationId xmlns:a16="http://schemas.microsoft.com/office/drawing/2014/main" id="{3AB6C2A0-03D6-0352-1A35-285D167ADA7C}"/>
              </a:ext>
            </a:extLst>
          </p:cNvPr>
          <p:cNvSpPr txBox="1">
            <a:spLocks/>
          </p:cNvSpPr>
          <p:nvPr/>
        </p:nvSpPr>
        <p:spPr>
          <a:xfrm>
            <a:off x="838200" y="2074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tx1"/>
                </a:solidFill>
                <a:latin typeface="Microsoft YaHei" panose="020B0503020204020204" pitchFamily="34" charset="-122"/>
                <a:ea typeface="Microsoft YaHei" panose="020B0503020204020204" pitchFamily="34" charset="-122"/>
                <a:cs typeface="+mj-cs"/>
              </a:defRPr>
            </a:lvl1pPr>
          </a:lstStyle>
          <a:p>
            <a:r>
              <a:rPr lang="en-CN" dirty="0"/>
              <a:t>OpenCV中的暴力匹配</a:t>
            </a:r>
          </a:p>
        </p:txBody>
      </p:sp>
    </p:spTree>
    <p:extLst>
      <p:ext uri="{BB962C8B-B14F-4D97-AF65-F5344CB8AC3E}">
        <p14:creationId xmlns:p14="http://schemas.microsoft.com/office/powerpoint/2010/main" val="1536691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62BE4-0282-EDC3-AE36-FD424508A255}"/>
              </a:ext>
            </a:extLst>
          </p:cNvPr>
          <p:cNvSpPr>
            <a:spLocks noGrp="1"/>
          </p:cNvSpPr>
          <p:nvPr>
            <p:ph type="title"/>
          </p:nvPr>
        </p:nvSpPr>
        <p:spPr>
          <a:xfrm>
            <a:off x="838200" y="985232"/>
            <a:ext cx="10515600" cy="1325563"/>
          </a:xfrm>
        </p:spPr>
        <p:txBody>
          <a:bodyPr>
            <a:normAutofit/>
          </a:bodyPr>
          <a:lstStyle/>
          <a:p>
            <a:r>
              <a:rPr lang="en-CN" sz="2800" dirty="0"/>
              <a:t>使用</a:t>
            </a:r>
            <a:r>
              <a:rPr lang="en-CN" sz="2800" b="1" dirty="0">
                <a:solidFill>
                  <a:srgbClr val="002060"/>
                </a:solidFill>
              </a:rPr>
              <a:t>BFMatcher类</a:t>
            </a:r>
            <a:r>
              <a:rPr lang="en-CN" sz="2800" dirty="0"/>
              <a:t>进行特征匹配主要流程为</a:t>
            </a:r>
            <a:r>
              <a:rPr lang="zh-CN" altLang="en-US" sz="2800" dirty="0"/>
              <a:t>：</a:t>
            </a:r>
            <a:endParaRPr lang="en-CN" sz="2800" dirty="0"/>
          </a:p>
        </p:txBody>
      </p:sp>
      <p:sp>
        <p:nvSpPr>
          <p:cNvPr id="3" name="Content Placeholder 2">
            <a:extLst>
              <a:ext uri="{FF2B5EF4-FFF2-40B4-BE49-F238E27FC236}">
                <a16:creationId xmlns:a16="http://schemas.microsoft.com/office/drawing/2014/main" id="{E20A474A-D002-7EBF-7727-3B08BAF998DE}"/>
              </a:ext>
            </a:extLst>
          </p:cNvPr>
          <p:cNvSpPr>
            <a:spLocks noGrp="1"/>
          </p:cNvSpPr>
          <p:nvPr>
            <p:ph idx="1"/>
          </p:nvPr>
        </p:nvSpPr>
        <p:spPr>
          <a:xfrm>
            <a:off x="838200" y="2156974"/>
            <a:ext cx="10515600" cy="4956008"/>
          </a:xfrm>
        </p:spPr>
        <p:txBody>
          <a:bodyPr>
            <a:normAutofit/>
          </a:bodyPr>
          <a:lstStyle/>
          <a:p>
            <a:pPr marL="514350" indent="-514350" algn="just">
              <a:lnSpc>
                <a:spcPct val="100000"/>
              </a:lnSpc>
              <a:buFont typeface="+mj-lt"/>
              <a:buAutoNum type="arabicPeriod" startAt="2"/>
            </a:pPr>
            <a:r>
              <a:rPr lang="zh-CN" altLang="en-US" dirty="0"/>
              <a:t>进行特征匹配</a:t>
            </a:r>
            <a:endParaRPr lang="en-CN" altLang="zh-CN" dirty="0"/>
          </a:p>
          <a:p>
            <a:pPr marL="0" indent="0" algn="just">
              <a:lnSpc>
                <a:spcPct val="100000"/>
              </a:lnSpc>
              <a:buNone/>
            </a:pPr>
            <a:r>
              <a:rPr lang="en-GB" altLang="zh-CN" sz="2400" b="1" dirty="0">
                <a:solidFill>
                  <a:srgbClr val="002060"/>
                </a:solidFill>
              </a:rPr>
              <a:t>matches</a:t>
            </a:r>
            <a:r>
              <a:rPr lang="en-CN" altLang="zh-CN" sz="2400" b="1" dirty="0">
                <a:solidFill>
                  <a:srgbClr val="002060"/>
                </a:solidFill>
              </a:rPr>
              <a:t> = cv.DescriptorMatcher.match(queryDescriptors, 				trainDescriptors[, masks])</a:t>
            </a:r>
          </a:p>
          <a:p>
            <a:pPr marL="0" indent="0" algn="just">
              <a:lnSpc>
                <a:spcPct val="100000"/>
              </a:lnSpc>
              <a:buNone/>
            </a:pPr>
            <a:endParaRPr lang="en-CN" altLang="zh-CN" b="1" dirty="0">
              <a:solidFill>
                <a:srgbClr val="002060"/>
              </a:solidFill>
            </a:endParaRPr>
          </a:p>
          <a:p>
            <a:pPr algn="just">
              <a:lnSpc>
                <a:spcPct val="100000"/>
              </a:lnSpc>
            </a:pPr>
            <a:r>
              <a:rPr lang="en-US" altLang="zh-CN" sz="2400" dirty="0" err="1"/>
              <a:t>queryDescriptors</a:t>
            </a:r>
            <a:r>
              <a:rPr lang="en-US" altLang="zh-CN" sz="2400" dirty="0"/>
              <a:t>		</a:t>
            </a:r>
            <a:r>
              <a:rPr lang="zh-CN" altLang="en-US" sz="2400" dirty="0"/>
              <a:t>目标特征点集</a:t>
            </a:r>
            <a:endParaRPr lang="en-US" altLang="zh-CN" sz="2400" dirty="0"/>
          </a:p>
          <a:p>
            <a:pPr algn="just">
              <a:lnSpc>
                <a:spcPct val="100000"/>
              </a:lnSpc>
            </a:pPr>
            <a:r>
              <a:rPr lang="en-US" altLang="zh-CN" sz="2400" dirty="0" err="1"/>
              <a:t>trainDescriptors</a:t>
            </a:r>
            <a:r>
              <a:rPr lang="en-US" altLang="zh-CN" sz="2400" dirty="0"/>
              <a:t>		</a:t>
            </a:r>
            <a:r>
              <a:rPr lang="zh-CN" altLang="en-US" sz="2400" dirty="0"/>
              <a:t>要匹配的特征点</a:t>
            </a:r>
            <a:r>
              <a:rPr lang="zh-CN" altLang="en-CN" sz="2400" dirty="0"/>
              <a:t>集</a:t>
            </a:r>
            <a:endParaRPr lang="en-US" altLang="zh-CN" sz="2400" dirty="0"/>
          </a:p>
          <a:p>
            <a:pPr algn="just">
              <a:lnSpc>
                <a:spcPct val="100000"/>
              </a:lnSpc>
            </a:pPr>
            <a:r>
              <a:rPr lang="en-US" altLang="zh-CN" sz="2400" dirty="0"/>
              <a:t>masks			</a:t>
            </a:r>
            <a:r>
              <a:rPr lang="zh-CN" altLang="en-US" sz="2400" dirty="0"/>
              <a:t>指定两个特征点集间允许的匹配</a:t>
            </a:r>
            <a:endParaRPr lang="en-US" altLang="zh-CN" sz="2400" dirty="0"/>
          </a:p>
          <a:p>
            <a:pPr algn="just">
              <a:lnSpc>
                <a:spcPct val="100000"/>
              </a:lnSpc>
            </a:pPr>
            <a:r>
              <a:rPr lang="en-US" altLang="zh-CN" sz="2400" dirty="0"/>
              <a:t>matches			</a:t>
            </a:r>
            <a:r>
              <a:rPr lang="zh-CN" altLang="en-US" sz="2400" dirty="0"/>
              <a:t>得出的匹配的特征点集</a:t>
            </a:r>
            <a:endParaRPr lang="en-US" altLang="zh-CN" sz="2400" dirty="0"/>
          </a:p>
        </p:txBody>
      </p:sp>
      <p:sp>
        <p:nvSpPr>
          <p:cNvPr id="4" name="Title 1">
            <a:extLst>
              <a:ext uri="{FF2B5EF4-FFF2-40B4-BE49-F238E27FC236}">
                <a16:creationId xmlns:a16="http://schemas.microsoft.com/office/drawing/2014/main" id="{27CAFE92-415D-0318-6D85-02715D585E2E}"/>
              </a:ext>
            </a:extLst>
          </p:cNvPr>
          <p:cNvSpPr txBox="1">
            <a:spLocks/>
          </p:cNvSpPr>
          <p:nvPr/>
        </p:nvSpPr>
        <p:spPr>
          <a:xfrm>
            <a:off x="838200" y="2074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tx1"/>
                </a:solidFill>
                <a:latin typeface="Microsoft YaHei" panose="020B0503020204020204" pitchFamily="34" charset="-122"/>
                <a:ea typeface="Microsoft YaHei" panose="020B0503020204020204" pitchFamily="34" charset="-122"/>
                <a:cs typeface="+mj-cs"/>
              </a:defRPr>
            </a:lvl1pPr>
          </a:lstStyle>
          <a:p>
            <a:r>
              <a:rPr lang="en-CN" dirty="0"/>
              <a:t>OpenCV中的暴力匹配</a:t>
            </a:r>
          </a:p>
        </p:txBody>
      </p:sp>
    </p:spTree>
    <p:extLst>
      <p:ext uri="{BB962C8B-B14F-4D97-AF65-F5344CB8AC3E}">
        <p14:creationId xmlns:p14="http://schemas.microsoft.com/office/powerpoint/2010/main" val="3618900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0A474A-D002-7EBF-7727-3B08BAF998DE}"/>
              </a:ext>
            </a:extLst>
          </p:cNvPr>
          <p:cNvSpPr>
            <a:spLocks noGrp="1"/>
          </p:cNvSpPr>
          <p:nvPr>
            <p:ph idx="1"/>
          </p:nvPr>
        </p:nvSpPr>
        <p:spPr>
          <a:xfrm>
            <a:off x="838200" y="1105943"/>
            <a:ext cx="10515600" cy="5759856"/>
          </a:xfrm>
        </p:spPr>
        <p:txBody>
          <a:bodyPr>
            <a:noAutofit/>
          </a:bodyPr>
          <a:lstStyle/>
          <a:p>
            <a:pPr marL="0" indent="0" algn="just">
              <a:lnSpc>
                <a:spcPct val="100000"/>
              </a:lnSpc>
              <a:buNone/>
            </a:pPr>
            <a:r>
              <a:rPr lang="zh-CN" altLang="en-US" sz="2200" dirty="0"/>
              <a:t>每个描述子找出</a:t>
            </a:r>
            <a:r>
              <a:rPr lang="en-US" altLang="zh-CN" sz="2200" dirty="0"/>
              <a:t>k</a:t>
            </a:r>
            <a:r>
              <a:rPr lang="zh-CN" altLang="en-US" sz="2200" dirty="0"/>
              <a:t>个最佳匹配特征匹配，</a:t>
            </a:r>
            <a:endParaRPr lang="en-CN" altLang="zh-CN" sz="2200" dirty="0"/>
          </a:p>
          <a:p>
            <a:pPr marL="0" indent="0" algn="just">
              <a:lnSpc>
                <a:spcPct val="100000"/>
              </a:lnSpc>
              <a:buNone/>
            </a:pPr>
            <a:r>
              <a:rPr lang="en-GB" altLang="zh-CN" sz="2200" b="1" dirty="0">
                <a:solidFill>
                  <a:srgbClr val="002060"/>
                </a:solidFill>
              </a:rPr>
              <a:t>matches</a:t>
            </a:r>
            <a:r>
              <a:rPr lang="en-CN" altLang="zh-CN" sz="2200" b="1" dirty="0">
                <a:solidFill>
                  <a:srgbClr val="002060"/>
                </a:solidFill>
              </a:rPr>
              <a:t> = cv.DescriptorMatcher.knnMatch(queryDescriptors, 				trainDescriptors</a:t>
            </a:r>
            <a:r>
              <a:rPr lang="en-US" altLang="zh-CN" sz="2200" b="1" dirty="0">
                <a:solidFill>
                  <a:srgbClr val="002060"/>
                </a:solidFill>
              </a:rPr>
              <a:t>, k</a:t>
            </a:r>
            <a:r>
              <a:rPr lang="en-CN" altLang="zh-CN" sz="2200" b="1" dirty="0">
                <a:solidFill>
                  <a:srgbClr val="002060"/>
                </a:solidFill>
              </a:rPr>
              <a:t>[, masks[, compactResult]])</a:t>
            </a:r>
          </a:p>
          <a:p>
            <a:pPr marL="0" indent="0" algn="just">
              <a:lnSpc>
                <a:spcPct val="100000"/>
              </a:lnSpc>
              <a:buNone/>
            </a:pPr>
            <a:endParaRPr lang="en-CN" altLang="zh-CN" sz="2200" b="1" dirty="0">
              <a:solidFill>
                <a:srgbClr val="002060"/>
              </a:solidFill>
            </a:endParaRPr>
          </a:p>
          <a:p>
            <a:pPr algn="just">
              <a:lnSpc>
                <a:spcPct val="100000"/>
              </a:lnSpc>
            </a:pPr>
            <a:r>
              <a:rPr lang="en-US" altLang="zh-CN" sz="2200" dirty="0" err="1"/>
              <a:t>queryDescriptors</a:t>
            </a:r>
            <a:r>
              <a:rPr lang="en-US" altLang="zh-CN" sz="2200" dirty="0"/>
              <a:t>		</a:t>
            </a:r>
            <a:r>
              <a:rPr lang="zh-CN" altLang="en-US" sz="2200" dirty="0"/>
              <a:t>目标特征点集</a:t>
            </a:r>
            <a:endParaRPr lang="en-US" altLang="zh-CN" sz="2200" dirty="0"/>
          </a:p>
          <a:p>
            <a:pPr algn="just">
              <a:lnSpc>
                <a:spcPct val="100000"/>
              </a:lnSpc>
            </a:pPr>
            <a:r>
              <a:rPr lang="en-US" altLang="zh-CN" sz="2200" dirty="0" err="1"/>
              <a:t>trainDescriptors</a:t>
            </a:r>
            <a:r>
              <a:rPr lang="en-US" altLang="zh-CN" sz="2200" dirty="0"/>
              <a:t>		</a:t>
            </a:r>
            <a:r>
              <a:rPr lang="zh-CN" altLang="en-US" sz="2200" dirty="0"/>
              <a:t>要匹配的特征点</a:t>
            </a:r>
            <a:r>
              <a:rPr lang="zh-CN" altLang="en-CN" sz="2200" dirty="0"/>
              <a:t>集</a:t>
            </a:r>
            <a:endParaRPr lang="en-US" altLang="zh-CN" sz="2200" dirty="0"/>
          </a:p>
          <a:p>
            <a:pPr algn="just">
              <a:lnSpc>
                <a:spcPct val="100000"/>
              </a:lnSpc>
            </a:pPr>
            <a:r>
              <a:rPr lang="en-US" altLang="zh-CN" sz="2200" dirty="0"/>
              <a:t>k				</a:t>
            </a:r>
            <a:r>
              <a:rPr lang="zh-CN" altLang="en-US" sz="2200" dirty="0"/>
              <a:t>每一个目标特征点要找</a:t>
            </a:r>
            <a:r>
              <a:rPr lang="en-US" altLang="zh-CN" sz="2200" dirty="0"/>
              <a:t>k</a:t>
            </a:r>
            <a:r>
              <a:rPr lang="zh-CN" altLang="en-US" sz="2200" dirty="0"/>
              <a:t>个最佳匹配</a:t>
            </a:r>
            <a:endParaRPr lang="en-US" altLang="zh-CN" sz="2200" dirty="0"/>
          </a:p>
          <a:p>
            <a:pPr algn="just">
              <a:lnSpc>
                <a:spcPct val="100000"/>
              </a:lnSpc>
            </a:pPr>
            <a:r>
              <a:rPr lang="en-US" altLang="zh-CN" sz="2200" dirty="0"/>
              <a:t>masks			</a:t>
            </a:r>
            <a:r>
              <a:rPr lang="zh-CN" altLang="en-US" sz="2200" dirty="0"/>
              <a:t>指定两个特征点集间允许的匹配</a:t>
            </a:r>
            <a:endParaRPr lang="en-US" altLang="zh-CN" sz="2200" dirty="0"/>
          </a:p>
          <a:p>
            <a:pPr algn="just">
              <a:lnSpc>
                <a:spcPct val="100000"/>
              </a:lnSpc>
            </a:pPr>
            <a:r>
              <a:rPr lang="en-US" altLang="zh-CN" sz="2200" dirty="0" err="1"/>
              <a:t>compactResult</a:t>
            </a:r>
            <a:r>
              <a:rPr lang="en-US" altLang="zh-CN" sz="2200" dirty="0"/>
              <a:t>		</a:t>
            </a:r>
            <a:r>
              <a:rPr lang="zh-CN" altLang="en-US" sz="2200" dirty="0"/>
              <a:t>当</a:t>
            </a:r>
            <a:r>
              <a:rPr lang="en-US" altLang="zh-CN" sz="2200" dirty="0"/>
              <a:t>masks</a:t>
            </a:r>
            <a:r>
              <a:rPr lang="zh-CN" altLang="en-US" sz="2200" dirty="0"/>
              <a:t>不为空的时候设置。如果为</a:t>
            </a:r>
            <a:r>
              <a:rPr lang="en-US" altLang="zh-CN" sz="2200" dirty="0"/>
              <a:t>false</a:t>
            </a:r>
            <a:r>
              <a:rPr lang="zh-CN" altLang="en-US" sz="2200" dirty="0"/>
              <a:t>，</a:t>
            </a:r>
            <a:r>
              <a:rPr lang="en-US" altLang="zh-CN" sz="2200" dirty="0"/>
              <a:t>matches				</a:t>
            </a:r>
            <a:r>
              <a:rPr lang="zh-CN" altLang="en-US" sz="2200" dirty="0"/>
              <a:t>向量的长度与</a:t>
            </a:r>
            <a:r>
              <a:rPr lang="en-US" altLang="zh-CN" sz="2200" dirty="0" err="1"/>
              <a:t>queryDescriptors</a:t>
            </a:r>
            <a:r>
              <a:rPr lang="zh-CN" altLang="en-US" sz="2200" dirty="0"/>
              <a:t>的行数相同。如果为</a:t>
            </a:r>
            <a:r>
              <a:rPr lang="en-US" altLang="zh-CN" sz="2200" dirty="0"/>
              <a:t>				true</a:t>
            </a:r>
            <a:r>
              <a:rPr lang="zh-CN" altLang="en-US" sz="2200" dirty="0"/>
              <a:t>则</a:t>
            </a:r>
            <a:r>
              <a:rPr lang="en-US" altLang="zh-CN" sz="2200" dirty="0"/>
              <a:t>matches</a:t>
            </a:r>
            <a:r>
              <a:rPr lang="zh-CN" altLang="en-US" sz="2200" dirty="0"/>
              <a:t>不包含</a:t>
            </a:r>
            <a:r>
              <a:rPr lang="en-US" altLang="zh-CN" sz="2200" dirty="0"/>
              <a:t>mask</a:t>
            </a:r>
            <a:r>
              <a:rPr lang="zh-CN" altLang="en-US" sz="2200" dirty="0"/>
              <a:t>中除去的特征点。</a:t>
            </a:r>
            <a:endParaRPr lang="en-US" altLang="zh-CN" sz="2200" dirty="0"/>
          </a:p>
          <a:p>
            <a:pPr algn="just">
              <a:lnSpc>
                <a:spcPct val="100000"/>
              </a:lnSpc>
            </a:pPr>
            <a:r>
              <a:rPr lang="en-US" altLang="zh-CN" sz="2200" dirty="0"/>
              <a:t>matches			</a:t>
            </a:r>
            <a:r>
              <a:rPr lang="zh-CN" altLang="en-US" sz="2200" dirty="0"/>
              <a:t>得出的匹配的特征点集。每个</a:t>
            </a:r>
            <a:r>
              <a:rPr lang="en-US" altLang="zh-CN" sz="2200" dirty="0"/>
              <a:t>matches[</a:t>
            </a:r>
            <a:r>
              <a:rPr lang="en-US" altLang="zh-CN" sz="2200" dirty="0" err="1"/>
              <a:t>i</a:t>
            </a:r>
            <a:r>
              <a:rPr lang="en-US" altLang="zh-CN" sz="2200" dirty="0"/>
              <a:t>]</a:t>
            </a:r>
            <a:r>
              <a:rPr lang="zh-CN" altLang="en-US" sz="2200" dirty="0"/>
              <a:t>有最多</a:t>
            </a:r>
            <a:r>
              <a:rPr lang="en-US" altLang="zh-CN" sz="2200" dirty="0"/>
              <a:t>					</a:t>
            </a:r>
            <a:r>
              <a:rPr lang="zh-CN" altLang="en-US" sz="2200" dirty="0"/>
              <a:t>有</a:t>
            </a:r>
            <a:r>
              <a:rPr lang="en-US" altLang="zh-CN" sz="2200" dirty="0"/>
              <a:t>k</a:t>
            </a:r>
            <a:r>
              <a:rPr lang="zh-CN" altLang="en-US" sz="2200" dirty="0"/>
              <a:t>个匹配的特征点</a:t>
            </a:r>
            <a:endParaRPr lang="en-US" altLang="zh-CN" sz="2200" dirty="0"/>
          </a:p>
        </p:txBody>
      </p:sp>
      <p:sp>
        <p:nvSpPr>
          <p:cNvPr id="4" name="Title 1">
            <a:extLst>
              <a:ext uri="{FF2B5EF4-FFF2-40B4-BE49-F238E27FC236}">
                <a16:creationId xmlns:a16="http://schemas.microsoft.com/office/drawing/2014/main" id="{00D1F02F-1353-0473-23DA-22E85A57053C}"/>
              </a:ext>
            </a:extLst>
          </p:cNvPr>
          <p:cNvSpPr txBox="1">
            <a:spLocks/>
          </p:cNvSpPr>
          <p:nvPr/>
        </p:nvSpPr>
        <p:spPr>
          <a:xfrm>
            <a:off x="838200" y="-132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tx1"/>
                </a:solidFill>
                <a:latin typeface="Microsoft YaHei" panose="020B0503020204020204" pitchFamily="34" charset="-122"/>
                <a:ea typeface="Microsoft YaHei" panose="020B0503020204020204" pitchFamily="34" charset="-122"/>
                <a:cs typeface="+mj-cs"/>
              </a:defRPr>
            </a:lvl1pPr>
          </a:lstStyle>
          <a:p>
            <a:r>
              <a:rPr lang="en-CN" dirty="0"/>
              <a:t>OpenCV中的暴力匹配</a:t>
            </a:r>
          </a:p>
        </p:txBody>
      </p:sp>
    </p:spTree>
    <p:extLst>
      <p:ext uri="{BB962C8B-B14F-4D97-AF65-F5344CB8AC3E}">
        <p14:creationId xmlns:p14="http://schemas.microsoft.com/office/powerpoint/2010/main" val="144761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0A474A-D002-7EBF-7727-3B08BAF998DE}"/>
              </a:ext>
            </a:extLst>
          </p:cNvPr>
          <p:cNvSpPr>
            <a:spLocks noGrp="1"/>
          </p:cNvSpPr>
          <p:nvPr>
            <p:ph idx="1"/>
          </p:nvPr>
        </p:nvSpPr>
        <p:spPr>
          <a:xfrm>
            <a:off x="838200" y="247078"/>
            <a:ext cx="10515600" cy="6610922"/>
          </a:xfrm>
        </p:spPr>
        <p:txBody>
          <a:bodyPr>
            <a:normAutofit/>
          </a:bodyPr>
          <a:lstStyle/>
          <a:p>
            <a:pPr marL="514350" indent="-514350" algn="just">
              <a:lnSpc>
                <a:spcPct val="100000"/>
              </a:lnSpc>
              <a:buFont typeface="+mj-lt"/>
              <a:buAutoNum type="arabicPeriod" startAt="3"/>
            </a:pPr>
            <a:r>
              <a:rPr lang="zh-CN" altLang="en-US" dirty="0"/>
              <a:t>绘制匹配的特征点</a:t>
            </a:r>
            <a:endParaRPr lang="en-CN" altLang="zh-CN" dirty="0"/>
          </a:p>
          <a:p>
            <a:pPr marL="0" indent="0">
              <a:lnSpc>
                <a:spcPct val="100000"/>
              </a:lnSpc>
              <a:buNone/>
            </a:pPr>
            <a:r>
              <a:rPr lang="en-CN" altLang="zh-CN" sz="2200" b="1" dirty="0">
                <a:solidFill>
                  <a:srgbClr val="002060"/>
                </a:solidFill>
              </a:rPr>
              <a:t>outImg = cv.drawMatches(img1, keypoint1, img2, keypoint2, 				matches1to2, outImg[, matchColor[, singlePointColor[, 			matchesMask[, flags]]]]) </a:t>
            </a:r>
            <a:endParaRPr lang="en-CN" altLang="zh-CN" b="1" dirty="0">
              <a:solidFill>
                <a:srgbClr val="002060"/>
              </a:solidFill>
            </a:endParaRPr>
          </a:p>
          <a:p>
            <a:pPr algn="just">
              <a:lnSpc>
                <a:spcPct val="100000"/>
              </a:lnSpc>
            </a:pPr>
            <a:r>
              <a:rPr lang="en-US" altLang="zh-CN" sz="2000" dirty="0"/>
              <a:t>img1			</a:t>
            </a:r>
            <a:r>
              <a:rPr lang="zh-CN" altLang="en-US" sz="2000" dirty="0"/>
              <a:t>第一幅图像</a:t>
            </a:r>
            <a:endParaRPr lang="en-US" altLang="zh-CN" sz="2000" dirty="0"/>
          </a:p>
          <a:p>
            <a:pPr algn="just">
              <a:lnSpc>
                <a:spcPct val="100000"/>
              </a:lnSpc>
            </a:pPr>
            <a:r>
              <a:rPr lang="en-US" altLang="zh-CN" sz="2000" dirty="0"/>
              <a:t>keypoints1		</a:t>
            </a:r>
            <a:r>
              <a:rPr lang="zh-CN" altLang="en-US" sz="2000" dirty="0"/>
              <a:t>第一幅图像中的特征点</a:t>
            </a:r>
            <a:endParaRPr lang="en-US" altLang="zh-CN" sz="2000" dirty="0"/>
          </a:p>
          <a:p>
            <a:pPr algn="just">
              <a:lnSpc>
                <a:spcPct val="100000"/>
              </a:lnSpc>
            </a:pPr>
            <a:r>
              <a:rPr lang="en-US" altLang="zh-CN" sz="2000" dirty="0"/>
              <a:t>Img2			</a:t>
            </a:r>
            <a:r>
              <a:rPr lang="zh-CN" altLang="en-US" sz="2000" dirty="0"/>
              <a:t>第二幅图像</a:t>
            </a:r>
            <a:endParaRPr lang="en-US" altLang="zh-CN" sz="2000" dirty="0"/>
          </a:p>
          <a:p>
            <a:pPr algn="just">
              <a:lnSpc>
                <a:spcPct val="100000"/>
              </a:lnSpc>
            </a:pPr>
            <a:r>
              <a:rPr lang="en-US" altLang="zh-CN" sz="2000" dirty="0"/>
              <a:t>Keypoints2		</a:t>
            </a:r>
            <a:r>
              <a:rPr lang="zh-CN" altLang="en-US" sz="2000" dirty="0"/>
              <a:t>第二幅图像中的特征点</a:t>
            </a:r>
            <a:endParaRPr lang="en-US" altLang="zh-CN" sz="2000" dirty="0"/>
          </a:p>
          <a:p>
            <a:pPr algn="just">
              <a:lnSpc>
                <a:spcPct val="100000"/>
              </a:lnSpc>
            </a:pPr>
            <a:r>
              <a:rPr lang="en-US" altLang="zh-CN" sz="2000" dirty="0"/>
              <a:t>mathes1to2		</a:t>
            </a:r>
            <a:r>
              <a:rPr lang="zh-CN" altLang="en-US" sz="2000" dirty="0"/>
              <a:t>第一幅图像特征点到第二幅图像特征点的匹配，即</a:t>
            </a:r>
            <a:r>
              <a:rPr lang="en-US" altLang="zh-CN" sz="2000" dirty="0"/>
              <a:t>					keypoints1[</a:t>
            </a:r>
            <a:r>
              <a:rPr lang="en-US" altLang="zh-CN" sz="2000" dirty="0" err="1"/>
              <a:t>i</a:t>
            </a:r>
            <a:r>
              <a:rPr lang="en-US" altLang="zh-CN" sz="2000" dirty="0"/>
              <a:t>]</a:t>
            </a:r>
            <a:r>
              <a:rPr lang="zh-CN" altLang="en-US" sz="2000" dirty="0"/>
              <a:t>匹配的特征点为</a:t>
            </a:r>
            <a:r>
              <a:rPr lang="en-US" altLang="zh-CN" sz="2000" dirty="0"/>
              <a:t>keypoints2[matches1to2[</a:t>
            </a:r>
            <a:r>
              <a:rPr lang="en-US" altLang="zh-CN" sz="2000" dirty="0" err="1"/>
              <a:t>i</a:t>
            </a:r>
            <a:r>
              <a:rPr lang="en-US" altLang="zh-CN" sz="2000" dirty="0"/>
              <a:t>]]</a:t>
            </a:r>
          </a:p>
          <a:p>
            <a:pPr algn="just">
              <a:lnSpc>
                <a:spcPct val="100000"/>
              </a:lnSpc>
            </a:pPr>
            <a:r>
              <a:rPr lang="en-US" altLang="zh-CN" sz="2000" dirty="0" err="1"/>
              <a:t>outImg</a:t>
            </a:r>
            <a:r>
              <a:rPr lang="en-US" altLang="zh-CN" sz="2000" dirty="0"/>
              <a:t>		</a:t>
            </a:r>
            <a:r>
              <a:rPr lang="zh-CN" altLang="en-US" sz="2000" dirty="0"/>
              <a:t>输出图像，具体内容依赖于</a:t>
            </a:r>
            <a:r>
              <a:rPr lang="en-US" altLang="zh-CN" sz="2000" dirty="0"/>
              <a:t>flags</a:t>
            </a:r>
            <a:r>
              <a:rPr lang="zh-CN" altLang="en-US" sz="2000" dirty="0"/>
              <a:t>的值</a:t>
            </a:r>
            <a:endParaRPr lang="en-US" altLang="zh-CN" sz="2000" dirty="0"/>
          </a:p>
          <a:p>
            <a:pPr algn="just">
              <a:lnSpc>
                <a:spcPct val="100000"/>
              </a:lnSpc>
            </a:pPr>
            <a:r>
              <a:rPr lang="en-US" altLang="zh-CN" sz="2000" dirty="0" err="1"/>
              <a:t>matchColor</a:t>
            </a:r>
            <a:r>
              <a:rPr lang="en-US" altLang="zh-CN" sz="2000" dirty="0"/>
              <a:t>		</a:t>
            </a:r>
            <a:r>
              <a:rPr lang="zh-CN" altLang="en-US" sz="2000" dirty="0"/>
              <a:t>匹配的线和关键点的颜色</a:t>
            </a:r>
            <a:endParaRPr lang="en-US" altLang="zh-CN" sz="2000" dirty="0"/>
          </a:p>
          <a:p>
            <a:pPr algn="just">
              <a:lnSpc>
                <a:spcPct val="100000"/>
              </a:lnSpc>
            </a:pPr>
            <a:r>
              <a:rPr lang="en-US" altLang="zh-CN" sz="2000" dirty="0" err="1"/>
              <a:t>singleColor</a:t>
            </a:r>
            <a:r>
              <a:rPr lang="en-US" altLang="zh-CN" sz="2000" dirty="0"/>
              <a:t>		</a:t>
            </a:r>
            <a:r>
              <a:rPr lang="zh-CN" altLang="en-US" sz="2000" dirty="0"/>
              <a:t>单独未匹配的关键点的颜色</a:t>
            </a:r>
            <a:endParaRPr lang="en-US" altLang="zh-CN" sz="2000" dirty="0"/>
          </a:p>
          <a:p>
            <a:pPr algn="just">
              <a:lnSpc>
                <a:spcPct val="100000"/>
              </a:lnSpc>
            </a:pPr>
            <a:r>
              <a:rPr lang="en-US" altLang="zh-CN" sz="2000" dirty="0" err="1"/>
              <a:t>mathesMask</a:t>
            </a:r>
            <a:r>
              <a:rPr lang="zh-CN" altLang="en-US" sz="2000" dirty="0"/>
              <a:t> </a:t>
            </a:r>
            <a:r>
              <a:rPr lang="en-US" altLang="zh-CN" sz="2000" dirty="0"/>
              <a:t>	</a:t>
            </a:r>
            <a:r>
              <a:rPr lang="zh-CN" altLang="en-US" sz="2000" dirty="0"/>
              <a:t>设定绘制哪些匹配的特征点</a:t>
            </a:r>
            <a:endParaRPr lang="en-US" altLang="zh-CN" sz="2000" dirty="0"/>
          </a:p>
          <a:p>
            <a:pPr algn="just">
              <a:lnSpc>
                <a:spcPct val="100000"/>
              </a:lnSpc>
            </a:pPr>
            <a:r>
              <a:rPr lang="en-US" altLang="zh-CN" sz="2000" dirty="0"/>
              <a:t>flags			</a:t>
            </a:r>
            <a:r>
              <a:rPr lang="zh-CN" altLang="en-US" sz="2000" dirty="0"/>
              <a:t>绘制的设定</a:t>
            </a:r>
            <a:endParaRPr lang="en-US" altLang="zh-CN" sz="2000" dirty="0"/>
          </a:p>
          <a:p>
            <a:pPr algn="just">
              <a:lnSpc>
                <a:spcPct val="100000"/>
              </a:lnSpc>
            </a:pPr>
            <a:endParaRPr lang="en-US" altLang="zh-CN" sz="2400" dirty="0"/>
          </a:p>
        </p:txBody>
      </p:sp>
    </p:spTree>
    <p:extLst>
      <p:ext uri="{BB962C8B-B14F-4D97-AF65-F5344CB8AC3E}">
        <p14:creationId xmlns:p14="http://schemas.microsoft.com/office/powerpoint/2010/main" val="2079426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picture containing website&#10;&#10;Description automatically generated">
            <a:extLst>
              <a:ext uri="{FF2B5EF4-FFF2-40B4-BE49-F238E27FC236}">
                <a16:creationId xmlns:a16="http://schemas.microsoft.com/office/drawing/2014/main" id="{EDAF3CE8-1541-2AF7-73AD-E5A93FD68B5B}"/>
              </a:ext>
            </a:extLst>
          </p:cNvPr>
          <p:cNvPicPr>
            <a:picLocks noGrp="1" noChangeAspect="1"/>
          </p:cNvPicPr>
          <p:nvPr>
            <p:ph idx="1"/>
          </p:nvPr>
        </p:nvPicPr>
        <p:blipFill>
          <a:blip r:embed="rId2"/>
          <a:stretch>
            <a:fillRect/>
          </a:stretch>
        </p:blipFill>
        <p:spPr>
          <a:xfrm>
            <a:off x="76200" y="717170"/>
            <a:ext cx="12039600" cy="6654800"/>
          </a:xfrm>
        </p:spPr>
      </p:pic>
      <p:sp>
        <p:nvSpPr>
          <p:cNvPr id="4" name="Title 1">
            <a:extLst>
              <a:ext uri="{FF2B5EF4-FFF2-40B4-BE49-F238E27FC236}">
                <a16:creationId xmlns:a16="http://schemas.microsoft.com/office/drawing/2014/main" id="{8A779EE8-B205-B8D8-E707-270C24196189}"/>
              </a:ext>
            </a:extLst>
          </p:cNvPr>
          <p:cNvSpPr txBox="1">
            <a:spLocks/>
          </p:cNvSpPr>
          <p:nvPr/>
        </p:nvSpPr>
        <p:spPr>
          <a:xfrm>
            <a:off x="838200" y="-5527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tx1"/>
                </a:solidFill>
                <a:latin typeface="Microsoft YaHei" panose="020B0503020204020204" pitchFamily="34" charset="-122"/>
                <a:ea typeface="Microsoft YaHei" panose="020B0503020204020204" pitchFamily="34" charset="-122"/>
                <a:cs typeface="+mj-cs"/>
              </a:defRPr>
            </a:lvl1pPr>
          </a:lstStyle>
          <a:p>
            <a:r>
              <a:rPr lang="en-CN" dirty="0"/>
              <a:t>OpenCV中的暴力匹配</a:t>
            </a:r>
          </a:p>
        </p:txBody>
      </p:sp>
    </p:spTree>
    <p:extLst>
      <p:ext uri="{BB962C8B-B14F-4D97-AF65-F5344CB8AC3E}">
        <p14:creationId xmlns:p14="http://schemas.microsoft.com/office/powerpoint/2010/main" val="2106742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70074E-61D2-6864-73D6-41D60E1002CC}"/>
              </a:ext>
            </a:extLst>
          </p:cNvPr>
          <p:cNvSpPr>
            <a:spLocks noGrp="1"/>
          </p:cNvSpPr>
          <p:nvPr>
            <p:ph idx="1"/>
          </p:nvPr>
        </p:nvSpPr>
        <p:spPr/>
        <p:txBody>
          <a:bodyPr/>
          <a:lstStyle/>
          <a:p>
            <a:pPr>
              <a:lnSpc>
                <a:spcPct val="100000"/>
              </a:lnSpc>
            </a:pPr>
            <a:r>
              <a:rPr lang="en-CN" dirty="0"/>
              <a:t>基于暴力匹配的特征匹配示例</a:t>
            </a:r>
            <a:r>
              <a:rPr lang="zh-CN" altLang="en-US" dirty="0"/>
              <a:t> </a:t>
            </a:r>
            <a:r>
              <a:rPr lang="en-US" altLang="zh-CN" dirty="0" err="1">
                <a:latin typeface="Courier" pitchFamily="2" charset="0"/>
              </a:rPr>
              <a:t>bfmatch.py</a:t>
            </a:r>
            <a:br>
              <a:rPr lang="en-US" altLang="zh-CN" dirty="0">
                <a:latin typeface="Courier" pitchFamily="2" charset="0"/>
              </a:rPr>
            </a:br>
            <a:r>
              <a:rPr lang="en-CN" sz="2400" dirty="0"/>
              <a:t>此示例演示了分别提取两幅图像的SIFT特征</a:t>
            </a:r>
            <a:r>
              <a:rPr lang="zh-CN" altLang="en-US" sz="2400" dirty="0"/>
              <a:t>，并用暴力匹配的方法进行特征匹配，</a:t>
            </a:r>
            <a:r>
              <a:rPr lang="en-CN" sz="2400" dirty="0"/>
              <a:t>并将匹配的特征显示出来</a:t>
            </a:r>
            <a:r>
              <a:rPr lang="zh-CN" altLang="en-US" sz="2400" dirty="0"/>
              <a:t>。在终端中</a:t>
            </a:r>
            <a:r>
              <a:rPr lang="en-US" altLang="zh-CN" sz="2400" dirty="0"/>
              <a:t>05</a:t>
            </a:r>
            <a:r>
              <a:rPr lang="zh-CN" altLang="en-US" sz="2400" dirty="0"/>
              <a:t>文件夹的路径下用以下命令运行示例：</a:t>
            </a:r>
            <a:br>
              <a:rPr lang="en-US" altLang="zh-CN" sz="2400" dirty="0"/>
            </a:br>
            <a:r>
              <a:rPr lang="en-GB" altLang="zh-CN" sz="2400" dirty="0">
                <a:solidFill>
                  <a:srgbClr val="0070C0"/>
                </a:solidFill>
                <a:latin typeface="Courier" pitchFamily="2" charset="0"/>
              </a:rPr>
              <a:t>python3 </a:t>
            </a:r>
            <a:r>
              <a:rPr lang="en-GB" altLang="zh-CN" sz="2400" dirty="0" err="1">
                <a:solidFill>
                  <a:srgbClr val="0070C0"/>
                </a:solidFill>
                <a:latin typeface="Courier" pitchFamily="2" charset="0"/>
              </a:rPr>
              <a:t>bfmatch.py</a:t>
            </a:r>
            <a:endParaRPr lang="en-CN" sz="2400" dirty="0">
              <a:solidFill>
                <a:srgbClr val="0070C0"/>
              </a:solidFill>
              <a:latin typeface="Courier" pitchFamily="2" charset="0"/>
            </a:endParaRPr>
          </a:p>
          <a:p>
            <a:pPr>
              <a:lnSpc>
                <a:spcPct val="100000"/>
              </a:lnSpc>
            </a:pPr>
            <a:endParaRPr lang="en-CN" sz="2400" dirty="0"/>
          </a:p>
          <a:p>
            <a:pPr>
              <a:lnSpc>
                <a:spcPct val="100000"/>
              </a:lnSpc>
              <a:buFont typeface="Wingdings" pitchFamily="2" charset="2"/>
              <a:buChar char="v"/>
            </a:pPr>
            <a:r>
              <a:rPr lang="en-CN" sz="2400" dirty="0"/>
              <a:t>当图像显示窗口激活时</a:t>
            </a:r>
            <a:r>
              <a:rPr lang="zh-CN" altLang="en-US" sz="2400" dirty="0"/>
              <a:t>，按任意键退出程序</a:t>
            </a:r>
            <a:endParaRPr lang="en-CN" sz="2400" dirty="0"/>
          </a:p>
          <a:p>
            <a:pPr>
              <a:lnSpc>
                <a:spcPct val="100000"/>
              </a:lnSpc>
            </a:pPr>
            <a:endParaRPr lang="en-CN" dirty="0"/>
          </a:p>
          <a:p>
            <a:endParaRPr lang="en-CN" dirty="0"/>
          </a:p>
        </p:txBody>
      </p:sp>
      <p:sp>
        <p:nvSpPr>
          <p:cNvPr id="4" name="Title 1">
            <a:extLst>
              <a:ext uri="{FF2B5EF4-FFF2-40B4-BE49-F238E27FC236}">
                <a16:creationId xmlns:a16="http://schemas.microsoft.com/office/drawing/2014/main" id="{1027DF6C-F84E-8CF2-927C-90DCD248399B}"/>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tx1"/>
                </a:solidFill>
                <a:latin typeface="Microsoft YaHei" panose="020B0503020204020204" pitchFamily="34" charset="-122"/>
                <a:ea typeface="Microsoft YaHei" panose="020B0503020204020204" pitchFamily="34" charset="-122"/>
                <a:cs typeface="+mj-cs"/>
              </a:defRPr>
            </a:lvl1pPr>
          </a:lstStyle>
          <a:p>
            <a:r>
              <a:rPr lang="en-CN" dirty="0"/>
              <a:t>OpenCV中的暴力匹配</a:t>
            </a:r>
          </a:p>
        </p:txBody>
      </p:sp>
    </p:spTree>
    <p:extLst>
      <p:ext uri="{BB962C8B-B14F-4D97-AF65-F5344CB8AC3E}">
        <p14:creationId xmlns:p14="http://schemas.microsoft.com/office/powerpoint/2010/main" val="3836090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D9669-E7DF-D346-7C3E-5815A4E152BD}"/>
              </a:ext>
            </a:extLst>
          </p:cNvPr>
          <p:cNvSpPr>
            <a:spLocks noGrp="1"/>
          </p:cNvSpPr>
          <p:nvPr>
            <p:ph type="title"/>
          </p:nvPr>
        </p:nvSpPr>
        <p:spPr>
          <a:xfrm>
            <a:off x="838200" y="796048"/>
            <a:ext cx="10515600" cy="1325563"/>
          </a:xfrm>
        </p:spPr>
        <p:txBody>
          <a:bodyPr>
            <a:normAutofit/>
          </a:bodyPr>
          <a:lstStyle/>
          <a:p>
            <a:r>
              <a:rPr lang="en-CN" sz="2800" b="1" dirty="0"/>
              <a:t>快速最近邻</a:t>
            </a:r>
          </a:p>
        </p:txBody>
      </p:sp>
      <p:sp>
        <p:nvSpPr>
          <p:cNvPr id="3" name="Content Placeholder 2">
            <a:extLst>
              <a:ext uri="{FF2B5EF4-FFF2-40B4-BE49-F238E27FC236}">
                <a16:creationId xmlns:a16="http://schemas.microsoft.com/office/drawing/2014/main" id="{066E76BD-5B1D-5345-8F77-1CE96FDC5740}"/>
              </a:ext>
            </a:extLst>
          </p:cNvPr>
          <p:cNvSpPr>
            <a:spLocks noGrp="1"/>
          </p:cNvSpPr>
          <p:nvPr>
            <p:ph idx="1"/>
          </p:nvPr>
        </p:nvSpPr>
        <p:spPr/>
        <p:txBody>
          <a:bodyPr/>
          <a:lstStyle/>
          <a:p>
            <a:pPr marL="0" indent="0">
              <a:lnSpc>
                <a:spcPct val="100000"/>
              </a:lnSpc>
              <a:buNone/>
            </a:pPr>
            <a:r>
              <a:rPr lang="en-CN" dirty="0"/>
              <a:t>FLANN</a:t>
            </a:r>
            <a:r>
              <a:rPr lang="zh-CN" altLang="en-US" dirty="0"/>
              <a:t>：</a:t>
            </a:r>
            <a:r>
              <a:rPr lang="en-US" altLang="zh-CN" b="1" dirty="0">
                <a:solidFill>
                  <a:srgbClr val="C00000"/>
                </a:solidFill>
              </a:rPr>
              <a:t>F</a:t>
            </a:r>
            <a:r>
              <a:rPr lang="en-US" altLang="zh-CN" dirty="0"/>
              <a:t>ast </a:t>
            </a:r>
            <a:r>
              <a:rPr lang="en-US" altLang="zh-CN" b="1" dirty="0">
                <a:solidFill>
                  <a:srgbClr val="C00000"/>
                </a:solidFill>
              </a:rPr>
              <a:t>L</a:t>
            </a:r>
            <a:r>
              <a:rPr lang="en-US" altLang="zh-CN" dirty="0"/>
              <a:t>ibrary for </a:t>
            </a:r>
            <a:r>
              <a:rPr lang="en-US" altLang="zh-CN" b="1" dirty="0">
                <a:solidFill>
                  <a:srgbClr val="C00000"/>
                </a:solidFill>
              </a:rPr>
              <a:t>A</a:t>
            </a:r>
            <a:r>
              <a:rPr lang="en-US" altLang="zh-CN" dirty="0"/>
              <a:t>pproximate </a:t>
            </a:r>
            <a:r>
              <a:rPr lang="en-US" altLang="zh-CN" b="1" dirty="0">
                <a:solidFill>
                  <a:srgbClr val="C00000"/>
                </a:solidFill>
              </a:rPr>
              <a:t>N</a:t>
            </a:r>
            <a:r>
              <a:rPr lang="en-US" altLang="zh-CN" dirty="0"/>
              <a:t>earest </a:t>
            </a:r>
            <a:r>
              <a:rPr lang="en-US" altLang="zh-CN" b="1" dirty="0">
                <a:solidFill>
                  <a:srgbClr val="C00000"/>
                </a:solidFill>
              </a:rPr>
              <a:t>N</a:t>
            </a:r>
            <a:r>
              <a:rPr lang="en-US" altLang="zh-CN" dirty="0"/>
              <a:t>eighbors</a:t>
            </a:r>
          </a:p>
          <a:p>
            <a:pPr>
              <a:lnSpc>
                <a:spcPct val="100000"/>
              </a:lnSpc>
            </a:pPr>
            <a:r>
              <a:rPr lang="zh-CN" altLang="en-US" dirty="0"/>
              <a:t>它包含了在大数据量时以及对高维特征的快速最近邻搜索的一组优化算法。在大数据量时，</a:t>
            </a:r>
            <a:r>
              <a:rPr lang="en-US" altLang="zh-CN" dirty="0"/>
              <a:t>FLANN</a:t>
            </a:r>
            <a:r>
              <a:rPr lang="zh-CN" altLang="en-US" dirty="0"/>
              <a:t>比</a:t>
            </a:r>
            <a:r>
              <a:rPr lang="en-US" altLang="zh-CN" dirty="0" err="1"/>
              <a:t>BFMatcher</a:t>
            </a:r>
            <a:r>
              <a:rPr lang="zh-CN" altLang="en-US" dirty="0"/>
              <a:t>速度快。</a:t>
            </a:r>
            <a:endParaRPr lang="en-US" altLang="zh-CN" dirty="0"/>
          </a:p>
          <a:p>
            <a:pPr>
              <a:lnSpc>
                <a:spcPct val="100000"/>
              </a:lnSpc>
            </a:pPr>
            <a:r>
              <a:rPr lang="en-US" altLang="zh-CN" dirty="0"/>
              <a:t>OpenCV</a:t>
            </a:r>
            <a:r>
              <a:rPr lang="zh-CN" altLang="en-US" dirty="0"/>
              <a:t>提供了基于</a:t>
            </a:r>
            <a:r>
              <a:rPr lang="en-US" altLang="zh-CN" dirty="0"/>
              <a:t>FLANN</a:t>
            </a:r>
            <a:r>
              <a:rPr lang="zh-CN" altLang="en-US" dirty="0"/>
              <a:t>的特征匹配实现类：</a:t>
            </a:r>
            <a:r>
              <a:rPr lang="en-US" altLang="zh-CN" b="1" dirty="0" err="1">
                <a:solidFill>
                  <a:srgbClr val="002060"/>
                </a:solidFill>
              </a:rPr>
              <a:t>cv.FlannBasedMatcher</a:t>
            </a:r>
            <a:endParaRPr lang="en-US" altLang="zh-CN" b="1" dirty="0">
              <a:solidFill>
                <a:srgbClr val="002060"/>
              </a:solidFill>
            </a:endParaRPr>
          </a:p>
        </p:txBody>
      </p:sp>
      <p:pic>
        <p:nvPicPr>
          <p:cNvPr id="5" name="Picture 4" descr="Diagram&#10;&#10;Description automatically generated with medium confidence">
            <a:extLst>
              <a:ext uri="{FF2B5EF4-FFF2-40B4-BE49-F238E27FC236}">
                <a16:creationId xmlns:a16="http://schemas.microsoft.com/office/drawing/2014/main" id="{D69278F1-0ABF-FA9A-EBCB-B4CBBF7F5E39}"/>
              </a:ext>
            </a:extLst>
          </p:cNvPr>
          <p:cNvPicPr>
            <a:picLocks noChangeAspect="1"/>
          </p:cNvPicPr>
          <p:nvPr/>
        </p:nvPicPr>
        <p:blipFill>
          <a:blip r:embed="rId2"/>
          <a:stretch>
            <a:fillRect/>
          </a:stretch>
        </p:blipFill>
        <p:spPr>
          <a:xfrm>
            <a:off x="5035550" y="4389254"/>
            <a:ext cx="2120900" cy="2006600"/>
          </a:xfrm>
          <a:prstGeom prst="rect">
            <a:avLst/>
          </a:prstGeom>
        </p:spPr>
      </p:pic>
      <p:sp>
        <p:nvSpPr>
          <p:cNvPr id="6" name="Rectangle 5">
            <a:extLst>
              <a:ext uri="{FF2B5EF4-FFF2-40B4-BE49-F238E27FC236}">
                <a16:creationId xmlns:a16="http://schemas.microsoft.com/office/drawing/2014/main" id="{828FC98D-34DC-E22C-E995-2E0B2E5B0EC0}"/>
              </a:ext>
            </a:extLst>
          </p:cNvPr>
          <p:cNvSpPr/>
          <p:nvPr/>
        </p:nvSpPr>
        <p:spPr>
          <a:xfrm>
            <a:off x="4984282" y="5800725"/>
            <a:ext cx="2223435" cy="5951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8" name="Title 1">
            <a:extLst>
              <a:ext uri="{FF2B5EF4-FFF2-40B4-BE49-F238E27FC236}">
                <a16:creationId xmlns:a16="http://schemas.microsoft.com/office/drawing/2014/main" id="{BA63691B-5315-2C6D-472F-FEC886A25A45}"/>
              </a:ext>
            </a:extLst>
          </p:cNvPr>
          <p:cNvSpPr txBox="1">
            <a:spLocks/>
          </p:cNvSpPr>
          <p:nvPr/>
        </p:nvSpPr>
        <p:spPr>
          <a:xfrm>
            <a:off x="838200" y="1828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tx1"/>
                </a:solidFill>
                <a:latin typeface="Microsoft YaHei" panose="020B0503020204020204" pitchFamily="34" charset="-122"/>
                <a:ea typeface="Microsoft YaHei" panose="020B0503020204020204" pitchFamily="34" charset="-122"/>
                <a:cs typeface="+mj-cs"/>
              </a:defRPr>
            </a:lvl1pPr>
          </a:lstStyle>
          <a:p>
            <a:r>
              <a:rPr lang="en-CN" dirty="0"/>
              <a:t>图像特征匹配方法</a:t>
            </a:r>
          </a:p>
        </p:txBody>
      </p:sp>
    </p:spTree>
    <p:extLst>
      <p:ext uri="{BB962C8B-B14F-4D97-AF65-F5344CB8AC3E}">
        <p14:creationId xmlns:p14="http://schemas.microsoft.com/office/powerpoint/2010/main" val="15438924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5C5F3F-B239-7EA5-C1D4-773801E2DE4A}"/>
              </a:ext>
            </a:extLst>
          </p:cNvPr>
          <p:cNvSpPr>
            <a:spLocks noGrp="1"/>
          </p:cNvSpPr>
          <p:nvPr>
            <p:ph idx="1"/>
          </p:nvPr>
        </p:nvSpPr>
        <p:spPr>
          <a:xfrm>
            <a:off x="838200" y="891309"/>
            <a:ext cx="10515600" cy="5778332"/>
          </a:xfrm>
        </p:spPr>
        <p:txBody>
          <a:bodyPr>
            <a:normAutofit/>
          </a:bodyPr>
          <a:lstStyle/>
          <a:p>
            <a:pPr marL="0" indent="0">
              <a:lnSpc>
                <a:spcPct val="100000"/>
              </a:lnSpc>
              <a:buNone/>
            </a:pPr>
            <a:r>
              <a:rPr lang="en-GB" dirty="0" err="1"/>
              <a:t>FLANN的调用方法与BFMatcher类似</a:t>
            </a:r>
            <a:r>
              <a:rPr lang="zh-CN" altLang="en-US" dirty="0"/>
              <a:t>：</a:t>
            </a:r>
            <a:endParaRPr lang="en-GB" dirty="0"/>
          </a:p>
          <a:p>
            <a:pPr marL="0" indent="0">
              <a:lnSpc>
                <a:spcPct val="100000"/>
              </a:lnSpc>
              <a:buNone/>
            </a:pPr>
            <a:r>
              <a:rPr lang="en-CN" sz="2400" b="1" dirty="0">
                <a:solidFill>
                  <a:srgbClr val="002060"/>
                </a:solidFill>
              </a:rPr>
              <a:t>flann = cv.FlannBasedMatcher(indexParams, searchParams)</a:t>
            </a:r>
          </a:p>
          <a:p>
            <a:pPr>
              <a:lnSpc>
                <a:spcPct val="100000"/>
              </a:lnSpc>
            </a:pPr>
            <a:r>
              <a:rPr lang="en-CN" sz="2000" dirty="0"/>
              <a:t>indexParams 	设定算法</a:t>
            </a:r>
            <a:r>
              <a:rPr lang="zh-CN" altLang="en-US" sz="2000" dirty="0"/>
              <a:t>。对于</a:t>
            </a:r>
            <a:r>
              <a:rPr lang="en-US" altLang="zh-CN" sz="2000" dirty="0"/>
              <a:t>SIFT</a:t>
            </a:r>
            <a:r>
              <a:rPr lang="zh-CN" altLang="en-US" sz="2000" dirty="0"/>
              <a:t>、</a:t>
            </a:r>
            <a:r>
              <a:rPr lang="en-US" altLang="zh-CN" sz="2000" dirty="0"/>
              <a:t>SURF</a:t>
            </a:r>
            <a:r>
              <a:rPr lang="zh-CN" altLang="en-US" sz="2000" dirty="0"/>
              <a:t>等，可以传入</a:t>
            </a:r>
            <a:endParaRPr lang="en-US" altLang="zh-CN" sz="2000" dirty="0"/>
          </a:p>
          <a:p>
            <a:pPr marL="0" indent="0">
              <a:lnSpc>
                <a:spcPct val="100000"/>
              </a:lnSpc>
              <a:buNone/>
            </a:pPr>
            <a:r>
              <a:rPr lang="en-US" sz="2000" dirty="0"/>
              <a:t>			</a:t>
            </a:r>
            <a:r>
              <a:rPr lang="en-US" sz="1800" dirty="0"/>
              <a:t>FLANN_INDEX_KDTREE = 1</a:t>
            </a:r>
          </a:p>
          <a:p>
            <a:pPr marL="0" indent="0">
              <a:lnSpc>
                <a:spcPct val="100000"/>
              </a:lnSpc>
              <a:buNone/>
            </a:pPr>
            <a:r>
              <a:rPr lang="en-US" sz="1800" dirty="0"/>
              <a:t>			</a:t>
            </a:r>
            <a:r>
              <a:rPr lang="en-US" sz="1800" dirty="0" err="1"/>
              <a:t>index_params</a:t>
            </a:r>
            <a:r>
              <a:rPr lang="en-US" sz="1800" dirty="0"/>
              <a:t> = </a:t>
            </a:r>
            <a:r>
              <a:rPr lang="en-US" sz="1800" dirty="0" err="1"/>
              <a:t>dict</a:t>
            </a:r>
            <a:r>
              <a:rPr lang="en-US" sz="1800" dirty="0"/>
              <a:t>(algorithm = FLANN_INDEX_KDTREE, trees = 5)</a:t>
            </a:r>
          </a:p>
          <a:p>
            <a:pPr marL="0" indent="0">
              <a:lnSpc>
                <a:spcPct val="100000"/>
              </a:lnSpc>
              <a:buNone/>
            </a:pPr>
            <a:r>
              <a:rPr lang="en-CN" sz="2000" dirty="0"/>
              <a:t>			对于ORB</a:t>
            </a:r>
            <a:r>
              <a:rPr lang="zh-CN" altLang="en-US" sz="2000" dirty="0"/>
              <a:t>，可以传入：</a:t>
            </a:r>
            <a:endParaRPr lang="en-US" altLang="zh-CN" sz="2000" dirty="0"/>
          </a:p>
          <a:p>
            <a:pPr marL="0" indent="0">
              <a:lnSpc>
                <a:spcPct val="100000"/>
              </a:lnSpc>
              <a:buNone/>
            </a:pPr>
            <a:r>
              <a:rPr lang="en-GB" sz="1800" dirty="0"/>
              <a:t>			FLANN_INDEX_LSH = 6 </a:t>
            </a:r>
          </a:p>
          <a:p>
            <a:pPr marL="0" indent="0">
              <a:lnSpc>
                <a:spcPct val="100000"/>
              </a:lnSpc>
              <a:buNone/>
            </a:pPr>
            <a:r>
              <a:rPr lang="en-GB" sz="1800" dirty="0"/>
              <a:t>			</a:t>
            </a:r>
            <a:r>
              <a:rPr lang="en-GB" sz="1800" dirty="0" err="1"/>
              <a:t>index_params</a:t>
            </a:r>
            <a:r>
              <a:rPr lang="zh-CN" altLang="en-US" sz="1800" dirty="0"/>
              <a:t> </a:t>
            </a:r>
            <a:r>
              <a:rPr lang="en-GB" sz="1800" dirty="0"/>
              <a:t>= </a:t>
            </a:r>
            <a:r>
              <a:rPr lang="en-GB" sz="1800" dirty="0" err="1"/>
              <a:t>dict</a:t>
            </a:r>
            <a:r>
              <a:rPr lang="en-GB" sz="1800" dirty="0"/>
              <a:t>(algorithm = FLANN_INDEX_LSH, 					</a:t>
            </a:r>
            <a:r>
              <a:rPr lang="en-GB" sz="1800" dirty="0" err="1"/>
              <a:t>table_number</a:t>
            </a:r>
            <a:r>
              <a:rPr lang="en-GB" sz="1800" dirty="0"/>
              <a:t> = 6, </a:t>
            </a:r>
            <a:r>
              <a:rPr lang="en-GB" sz="1800" dirty="0" err="1"/>
              <a:t>key_size</a:t>
            </a:r>
            <a:r>
              <a:rPr lang="en-GB" sz="1800" dirty="0"/>
              <a:t> = 12, </a:t>
            </a:r>
            <a:r>
              <a:rPr lang="en-GB" sz="1800" dirty="0" err="1"/>
              <a:t>multi_probe_level</a:t>
            </a:r>
            <a:r>
              <a:rPr lang="en-GB" sz="1800" dirty="0"/>
              <a:t> = 1)</a:t>
            </a:r>
            <a:endParaRPr lang="en-CN" sz="1800" dirty="0"/>
          </a:p>
          <a:p>
            <a:pPr>
              <a:lnSpc>
                <a:spcPct val="100000"/>
              </a:lnSpc>
            </a:pPr>
            <a:r>
              <a:rPr lang="en-CN" sz="2000" dirty="0"/>
              <a:t>searchParams	设定</a:t>
            </a:r>
            <a:r>
              <a:rPr lang="en-US" altLang="zh-CN" sz="2000" dirty="0"/>
              <a:t>index</a:t>
            </a:r>
            <a:r>
              <a:rPr lang="zh-CN" altLang="en-US" sz="2000" dirty="0"/>
              <a:t>中树递归遍历的次数，如</a:t>
            </a:r>
            <a:endParaRPr lang="en-US" altLang="zh-CN" sz="2000" dirty="0"/>
          </a:p>
          <a:p>
            <a:pPr marL="0" indent="0">
              <a:lnSpc>
                <a:spcPct val="100000"/>
              </a:lnSpc>
              <a:buNone/>
            </a:pPr>
            <a:r>
              <a:rPr lang="en-GB" sz="1800" dirty="0"/>
              <a:t>			</a:t>
            </a:r>
            <a:r>
              <a:rPr lang="en-GB" sz="1800" dirty="0" err="1"/>
              <a:t>search_params</a:t>
            </a:r>
            <a:r>
              <a:rPr lang="en-GB" sz="1800" dirty="0"/>
              <a:t> = </a:t>
            </a:r>
            <a:r>
              <a:rPr lang="en-GB" sz="1800" dirty="0" err="1"/>
              <a:t>dict</a:t>
            </a:r>
            <a:r>
              <a:rPr lang="en-GB" sz="1800" dirty="0"/>
              <a:t>(checks=100)</a:t>
            </a:r>
          </a:p>
          <a:p>
            <a:pPr marL="0" indent="0">
              <a:lnSpc>
                <a:spcPct val="100000"/>
              </a:lnSpc>
              <a:buNone/>
            </a:pPr>
            <a:endParaRPr lang="en-CN" sz="2400" dirty="0"/>
          </a:p>
          <a:p>
            <a:pPr marL="0" indent="0">
              <a:lnSpc>
                <a:spcPct val="100000"/>
              </a:lnSpc>
              <a:buNone/>
            </a:pPr>
            <a:r>
              <a:rPr lang="en-CN" sz="2400" b="1" dirty="0">
                <a:solidFill>
                  <a:srgbClr val="002060"/>
                </a:solidFill>
              </a:rPr>
              <a:t>matches = flann.knnMatch(queryDescriptors, trainDescriptors, k)</a:t>
            </a:r>
          </a:p>
        </p:txBody>
      </p:sp>
      <p:sp>
        <p:nvSpPr>
          <p:cNvPr id="4" name="Title 1">
            <a:extLst>
              <a:ext uri="{FF2B5EF4-FFF2-40B4-BE49-F238E27FC236}">
                <a16:creationId xmlns:a16="http://schemas.microsoft.com/office/drawing/2014/main" id="{28BDAAC5-5868-FDF4-A800-540B673DD342}"/>
              </a:ext>
            </a:extLst>
          </p:cNvPr>
          <p:cNvSpPr txBox="1">
            <a:spLocks/>
          </p:cNvSpPr>
          <p:nvPr/>
        </p:nvSpPr>
        <p:spPr>
          <a:xfrm>
            <a:off x="838200" y="-16038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tx1"/>
                </a:solidFill>
                <a:latin typeface="Microsoft YaHei" panose="020B0503020204020204" pitchFamily="34" charset="-122"/>
                <a:ea typeface="Microsoft YaHei" panose="020B0503020204020204" pitchFamily="34" charset="-122"/>
                <a:cs typeface="+mj-cs"/>
              </a:defRPr>
            </a:lvl1pPr>
          </a:lstStyle>
          <a:p>
            <a:r>
              <a:rPr lang="en-CN" dirty="0"/>
              <a:t>OpenCV中的FLANN</a:t>
            </a:r>
          </a:p>
        </p:txBody>
      </p:sp>
    </p:spTree>
    <p:extLst>
      <p:ext uri="{BB962C8B-B14F-4D97-AF65-F5344CB8AC3E}">
        <p14:creationId xmlns:p14="http://schemas.microsoft.com/office/powerpoint/2010/main" val="2578655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A67E8-2B80-89E2-4286-CB0CC69EDD80}"/>
              </a:ext>
            </a:extLst>
          </p:cNvPr>
          <p:cNvSpPr>
            <a:spLocks noGrp="1"/>
          </p:cNvSpPr>
          <p:nvPr>
            <p:ph type="title"/>
          </p:nvPr>
        </p:nvSpPr>
        <p:spPr/>
        <p:txBody>
          <a:bodyPr/>
          <a:lstStyle/>
          <a:p>
            <a:r>
              <a:rPr lang="en-CN" dirty="0"/>
              <a:t>图像特征</a:t>
            </a:r>
          </a:p>
        </p:txBody>
      </p:sp>
      <p:sp>
        <p:nvSpPr>
          <p:cNvPr id="3" name="Content Placeholder 2">
            <a:extLst>
              <a:ext uri="{FF2B5EF4-FFF2-40B4-BE49-F238E27FC236}">
                <a16:creationId xmlns:a16="http://schemas.microsoft.com/office/drawing/2014/main" id="{B7C14E5E-0550-7541-D4A0-4AEBD9326588}"/>
              </a:ext>
            </a:extLst>
          </p:cNvPr>
          <p:cNvSpPr>
            <a:spLocks noGrp="1"/>
          </p:cNvSpPr>
          <p:nvPr>
            <p:ph idx="1"/>
          </p:nvPr>
        </p:nvSpPr>
        <p:spPr>
          <a:xfrm>
            <a:off x="838200" y="1825624"/>
            <a:ext cx="10515600" cy="4883183"/>
          </a:xfrm>
        </p:spPr>
        <p:txBody>
          <a:bodyPr>
            <a:normAutofit/>
          </a:bodyPr>
          <a:lstStyle/>
          <a:p>
            <a:pPr>
              <a:lnSpc>
                <a:spcPct val="100000"/>
              </a:lnSpc>
            </a:pPr>
            <a:r>
              <a:rPr lang="zh-CN" altLang="en-US" dirty="0"/>
              <a:t>图像特征包含了图像某种标志性的信息。它可以是点、边缘、轮廓、纹理等图像本身就具有的特征，也可以是我们为了分析和处理设计出来的特征，如直方图、</a:t>
            </a:r>
            <a:r>
              <a:rPr lang="en-US" altLang="zh-CN" dirty="0"/>
              <a:t>SIFT</a:t>
            </a:r>
            <a:r>
              <a:rPr lang="zh-CN" altLang="en-US" dirty="0"/>
              <a:t>、</a:t>
            </a:r>
            <a:r>
              <a:rPr lang="en-US" altLang="zh-CN" dirty="0" err="1"/>
              <a:t>HoG</a:t>
            </a:r>
            <a:r>
              <a:rPr lang="zh-CN" altLang="en-US" dirty="0"/>
              <a:t>等。</a:t>
            </a:r>
            <a:endParaRPr lang="en-US" altLang="zh-CN" dirty="0"/>
          </a:p>
          <a:p>
            <a:pPr>
              <a:lnSpc>
                <a:spcPct val="100000"/>
              </a:lnSpc>
            </a:pPr>
            <a:endParaRPr lang="en-US" altLang="zh-CN" dirty="0"/>
          </a:p>
          <a:p>
            <a:pPr marL="0" indent="0">
              <a:lnSpc>
                <a:spcPct val="100000"/>
              </a:lnSpc>
              <a:buNone/>
            </a:pPr>
            <a:endParaRPr lang="en-US" altLang="zh-CN" dirty="0"/>
          </a:p>
          <a:p>
            <a:pPr marL="0" indent="0">
              <a:lnSpc>
                <a:spcPct val="100000"/>
              </a:lnSpc>
              <a:buNone/>
            </a:pPr>
            <a:endParaRPr lang="en-US" altLang="zh-CN" dirty="0"/>
          </a:p>
          <a:p>
            <a:pPr>
              <a:lnSpc>
                <a:spcPct val="100000"/>
              </a:lnSpc>
            </a:pPr>
            <a:endParaRPr lang="en-US" altLang="zh-CN" dirty="0"/>
          </a:p>
          <a:p>
            <a:pPr>
              <a:lnSpc>
                <a:spcPct val="100000"/>
              </a:lnSpc>
            </a:pPr>
            <a:r>
              <a:rPr lang="zh-CN" altLang="en-US" dirty="0"/>
              <a:t>图像特征提取即是将上面这些内在的特征或人为设计的特征信息提取出来等过程。</a:t>
            </a:r>
            <a:endParaRPr lang="en-CN" dirty="0"/>
          </a:p>
        </p:txBody>
      </p:sp>
      <p:grpSp>
        <p:nvGrpSpPr>
          <p:cNvPr id="7" name="Group 6">
            <a:extLst>
              <a:ext uri="{FF2B5EF4-FFF2-40B4-BE49-F238E27FC236}">
                <a16:creationId xmlns:a16="http://schemas.microsoft.com/office/drawing/2014/main" id="{25D7B048-EB9F-C6AB-47F7-9F25044ECA99}"/>
              </a:ext>
            </a:extLst>
          </p:cNvPr>
          <p:cNvGrpSpPr/>
          <p:nvPr/>
        </p:nvGrpSpPr>
        <p:grpSpPr>
          <a:xfrm>
            <a:off x="4610891" y="3181808"/>
            <a:ext cx="2970217" cy="2208340"/>
            <a:chOff x="4610891" y="3181808"/>
            <a:chExt cx="2970217" cy="2208340"/>
          </a:xfrm>
        </p:grpSpPr>
        <p:pic>
          <p:nvPicPr>
            <p:cNvPr id="5" name="Picture 4" descr="A map of a city&#10;&#10;Description automatically generated with medium confidence">
              <a:extLst>
                <a:ext uri="{FF2B5EF4-FFF2-40B4-BE49-F238E27FC236}">
                  <a16:creationId xmlns:a16="http://schemas.microsoft.com/office/drawing/2014/main" id="{32637C4A-A1C6-E91B-F8BC-2222EE065153}"/>
                </a:ext>
              </a:extLst>
            </p:cNvPr>
            <p:cNvPicPr>
              <a:picLocks noChangeAspect="1"/>
            </p:cNvPicPr>
            <p:nvPr/>
          </p:nvPicPr>
          <p:blipFill>
            <a:blip r:embed="rId2"/>
            <a:stretch>
              <a:fillRect/>
            </a:stretch>
          </p:blipFill>
          <p:spPr>
            <a:xfrm>
              <a:off x="4610891" y="3181808"/>
              <a:ext cx="2970217" cy="2208340"/>
            </a:xfrm>
            <a:prstGeom prst="rect">
              <a:avLst/>
            </a:prstGeom>
          </p:spPr>
        </p:pic>
        <p:sp>
          <p:nvSpPr>
            <p:cNvPr id="6" name="Rectangle 5">
              <a:extLst>
                <a:ext uri="{FF2B5EF4-FFF2-40B4-BE49-F238E27FC236}">
                  <a16:creationId xmlns:a16="http://schemas.microsoft.com/office/drawing/2014/main" id="{7F4A2A55-44E0-9224-7C7B-0A0C4DB1A803}"/>
                </a:ext>
              </a:extLst>
            </p:cNvPr>
            <p:cNvSpPr/>
            <p:nvPr/>
          </p:nvSpPr>
          <p:spPr>
            <a:xfrm>
              <a:off x="4610891" y="5178392"/>
              <a:ext cx="249867" cy="2117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grpSp>
    </p:spTree>
    <p:extLst>
      <p:ext uri="{BB962C8B-B14F-4D97-AF65-F5344CB8AC3E}">
        <p14:creationId xmlns:p14="http://schemas.microsoft.com/office/powerpoint/2010/main" val="346024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application&#10;&#10;Description automatically generated">
            <a:extLst>
              <a:ext uri="{FF2B5EF4-FFF2-40B4-BE49-F238E27FC236}">
                <a16:creationId xmlns:a16="http://schemas.microsoft.com/office/drawing/2014/main" id="{367B8BBC-B28E-B61B-011C-F5F53FDC7972}"/>
              </a:ext>
            </a:extLst>
          </p:cNvPr>
          <p:cNvPicPr>
            <a:picLocks noGrp="1" noChangeAspect="1"/>
          </p:cNvPicPr>
          <p:nvPr>
            <p:ph idx="1"/>
          </p:nvPr>
        </p:nvPicPr>
        <p:blipFill>
          <a:blip r:embed="rId2"/>
          <a:stretch>
            <a:fillRect/>
          </a:stretch>
        </p:blipFill>
        <p:spPr>
          <a:xfrm>
            <a:off x="75600" y="728316"/>
            <a:ext cx="12039600" cy="6654800"/>
          </a:xfrm>
        </p:spPr>
      </p:pic>
      <p:sp>
        <p:nvSpPr>
          <p:cNvPr id="4" name="Title 1">
            <a:extLst>
              <a:ext uri="{FF2B5EF4-FFF2-40B4-BE49-F238E27FC236}">
                <a16:creationId xmlns:a16="http://schemas.microsoft.com/office/drawing/2014/main" id="{9408A85F-C7EC-FBC8-A44C-6CB00F7F768E}"/>
              </a:ext>
            </a:extLst>
          </p:cNvPr>
          <p:cNvSpPr txBox="1">
            <a:spLocks noGrp="1"/>
          </p:cNvSpPr>
          <p:nvPr>
            <p:ph type="title"/>
          </p:nvPr>
        </p:nvSpPr>
        <p:spPr>
          <a:xfrm>
            <a:off x="838200" y="1828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tx1"/>
                </a:solidFill>
                <a:latin typeface="Microsoft YaHei" panose="020B0503020204020204" pitchFamily="34" charset="-122"/>
                <a:ea typeface="Microsoft YaHei" panose="020B0503020204020204" pitchFamily="34" charset="-122"/>
                <a:cs typeface="+mj-cs"/>
              </a:defRPr>
            </a:lvl1pPr>
          </a:lstStyle>
          <a:p>
            <a:r>
              <a:rPr lang="en-CN" dirty="0"/>
              <a:t>OpenCV中的FLANN</a:t>
            </a:r>
          </a:p>
        </p:txBody>
      </p:sp>
    </p:spTree>
    <p:extLst>
      <p:ext uri="{BB962C8B-B14F-4D97-AF65-F5344CB8AC3E}">
        <p14:creationId xmlns:p14="http://schemas.microsoft.com/office/powerpoint/2010/main" val="641820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657009-D3D8-04AC-4EE7-3ADCCD38697B}"/>
              </a:ext>
            </a:extLst>
          </p:cNvPr>
          <p:cNvSpPr>
            <a:spLocks noGrp="1"/>
          </p:cNvSpPr>
          <p:nvPr>
            <p:ph idx="1"/>
          </p:nvPr>
        </p:nvSpPr>
        <p:spPr/>
        <p:txBody>
          <a:bodyPr/>
          <a:lstStyle/>
          <a:p>
            <a:pPr>
              <a:lnSpc>
                <a:spcPct val="100000"/>
              </a:lnSpc>
            </a:pPr>
            <a:r>
              <a:rPr lang="en-CN"/>
              <a:t>基于快速最近邻的特征匹配示例</a:t>
            </a:r>
            <a:r>
              <a:rPr lang="zh-CN" altLang="en-US" dirty="0"/>
              <a:t> </a:t>
            </a:r>
            <a:r>
              <a:rPr lang="en-US" altLang="zh-CN" dirty="0" err="1">
                <a:latin typeface="Courier" pitchFamily="2" charset="0"/>
              </a:rPr>
              <a:t>flann.py</a:t>
            </a:r>
            <a:br>
              <a:rPr lang="en-US" altLang="zh-CN" dirty="0">
                <a:latin typeface="Courier" pitchFamily="2" charset="0"/>
              </a:rPr>
            </a:br>
            <a:r>
              <a:rPr lang="en-CN" sz="2400" dirty="0"/>
              <a:t>此示例演示了分别提取两幅图像的SIFT特征</a:t>
            </a:r>
            <a:r>
              <a:rPr lang="zh-CN" altLang="en-US" sz="2400" dirty="0"/>
              <a:t>，并用快速</a:t>
            </a:r>
            <a:r>
              <a:rPr lang="zh-CN" altLang="en-CN" sz="2400" dirty="0"/>
              <a:t>最近邻</a:t>
            </a:r>
            <a:r>
              <a:rPr lang="zh-CN" altLang="en-US" sz="2400" dirty="0"/>
              <a:t>方法进行特征匹配，</a:t>
            </a:r>
            <a:r>
              <a:rPr lang="en-CN" sz="2400" dirty="0"/>
              <a:t>并将匹配的特征显示出来</a:t>
            </a:r>
            <a:r>
              <a:rPr lang="zh-CN" altLang="en-US" sz="2400" dirty="0"/>
              <a:t>。在终端中</a:t>
            </a:r>
            <a:r>
              <a:rPr lang="en-US" altLang="zh-CN" sz="2400" dirty="0"/>
              <a:t>05</a:t>
            </a:r>
            <a:r>
              <a:rPr lang="zh-CN" altLang="en-US" sz="2400" dirty="0"/>
              <a:t>文件夹的路径下用以下命令运行示例：</a:t>
            </a:r>
            <a:br>
              <a:rPr lang="en-US" altLang="zh-CN" sz="2400" dirty="0"/>
            </a:br>
            <a:r>
              <a:rPr lang="en-GB" altLang="zh-CN" sz="2400" dirty="0">
                <a:solidFill>
                  <a:srgbClr val="0070C0"/>
                </a:solidFill>
                <a:latin typeface="Courier" pitchFamily="2" charset="0"/>
              </a:rPr>
              <a:t>python3 </a:t>
            </a:r>
            <a:r>
              <a:rPr lang="en-GB" altLang="zh-CN" sz="2400" dirty="0" err="1">
                <a:solidFill>
                  <a:srgbClr val="0070C0"/>
                </a:solidFill>
                <a:latin typeface="Courier" pitchFamily="2" charset="0"/>
              </a:rPr>
              <a:t>flann.py</a:t>
            </a:r>
            <a:endParaRPr lang="en-CN" sz="2400" dirty="0">
              <a:solidFill>
                <a:srgbClr val="0070C0"/>
              </a:solidFill>
              <a:latin typeface="Courier" pitchFamily="2" charset="0"/>
            </a:endParaRPr>
          </a:p>
          <a:p>
            <a:pPr>
              <a:lnSpc>
                <a:spcPct val="100000"/>
              </a:lnSpc>
            </a:pPr>
            <a:endParaRPr lang="en-CN" sz="2400" dirty="0"/>
          </a:p>
          <a:p>
            <a:pPr>
              <a:lnSpc>
                <a:spcPct val="100000"/>
              </a:lnSpc>
              <a:buFont typeface="Wingdings" pitchFamily="2" charset="2"/>
              <a:buChar char="v"/>
            </a:pPr>
            <a:r>
              <a:rPr lang="en-CN" sz="2400" dirty="0"/>
              <a:t>当图像显示窗口激活时</a:t>
            </a:r>
            <a:r>
              <a:rPr lang="zh-CN" altLang="en-US" sz="2400" dirty="0"/>
              <a:t>，按任意键退出程序</a:t>
            </a:r>
            <a:endParaRPr lang="en-CN" sz="2400" dirty="0"/>
          </a:p>
          <a:p>
            <a:pPr>
              <a:lnSpc>
                <a:spcPct val="100000"/>
              </a:lnSpc>
            </a:pPr>
            <a:endParaRPr lang="en-CN" dirty="0"/>
          </a:p>
          <a:p>
            <a:endParaRPr lang="en-CN" dirty="0"/>
          </a:p>
        </p:txBody>
      </p:sp>
      <p:sp>
        <p:nvSpPr>
          <p:cNvPr id="4" name="Title 1">
            <a:extLst>
              <a:ext uri="{FF2B5EF4-FFF2-40B4-BE49-F238E27FC236}">
                <a16:creationId xmlns:a16="http://schemas.microsoft.com/office/drawing/2014/main" id="{1F73D7BB-AD2C-EAE8-078F-91925085B31F}"/>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tx1"/>
                </a:solidFill>
                <a:latin typeface="Microsoft YaHei" panose="020B0503020204020204" pitchFamily="34" charset="-122"/>
                <a:ea typeface="Microsoft YaHei" panose="020B0503020204020204" pitchFamily="34" charset="-122"/>
                <a:cs typeface="+mj-cs"/>
              </a:defRPr>
            </a:lvl1pPr>
          </a:lstStyle>
          <a:p>
            <a:r>
              <a:rPr lang="en-CN" dirty="0"/>
              <a:t>OpenCV中的FLANN</a:t>
            </a:r>
          </a:p>
        </p:txBody>
      </p:sp>
    </p:spTree>
    <p:extLst>
      <p:ext uri="{BB962C8B-B14F-4D97-AF65-F5344CB8AC3E}">
        <p14:creationId xmlns:p14="http://schemas.microsoft.com/office/powerpoint/2010/main" val="9410935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883A-A3D9-012F-1F79-78EEAB244393}"/>
              </a:ext>
            </a:extLst>
          </p:cNvPr>
          <p:cNvSpPr>
            <a:spLocks noGrp="1"/>
          </p:cNvSpPr>
          <p:nvPr>
            <p:ph type="title"/>
          </p:nvPr>
        </p:nvSpPr>
        <p:spPr/>
        <p:txBody>
          <a:bodyPr/>
          <a:lstStyle/>
          <a:p>
            <a:r>
              <a:rPr lang="en-CN" dirty="0"/>
              <a:t>OpenCV中的特征匹配类</a:t>
            </a:r>
          </a:p>
        </p:txBody>
      </p:sp>
      <p:sp>
        <p:nvSpPr>
          <p:cNvPr id="3" name="Content Placeholder 2">
            <a:extLst>
              <a:ext uri="{FF2B5EF4-FFF2-40B4-BE49-F238E27FC236}">
                <a16:creationId xmlns:a16="http://schemas.microsoft.com/office/drawing/2014/main" id="{D6D4F58D-8DE2-DDFD-000D-10A0205FD0FC}"/>
              </a:ext>
            </a:extLst>
          </p:cNvPr>
          <p:cNvSpPr>
            <a:spLocks noGrp="1"/>
          </p:cNvSpPr>
          <p:nvPr>
            <p:ph idx="1"/>
          </p:nvPr>
        </p:nvSpPr>
        <p:spPr>
          <a:xfrm>
            <a:off x="838200" y="1825624"/>
            <a:ext cx="10515600" cy="4892809"/>
          </a:xfrm>
        </p:spPr>
        <p:txBody>
          <a:bodyPr>
            <a:normAutofit lnSpcReduction="10000"/>
          </a:bodyPr>
          <a:lstStyle/>
          <a:p>
            <a:pPr marL="0" indent="0">
              <a:lnSpc>
                <a:spcPct val="100000"/>
              </a:lnSpc>
              <a:buNone/>
            </a:pPr>
            <a:endParaRPr lang="en-CN" dirty="0"/>
          </a:p>
          <a:p>
            <a:pPr marL="0" indent="0">
              <a:lnSpc>
                <a:spcPct val="100000"/>
              </a:lnSpc>
              <a:buNone/>
            </a:pPr>
            <a:endParaRPr lang="en-CN" dirty="0"/>
          </a:p>
          <a:p>
            <a:pPr marL="0" indent="0">
              <a:lnSpc>
                <a:spcPct val="100000"/>
              </a:lnSpc>
              <a:buNone/>
            </a:pPr>
            <a:endParaRPr lang="en-CN" dirty="0"/>
          </a:p>
          <a:p>
            <a:pPr marL="0" indent="0">
              <a:lnSpc>
                <a:spcPct val="100000"/>
              </a:lnSpc>
              <a:buNone/>
            </a:pPr>
            <a:endParaRPr lang="en-CN" dirty="0"/>
          </a:p>
          <a:p>
            <a:pPr marL="0" indent="0">
              <a:lnSpc>
                <a:spcPct val="100000"/>
              </a:lnSpc>
              <a:buNone/>
            </a:pPr>
            <a:r>
              <a:rPr lang="en-GB" sz="2400" b="1" dirty="0">
                <a:solidFill>
                  <a:srgbClr val="002060"/>
                </a:solidFill>
              </a:rPr>
              <a:t>r</a:t>
            </a:r>
            <a:r>
              <a:rPr lang="en-CN" sz="2400" b="1" dirty="0">
                <a:solidFill>
                  <a:srgbClr val="002060"/>
                </a:solidFill>
              </a:rPr>
              <a:t>etval = cv.DescriptorMatcher_create(descriptorMatcherType) </a:t>
            </a:r>
          </a:p>
          <a:p>
            <a:pPr>
              <a:lnSpc>
                <a:spcPct val="100000"/>
              </a:lnSpc>
            </a:pPr>
            <a:r>
              <a:rPr lang="en-CN" sz="2400" dirty="0"/>
              <a:t>descriptorMatcherType	特征匹配方法</a:t>
            </a:r>
            <a:r>
              <a:rPr lang="zh-CN" altLang="en-US" sz="2400" dirty="0"/>
              <a:t>。</a:t>
            </a:r>
            <a:endParaRPr lang="en-US" altLang="zh-CN" sz="2400" dirty="0"/>
          </a:p>
          <a:p>
            <a:pPr marL="0" indent="0">
              <a:lnSpc>
                <a:spcPct val="100000"/>
              </a:lnSpc>
              <a:buNone/>
            </a:pPr>
            <a:r>
              <a:rPr lang="en-US" altLang="zh-CN" sz="2400" dirty="0"/>
              <a:t>				</a:t>
            </a:r>
            <a:r>
              <a:rPr lang="zh-CN" altLang="en-US" sz="2400" dirty="0"/>
              <a:t>支持</a:t>
            </a:r>
            <a:r>
              <a:rPr lang="en-GB" altLang="zh-CN" sz="2400" dirty="0"/>
              <a:t>BRUTEFORCE</a:t>
            </a:r>
            <a:r>
              <a:rPr lang="zh-CN" altLang="en-US" sz="2400" dirty="0"/>
              <a:t>，</a:t>
            </a:r>
            <a:r>
              <a:rPr lang="en-GB" sz="2400" dirty="0"/>
              <a:t>BRUTEFORCE_L1</a:t>
            </a:r>
            <a:r>
              <a:rPr lang="zh-CN" altLang="en-US" sz="2400" dirty="0"/>
              <a:t>，</a:t>
            </a:r>
            <a:r>
              <a:rPr lang="en-US" altLang="zh-CN" sz="2400" dirty="0"/>
              <a:t>					</a:t>
            </a:r>
            <a:r>
              <a:rPr lang="en-GB" sz="2400" dirty="0"/>
              <a:t>BRUTEFORCE_HAMMING</a:t>
            </a:r>
            <a:r>
              <a:rPr lang="zh-CN" altLang="en-US" sz="2400" dirty="0"/>
              <a:t>，</a:t>
            </a:r>
            <a:r>
              <a:rPr lang="en-GB" sz="2400" dirty="0"/>
              <a:t> </a:t>
            </a:r>
          </a:p>
          <a:p>
            <a:pPr marL="0" indent="0">
              <a:lnSpc>
                <a:spcPct val="100000"/>
              </a:lnSpc>
              <a:buNone/>
            </a:pPr>
            <a:r>
              <a:rPr lang="en-GB" sz="2400" dirty="0"/>
              <a:t>				BRUTEFORCE_HAMMINGLUT </a:t>
            </a:r>
            <a:r>
              <a:rPr lang="zh-CN" altLang="en-US" sz="2400" dirty="0"/>
              <a:t>，</a:t>
            </a:r>
            <a:endParaRPr lang="en-US" altLang="zh-CN" sz="2400" dirty="0"/>
          </a:p>
          <a:p>
            <a:pPr marL="0" indent="0">
              <a:lnSpc>
                <a:spcPct val="100000"/>
              </a:lnSpc>
              <a:buNone/>
            </a:pPr>
            <a:r>
              <a:rPr lang="en-GB" sz="2400" dirty="0"/>
              <a:t>				BRUTEFORCE_SL2 </a:t>
            </a:r>
            <a:r>
              <a:rPr lang="zh-CN" altLang="en-US" sz="2400" dirty="0"/>
              <a:t>，</a:t>
            </a:r>
            <a:r>
              <a:rPr lang="en-GB" sz="2400" dirty="0"/>
              <a:t>FLANNBASED </a:t>
            </a:r>
            <a:endParaRPr lang="en-CN" sz="2400" dirty="0"/>
          </a:p>
        </p:txBody>
      </p:sp>
      <p:pic>
        <p:nvPicPr>
          <p:cNvPr id="4" name="Picture 3" descr="Diagram&#10;&#10;Description automatically generated with medium confidence">
            <a:extLst>
              <a:ext uri="{FF2B5EF4-FFF2-40B4-BE49-F238E27FC236}">
                <a16:creationId xmlns:a16="http://schemas.microsoft.com/office/drawing/2014/main" id="{D05C0B38-70FB-47D2-D5C8-9F85B4503EE7}"/>
              </a:ext>
            </a:extLst>
          </p:cNvPr>
          <p:cNvPicPr>
            <a:picLocks noChangeAspect="1"/>
          </p:cNvPicPr>
          <p:nvPr/>
        </p:nvPicPr>
        <p:blipFill>
          <a:blip r:embed="rId2"/>
          <a:stretch>
            <a:fillRect/>
          </a:stretch>
        </p:blipFill>
        <p:spPr>
          <a:xfrm>
            <a:off x="3092183" y="1671621"/>
            <a:ext cx="2120900" cy="2006600"/>
          </a:xfrm>
          <a:prstGeom prst="rect">
            <a:avLst/>
          </a:prstGeom>
        </p:spPr>
      </p:pic>
      <p:pic>
        <p:nvPicPr>
          <p:cNvPr id="5" name="Picture 4" descr="Diagram&#10;&#10;Description automatically generated">
            <a:extLst>
              <a:ext uri="{FF2B5EF4-FFF2-40B4-BE49-F238E27FC236}">
                <a16:creationId xmlns:a16="http://schemas.microsoft.com/office/drawing/2014/main" id="{852F1E8F-6C11-7C3C-B67B-488B4A78C61F}"/>
              </a:ext>
            </a:extLst>
          </p:cNvPr>
          <p:cNvPicPr>
            <a:picLocks noChangeAspect="1"/>
          </p:cNvPicPr>
          <p:nvPr/>
        </p:nvPicPr>
        <p:blipFill>
          <a:blip r:embed="rId3"/>
          <a:stretch>
            <a:fillRect/>
          </a:stretch>
        </p:blipFill>
        <p:spPr>
          <a:xfrm>
            <a:off x="5976620" y="1671621"/>
            <a:ext cx="1993900" cy="1981200"/>
          </a:xfrm>
          <a:prstGeom prst="rect">
            <a:avLst/>
          </a:prstGeom>
        </p:spPr>
      </p:pic>
      <p:sp>
        <p:nvSpPr>
          <p:cNvPr id="6" name="Rectangle 5">
            <a:extLst>
              <a:ext uri="{FF2B5EF4-FFF2-40B4-BE49-F238E27FC236}">
                <a16:creationId xmlns:a16="http://schemas.microsoft.com/office/drawing/2014/main" id="{0CB0A861-19D4-D82E-241B-2EB350428D7F}"/>
              </a:ext>
            </a:extLst>
          </p:cNvPr>
          <p:cNvSpPr/>
          <p:nvPr/>
        </p:nvSpPr>
        <p:spPr>
          <a:xfrm>
            <a:off x="3040915" y="2377356"/>
            <a:ext cx="5044306" cy="5951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2463807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69B6-4661-20DB-5E9D-F3D980C211D4}"/>
              </a:ext>
            </a:extLst>
          </p:cNvPr>
          <p:cNvSpPr>
            <a:spLocks noGrp="1"/>
          </p:cNvSpPr>
          <p:nvPr>
            <p:ph type="title"/>
          </p:nvPr>
        </p:nvSpPr>
        <p:spPr/>
        <p:txBody>
          <a:bodyPr/>
          <a:lstStyle/>
          <a:p>
            <a:r>
              <a:rPr lang="en-CN" dirty="0"/>
              <a:t>总结</a:t>
            </a:r>
          </a:p>
        </p:txBody>
      </p:sp>
      <p:sp>
        <p:nvSpPr>
          <p:cNvPr id="3" name="Content Placeholder 2">
            <a:extLst>
              <a:ext uri="{FF2B5EF4-FFF2-40B4-BE49-F238E27FC236}">
                <a16:creationId xmlns:a16="http://schemas.microsoft.com/office/drawing/2014/main" id="{1A466EA3-0735-C161-381B-5412E8FC5133}"/>
              </a:ext>
            </a:extLst>
          </p:cNvPr>
          <p:cNvSpPr>
            <a:spLocks noGrp="1"/>
          </p:cNvSpPr>
          <p:nvPr>
            <p:ph idx="1"/>
          </p:nvPr>
        </p:nvSpPr>
        <p:spPr>
          <a:xfrm>
            <a:off x="838200" y="1583888"/>
            <a:ext cx="10515600" cy="4351338"/>
          </a:xfrm>
        </p:spPr>
        <p:txBody>
          <a:bodyPr/>
          <a:lstStyle/>
          <a:p>
            <a:r>
              <a:rPr lang="en-CN" dirty="0"/>
              <a:t>图像特征提取方法</a:t>
            </a:r>
          </a:p>
          <a:p>
            <a:r>
              <a:rPr lang="en-CN" dirty="0"/>
              <a:t>图像特征匹配方法</a:t>
            </a:r>
          </a:p>
          <a:p>
            <a:r>
              <a:rPr lang="en-US" dirty="0" err="1"/>
              <a:t>OpenCV中的特征提取和匹配实现</a:t>
            </a:r>
            <a:endParaRPr lang="en-CN" dirty="0"/>
          </a:p>
        </p:txBody>
      </p:sp>
      <p:sp>
        <p:nvSpPr>
          <p:cNvPr id="4" name="Title 1">
            <a:extLst>
              <a:ext uri="{FF2B5EF4-FFF2-40B4-BE49-F238E27FC236}">
                <a16:creationId xmlns:a16="http://schemas.microsoft.com/office/drawing/2014/main" id="{D23F76F6-295F-CB2B-0784-36B37D6A63DA}"/>
              </a:ext>
            </a:extLst>
          </p:cNvPr>
          <p:cNvSpPr txBox="1">
            <a:spLocks/>
          </p:cNvSpPr>
          <p:nvPr/>
        </p:nvSpPr>
        <p:spPr>
          <a:xfrm>
            <a:off x="832946" y="32817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tx1"/>
                </a:solidFill>
                <a:latin typeface="Microsoft YaHei" panose="020B0503020204020204" pitchFamily="34" charset="-122"/>
                <a:ea typeface="Microsoft YaHei" panose="020B0503020204020204" pitchFamily="34" charset="-122"/>
                <a:cs typeface="+mj-cs"/>
              </a:defRPr>
            </a:lvl1pPr>
          </a:lstStyle>
          <a:p>
            <a:r>
              <a:rPr lang="en-CN" dirty="0"/>
              <a:t>练习</a:t>
            </a:r>
          </a:p>
        </p:txBody>
      </p:sp>
      <p:sp>
        <p:nvSpPr>
          <p:cNvPr id="5" name="Content Placeholder 2">
            <a:extLst>
              <a:ext uri="{FF2B5EF4-FFF2-40B4-BE49-F238E27FC236}">
                <a16:creationId xmlns:a16="http://schemas.microsoft.com/office/drawing/2014/main" id="{5072F01A-8357-0FF4-A4EB-7014EF16CA93}"/>
              </a:ext>
            </a:extLst>
          </p:cNvPr>
          <p:cNvSpPr txBox="1">
            <a:spLocks/>
          </p:cNvSpPr>
          <p:nvPr/>
        </p:nvSpPr>
        <p:spPr>
          <a:xfrm>
            <a:off x="832946" y="450050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N" dirty="0"/>
              <a:t>提取给定两幅图像的ORB特征</a:t>
            </a:r>
            <a:r>
              <a:rPr lang="zh-CN" altLang="en-US" dirty="0"/>
              <a:t>，</a:t>
            </a:r>
            <a:r>
              <a:rPr lang="en-CN" dirty="0"/>
              <a:t>用FLANN进行特征匹配并显示</a:t>
            </a:r>
            <a:r>
              <a:rPr lang="zh-CN" altLang="en-US" dirty="0"/>
              <a:t>。</a:t>
            </a:r>
            <a:endParaRPr lang="en-CN" dirty="0"/>
          </a:p>
        </p:txBody>
      </p:sp>
    </p:spTree>
    <p:extLst>
      <p:ext uri="{BB962C8B-B14F-4D97-AF65-F5344CB8AC3E}">
        <p14:creationId xmlns:p14="http://schemas.microsoft.com/office/powerpoint/2010/main" val="2104836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997E3-7F4E-26B7-B529-E52FC5B345B4}"/>
              </a:ext>
            </a:extLst>
          </p:cNvPr>
          <p:cNvSpPr>
            <a:spLocks noGrp="1"/>
          </p:cNvSpPr>
          <p:nvPr>
            <p:ph type="title"/>
          </p:nvPr>
        </p:nvSpPr>
        <p:spPr/>
        <p:txBody>
          <a:bodyPr/>
          <a:lstStyle/>
          <a:p>
            <a:r>
              <a:rPr lang="en-CN" dirty="0"/>
              <a:t>图像特征提取方法</a:t>
            </a:r>
          </a:p>
        </p:txBody>
      </p:sp>
      <p:sp>
        <p:nvSpPr>
          <p:cNvPr id="3" name="Content Placeholder 2">
            <a:extLst>
              <a:ext uri="{FF2B5EF4-FFF2-40B4-BE49-F238E27FC236}">
                <a16:creationId xmlns:a16="http://schemas.microsoft.com/office/drawing/2014/main" id="{00A62CB7-78FA-A48E-F31C-8BE5D4A133A0}"/>
              </a:ext>
            </a:extLst>
          </p:cNvPr>
          <p:cNvSpPr>
            <a:spLocks noGrp="1"/>
          </p:cNvSpPr>
          <p:nvPr>
            <p:ph idx="1"/>
          </p:nvPr>
        </p:nvSpPr>
        <p:spPr/>
        <p:txBody>
          <a:bodyPr/>
          <a:lstStyle/>
          <a:p>
            <a:r>
              <a:rPr lang="en-CN" dirty="0"/>
              <a:t>传统的特征提取方法</a:t>
            </a:r>
          </a:p>
          <a:p>
            <a:pPr lvl="1"/>
            <a:r>
              <a:rPr lang="en-CN" dirty="0"/>
              <a:t>直方图</a:t>
            </a:r>
          </a:p>
          <a:p>
            <a:pPr lvl="1"/>
            <a:r>
              <a:rPr lang="en-CN" dirty="0"/>
              <a:t>SIFT</a:t>
            </a:r>
          </a:p>
          <a:p>
            <a:pPr lvl="1"/>
            <a:r>
              <a:rPr lang="en-CN" dirty="0"/>
              <a:t>ORB</a:t>
            </a:r>
          </a:p>
          <a:p>
            <a:pPr lvl="1"/>
            <a:r>
              <a:rPr lang="en-CN" dirty="0"/>
              <a:t>HoG</a:t>
            </a:r>
          </a:p>
          <a:p>
            <a:pPr lvl="1"/>
            <a:r>
              <a:rPr lang="en-CN" dirty="0"/>
              <a:t>LBP</a:t>
            </a:r>
          </a:p>
          <a:p>
            <a:pPr lvl="1"/>
            <a:r>
              <a:rPr lang="en-CN" dirty="0"/>
              <a:t>HAAR</a:t>
            </a:r>
          </a:p>
          <a:p>
            <a:pPr lvl="1"/>
            <a:r>
              <a:rPr lang="en-CN" dirty="0"/>
              <a:t>……</a:t>
            </a:r>
          </a:p>
          <a:p>
            <a:r>
              <a:rPr lang="en-CN" dirty="0"/>
              <a:t>基于深度学习的特征提取</a:t>
            </a:r>
          </a:p>
        </p:txBody>
      </p:sp>
    </p:spTree>
    <p:extLst>
      <p:ext uri="{BB962C8B-B14F-4D97-AF65-F5344CB8AC3E}">
        <p14:creationId xmlns:p14="http://schemas.microsoft.com/office/powerpoint/2010/main" val="3245572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76705-B200-BE3B-94EB-A2A4906DD091}"/>
              </a:ext>
            </a:extLst>
          </p:cNvPr>
          <p:cNvSpPr>
            <a:spLocks noGrp="1"/>
          </p:cNvSpPr>
          <p:nvPr>
            <p:ph type="title"/>
          </p:nvPr>
        </p:nvSpPr>
        <p:spPr/>
        <p:txBody>
          <a:bodyPr/>
          <a:lstStyle/>
          <a:p>
            <a:r>
              <a:rPr lang="en-CN" dirty="0"/>
              <a:t>特征提取方法</a:t>
            </a:r>
            <a:r>
              <a:rPr lang="zh-CN" altLang="en-US" dirty="0"/>
              <a:t>：</a:t>
            </a:r>
            <a:r>
              <a:rPr lang="en-CN" dirty="0"/>
              <a:t>SIFT</a:t>
            </a:r>
          </a:p>
        </p:txBody>
      </p:sp>
      <p:sp>
        <p:nvSpPr>
          <p:cNvPr id="3" name="Content Placeholder 2">
            <a:extLst>
              <a:ext uri="{FF2B5EF4-FFF2-40B4-BE49-F238E27FC236}">
                <a16:creationId xmlns:a16="http://schemas.microsoft.com/office/drawing/2014/main" id="{CDA765F7-D192-DF32-F9C4-BB30A43D5700}"/>
              </a:ext>
            </a:extLst>
          </p:cNvPr>
          <p:cNvSpPr>
            <a:spLocks noGrp="1"/>
          </p:cNvSpPr>
          <p:nvPr>
            <p:ph idx="1"/>
          </p:nvPr>
        </p:nvSpPr>
        <p:spPr/>
        <p:txBody>
          <a:bodyPr/>
          <a:lstStyle/>
          <a:p>
            <a:pPr>
              <a:lnSpc>
                <a:spcPct val="100000"/>
              </a:lnSpc>
            </a:pPr>
            <a:r>
              <a:rPr lang="en-CN" dirty="0"/>
              <a:t>SIFT是</a:t>
            </a:r>
            <a:r>
              <a:rPr lang="en-GB" b="1" dirty="0">
                <a:solidFill>
                  <a:srgbClr val="C00000"/>
                </a:solidFill>
              </a:rPr>
              <a:t>S</a:t>
            </a:r>
            <a:r>
              <a:rPr lang="en-GB" dirty="0"/>
              <a:t>cale-</a:t>
            </a:r>
            <a:r>
              <a:rPr lang="en-GB" b="1" dirty="0">
                <a:solidFill>
                  <a:srgbClr val="C00000"/>
                </a:solidFill>
              </a:rPr>
              <a:t>I</a:t>
            </a:r>
            <a:r>
              <a:rPr lang="en-GB" dirty="0"/>
              <a:t>nvariant </a:t>
            </a:r>
            <a:r>
              <a:rPr lang="en-GB" b="1" dirty="0">
                <a:solidFill>
                  <a:srgbClr val="C00000"/>
                </a:solidFill>
              </a:rPr>
              <a:t>F</a:t>
            </a:r>
            <a:r>
              <a:rPr lang="en-GB" dirty="0"/>
              <a:t>eature </a:t>
            </a:r>
            <a:r>
              <a:rPr lang="en-GB" b="1" dirty="0" err="1">
                <a:solidFill>
                  <a:srgbClr val="C00000"/>
                </a:solidFill>
              </a:rPr>
              <a:t>T</a:t>
            </a:r>
            <a:r>
              <a:rPr lang="en-GB" dirty="0" err="1"/>
              <a:t>ransform的缩写</a:t>
            </a:r>
            <a:r>
              <a:rPr lang="zh-CN" altLang="en-US" dirty="0"/>
              <a:t>。</a:t>
            </a:r>
            <a:r>
              <a:rPr lang="en-US" altLang="zh-CN" dirty="0"/>
              <a:t>SIFT</a:t>
            </a:r>
            <a:r>
              <a:rPr lang="zh-CN" altLang="en-US" dirty="0"/>
              <a:t>特征属于局部特征，对旋转、尺度缩放和亮度变化具有不变性，在一定程度上对仿射变换、噪声、遮挡等保持稳定。</a:t>
            </a:r>
            <a:endParaRPr lang="en-US" altLang="zh-CN" dirty="0"/>
          </a:p>
          <a:p>
            <a:pPr>
              <a:lnSpc>
                <a:spcPct val="100000"/>
              </a:lnSpc>
            </a:pPr>
            <a:r>
              <a:rPr lang="en-GB" dirty="0" err="1"/>
              <a:t>SIFT特征的提取主要有以下几步</a:t>
            </a:r>
            <a:r>
              <a:rPr lang="zh-CN" altLang="en-US" dirty="0"/>
              <a:t>：</a:t>
            </a:r>
            <a:endParaRPr lang="en-US" altLang="zh-CN" dirty="0"/>
          </a:p>
          <a:p>
            <a:pPr lvl="1">
              <a:lnSpc>
                <a:spcPct val="100000"/>
              </a:lnSpc>
              <a:buFont typeface="Wingdings" pitchFamily="2" charset="2"/>
              <a:buChar char="§"/>
            </a:pPr>
            <a:r>
              <a:rPr lang="en-GB" dirty="0" err="1"/>
              <a:t>尺度空间极值点检测</a:t>
            </a:r>
            <a:endParaRPr lang="en-GB" dirty="0"/>
          </a:p>
          <a:p>
            <a:pPr lvl="1">
              <a:lnSpc>
                <a:spcPct val="100000"/>
              </a:lnSpc>
              <a:buFont typeface="Wingdings" pitchFamily="2" charset="2"/>
              <a:buChar char="§"/>
            </a:pPr>
            <a:r>
              <a:rPr lang="en-GB" dirty="0" err="1"/>
              <a:t>定位关键点</a:t>
            </a:r>
            <a:endParaRPr lang="en-GB" dirty="0"/>
          </a:p>
          <a:p>
            <a:pPr lvl="1">
              <a:lnSpc>
                <a:spcPct val="100000"/>
              </a:lnSpc>
              <a:buFont typeface="Wingdings" pitchFamily="2" charset="2"/>
              <a:buChar char="§"/>
            </a:pPr>
            <a:r>
              <a:rPr lang="en-GB" dirty="0" err="1"/>
              <a:t>关键点方向分配</a:t>
            </a:r>
            <a:endParaRPr lang="en-GB" dirty="0"/>
          </a:p>
          <a:p>
            <a:pPr lvl="1">
              <a:lnSpc>
                <a:spcPct val="100000"/>
              </a:lnSpc>
              <a:buFont typeface="Wingdings" pitchFamily="2" charset="2"/>
              <a:buChar char="§"/>
            </a:pPr>
            <a:r>
              <a:rPr lang="en-GB" dirty="0" err="1"/>
              <a:t>关键点描述</a:t>
            </a:r>
            <a:r>
              <a:rPr lang="en-GB" dirty="0"/>
              <a:t> </a:t>
            </a:r>
            <a:endParaRPr lang="en-CN" dirty="0"/>
          </a:p>
        </p:txBody>
      </p:sp>
    </p:spTree>
    <p:extLst>
      <p:ext uri="{BB962C8B-B14F-4D97-AF65-F5344CB8AC3E}">
        <p14:creationId xmlns:p14="http://schemas.microsoft.com/office/powerpoint/2010/main" val="4046388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6E1565-7DB5-7896-A777-4A2D75F8CE16}"/>
              </a:ext>
            </a:extLst>
          </p:cNvPr>
          <p:cNvSpPr>
            <a:spLocks noGrp="1"/>
          </p:cNvSpPr>
          <p:nvPr>
            <p:ph idx="1"/>
          </p:nvPr>
        </p:nvSpPr>
        <p:spPr>
          <a:xfrm>
            <a:off x="838200" y="1420252"/>
            <a:ext cx="10515600" cy="5662834"/>
          </a:xfrm>
        </p:spPr>
        <p:txBody>
          <a:bodyPr>
            <a:normAutofit/>
          </a:bodyPr>
          <a:lstStyle/>
          <a:p>
            <a:pPr marL="0" indent="0" algn="just">
              <a:lnSpc>
                <a:spcPct val="100000"/>
              </a:lnSpc>
              <a:buNone/>
            </a:pPr>
            <a:r>
              <a:rPr lang="en-CN" dirty="0"/>
              <a:t>OpenCV实现了一个</a:t>
            </a:r>
            <a:r>
              <a:rPr lang="en-CN" b="1" dirty="0">
                <a:solidFill>
                  <a:schemeClr val="accent5">
                    <a:lumMod val="50000"/>
                  </a:schemeClr>
                </a:solidFill>
              </a:rPr>
              <a:t>SIFT类</a:t>
            </a:r>
            <a:r>
              <a:rPr lang="en-CN" dirty="0"/>
              <a:t>来提取SIFT特征</a:t>
            </a:r>
            <a:r>
              <a:rPr lang="zh-CN" altLang="en-US" dirty="0"/>
              <a:t>。</a:t>
            </a:r>
            <a:r>
              <a:rPr lang="en-CN" dirty="0"/>
              <a:t>2020年</a:t>
            </a:r>
            <a:r>
              <a:rPr lang="en-US" altLang="zh-CN" dirty="0"/>
              <a:t>3</a:t>
            </a:r>
            <a:r>
              <a:rPr lang="zh-CN" altLang="en-US" dirty="0"/>
              <a:t>月</a:t>
            </a:r>
            <a:r>
              <a:rPr lang="en-US" altLang="zh-CN" dirty="0"/>
              <a:t>7</a:t>
            </a:r>
            <a:r>
              <a:rPr lang="zh-CN" altLang="en-US" dirty="0"/>
              <a:t>日</a:t>
            </a:r>
            <a:r>
              <a:rPr lang="en-US" altLang="zh-CN" dirty="0"/>
              <a:t>SIFT</a:t>
            </a:r>
            <a:r>
              <a:rPr lang="zh-CN" altLang="en-US" dirty="0"/>
              <a:t>的专利保护失效后，</a:t>
            </a:r>
            <a:r>
              <a:rPr lang="en-US" altLang="zh-CN" dirty="0"/>
              <a:t>SIFT</a:t>
            </a:r>
            <a:r>
              <a:rPr lang="zh-CN" altLang="en-US" dirty="0"/>
              <a:t>的相关代码从</a:t>
            </a:r>
            <a:r>
              <a:rPr lang="en-US" altLang="zh-CN" dirty="0" err="1"/>
              <a:t>opencv_contrib</a:t>
            </a:r>
            <a:r>
              <a:rPr lang="zh-CN" altLang="en-US" dirty="0"/>
              <a:t>仓库移入</a:t>
            </a:r>
            <a:r>
              <a:rPr lang="en-US" altLang="zh-CN" dirty="0" err="1"/>
              <a:t>opencv</a:t>
            </a:r>
            <a:r>
              <a:rPr lang="zh-CN" altLang="en-CN" dirty="0"/>
              <a:t>仓</a:t>
            </a:r>
            <a:r>
              <a:rPr lang="zh-CN" altLang="en-US" dirty="0"/>
              <a:t>库。</a:t>
            </a:r>
            <a:endParaRPr lang="en-US" altLang="zh-CN" dirty="0"/>
          </a:p>
          <a:p>
            <a:pPr marL="0" indent="0" algn="just">
              <a:lnSpc>
                <a:spcPct val="100000"/>
              </a:lnSpc>
              <a:buNone/>
            </a:pPr>
            <a:endParaRPr lang="en-GB" dirty="0"/>
          </a:p>
          <a:p>
            <a:pPr marL="0" indent="0">
              <a:buNone/>
            </a:pPr>
            <a:r>
              <a:rPr lang="en-GB" dirty="0">
                <a:solidFill>
                  <a:srgbClr val="002060"/>
                </a:solidFill>
                <a:latin typeface="Courier" pitchFamily="2" charset="0"/>
              </a:rPr>
              <a:t>		sift = </a:t>
            </a:r>
            <a:r>
              <a:rPr lang="en-GB" dirty="0" err="1">
                <a:solidFill>
                  <a:srgbClr val="002060"/>
                </a:solidFill>
                <a:latin typeface="Courier" pitchFamily="2" charset="0"/>
              </a:rPr>
              <a:t>cv.SIFT_create</a:t>
            </a:r>
            <a:r>
              <a:rPr lang="en-GB" dirty="0">
                <a:solidFill>
                  <a:srgbClr val="002060"/>
                </a:solidFill>
                <a:latin typeface="Courier" pitchFamily="2" charset="0"/>
              </a:rPr>
              <a:t>()</a:t>
            </a:r>
          </a:p>
          <a:p>
            <a:pPr marL="0" indent="0">
              <a:buNone/>
            </a:pPr>
            <a:r>
              <a:rPr lang="en-GB" dirty="0">
                <a:solidFill>
                  <a:srgbClr val="002060"/>
                </a:solidFill>
                <a:latin typeface="Courier" pitchFamily="2" charset="0"/>
              </a:rPr>
              <a:t>		</a:t>
            </a:r>
            <a:r>
              <a:rPr lang="en-GB" dirty="0" err="1">
                <a:solidFill>
                  <a:srgbClr val="002060"/>
                </a:solidFill>
                <a:latin typeface="Courier" pitchFamily="2" charset="0"/>
              </a:rPr>
              <a:t>kp</a:t>
            </a:r>
            <a:r>
              <a:rPr lang="en-GB" dirty="0">
                <a:solidFill>
                  <a:srgbClr val="002060"/>
                </a:solidFill>
                <a:latin typeface="Courier" pitchFamily="2" charset="0"/>
              </a:rPr>
              <a:t> = </a:t>
            </a:r>
            <a:r>
              <a:rPr lang="en-GB" dirty="0" err="1">
                <a:solidFill>
                  <a:srgbClr val="002060"/>
                </a:solidFill>
                <a:latin typeface="Courier" pitchFamily="2" charset="0"/>
              </a:rPr>
              <a:t>sift.detect</a:t>
            </a:r>
            <a:r>
              <a:rPr lang="en-GB" dirty="0">
                <a:solidFill>
                  <a:srgbClr val="002060"/>
                </a:solidFill>
                <a:latin typeface="Courier" pitchFamily="2" charset="0"/>
              </a:rPr>
              <a:t>(</a:t>
            </a:r>
            <a:r>
              <a:rPr lang="en-GB" dirty="0" err="1">
                <a:solidFill>
                  <a:srgbClr val="002060"/>
                </a:solidFill>
                <a:latin typeface="Courier" pitchFamily="2" charset="0"/>
              </a:rPr>
              <a:t>grayimg</a:t>
            </a:r>
            <a:r>
              <a:rPr lang="en-GB" dirty="0">
                <a:solidFill>
                  <a:srgbClr val="002060"/>
                </a:solidFill>
                <a:latin typeface="Courier" pitchFamily="2" charset="0"/>
              </a:rPr>
              <a:t>, None)</a:t>
            </a:r>
          </a:p>
          <a:p>
            <a:pPr marL="0" indent="0">
              <a:buNone/>
            </a:pPr>
            <a:r>
              <a:rPr lang="en-GB" dirty="0">
                <a:solidFill>
                  <a:srgbClr val="002060"/>
                </a:solidFill>
                <a:latin typeface="Courier" pitchFamily="2" charset="0"/>
              </a:rPr>
              <a:t>		</a:t>
            </a:r>
            <a:r>
              <a:rPr lang="en-GB" dirty="0" err="1">
                <a:solidFill>
                  <a:srgbClr val="002060"/>
                </a:solidFill>
                <a:latin typeface="Courier" pitchFamily="2" charset="0"/>
              </a:rPr>
              <a:t>kp</a:t>
            </a:r>
            <a:r>
              <a:rPr lang="en-GB" dirty="0">
                <a:solidFill>
                  <a:srgbClr val="002060"/>
                </a:solidFill>
                <a:latin typeface="Courier" pitchFamily="2" charset="0"/>
              </a:rPr>
              <a:t>, des = </a:t>
            </a:r>
            <a:r>
              <a:rPr lang="en-GB" dirty="0" err="1">
                <a:solidFill>
                  <a:srgbClr val="002060"/>
                </a:solidFill>
                <a:latin typeface="Courier" pitchFamily="2" charset="0"/>
              </a:rPr>
              <a:t>sift.compute</a:t>
            </a:r>
            <a:r>
              <a:rPr lang="en-GB" dirty="0">
                <a:solidFill>
                  <a:srgbClr val="002060"/>
                </a:solidFill>
                <a:latin typeface="Courier" pitchFamily="2" charset="0"/>
              </a:rPr>
              <a:t>(</a:t>
            </a:r>
            <a:r>
              <a:rPr lang="en-GB" dirty="0" err="1">
                <a:solidFill>
                  <a:srgbClr val="002060"/>
                </a:solidFill>
                <a:latin typeface="Courier" pitchFamily="2" charset="0"/>
              </a:rPr>
              <a:t>grayimg</a:t>
            </a:r>
            <a:r>
              <a:rPr lang="en-GB" dirty="0">
                <a:solidFill>
                  <a:srgbClr val="002060"/>
                </a:solidFill>
                <a:latin typeface="Courier" pitchFamily="2" charset="0"/>
              </a:rPr>
              <a:t>, </a:t>
            </a:r>
            <a:r>
              <a:rPr lang="en-GB" dirty="0" err="1">
                <a:solidFill>
                  <a:srgbClr val="002060"/>
                </a:solidFill>
                <a:latin typeface="Courier" pitchFamily="2" charset="0"/>
              </a:rPr>
              <a:t>kp</a:t>
            </a:r>
            <a:r>
              <a:rPr lang="en-GB" dirty="0">
                <a:solidFill>
                  <a:srgbClr val="002060"/>
                </a:solidFill>
                <a:latin typeface="Courier" pitchFamily="2" charset="0"/>
              </a:rPr>
              <a:t>)</a:t>
            </a:r>
          </a:p>
          <a:p>
            <a:pPr marL="0" indent="0">
              <a:buNone/>
            </a:pPr>
            <a:r>
              <a:rPr lang="en-GB" dirty="0">
                <a:solidFill>
                  <a:srgbClr val="002060"/>
                </a:solidFill>
                <a:latin typeface="Courier" pitchFamily="2" charset="0"/>
              </a:rPr>
              <a:t>		</a:t>
            </a:r>
            <a:r>
              <a:rPr lang="en-GB" dirty="0" err="1">
                <a:solidFill>
                  <a:srgbClr val="002060"/>
                </a:solidFill>
                <a:latin typeface="Courier" pitchFamily="2" charset="0"/>
              </a:rPr>
              <a:t>kp</a:t>
            </a:r>
            <a:r>
              <a:rPr lang="en-GB" dirty="0">
                <a:solidFill>
                  <a:srgbClr val="002060"/>
                </a:solidFill>
                <a:latin typeface="Courier" pitchFamily="2" charset="0"/>
              </a:rPr>
              <a:t>, des = </a:t>
            </a:r>
            <a:r>
              <a:rPr lang="en-GB" dirty="0" err="1">
                <a:solidFill>
                  <a:srgbClr val="002060"/>
                </a:solidFill>
                <a:latin typeface="Courier" pitchFamily="2" charset="0"/>
              </a:rPr>
              <a:t>sift.detectAndCompute</a:t>
            </a:r>
            <a:r>
              <a:rPr lang="en-GB" dirty="0">
                <a:solidFill>
                  <a:srgbClr val="002060"/>
                </a:solidFill>
                <a:latin typeface="Courier" pitchFamily="2" charset="0"/>
              </a:rPr>
              <a:t>(</a:t>
            </a:r>
            <a:r>
              <a:rPr lang="en-GB" dirty="0" err="1">
                <a:solidFill>
                  <a:srgbClr val="002060"/>
                </a:solidFill>
                <a:latin typeface="Courier" pitchFamily="2" charset="0"/>
              </a:rPr>
              <a:t>gray</a:t>
            </a:r>
            <a:r>
              <a:rPr lang="en-GB" dirty="0">
                <a:solidFill>
                  <a:srgbClr val="002060"/>
                </a:solidFill>
                <a:latin typeface="Courier" pitchFamily="2" charset="0"/>
              </a:rPr>
              <a:t>, 					None)</a:t>
            </a:r>
            <a:endParaRPr lang="en-US" dirty="0">
              <a:solidFill>
                <a:srgbClr val="002060"/>
              </a:solidFill>
              <a:latin typeface="Courier" pitchFamily="2" charset="0"/>
            </a:endParaRPr>
          </a:p>
        </p:txBody>
      </p:sp>
      <p:pic>
        <p:nvPicPr>
          <p:cNvPr id="10" name="Content Placeholder 4" descr="Graphical user interface&#10;&#10;Description automatically generated with medium confidence">
            <a:extLst>
              <a:ext uri="{FF2B5EF4-FFF2-40B4-BE49-F238E27FC236}">
                <a16:creationId xmlns:a16="http://schemas.microsoft.com/office/drawing/2014/main" id="{3707A496-F027-CFE7-87C6-BEB1A1CD478C}"/>
              </a:ext>
            </a:extLst>
          </p:cNvPr>
          <p:cNvPicPr>
            <a:picLocks noChangeAspect="1"/>
          </p:cNvPicPr>
          <p:nvPr/>
        </p:nvPicPr>
        <p:blipFill>
          <a:blip r:embed="rId2"/>
          <a:stretch>
            <a:fillRect/>
          </a:stretch>
        </p:blipFill>
        <p:spPr>
          <a:xfrm>
            <a:off x="575695" y="3290590"/>
            <a:ext cx="1672369" cy="2472198"/>
          </a:xfrm>
          <a:prstGeom prst="rect">
            <a:avLst/>
          </a:prstGeom>
        </p:spPr>
      </p:pic>
      <p:sp>
        <p:nvSpPr>
          <p:cNvPr id="11" name="Rectangle 10">
            <a:extLst>
              <a:ext uri="{FF2B5EF4-FFF2-40B4-BE49-F238E27FC236}">
                <a16:creationId xmlns:a16="http://schemas.microsoft.com/office/drawing/2014/main" id="{9C94B8E8-6949-1B99-21AB-651014698458}"/>
              </a:ext>
            </a:extLst>
          </p:cNvPr>
          <p:cNvSpPr/>
          <p:nvPr/>
        </p:nvSpPr>
        <p:spPr>
          <a:xfrm>
            <a:off x="300161" y="5254286"/>
            <a:ext cx="2223435" cy="5951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5" name="Title 1">
            <a:extLst>
              <a:ext uri="{FF2B5EF4-FFF2-40B4-BE49-F238E27FC236}">
                <a16:creationId xmlns:a16="http://schemas.microsoft.com/office/drawing/2014/main" id="{8B00873C-09BB-A735-B8ED-3D4B3C97A222}"/>
              </a:ext>
            </a:extLst>
          </p:cNvPr>
          <p:cNvSpPr>
            <a:spLocks noGrp="1"/>
          </p:cNvSpPr>
          <p:nvPr>
            <p:ph type="title"/>
          </p:nvPr>
        </p:nvSpPr>
        <p:spPr>
          <a:xfrm>
            <a:off x="838200" y="207471"/>
            <a:ext cx="10515600" cy="1325563"/>
          </a:xfrm>
        </p:spPr>
        <p:txBody>
          <a:bodyPr/>
          <a:lstStyle/>
          <a:p>
            <a:r>
              <a:rPr lang="en-CN" dirty="0"/>
              <a:t>OpenCV中的SIFT</a:t>
            </a:r>
          </a:p>
        </p:txBody>
      </p:sp>
    </p:spTree>
    <p:extLst>
      <p:ext uri="{BB962C8B-B14F-4D97-AF65-F5344CB8AC3E}">
        <p14:creationId xmlns:p14="http://schemas.microsoft.com/office/powerpoint/2010/main" val="3477644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39A433-C656-FEE5-A8A5-15C6A60904B8}"/>
              </a:ext>
            </a:extLst>
          </p:cNvPr>
          <p:cNvSpPr>
            <a:spLocks noGrp="1"/>
          </p:cNvSpPr>
          <p:nvPr>
            <p:ph idx="1"/>
          </p:nvPr>
        </p:nvSpPr>
        <p:spPr>
          <a:xfrm>
            <a:off x="838200" y="1478785"/>
            <a:ext cx="10515600" cy="4351338"/>
          </a:xfrm>
        </p:spPr>
        <p:txBody>
          <a:bodyPr/>
          <a:lstStyle/>
          <a:p>
            <a:pPr marL="0" indent="0">
              <a:lnSpc>
                <a:spcPct val="100000"/>
              </a:lnSpc>
              <a:buNone/>
            </a:pPr>
            <a:r>
              <a:rPr lang="en-GB" dirty="0" err="1"/>
              <a:t>构建SIFT类对象</a:t>
            </a:r>
            <a:r>
              <a:rPr lang="zh-CN" altLang="en-US" dirty="0"/>
              <a:t>：</a:t>
            </a:r>
            <a:endParaRPr lang="en-US" altLang="zh-CN" dirty="0"/>
          </a:p>
          <a:p>
            <a:pPr marL="0" indent="0">
              <a:lnSpc>
                <a:spcPct val="100000"/>
              </a:lnSpc>
              <a:buNone/>
            </a:pPr>
            <a:r>
              <a:rPr lang="en-GB" sz="2000" b="1" dirty="0" err="1">
                <a:solidFill>
                  <a:srgbClr val="002060"/>
                </a:solidFill>
              </a:rPr>
              <a:t>retval</a:t>
            </a:r>
            <a:r>
              <a:rPr lang="en-GB" sz="2000" b="1" dirty="0">
                <a:solidFill>
                  <a:srgbClr val="002060"/>
                </a:solidFill>
              </a:rPr>
              <a:t> = </a:t>
            </a:r>
            <a:r>
              <a:rPr lang="en-GB" sz="2000" b="1" dirty="0" err="1">
                <a:solidFill>
                  <a:srgbClr val="002060"/>
                </a:solidFill>
              </a:rPr>
              <a:t>cv.SIFT.create</a:t>
            </a:r>
            <a:r>
              <a:rPr lang="en-GB" sz="2000" b="1" dirty="0">
                <a:solidFill>
                  <a:srgbClr val="002060"/>
                </a:solidFill>
              </a:rPr>
              <a:t>([</a:t>
            </a:r>
            <a:r>
              <a:rPr lang="en-GB" sz="2000" b="1" dirty="0" err="1">
                <a:solidFill>
                  <a:srgbClr val="002060"/>
                </a:solidFill>
              </a:rPr>
              <a:t>nfeatures</a:t>
            </a:r>
            <a:r>
              <a:rPr lang="en-GB" sz="2000" b="1" dirty="0">
                <a:solidFill>
                  <a:srgbClr val="002060"/>
                </a:solidFill>
              </a:rPr>
              <a:t>[, </a:t>
            </a:r>
            <a:r>
              <a:rPr lang="en-GB" sz="2000" b="1" dirty="0" err="1">
                <a:solidFill>
                  <a:srgbClr val="002060"/>
                </a:solidFill>
              </a:rPr>
              <a:t>nOctaveLayers</a:t>
            </a:r>
            <a:r>
              <a:rPr lang="en-GB" sz="2000" b="1" dirty="0">
                <a:solidFill>
                  <a:srgbClr val="002060"/>
                </a:solidFill>
              </a:rPr>
              <a:t>[, </a:t>
            </a:r>
            <a:r>
              <a:rPr lang="en-GB" sz="2000" b="1" dirty="0" err="1">
                <a:solidFill>
                  <a:srgbClr val="002060"/>
                </a:solidFill>
              </a:rPr>
              <a:t>contrastThreshold</a:t>
            </a:r>
            <a:r>
              <a:rPr lang="en-GB" sz="2000" b="1" dirty="0">
                <a:solidFill>
                  <a:srgbClr val="002060"/>
                </a:solidFill>
              </a:rPr>
              <a:t>[, 					</a:t>
            </a:r>
            <a:r>
              <a:rPr lang="zh-CN" altLang="en-US" sz="2000" b="1" dirty="0">
                <a:solidFill>
                  <a:srgbClr val="002060"/>
                </a:solidFill>
              </a:rPr>
              <a:t>  </a:t>
            </a:r>
            <a:r>
              <a:rPr lang="en-GB" sz="2000" b="1" dirty="0" err="1">
                <a:solidFill>
                  <a:srgbClr val="002060"/>
                </a:solidFill>
              </a:rPr>
              <a:t>edgeThreshold</a:t>
            </a:r>
            <a:r>
              <a:rPr lang="en-GB" sz="2000" b="1" dirty="0">
                <a:solidFill>
                  <a:srgbClr val="002060"/>
                </a:solidFill>
              </a:rPr>
              <a:t>[, sigma]]]]]) </a:t>
            </a:r>
          </a:p>
          <a:p>
            <a:pPr marL="0" indent="0">
              <a:lnSpc>
                <a:spcPct val="100000"/>
              </a:lnSpc>
              <a:buNone/>
            </a:pPr>
            <a:endParaRPr lang="en-GB" sz="2000" b="1" dirty="0">
              <a:solidFill>
                <a:srgbClr val="002060"/>
              </a:solidFill>
            </a:endParaRPr>
          </a:p>
          <a:p>
            <a:pPr>
              <a:lnSpc>
                <a:spcPct val="100000"/>
              </a:lnSpc>
            </a:pPr>
            <a:r>
              <a:rPr lang="en-GB" sz="2000" dirty="0" err="1"/>
              <a:t>nfeatures</a:t>
            </a:r>
            <a:r>
              <a:rPr lang="en-GB" sz="2000" dirty="0"/>
              <a:t>		</a:t>
            </a:r>
            <a:r>
              <a:rPr lang="en-GB" sz="2000" dirty="0" err="1"/>
              <a:t>要保留的最佳特征的数量</a:t>
            </a:r>
            <a:endParaRPr lang="en-GB" sz="2000" dirty="0"/>
          </a:p>
          <a:p>
            <a:pPr>
              <a:lnSpc>
                <a:spcPct val="100000"/>
              </a:lnSpc>
            </a:pPr>
            <a:r>
              <a:rPr lang="en-GB" sz="2000" dirty="0" err="1"/>
              <a:t>nOctaveLayers</a:t>
            </a:r>
            <a:r>
              <a:rPr lang="en-GB" sz="2000" dirty="0"/>
              <a:t>	</a:t>
            </a:r>
            <a:r>
              <a:rPr lang="en-US" sz="2000" dirty="0" err="1"/>
              <a:t>每个octave的层数</a:t>
            </a:r>
            <a:r>
              <a:rPr lang="zh-CN" altLang="en-US" sz="2000" dirty="0"/>
              <a:t>，原算法中为</a:t>
            </a:r>
            <a:r>
              <a:rPr lang="en-US" altLang="zh-CN" sz="2000" dirty="0"/>
              <a:t>3</a:t>
            </a:r>
            <a:endParaRPr lang="en-GB" sz="2000" dirty="0"/>
          </a:p>
          <a:p>
            <a:pPr>
              <a:lnSpc>
                <a:spcPct val="100000"/>
              </a:lnSpc>
            </a:pPr>
            <a:r>
              <a:rPr lang="en-GB" sz="2000" dirty="0" err="1"/>
              <a:t>contrastThreshold</a:t>
            </a:r>
            <a:r>
              <a:rPr lang="en-GB" sz="2000" dirty="0"/>
              <a:t>	</a:t>
            </a:r>
            <a:r>
              <a:rPr lang="en-GB" sz="2000" dirty="0" err="1"/>
              <a:t>滤掉弱特征的对比度阈值</a:t>
            </a:r>
            <a:endParaRPr lang="en-GB" sz="2000" dirty="0"/>
          </a:p>
          <a:p>
            <a:pPr>
              <a:lnSpc>
                <a:spcPct val="100000"/>
              </a:lnSpc>
            </a:pPr>
            <a:r>
              <a:rPr lang="en-GB" sz="2000" dirty="0" err="1"/>
              <a:t>edgeThreshold</a:t>
            </a:r>
            <a:r>
              <a:rPr lang="en-GB" sz="2000" dirty="0"/>
              <a:t>	</a:t>
            </a:r>
            <a:r>
              <a:rPr lang="en-GB" sz="2000" dirty="0" err="1"/>
              <a:t>滤掉类似边缘特征的阈值</a:t>
            </a:r>
            <a:endParaRPr lang="en-GB" sz="2000" dirty="0"/>
          </a:p>
          <a:p>
            <a:pPr>
              <a:lnSpc>
                <a:spcPct val="100000"/>
              </a:lnSpc>
            </a:pPr>
            <a:r>
              <a:rPr lang="en-GB" sz="2000" dirty="0"/>
              <a:t>sigma		</a:t>
            </a:r>
            <a:r>
              <a:rPr lang="en-US" sz="2000" dirty="0"/>
              <a:t>对第</a:t>
            </a:r>
            <a:r>
              <a:rPr lang="en-US" altLang="zh-CN" sz="2000" dirty="0"/>
              <a:t>0</a:t>
            </a:r>
            <a:r>
              <a:rPr lang="zh-CN" altLang="en-US" sz="2000" dirty="0"/>
              <a:t>个</a:t>
            </a:r>
            <a:r>
              <a:rPr lang="en-US" sz="2000" dirty="0"/>
              <a:t>octave</a:t>
            </a:r>
            <a:r>
              <a:rPr lang="zh-CN" altLang="en-US" sz="2000" dirty="0"/>
              <a:t>进行高斯滤波的</a:t>
            </a:r>
            <a:r>
              <a:rPr lang="en-US" altLang="zh-CN" sz="2000" dirty="0"/>
              <a:t>sigma</a:t>
            </a:r>
            <a:endParaRPr lang="en-GB" sz="2000" dirty="0"/>
          </a:p>
        </p:txBody>
      </p:sp>
      <p:sp>
        <p:nvSpPr>
          <p:cNvPr id="7" name="Title 1">
            <a:extLst>
              <a:ext uri="{FF2B5EF4-FFF2-40B4-BE49-F238E27FC236}">
                <a16:creationId xmlns:a16="http://schemas.microsoft.com/office/drawing/2014/main" id="{5480A4E3-AF95-17D2-398A-9EA6A957F6B2}"/>
              </a:ext>
            </a:extLst>
          </p:cNvPr>
          <p:cNvSpPr>
            <a:spLocks noGrp="1"/>
          </p:cNvSpPr>
          <p:nvPr>
            <p:ph type="title"/>
          </p:nvPr>
        </p:nvSpPr>
        <p:spPr>
          <a:xfrm>
            <a:off x="838200" y="207471"/>
            <a:ext cx="10515600" cy="1325563"/>
          </a:xfrm>
        </p:spPr>
        <p:txBody>
          <a:bodyPr/>
          <a:lstStyle/>
          <a:p>
            <a:r>
              <a:rPr lang="en-CN" dirty="0"/>
              <a:t>OpenCV中的SIFT</a:t>
            </a:r>
          </a:p>
        </p:txBody>
      </p:sp>
    </p:spTree>
    <p:extLst>
      <p:ext uri="{BB962C8B-B14F-4D97-AF65-F5344CB8AC3E}">
        <p14:creationId xmlns:p14="http://schemas.microsoft.com/office/powerpoint/2010/main" val="642716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39A433-C656-FEE5-A8A5-15C6A60904B8}"/>
              </a:ext>
            </a:extLst>
          </p:cNvPr>
          <p:cNvSpPr>
            <a:spLocks noGrp="1"/>
          </p:cNvSpPr>
          <p:nvPr>
            <p:ph idx="1"/>
          </p:nvPr>
        </p:nvSpPr>
        <p:spPr>
          <a:xfrm>
            <a:off x="838200" y="1341722"/>
            <a:ext cx="10515600" cy="5047238"/>
          </a:xfrm>
        </p:spPr>
        <p:txBody>
          <a:bodyPr/>
          <a:lstStyle/>
          <a:p>
            <a:pPr marL="0" indent="0">
              <a:lnSpc>
                <a:spcPct val="100000"/>
              </a:lnSpc>
              <a:buNone/>
            </a:pPr>
            <a:r>
              <a:rPr lang="en-GB" dirty="0" err="1"/>
              <a:t>构建SIFT类对象</a:t>
            </a:r>
            <a:r>
              <a:rPr lang="zh-CN" altLang="en-US" dirty="0"/>
              <a:t>：</a:t>
            </a:r>
            <a:endParaRPr lang="en-US" altLang="zh-CN" dirty="0"/>
          </a:p>
          <a:p>
            <a:pPr marL="0" indent="0">
              <a:lnSpc>
                <a:spcPct val="100000"/>
              </a:lnSpc>
              <a:buNone/>
            </a:pPr>
            <a:r>
              <a:rPr lang="en-GB" sz="2000" b="1" dirty="0" err="1">
                <a:solidFill>
                  <a:srgbClr val="002060"/>
                </a:solidFill>
              </a:rPr>
              <a:t>retval</a:t>
            </a:r>
            <a:r>
              <a:rPr lang="en-GB" sz="2000" b="1" dirty="0">
                <a:solidFill>
                  <a:srgbClr val="002060"/>
                </a:solidFill>
              </a:rPr>
              <a:t> = </a:t>
            </a:r>
            <a:r>
              <a:rPr lang="en-GB" sz="2000" b="1" dirty="0" err="1">
                <a:solidFill>
                  <a:srgbClr val="002060"/>
                </a:solidFill>
              </a:rPr>
              <a:t>cv.SIFT.create</a:t>
            </a:r>
            <a:r>
              <a:rPr lang="en-GB" sz="2000" b="1" dirty="0">
                <a:solidFill>
                  <a:srgbClr val="002060"/>
                </a:solidFill>
              </a:rPr>
              <a:t>(</a:t>
            </a:r>
            <a:r>
              <a:rPr lang="en-GB" sz="2000" b="1" dirty="0" err="1">
                <a:solidFill>
                  <a:srgbClr val="002060"/>
                </a:solidFill>
              </a:rPr>
              <a:t>nfeatures</a:t>
            </a:r>
            <a:r>
              <a:rPr lang="en-GB" sz="2000" b="1" dirty="0">
                <a:solidFill>
                  <a:srgbClr val="002060"/>
                </a:solidFill>
              </a:rPr>
              <a:t>, </a:t>
            </a:r>
            <a:r>
              <a:rPr lang="en-GB" sz="2000" b="1" dirty="0" err="1">
                <a:solidFill>
                  <a:srgbClr val="002060"/>
                </a:solidFill>
              </a:rPr>
              <a:t>nOctaveLayers</a:t>
            </a:r>
            <a:r>
              <a:rPr lang="en-GB" sz="2000" b="1" dirty="0">
                <a:solidFill>
                  <a:srgbClr val="002060"/>
                </a:solidFill>
              </a:rPr>
              <a:t>, </a:t>
            </a:r>
            <a:r>
              <a:rPr lang="en-GB" sz="2000" b="1" dirty="0" err="1">
                <a:solidFill>
                  <a:srgbClr val="002060"/>
                </a:solidFill>
              </a:rPr>
              <a:t>contrastThreshold</a:t>
            </a:r>
            <a:r>
              <a:rPr lang="en-GB" sz="2000" b="1" dirty="0">
                <a:solidFill>
                  <a:srgbClr val="002060"/>
                </a:solidFill>
              </a:rPr>
              <a:t>, 					</a:t>
            </a:r>
            <a:r>
              <a:rPr lang="zh-CN" altLang="en-US" sz="2000" b="1" dirty="0">
                <a:solidFill>
                  <a:srgbClr val="002060"/>
                </a:solidFill>
              </a:rPr>
              <a:t>  </a:t>
            </a:r>
            <a:r>
              <a:rPr lang="en-GB" sz="2000" b="1" dirty="0" err="1">
                <a:solidFill>
                  <a:srgbClr val="002060"/>
                </a:solidFill>
              </a:rPr>
              <a:t>edgeThreshold</a:t>
            </a:r>
            <a:r>
              <a:rPr lang="en-GB" sz="2000" b="1" dirty="0">
                <a:solidFill>
                  <a:srgbClr val="002060"/>
                </a:solidFill>
              </a:rPr>
              <a:t>, sigma, </a:t>
            </a:r>
            <a:r>
              <a:rPr lang="en-GB" sz="2000" b="1" dirty="0" err="1">
                <a:solidFill>
                  <a:srgbClr val="002060"/>
                </a:solidFill>
              </a:rPr>
              <a:t>descriptorType</a:t>
            </a:r>
            <a:r>
              <a:rPr lang="en-GB" sz="2000" b="1" dirty="0">
                <a:solidFill>
                  <a:srgbClr val="002060"/>
                </a:solidFill>
              </a:rPr>
              <a:t>)</a:t>
            </a:r>
          </a:p>
          <a:p>
            <a:pPr marL="0" indent="0">
              <a:lnSpc>
                <a:spcPct val="100000"/>
              </a:lnSpc>
              <a:buNone/>
            </a:pPr>
            <a:endParaRPr lang="en-GB" sz="2000" b="1" dirty="0">
              <a:solidFill>
                <a:srgbClr val="002060"/>
              </a:solidFill>
            </a:endParaRPr>
          </a:p>
          <a:p>
            <a:pPr>
              <a:lnSpc>
                <a:spcPct val="100000"/>
              </a:lnSpc>
            </a:pPr>
            <a:r>
              <a:rPr lang="en-GB" sz="2000" dirty="0" err="1"/>
              <a:t>nfeatures</a:t>
            </a:r>
            <a:r>
              <a:rPr lang="en-GB" sz="2000" dirty="0"/>
              <a:t>		</a:t>
            </a:r>
            <a:r>
              <a:rPr lang="en-GB" sz="2000" dirty="0" err="1"/>
              <a:t>要保留的最佳特征的数量</a:t>
            </a:r>
            <a:endParaRPr lang="en-GB" sz="2000" dirty="0"/>
          </a:p>
          <a:p>
            <a:pPr>
              <a:lnSpc>
                <a:spcPct val="100000"/>
              </a:lnSpc>
            </a:pPr>
            <a:r>
              <a:rPr lang="en-GB" sz="2000" dirty="0" err="1"/>
              <a:t>nOctaveLayers</a:t>
            </a:r>
            <a:r>
              <a:rPr lang="en-GB" sz="2000" dirty="0"/>
              <a:t>	</a:t>
            </a:r>
            <a:r>
              <a:rPr lang="en-US" sz="2000" dirty="0" err="1"/>
              <a:t>每个octave的层数</a:t>
            </a:r>
            <a:r>
              <a:rPr lang="zh-CN" altLang="en-US" sz="2000" dirty="0"/>
              <a:t>，原算法中为</a:t>
            </a:r>
            <a:r>
              <a:rPr lang="en-US" altLang="zh-CN" sz="2000" dirty="0"/>
              <a:t>3</a:t>
            </a:r>
            <a:endParaRPr lang="en-GB" sz="2000" dirty="0"/>
          </a:p>
          <a:p>
            <a:pPr>
              <a:lnSpc>
                <a:spcPct val="100000"/>
              </a:lnSpc>
            </a:pPr>
            <a:r>
              <a:rPr lang="en-GB" sz="2000" dirty="0" err="1"/>
              <a:t>contrastThreshold</a:t>
            </a:r>
            <a:r>
              <a:rPr lang="en-GB" sz="2000" dirty="0"/>
              <a:t>	</a:t>
            </a:r>
            <a:r>
              <a:rPr lang="en-GB" sz="2000" dirty="0" err="1"/>
              <a:t>滤掉弱特征的对比度阈值</a:t>
            </a:r>
            <a:endParaRPr lang="en-GB" sz="2000" dirty="0"/>
          </a:p>
          <a:p>
            <a:pPr>
              <a:lnSpc>
                <a:spcPct val="100000"/>
              </a:lnSpc>
            </a:pPr>
            <a:r>
              <a:rPr lang="en-GB" sz="2000" dirty="0" err="1"/>
              <a:t>edgeThreshold</a:t>
            </a:r>
            <a:r>
              <a:rPr lang="en-GB" sz="2000" dirty="0"/>
              <a:t>	</a:t>
            </a:r>
            <a:r>
              <a:rPr lang="en-GB" sz="2000" dirty="0" err="1"/>
              <a:t>滤掉类似边缘特征的阈值</a:t>
            </a:r>
            <a:endParaRPr lang="en-GB" sz="2000" dirty="0"/>
          </a:p>
          <a:p>
            <a:pPr>
              <a:lnSpc>
                <a:spcPct val="100000"/>
              </a:lnSpc>
            </a:pPr>
            <a:r>
              <a:rPr lang="en-GB" sz="2000" dirty="0"/>
              <a:t>sigma		</a:t>
            </a:r>
            <a:r>
              <a:rPr lang="en-US" sz="2000" dirty="0"/>
              <a:t>对第</a:t>
            </a:r>
            <a:r>
              <a:rPr lang="en-US" altLang="zh-CN" sz="2000" dirty="0"/>
              <a:t>0</a:t>
            </a:r>
            <a:r>
              <a:rPr lang="zh-CN" altLang="en-US" sz="2000" dirty="0"/>
              <a:t>个</a:t>
            </a:r>
            <a:r>
              <a:rPr lang="en-US" sz="2000" dirty="0"/>
              <a:t>octave</a:t>
            </a:r>
            <a:r>
              <a:rPr lang="zh-CN" altLang="en-US" sz="2000" dirty="0"/>
              <a:t>进行高斯滤波的</a:t>
            </a:r>
            <a:r>
              <a:rPr lang="en-US" altLang="zh-CN" sz="2000" dirty="0"/>
              <a:t>sigma</a:t>
            </a:r>
            <a:endParaRPr lang="en-GB" altLang="zh-CN" sz="2000" b="1" dirty="0">
              <a:solidFill>
                <a:srgbClr val="002060"/>
              </a:solidFill>
            </a:endParaRPr>
          </a:p>
          <a:p>
            <a:pPr>
              <a:lnSpc>
                <a:spcPct val="100000"/>
              </a:lnSpc>
            </a:pPr>
            <a:r>
              <a:rPr lang="en-GB" sz="2000" dirty="0" err="1"/>
              <a:t>descriptorType</a:t>
            </a:r>
            <a:r>
              <a:rPr lang="en-GB" sz="2000" dirty="0"/>
              <a:t>	</a:t>
            </a:r>
            <a:r>
              <a:rPr lang="en-GB" sz="2000" dirty="0" err="1"/>
              <a:t>特征描述子的类型</a:t>
            </a:r>
            <a:r>
              <a:rPr lang="zh-CN" altLang="en-US" sz="2000" dirty="0"/>
              <a:t>，只支持</a:t>
            </a:r>
            <a:r>
              <a:rPr lang="en-US" altLang="zh-CN" sz="2000" dirty="0"/>
              <a:t>CV_32F</a:t>
            </a:r>
            <a:r>
              <a:rPr lang="zh-CN" altLang="en-US" sz="2000" dirty="0"/>
              <a:t>和</a:t>
            </a:r>
            <a:r>
              <a:rPr lang="en-US" altLang="zh-CN" sz="2000" dirty="0"/>
              <a:t>CV_8U</a:t>
            </a:r>
            <a:endParaRPr lang="en-GB" sz="2000" dirty="0"/>
          </a:p>
        </p:txBody>
      </p:sp>
      <p:sp>
        <p:nvSpPr>
          <p:cNvPr id="4" name="Title 1">
            <a:extLst>
              <a:ext uri="{FF2B5EF4-FFF2-40B4-BE49-F238E27FC236}">
                <a16:creationId xmlns:a16="http://schemas.microsoft.com/office/drawing/2014/main" id="{2896224B-E9A9-7572-8FFC-1FEA8ED46386}"/>
              </a:ext>
            </a:extLst>
          </p:cNvPr>
          <p:cNvSpPr>
            <a:spLocks noGrp="1"/>
          </p:cNvSpPr>
          <p:nvPr>
            <p:ph type="title"/>
          </p:nvPr>
        </p:nvSpPr>
        <p:spPr>
          <a:xfrm>
            <a:off x="838200" y="207471"/>
            <a:ext cx="10515600" cy="1325563"/>
          </a:xfrm>
        </p:spPr>
        <p:txBody>
          <a:bodyPr/>
          <a:lstStyle/>
          <a:p>
            <a:r>
              <a:rPr lang="en-CN" dirty="0"/>
              <a:t>OpenCV中的SIFT</a:t>
            </a:r>
          </a:p>
        </p:txBody>
      </p:sp>
    </p:spTree>
    <p:extLst>
      <p:ext uri="{BB962C8B-B14F-4D97-AF65-F5344CB8AC3E}">
        <p14:creationId xmlns:p14="http://schemas.microsoft.com/office/powerpoint/2010/main" val="1208641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AD9AA413-81A3-E79A-CC7A-527E1533C603}"/>
              </a:ext>
            </a:extLst>
          </p:cNvPr>
          <p:cNvSpPr>
            <a:spLocks noGrp="1"/>
          </p:cNvSpPr>
          <p:nvPr>
            <p:ph idx="1"/>
          </p:nvPr>
        </p:nvSpPr>
        <p:spPr>
          <a:xfrm>
            <a:off x="838200" y="1352658"/>
            <a:ext cx="10515600" cy="4351338"/>
          </a:xfrm>
        </p:spPr>
        <p:txBody>
          <a:bodyPr>
            <a:normAutofit/>
          </a:bodyPr>
          <a:lstStyle/>
          <a:p>
            <a:pPr marL="0" indent="0">
              <a:lnSpc>
                <a:spcPct val="100000"/>
              </a:lnSpc>
              <a:buNone/>
            </a:pPr>
            <a:r>
              <a:rPr lang="en-GB" dirty="0" err="1"/>
              <a:t>检测图像中的关键点</a:t>
            </a:r>
            <a:r>
              <a:rPr lang="zh-CN" altLang="en-US" dirty="0"/>
              <a:t>：</a:t>
            </a:r>
            <a:endParaRPr lang="en-GB" dirty="0"/>
          </a:p>
          <a:p>
            <a:pPr marL="0" indent="0">
              <a:lnSpc>
                <a:spcPct val="100000"/>
              </a:lnSpc>
              <a:buNone/>
            </a:pPr>
            <a:r>
              <a:rPr lang="en-GB" sz="2400" b="1" dirty="0">
                <a:solidFill>
                  <a:srgbClr val="002060"/>
                </a:solidFill>
              </a:rPr>
              <a:t>k</a:t>
            </a:r>
            <a:r>
              <a:rPr lang="en-CN" sz="2400" b="1" dirty="0">
                <a:solidFill>
                  <a:srgbClr val="002060"/>
                </a:solidFill>
              </a:rPr>
              <a:t>eypoints = cv.Feature2D.detect(image[, mask])</a:t>
            </a:r>
          </a:p>
          <a:p>
            <a:pPr marL="0" indent="0">
              <a:lnSpc>
                <a:spcPct val="100000"/>
              </a:lnSpc>
              <a:buNone/>
            </a:pPr>
            <a:r>
              <a:rPr lang="en-GB" sz="2400" b="1" dirty="0">
                <a:solidFill>
                  <a:srgbClr val="002060"/>
                </a:solidFill>
              </a:rPr>
              <a:t>k</a:t>
            </a:r>
            <a:r>
              <a:rPr lang="en-CN" sz="2400" b="1" dirty="0">
                <a:solidFill>
                  <a:srgbClr val="002060"/>
                </a:solidFill>
              </a:rPr>
              <a:t>eypoints = cv.Feature2D.detect(images[, masks])</a:t>
            </a:r>
            <a:endParaRPr lang="en-CN" sz="2400" dirty="0">
              <a:solidFill>
                <a:srgbClr val="002060"/>
              </a:solidFill>
            </a:endParaRPr>
          </a:p>
          <a:p>
            <a:pPr marL="0" indent="0">
              <a:lnSpc>
                <a:spcPct val="100000"/>
              </a:lnSpc>
              <a:buNone/>
            </a:pPr>
            <a:endParaRPr lang="en-CN" sz="2400" b="1" dirty="0">
              <a:solidFill>
                <a:srgbClr val="002060"/>
              </a:solidFill>
            </a:endParaRPr>
          </a:p>
          <a:p>
            <a:pPr>
              <a:lnSpc>
                <a:spcPct val="100000"/>
              </a:lnSpc>
            </a:pPr>
            <a:r>
              <a:rPr lang="en-GB" sz="2400" dirty="0"/>
              <a:t>i</a:t>
            </a:r>
            <a:r>
              <a:rPr lang="en-CN" sz="2400" dirty="0"/>
              <a:t>mage	进行特征提取的图像</a:t>
            </a:r>
          </a:p>
          <a:p>
            <a:pPr>
              <a:lnSpc>
                <a:spcPct val="100000"/>
              </a:lnSpc>
            </a:pPr>
            <a:r>
              <a:rPr lang="en-CN" sz="2400" dirty="0"/>
              <a:t>mask	用于设置特征提取图像区域的掩码</a:t>
            </a:r>
            <a:r>
              <a:rPr lang="zh-CN" altLang="en-US" sz="2400" dirty="0"/>
              <a:t>（可选），为</a:t>
            </a:r>
            <a:r>
              <a:rPr lang="en-US" altLang="zh-CN" sz="2400" dirty="0"/>
              <a:t>8</a:t>
            </a:r>
            <a:r>
              <a:rPr lang="zh-CN" altLang="en-US" sz="2400" dirty="0"/>
              <a:t>位整型类型的</a:t>
            </a:r>
            <a:r>
              <a:rPr lang="en-US" altLang="zh-CN" sz="2400" dirty="0"/>
              <a:t>		</a:t>
            </a:r>
            <a:r>
              <a:rPr lang="zh-CN" altLang="en-US" sz="2400" dirty="0"/>
              <a:t>矩阵，感兴趣区域值为非零</a:t>
            </a:r>
            <a:endParaRPr lang="en-US" altLang="zh-CN" sz="2400" dirty="0"/>
          </a:p>
          <a:p>
            <a:pPr>
              <a:lnSpc>
                <a:spcPct val="100000"/>
              </a:lnSpc>
            </a:pPr>
            <a:r>
              <a:rPr lang="en-US" sz="2400" dirty="0" err="1"/>
              <a:t>keypoints</a:t>
            </a:r>
            <a:r>
              <a:rPr lang="en-US" sz="2400" dirty="0"/>
              <a:t>	</a:t>
            </a:r>
            <a:r>
              <a:rPr lang="en-US" sz="2400" dirty="0" err="1"/>
              <a:t>检测出的关键点</a:t>
            </a:r>
            <a:endParaRPr lang="en-CN" sz="2400" dirty="0"/>
          </a:p>
        </p:txBody>
      </p:sp>
      <p:sp>
        <p:nvSpPr>
          <p:cNvPr id="3" name="Title 1">
            <a:extLst>
              <a:ext uri="{FF2B5EF4-FFF2-40B4-BE49-F238E27FC236}">
                <a16:creationId xmlns:a16="http://schemas.microsoft.com/office/drawing/2014/main" id="{FBBD4D27-B7D2-9192-EEE0-3A57F20AAC4D}"/>
              </a:ext>
            </a:extLst>
          </p:cNvPr>
          <p:cNvSpPr>
            <a:spLocks noGrp="1"/>
          </p:cNvSpPr>
          <p:nvPr>
            <p:ph type="title"/>
          </p:nvPr>
        </p:nvSpPr>
        <p:spPr>
          <a:xfrm>
            <a:off x="838200" y="207471"/>
            <a:ext cx="10515600" cy="1325563"/>
          </a:xfrm>
        </p:spPr>
        <p:txBody>
          <a:bodyPr/>
          <a:lstStyle/>
          <a:p>
            <a:r>
              <a:rPr lang="en-CN" dirty="0"/>
              <a:t>OpenCV中的SIFT</a:t>
            </a:r>
          </a:p>
        </p:txBody>
      </p:sp>
    </p:spTree>
    <p:extLst>
      <p:ext uri="{BB962C8B-B14F-4D97-AF65-F5344CB8AC3E}">
        <p14:creationId xmlns:p14="http://schemas.microsoft.com/office/powerpoint/2010/main" val="4098529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7788</TotalTime>
  <Words>1927</Words>
  <Application>Microsoft Macintosh PowerPoint</Application>
  <PresentationFormat>Widescreen</PresentationFormat>
  <Paragraphs>207</Paragraphs>
  <Slides>33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Microsoft YaHei</vt:lpstr>
      <vt:lpstr>Arial</vt:lpstr>
      <vt:lpstr>Calibri</vt:lpstr>
      <vt:lpstr>Calibri Light</vt:lpstr>
      <vt:lpstr>Courier</vt:lpstr>
      <vt:lpstr>Wingdings</vt:lpstr>
      <vt:lpstr>Office Theme</vt:lpstr>
      <vt:lpstr>特征提取与匹配</vt:lpstr>
      <vt:lpstr>内容大纲</vt:lpstr>
      <vt:lpstr>图像特征</vt:lpstr>
      <vt:lpstr>图像特征提取方法</vt:lpstr>
      <vt:lpstr>特征提取方法：SIFT</vt:lpstr>
      <vt:lpstr>OpenCV中的SIFT</vt:lpstr>
      <vt:lpstr>OpenCV中的SIFT</vt:lpstr>
      <vt:lpstr>OpenCV中的SIFT</vt:lpstr>
      <vt:lpstr>OpenCV中的SIFT</vt:lpstr>
      <vt:lpstr>OpenCV中的SIFT</vt:lpstr>
      <vt:lpstr>OpenCV中的SIFT</vt:lpstr>
      <vt:lpstr>OpenCV中的SIFT</vt:lpstr>
      <vt:lpstr>OpenCV中的SIFT</vt:lpstr>
      <vt:lpstr>OpenCV中的SIFT</vt:lpstr>
      <vt:lpstr>OpenCV中的SIFT</vt:lpstr>
      <vt:lpstr>OpenCV中的SIFT</vt:lpstr>
      <vt:lpstr>OpenCV中的SIFT</vt:lpstr>
      <vt:lpstr>OpenCV中的SIFT</vt:lpstr>
      <vt:lpstr>PowerPoint Presentation</vt:lpstr>
      <vt:lpstr>图像特征匹配方法</vt:lpstr>
      <vt:lpstr>暴力匹配方法</vt:lpstr>
      <vt:lpstr>使用BFMatcher类进行特征匹配主要流程为：</vt:lpstr>
      <vt:lpstr>使用BFMatcher类进行特征匹配主要流程为：</vt:lpstr>
      <vt:lpstr>PowerPoint Presentation</vt:lpstr>
      <vt:lpstr>PowerPoint Presentation</vt:lpstr>
      <vt:lpstr>PowerPoint Presentation</vt:lpstr>
      <vt:lpstr>OpenCV中的暴力匹配</vt:lpstr>
      <vt:lpstr>快速最近邻</vt:lpstr>
      <vt:lpstr>PowerPoint Presentation</vt:lpstr>
      <vt:lpstr>OpenCV中的FLANN</vt:lpstr>
      <vt:lpstr>OpenCV中的FLANN</vt:lpstr>
      <vt:lpstr>OpenCV中的特征匹配类</vt:lpstr>
      <vt:lpstr>总结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WU Jia</dc:creator>
  <cp:lastModifiedBy>WU Jia</cp:lastModifiedBy>
  <cp:revision>175</cp:revision>
  <dcterms:created xsi:type="dcterms:W3CDTF">2022-08-08T03:01:22Z</dcterms:created>
  <dcterms:modified xsi:type="dcterms:W3CDTF">2023-05-12T05:48:28Z</dcterms:modified>
</cp:coreProperties>
</file>