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687" r:id="rId3"/>
    <p:sldMasterId id="2147483699" r:id="rId4"/>
  </p:sldMasterIdLst>
  <p:notesMasterIdLst>
    <p:notesMasterId r:id="rId60"/>
  </p:notesMasterIdLst>
  <p:handoutMasterIdLst>
    <p:handoutMasterId r:id="rId61"/>
  </p:handoutMasterIdLst>
  <p:sldIdLst>
    <p:sldId id="257" r:id="rId5"/>
    <p:sldId id="338" r:id="rId6"/>
    <p:sldId id="339" r:id="rId7"/>
    <p:sldId id="256" r:id="rId8"/>
    <p:sldId id="301" r:id="rId9"/>
    <p:sldId id="258" r:id="rId10"/>
    <p:sldId id="340" r:id="rId11"/>
    <p:sldId id="341" r:id="rId12"/>
    <p:sldId id="319" r:id="rId13"/>
    <p:sldId id="323" r:id="rId14"/>
    <p:sldId id="342" r:id="rId15"/>
    <p:sldId id="348" r:id="rId16"/>
    <p:sldId id="349" r:id="rId17"/>
    <p:sldId id="350" r:id="rId18"/>
    <p:sldId id="351" r:id="rId19"/>
    <p:sldId id="352" r:id="rId20"/>
    <p:sldId id="328" r:id="rId21"/>
    <p:sldId id="343" r:id="rId22"/>
    <p:sldId id="344" r:id="rId23"/>
    <p:sldId id="345" r:id="rId24"/>
    <p:sldId id="346" r:id="rId25"/>
    <p:sldId id="347" r:id="rId26"/>
    <p:sldId id="266" r:id="rId27"/>
    <p:sldId id="267" r:id="rId28"/>
    <p:sldId id="268" r:id="rId29"/>
    <p:sldId id="353" r:id="rId30"/>
    <p:sldId id="355" r:id="rId31"/>
    <p:sldId id="354" r:id="rId32"/>
    <p:sldId id="333" r:id="rId33"/>
    <p:sldId id="317" r:id="rId34"/>
    <p:sldId id="281" r:id="rId35"/>
    <p:sldId id="324" r:id="rId36"/>
    <p:sldId id="285" r:id="rId37"/>
    <p:sldId id="325" r:id="rId38"/>
    <p:sldId id="356" r:id="rId39"/>
    <p:sldId id="357" r:id="rId40"/>
    <p:sldId id="334" r:id="rId41"/>
    <p:sldId id="335" r:id="rId42"/>
    <p:sldId id="336" r:id="rId43"/>
    <p:sldId id="337" r:id="rId44"/>
    <p:sldId id="293" r:id="rId45"/>
    <p:sldId id="294" r:id="rId46"/>
    <p:sldId id="318" r:id="rId47"/>
    <p:sldId id="295" r:id="rId48"/>
    <p:sldId id="296" r:id="rId49"/>
    <p:sldId id="297" r:id="rId50"/>
    <p:sldId id="298" r:id="rId51"/>
    <p:sldId id="299" r:id="rId52"/>
    <p:sldId id="289" r:id="rId53"/>
    <p:sldId id="290" r:id="rId54"/>
    <p:sldId id="291" r:id="rId55"/>
    <p:sldId id="304" r:id="rId56"/>
    <p:sldId id="315" r:id="rId57"/>
    <p:sldId id="320" r:id="rId58"/>
    <p:sldId id="327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F1FEB"/>
    <a:srgbClr val="FFFFCC"/>
    <a:srgbClr val="FF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146" y="-9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e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e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emf"/><Relationship Id="rId5" Type="http://schemas.openxmlformats.org/officeDocument/2006/relationships/image" Target="../media/image149.wmf"/><Relationship Id="rId10" Type="http://schemas.openxmlformats.org/officeDocument/2006/relationships/image" Target="../media/image154.emf"/><Relationship Id="rId4" Type="http://schemas.openxmlformats.org/officeDocument/2006/relationships/image" Target="../media/image148.wmf"/><Relationship Id="rId9" Type="http://schemas.openxmlformats.org/officeDocument/2006/relationships/image" Target="../media/image153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0AF2-C1C5-472D-A1DC-F4EDBD8D0AA7}" type="datetimeFigureOut">
              <a:rPr lang="zh-CN" altLang="en-US" smtClean="0"/>
              <a:t>2014/12/4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61E5-7A86-4A26-B022-0DAB3B940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7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89C6-994C-44F7-BE01-536FAD37E457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C416-DC81-4A84-974E-58AE3335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0088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61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632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4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5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2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07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7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1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197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91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81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1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03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5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7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19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3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8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5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722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02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48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11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51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93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159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25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913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680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0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677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46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50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27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77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1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87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540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6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909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880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/>
              </a:rPr>
              <a:pPr/>
              <a:t>‹#›</a:t>
            </a:fld>
            <a:endParaRPr kumimoji="0" lang="en-US" altLang="zh-CN" smtClean="0">
              <a:solidFill>
                <a:srgbClr val="000000"/>
              </a:solidFill>
              <a:ea typeface="宋体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/>
                <a:ea typeface="宋体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/>
                <a:ea typeface="宋体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/>
                <a:ea typeface="宋体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/>
                <a:ea typeface="宋体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/>
                <a:ea typeface="宋体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/>
                <a:ea typeface="宋体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17" name="Rectangle 11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56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1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40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3" Type="http://schemas.openxmlformats.org/officeDocument/2006/relationships/image" Target="../media/image2.gif"/><Relationship Id="rId7" Type="http://schemas.openxmlformats.org/officeDocument/2006/relationships/slide" Target="slide4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30.xml"/><Relationship Id="rId5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1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40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55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0.wmf"/><Relationship Id="rId22" Type="http://schemas.openxmlformats.org/officeDocument/2006/relationships/image" Target="../media/image15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9" name="Picture 37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87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766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1" name="Picture 39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911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243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Rectangle 4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19250" y="287655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19250" y="35623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19250" y="41910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19250" y="485775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>
            <a:hlinkClick r:id="rId8"/>
          </p:cNvPr>
          <p:cNvSpPr>
            <a:spLocks noChangeArrowheads="1"/>
          </p:cNvSpPr>
          <p:nvPr/>
        </p:nvSpPr>
        <p:spPr bwMode="auto">
          <a:xfrm>
            <a:off x="7708900" y="6362700"/>
            <a:ext cx="685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>
            <a:hlinkClick r:id="rId9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1025525" y="1295400"/>
          <a:ext cx="75517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Equation" r:id="rId3" imgW="7277040" imgH="977760" progId="Equation.3">
                  <p:embed/>
                </p:oleObj>
              </mc:Choice>
              <mc:Fallback>
                <p:oleObj name="Equation" r:id="rId3" imgW="7277040" imgH="9777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295400"/>
                        <a:ext cx="75517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/>
        </p:nvGraphicFramePr>
        <p:xfrm>
          <a:off x="2514600" y="2819400"/>
          <a:ext cx="3746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Equation" r:id="rId5" imgW="3746160" imgH="431640" progId="Equation.3">
                  <p:embed/>
                </p:oleObj>
              </mc:Choice>
              <mc:Fallback>
                <p:oleObj name="Equation" r:id="rId5" imgW="3746160" imgH="431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746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895350" y="3824288"/>
          <a:ext cx="4572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Equation" r:id="rId7" imgW="4572000" imgH="444240" progId="Equation.3">
                  <p:embed/>
                </p:oleObj>
              </mc:Choice>
              <mc:Fallback>
                <p:oleObj name="Equation" r:id="rId7" imgW="4572000" imgH="4442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824288"/>
                        <a:ext cx="4572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95350" y="5064625"/>
            <a:ext cx="785311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齐次线性方程组的解集的最大无关组称为该齐次线性方程组的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基础解系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（不唯一）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lang="zh-CN" altLang="en-US" sz="2400" baseline="-25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回顾：向量组的秩的概念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561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设有向量组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，如果在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中能选出 </a:t>
            </a:r>
            <a:r>
              <a:rPr kumimoji="1" lang="en-US" altLang="zh-CN" i="1" smtClean="0"/>
              <a:t>r </a:t>
            </a:r>
            <a:r>
              <a:rPr kumimoji="1" lang="zh-CN" altLang="en-US" smtClean="0"/>
              <a:t>个向量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mtClean="0"/>
              <a:t>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zh-CN" altLang="en-US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  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：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zh-CN" altLang="en-US" smtClean="0"/>
              <a:t>  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 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个向量（如果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中有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个向量的   话）都线性相关；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en-US" altLang="zh-CN" smtClean="0">
                <a:solidFill>
                  <a:srgbClr val="0000FF"/>
                </a:solidFill>
              </a:rPr>
              <a:t>'</a:t>
            </a:r>
            <a:r>
              <a:rPr kumimoji="1" lang="en-US" altLang="zh-CN" smtClean="0">
                <a:cs typeface="Times New Roman" pitchFamily="18" charset="0"/>
              </a:rPr>
              <a:t> 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中任意一个向量都能由向量组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最大无关组</a:t>
            </a:r>
            <a:r>
              <a:rPr kumimoji="1" lang="zh-CN" altLang="en-US" smtClean="0"/>
              <a:t>．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mtClean="0"/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/>
              <a:t>向量组的最大无关组一般是不唯一的．</a:t>
            </a:r>
            <a:endParaRPr kumimoji="1" lang="zh-CN" altLang="en-US" smtClean="0"/>
          </a:p>
        </p:txBody>
      </p:sp>
      <p:sp>
        <p:nvSpPr>
          <p:cNvPr id="2355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75638" y="6191250"/>
            <a:ext cx="684212" cy="4064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1800" smtClean="0">
                <a:solidFill>
                  <a:srgbClr val="000000"/>
                </a:solidFill>
                <a:latin typeface="Arial" charset="0"/>
                <a:ea typeface="楷体_GB231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087511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500313" y="43640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 </a:t>
            </a:r>
            <a:r>
              <a:rPr kumimoji="0" lang="en-US" altLang="zh-CN" sz="18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0"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 </a:t>
            </a:r>
            <a:r>
              <a:rPr kumimoji="0" lang="en-US" altLang="zh-CN" sz="18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196975" y="4364038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 </a:t>
            </a:r>
            <a:r>
              <a:rPr kumimoji="0" lang="en-US" altLang="zh-CN" sz="18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5613"/>
            <a:ext cx="4038600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设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i="1" smtClean="0"/>
              <a:t>R</a:t>
            </a:r>
            <a:r>
              <a:rPr kumimoji="1" lang="en-US" altLang="zh-CN" sz="2400" smtClean="0"/>
              <a:t>(</a:t>
            </a:r>
            <a:r>
              <a:rPr kumimoji="1" lang="en-US" altLang="zh-CN" sz="2400" i="1" smtClean="0"/>
              <a:t>A</a:t>
            </a:r>
            <a:r>
              <a:rPr kumimoji="1" lang="en-US" altLang="zh-CN" sz="2400" smtClean="0"/>
              <a:t>) = </a:t>
            </a:r>
            <a:r>
              <a:rPr kumimoji="1" lang="en-US" altLang="zh-CN" sz="2400" i="1" smtClean="0"/>
              <a:t>r </a:t>
            </a:r>
            <a:r>
              <a:rPr kumimoji="1" lang="zh-CN" altLang="en-US" sz="2400" smtClean="0"/>
              <a:t>，为叙述方便，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smtClean="0"/>
              <a:t>不妨设 </a:t>
            </a:r>
            <a:r>
              <a:rPr kumimoji="1" lang="en-US" altLang="zh-CN" sz="2400" i="1" smtClean="0"/>
              <a:t>A </a:t>
            </a:r>
            <a:r>
              <a:rPr kumimoji="1" lang="zh-CN" altLang="en-US" sz="2400" smtClean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smtClean="0"/>
              <a:t>为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55613"/>
            <a:ext cx="4244975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1"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对应的齐次线性方程组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令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r</a:t>
            </a:r>
            <a:r>
              <a:rPr kumimoji="1" lang="en-US" altLang="zh-CN" sz="2400" baseline="-25000" smtClean="0"/>
              <a:t>+1</a:t>
            </a:r>
            <a:r>
              <a:rPr kumimoji="1" lang="en-US" altLang="zh-CN" sz="2400" smtClean="0"/>
              <a:t>, …,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n</a:t>
            </a:r>
            <a:r>
              <a:rPr kumimoji="1" lang="en-US" altLang="zh-CN" sz="2400" smtClean="0"/>
              <a:t> </a:t>
            </a:r>
            <a:r>
              <a:rPr kumimoji="1" lang="zh-CN" altLang="en-US" sz="2400" smtClean="0"/>
              <a:t>作自由变量，则</a:t>
            </a:r>
          </a:p>
        </p:txBody>
      </p:sp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600075" y="1536700"/>
          <a:ext cx="375285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Equation" r:id="rId3" imgW="2501640" imgH="1854000" progId="Equation.DSMT4">
                  <p:embed/>
                </p:oleObj>
              </mc:Choice>
              <mc:Fallback>
                <p:oleObj name="Equation" r:id="rId3" imgW="250164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36700"/>
                        <a:ext cx="3752850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3625" y="1871663"/>
            <a:ext cx="2960688" cy="1079500"/>
            <a:chOff x="639" y="1134"/>
            <a:chExt cx="1865" cy="680"/>
          </a:xfrm>
        </p:grpSpPr>
        <p:sp>
          <p:nvSpPr>
            <p:cNvPr id="2060" name="Line 23"/>
            <p:cNvSpPr>
              <a:spLocks noChangeShapeType="1"/>
            </p:cNvSpPr>
            <p:nvPr/>
          </p:nvSpPr>
          <p:spPr bwMode="auto">
            <a:xfrm>
              <a:off x="639" y="114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1" name="Line 24"/>
            <p:cNvSpPr>
              <a:spLocks noChangeShapeType="1"/>
            </p:cNvSpPr>
            <p:nvPr/>
          </p:nvSpPr>
          <p:spPr bwMode="auto">
            <a:xfrm>
              <a:off x="821" y="113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2" name="Line 25"/>
            <p:cNvSpPr>
              <a:spLocks noChangeShapeType="1"/>
            </p:cNvSpPr>
            <p:nvPr/>
          </p:nvSpPr>
          <p:spPr bwMode="auto">
            <a:xfrm>
              <a:off x="814" y="1355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3" name="Line 26"/>
            <p:cNvSpPr>
              <a:spLocks noChangeShapeType="1"/>
            </p:cNvSpPr>
            <p:nvPr/>
          </p:nvSpPr>
          <p:spPr bwMode="auto">
            <a:xfrm>
              <a:off x="1008" y="134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4" name="Line 27"/>
            <p:cNvSpPr>
              <a:spLocks noChangeShapeType="1"/>
            </p:cNvSpPr>
            <p:nvPr/>
          </p:nvSpPr>
          <p:spPr bwMode="auto">
            <a:xfrm>
              <a:off x="1001" y="1564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5" name="Line 28"/>
            <p:cNvSpPr>
              <a:spLocks noChangeShapeType="1"/>
            </p:cNvSpPr>
            <p:nvPr/>
          </p:nvSpPr>
          <p:spPr bwMode="auto">
            <a:xfrm>
              <a:off x="1287" y="1587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6" name="Line 29"/>
            <p:cNvSpPr>
              <a:spLocks noChangeShapeType="1"/>
            </p:cNvSpPr>
            <p:nvPr/>
          </p:nvSpPr>
          <p:spPr bwMode="auto">
            <a:xfrm>
              <a:off x="1280" y="1808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93214" name="AutoShape 30"/>
          <p:cNvSpPr>
            <a:spLocks/>
          </p:cNvSpPr>
          <p:nvPr/>
        </p:nvSpPr>
        <p:spPr bwMode="auto">
          <a:xfrm rot="-5400000">
            <a:off x="1630363" y="3859212"/>
            <a:ext cx="179388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216" name="AutoShape 32"/>
          <p:cNvSpPr>
            <a:spLocks/>
          </p:cNvSpPr>
          <p:nvPr/>
        </p:nvSpPr>
        <p:spPr bwMode="auto">
          <a:xfrm rot="-5400000">
            <a:off x="3098800" y="3859213"/>
            <a:ext cx="179388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93219" name="Object 35"/>
          <p:cNvGraphicFramePr>
            <a:graphicFrameLocks noChangeAspect="1"/>
          </p:cNvGraphicFramePr>
          <p:nvPr/>
        </p:nvGraphicFramePr>
        <p:xfrm>
          <a:off x="4975225" y="1536700"/>
          <a:ext cx="37512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Equation" r:id="rId5" imgW="2501640" imgH="952200" progId="Equation.DSMT4">
                  <p:embed/>
                </p:oleObj>
              </mc:Choice>
              <mc:Fallback>
                <p:oleObj name="Equation" r:id="rId5" imgW="25016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536700"/>
                        <a:ext cx="37512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4975225" y="3789363"/>
          <a:ext cx="2760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Equation" r:id="rId7" imgW="1841400" imgH="952200" progId="Equation.DSMT4">
                  <p:embed/>
                </p:oleObj>
              </mc:Choice>
              <mc:Fallback>
                <p:oleObj name="Equation" r:id="rId7" imgW="18414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3789363"/>
                        <a:ext cx="27606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9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7" grpId="0"/>
      <p:bldP spid="93215" grpId="0"/>
      <p:bldP spid="93214" grpId="0" animBg="1"/>
      <p:bldP spid="932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025525" y="2897188"/>
          <a:ext cx="31210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5" name="Equation" r:id="rId3" imgW="2082600" imgH="1396800" progId="Equation.DSMT4">
                  <p:embed/>
                </p:oleObj>
              </mc:Choice>
              <mc:Fallback>
                <p:oleObj name="Equation" r:id="rId3" imgW="20826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897188"/>
                        <a:ext cx="31210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+1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 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+2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n-r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，则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149725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Equation" r:id="rId5" imgW="2654280" imgH="1612800" progId="Equation.DSMT4">
                  <p:embed/>
                </p:oleObj>
              </mc:Choice>
              <mc:Fallback>
                <p:oleObj name="Equation" r:id="rId5" imgW="265428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1800" smtClean="0">
                <a:solidFill>
                  <a:srgbClr val="000000"/>
                </a:solidFill>
                <a:latin typeface="Arial" charset="0"/>
                <a:ea typeface="楷体_GB2312"/>
              </a:rPr>
              <a:t>齐次线性方程组的通解</a:t>
            </a:r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7" name="Equation" r:id="rId7" imgW="2400120" imgH="952200" progId="Equation.DSMT4">
                  <p:embed/>
                </p:oleObj>
              </mc:Choice>
              <mc:Fallback>
                <p:oleObj name="Equation" r:id="rId7" imgW="24001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记作 </a:t>
            </a:r>
            <a:r>
              <a:rPr kumimoji="0"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x</a:t>
            </a:r>
            <a:r>
              <a:rPr kumimoji="0"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1 </a:t>
            </a:r>
            <a:r>
              <a:rPr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2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+ … 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．（满足基础解系</a:t>
            </a:r>
            <a:r>
              <a:rPr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②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）</a:t>
            </a:r>
            <a:r>
              <a:rPr lang="zh-CN" altLang="en-US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9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5" grpId="0" animBg="1"/>
      <p:bldP spid="972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36713" y="423863"/>
          <a:ext cx="42481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9" name="Equation" r:id="rId3" imgW="2831760" imgH="1841400" progId="Equation.DSMT4">
                  <p:embed/>
                </p:oleObj>
              </mc:Choice>
              <mc:Fallback>
                <p:oleObj name="Equation" r:id="rId3" imgW="2831760" imgH="18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23863"/>
                        <a:ext cx="4248150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4029075" y="3254375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en-US" sz="2000" smtClean="0">
                <a:solidFill>
                  <a:srgbClr val="000000"/>
                </a:solidFill>
              </a:rPr>
              <a:t>−</a:t>
            </a:r>
            <a:r>
              <a:rPr kumimoji="0" lang="zh-CN" altLang="en-US" sz="2000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</a:p>
        </p:txBody>
      </p:sp>
      <p:sp>
        <p:nvSpPr>
          <p:cNvPr id="4100" name="AutoShape 9"/>
          <p:cNvSpPr>
            <a:spLocks/>
          </p:cNvSpPr>
          <p:nvPr/>
        </p:nvSpPr>
        <p:spPr bwMode="auto">
          <a:xfrm rot="-5400000">
            <a:off x="4438651" y="2368550"/>
            <a:ext cx="177800" cy="1724025"/>
          </a:xfrm>
          <a:prstGeom prst="leftBrace">
            <a:avLst>
              <a:gd name="adj1" fmla="val 8080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1" name="AutoShape 10"/>
          <p:cNvSpPr>
            <a:spLocks/>
          </p:cNvSpPr>
          <p:nvPr/>
        </p:nvSpPr>
        <p:spPr bwMode="auto">
          <a:xfrm>
            <a:off x="5969000" y="549275"/>
            <a:ext cx="176213" cy="1150938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6183313" y="917575"/>
            <a:ext cx="92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4103" name="AutoShape 12"/>
          <p:cNvSpPr>
            <a:spLocks/>
          </p:cNvSpPr>
          <p:nvPr/>
        </p:nvSpPr>
        <p:spPr bwMode="auto">
          <a:xfrm>
            <a:off x="5969000" y="1916113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6164263" y="2284413"/>
            <a:ext cx="135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en-US" sz="2000" smtClean="0">
                <a:solidFill>
                  <a:srgbClr val="000000"/>
                </a:solidFill>
              </a:rPr>
              <a:t>−</a:t>
            </a:r>
            <a:r>
              <a:rPr kumimoji="0" lang="zh-CN" altLang="en-US" sz="2000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57200" y="3763963"/>
            <a:ext cx="83629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故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 … 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r 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)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kumimoji="0" lang="zh-CN" altLang="en-US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−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，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即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 … 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线性无关． （满足基础解系</a:t>
            </a:r>
            <a:r>
              <a:rPr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①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）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于是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 … 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就是齐次线性方程组 </a:t>
            </a:r>
            <a:r>
              <a:rPr kumimoji="0" lang="en-US" altLang="zh-CN" sz="2400" i="1" smtClean="0">
                <a:solidFill>
                  <a:srgbClr val="0000FF"/>
                </a:solidFill>
                <a:latin typeface="Times New Roman"/>
                <a:ea typeface="楷体_GB2312"/>
              </a:rPr>
              <a:t>Ax = </a:t>
            </a:r>
            <a:r>
              <a:rPr kumimoji="0" lang="en-US" altLang="zh-CN" sz="2400" smtClean="0">
                <a:solidFill>
                  <a:srgbClr val="0000FF"/>
                </a:solidFill>
                <a:latin typeface="Times New Roman"/>
                <a:ea typeface="楷体_GB2312"/>
              </a:rPr>
              <a:t>0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的基础解系．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3433763" y="1816100"/>
            <a:ext cx="2305050" cy="1296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5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build="allAtOnce"/>
      <p:bldP spid="90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023938" y="2725738"/>
          <a:ext cx="31226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3" imgW="2082600" imgH="1625400" progId="Equation.DSMT4">
                  <p:embed/>
                </p:oleObj>
              </mc:Choice>
              <mc:Fallback>
                <p:oleObj name="Equation" r:id="rId3" imgW="208260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725738"/>
                        <a:ext cx="3122612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+1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 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+2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n-r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，则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4140200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Equation" r:id="rId5" imgW="2654280" imgH="1612800" progId="Equation.DSMT4">
                  <p:embed/>
                </p:oleObj>
              </mc:Choice>
              <mc:Fallback>
                <p:oleObj name="Equation" r:id="rId5" imgW="265428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1800" smtClean="0">
                <a:solidFill>
                  <a:srgbClr val="000000"/>
                </a:solidFill>
                <a:latin typeface="Arial" charset="0"/>
                <a:ea typeface="楷体_GB2312"/>
              </a:rPr>
              <a:t>线性方程组的通解</a:t>
            </a:r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Equation" r:id="rId7" imgW="2400120" imgH="952200" progId="Equation.DSMT4">
                  <p:embed/>
                </p:oleObj>
              </mc:Choice>
              <mc:Fallback>
                <p:oleObj name="Equation" r:id="rId7" imgW="24001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记作 </a:t>
            </a:r>
            <a:r>
              <a:rPr kumimoji="0"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x</a:t>
            </a:r>
            <a:r>
              <a:rPr kumimoji="0"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1 </a:t>
            </a:r>
            <a:r>
              <a:rPr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2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+ … 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．（满足基础解系</a:t>
            </a:r>
            <a:r>
              <a:rPr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②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）</a:t>
            </a:r>
            <a:r>
              <a:rPr lang="zh-CN" altLang="en-US" sz="2400" i="1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47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 animBg="1"/>
      <p:bldP spid="952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96950" y="2162175"/>
          <a:ext cx="2495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Equation" r:id="rId3" imgW="1663560" imgH="939600" progId="Equation.DSMT4">
                  <p:embed/>
                </p:oleObj>
              </mc:Choice>
              <mc:Fallback>
                <p:oleObj name="Equation" r:id="rId3" imgW="16635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162175"/>
                        <a:ext cx="249555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3" name="Equation" r:id="rId5" imgW="2400120" imgH="952200" progId="Equation.DSMT4">
                  <p:embed/>
                </p:oleObj>
              </mc:Choice>
              <mc:Fallback>
                <p:oleObj name="Equation" r:id="rId5" imgW="24001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027613" y="4362450"/>
            <a:ext cx="3937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此即为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Ax = 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0</a:t>
            </a:r>
            <a:r>
              <a:rPr kumimoji="0" lang="en-US" altLang="zh-CN" sz="2400" smtClean="0">
                <a:solidFill>
                  <a:srgbClr val="0000FF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的基础解系．</a:t>
            </a:r>
          </a:p>
          <a:p>
            <a:pPr>
              <a:lnSpc>
                <a:spcPct val="14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通解为</a:t>
            </a:r>
          </a:p>
          <a:p>
            <a:pPr>
              <a:lnSpc>
                <a:spcPct val="14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kumimoji="0"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1 </a:t>
            </a:r>
            <a:r>
              <a:rPr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2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sz="2400" smtClean="0">
                <a:solidFill>
                  <a:srgbClr val="FF0000"/>
                </a:solidFill>
                <a:latin typeface="Times New Roman"/>
                <a:ea typeface="楷体_GB2312"/>
              </a:rPr>
              <a:t>+ … 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/>
                <a:ea typeface="楷体_GB2312"/>
              </a:rPr>
              <a:t>r 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140200" y="2141538"/>
          <a:ext cx="34639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4" name="Equation" r:id="rId7" imgW="2311200" imgH="952200" progId="Equation.DSMT4">
                  <p:embed/>
                </p:oleObj>
              </mc:Choice>
              <mc:Fallback>
                <p:oleObj name="Equation" r:id="rId7" imgW="23112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41538"/>
                        <a:ext cx="34639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74675" y="3894138"/>
          <a:ext cx="4170363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5" name="Equation" r:id="rId9" imgW="2781000" imgH="1612800" progId="Equation.DSMT4">
                  <p:embed/>
                </p:oleObj>
              </mc:Choice>
              <mc:Fallback>
                <p:oleObj name="Equation" r:id="rId9" imgW="278100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94138"/>
                        <a:ext cx="4170363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，则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令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268538" y="2133600"/>
            <a:ext cx="43180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700338" y="2133600"/>
            <a:ext cx="792162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5578475" y="2133600"/>
            <a:ext cx="7556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327775" y="2133600"/>
            <a:ext cx="13398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362325" y="476250"/>
            <a:ext cx="395288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5378450" y="476250"/>
            <a:ext cx="64770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4133850" y="476250"/>
            <a:ext cx="43815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34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build="p"/>
      <p:bldP spid="96266" grpId="0"/>
      <p:bldP spid="96267" grpId="0"/>
      <p:bldP spid="96268" grpId="0" animBg="1"/>
      <p:bldP spid="96269" grpId="0" animBg="1"/>
      <p:bldP spid="96270" grpId="0" animBg="1"/>
      <p:bldP spid="96271" grpId="0" animBg="1"/>
      <p:bldP spid="96272" grpId="0" animBg="1"/>
      <p:bldP spid="96273" grpId="0" animBg="1"/>
      <p:bldP spid="962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838200" y="75882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939800" y="838200"/>
          <a:ext cx="751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Equation" r:id="rId3" imgW="7518240" imgH="1523880" progId="Equation.3">
                  <p:embed/>
                </p:oleObj>
              </mc:Choice>
              <mc:Fallback>
                <p:oleObj name="Equation" r:id="rId3" imgW="7518240" imgH="1523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838200"/>
                        <a:ext cx="7518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914400" y="2457450"/>
          <a:ext cx="758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Equation" r:id="rId5" imgW="7581600" imgH="977760" progId="Equation.3">
                  <p:embed/>
                </p:oleObj>
              </mc:Choice>
              <mc:Fallback>
                <p:oleObj name="Equation" r:id="rId5" imgW="758160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7450"/>
                        <a:ext cx="758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920750" y="3429000"/>
          <a:ext cx="7747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0" name="Equation" r:id="rId7" imgW="7746840" imgH="2692080" progId="Equation.3">
                  <p:embed/>
                </p:oleObj>
              </mc:Choice>
              <mc:Fallback>
                <p:oleObj name="Equation" r:id="rId7" imgW="7746840" imgH="2692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429000"/>
                        <a:ext cx="77470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基础解系的求解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91550" cy="1771650"/>
          </a:xfrm>
          <a:noFill/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求齐次线性方程组                                              的基础解系</a:t>
            </a:r>
            <a:r>
              <a:rPr kumimoji="1" lang="zh-CN" altLang="en-US" smtClean="0"/>
              <a:t>．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mtClean="0">
                <a:solidFill>
                  <a:srgbClr val="FF0000"/>
                </a:solidFill>
              </a:rPr>
              <a:t>．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630613" y="1168400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6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168400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1692275" y="3517900"/>
          <a:ext cx="52863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7" name="Equation" r:id="rId5" imgW="2641320" imgH="698400" progId="Equation.DSMT4">
                  <p:embed/>
                </p:oleObj>
              </mc:Choice>
              <mc:Fallback>
                <p:oleObj name="Equation" r:id="rId5" imgW="2641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17900"/>
                        <a:ext cx="528637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1692275" y="5200650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8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00650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5332413" y="5200650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9" name="Equation" r:id="rId9" imgW="1130040" imgH="482400" progId="Equation.DSMT4">
                  <p:embed/>
                </p:oleObj>
              </mc:Choice>
              <mc:Fallback>
                <p:oleObj name="Equation" r:id="rId9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5200650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800600" y="545465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21353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457200" y="455613"/>
            <a:ext cx="829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令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，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， 得通解表达式</a:t>
            </a:r>
            <a:endParaRPr kumimoji="0" lang="zh-CN" altLang="en-US" sz="2400" baseline="30000" smtClean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055688" y="1052513"/>
          <a:ext cx="7010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Equation" r:id="rId3" imgW="3301920" imgH="939600" progId="Equation.DSMT4">
                  <p:embed/>
                </p:oleObj>
              </mc:Choice>
              <mc:Fallback>
                <p:oleObj name="Equation" r:id="rId3" imgW="3301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052513"/>
                        <a:ext cx="70104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57200" y="3144838"/>
            <a:ext cx="8231188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方程组的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任意一个解都可以表示为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的线性组合．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的四个分量不成比例，所以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线性无关．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所以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是原方程组的基础解系．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8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回顾：线性方程组的解的判定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14713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</a:t>
            </a:r>
            <a:r>
              <a:rPr lang="zh-CN" altLang="en-US" smtClean="0">
                <a:solidFill>
                  <a:srgbClr val="0000FF"/>
                </a:solidFill>
              </a:rPr>
              <a:t>非零解</a:t>
            </a:r>
            <a:r>
              <a:rPr lang="zh-CN" altLang="en-US" smtClean="0">
                <a:solidFill>
                  <a:srgbClr val="000000"/>
                </a:solidFill>
              </a:rPr>
              <a:t>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kumimoji="1" lang="zh-CN" altLang="en-US" smtClean="0"/>
              <a:t>．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个未知数的非齐次线性方程组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b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有解的充分必要条件是系数矩阵的秩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R(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，并且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唯一解</a:t>
            </a:r>
            <a:r>
              <a:rPr lang="zh-CN" altLang="en-US" smtClean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无限多个解</a:t>
            </a:r>
            <a:r>
              <a:rPr kumimoji="1" lang="zh-CN" altLang="en-US" smtClean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8993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455613" y="455613"/>
            <a:ext cx="829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方法</a:t>
            </a:r>
            <a:r>
              <a:rPr kumimoji="0" lang="en-US" altLang="zh-CN" sz="2400" smtClean="0">
                <a:solidFill>
                  <a:srgbClr val="0000FF"/>
                </a:solidFill>
                <a:latin typeface="Times New Roman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：</a:t>
            </a:r>
            <a:r>
              <a:rPr kumimoji="0" lang="zh-CN" altLang="en-US" sz="2400" smtClean="0">
                <a:solidFill>
                  <a:srgbClr val="FF0000"/>
                </a:solidFill>
                <a:latin typeface="Times New Roman"/>
                <a:ea typeface="楷体_GB2312"/>
              </a:rPr>
              <a:t>先求出基础解系，再写出通解．</a:t>
            </a:r>
            <a:endParaRPr lang="zh-CN" altLang="en-US" sz="2400" smtClean="0">
              <a:solidFill>
                <a:srgbClr val="FF0000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692275" y="1052513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4" name="Equation" r:id="rId3" imgW="2641320" imgH="698400" progId="Equation.DSMT4">
                  <p:embed/>
                </p:oleObj>
              </mc:Choice>
              <mc:Fallback>
                <p:oleObj name="Equation" r:id="rId3" imgW="2641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52863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692275" y="2587625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5" name="Equation" r:id="rId5" imgW="1434960" imgH="482400" progId="Equation.DSMT4">
                  <p:embed/>
                </p:oleObj>
              </mc:Choice>
              <mc:Fallback>
                <p:oleObj name="Equation" r:id="rId5" imgW="143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87625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5332413" y="2587625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6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87625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800600" y="28416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即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976313" y="3692525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7" name="Equation" r:id="rId9" imgW="1041120" imgH="482400" progId="Equation.DSMT4">
                  <p:embed/>
                </p:oleObj>
              </mc:Choice>
              <mc:Fallback>
                <p:oleObj name="Equation" r:id="rId9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692525"/>
                        <a:ext cx="208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3933825" y="3692525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8" name="Equation" r:id="rId11" imgW="1218960" imgH="482400" progId="Equation.DSMT4">
                  <p:embed/>
                </p:oleObj>
              </mc:Choice>
              <mc:Fallback>
                <p:oleObj name="Equation" r:id="rId11" imgW="1218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692525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3594100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13" imgW="1384200" imgH="927000" progId="Equation.DSMT4">
                  <p:embed/>
                </p:oleObj>
              </mc:Choice>
              <mc:Fallback>
                <p:oleObj name="Equation" r:id="rId13" imgW="13842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455613" y="5516563"/>
            <a:ext cx="7937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合起来便得到基础解系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，得</a:t>
            </a:r>
          </a:p>
        </p:txBody>
      </p:sp>
      <p:sp>
        <p:nvSpPr>
          <p:cNvPr id="108577" name="AutoShape 33"/>
          <p:cNvSpPr>
            <a:spLocks noChangeArrowheads="1"/>
          </p:cNvSpPr>
          <p:nvPr/>
        </p:nvSpPr>
        <p:spPr bwMode="auto">
          <a:xfrm>
            <a:off x="6516688" y="4149725"/>
            <a:ext cx="2555875" cy="1800225"/>
          </a:xfrm>
          <a:prstGeom prst="cloudCallout">
            <a:avLst>
              <a:gd name="adj1" fmla="val -47204"/>
              <a:gd name="adj2" fmla="val 77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kumimoji="0" lang="zh-CN" altLang="en-US" sz="2000" smtClean="0">
                <a:solidFill>
                  <a:srgbClr val="000000"/>
                </a:solidFill>
                <a:latin typeface="Arial" charset="0"/>
                <a:ea typeface="楷体_GB2312"/>
              </a:rPr>
              <a:t>还能找出其它基础解系吗？</a:t>
            </a: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425700" y="3673475"/>
            <a:ext cx="647700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5580063" y="3673475"/>
            <a:ext cx="792162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8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8" grpId="0"/>
      <p:bldP spid="108575" grpId="0"/>
      <p:bldP spid="108576" grpId="0"/>
      <p:bldP spid="108577" grpId="0" animBg="1"/>
      <p:bldP spid="108578" grpId="0" animBg="1"/>
      <p:bldP spid="1085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55613" y="1922463"/>
            <a:ext cx="829151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问题：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是否可以把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选作自由变量？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答：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可以，因为是否把系数矩阵化为行最简形矩阵，其实并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不影响方程组的求解．当两个矩阵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/>
                <a:ea typeface="楷体_GB2312"/>
              </a:rPr>
              <a:t>行等价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时，以这两个矩阵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为系数矩阵的齐次线性方程组同解．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692275" y="433388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Equation" r:id="rId3" imgW="2641320" imgH="698400" progId="Equation.DSMT4">
                  <p:embed/>
                </p:oleObj>
              </mc:Choice>
              <mc:Fallback>
                <p:oleObj name="Equation" r:id="rId3" imgW="2641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3388"/>
                        <a:ext cx="52863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1692275" y="3789363"/>
          <a:ext cx="543877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9" name="Equation" r:id="rId5" imgW="2717640" imgH="1422360" progId="Equation.DSMT4">
                  <p:embed/>
                </p:oleObj>
              </mc:Choice>
              <mc:Fallback>
                <p:oleObj name="Equation" r:id="rId5" imgW="271764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5438775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572000" y="3789363"/>
            <a:ext cx="2592388" cy="1395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1647825" y="5229225"/>
            <a:ext cx="2592388" cy="1395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4240213" y="5229225"/>
            <a:ext cx="2924175" cy="1395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2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nimBg="1"/>
      <p:bldP spid="109584" grpId="0" animBg="1"/>
      <p:bldP spid="1095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55613" y="3268663"/>
            <a:ext cx="48021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 得通解表达式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692275" y="447675"/>
          <a:ext cx="52847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2" name="Equation" r:id="rId3" imgW="2641320" imgH="698400" progId="Equation.DSMT4">
                  <p:embed/>
                </p:oleObj>
              </mc:Choice>
              <mc:Fallback>
                <p:oleObj name="Equation" r:id="rId3" imgW="2641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7675"/>
                        <a:ext cx="528478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355725" y="2073275"/>
          <a:ext cx="3201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3" name="Equation" r:id="rId5" imgW="1600200" imgH="482400" progId="Equation.DSMT4">
                  <p:embed/>
                </p:oleObj>
              </mc:Choice>
              <mc:Fallback>
                <p:oleObj name="Equation" r:id="rId5" imgW="1600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73275"/>
                        <a:ext cx="3201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5248275" y="2073275"/>
          <a:ext cx="2060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4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073275"/>
                        <a:ext cx="2060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800600" y="23272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/>
                <a:ea typeface="楷体_GB2312"/>
              </a:rPr>
              <a:t>即</a:t>
            </a:r>
          </a:p>
        </p:txBody>
      </p: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1477963" y="3921125"/>
          <a:ext cx="611822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5" name="Equation" r:id="rId9" imgW="3047760" imgH="939600" progId="Equation.DSMT4">
                  <p:embed/>
                </p:oleObj>
              </mc:Choice>
              <mc:Fallback>
                <p:oleObj name="Equation" r:id="rId9" imgW="30477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921125"/>
                        <a:ext cx="6118225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55613" y="5961063"/>
            <a:ext cx="51720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从而可得另一个基础解系：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2397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4" grpId="0"/>
      <p:bldP spid="110598" grpId="0"/>
      <p:bldP spid="110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322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/>
              <a:t>    </a:t>
            </a:r>
            <a:r>
              <a:rPr lang="zh-CN" altLang="en-US"/>
              <a:t>解线性方程组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828800" y="1447800"/>
          <a:ext cx="4610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Equation" r:id="rId3" imgW="4609800" imgH="2057400" progId="Equation.3">
                  <p:embed/>
                </p:oleObj>
              </mc:Choice>
              <mc:Fallback>
                <p:oleObj name="Equation" r:id="rId3" imgW="46098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4610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8200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解</a:t>
            </a:r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462463" y="3886200"/>
          <a:ext cx="388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3" name="Equation" r:id="rId5" imgW="4038480" imgH="2044440" progId="Equation.3">
                  <p:embed/>
                </p:oleObj>
              </mc:Choice>
              <mc:Fallback>
                <p:oleObj name="Equation" r:id="rId5" imgW="4038480" imgH="2044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3886200"/>
                        <a:ext cx="3886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676400" y="4572000"/>
            <a:ext cx="233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对系数矩阵施</a:t>
            </a:r>
          </a:p>
          <a:p>
            <a:r>
              <a:rPr lang="zh-CN" altLang="en-US"/>
              <a:t>行初等行变换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648200" y="914400"/>
          <a:ext cx="3683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4" name="Equation" r:id="rId3" imgW="3682800" imgH="2044440" progId="Equation.3">
                  <p:embed/>
                </p:oleObj>
              </mc:Choice>
              <mc:Fallback>
                <p:oleObj name="Equation" r:id="rId3" imgW="3682800" imgH="2044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14400"/>
                        <a:ext cx="3683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90600" y="3048000"/>
          <a:ext cx="435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5" name="Equation" r:id="rId5" imgW="4356000" imgH="419040" progId="Equation.3">
                  <p:embed/>
                </p:oleObj>
              </mc:Choice>
              <mc:Fallback>
                <p:oleObj name="Equation" r:id="rId5" imgW="43560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435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181600" y="29718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即方程组有无穷多解，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662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</a:t>
            </a:r>
            <a:r>
              <a:rPr lang="zh-CN" altLang="en-US"/>
              <a:t>其基础解系中有三个线性无关的解向量</a:t>
            </a:r>
            <a:r>
              <a:rPr lang="en-US" altLang="zh-CN"/>
              <a:t>.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495800" y="4648200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6" name="Equation" r:id="rId7" imgW="4736880" imgH="990360" progId="Equation.3">
                  <p:embed/>
                </p:oleObj>
              </mc:Choice>
              <mc:Fallback>
                <p:oleObj name="Equation" r:id="rId7" imgW="473688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419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990600" y="914400"/>
          <a:ext cx="3657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7" name="Equation" r:id="rId9" imgW="3720960" imgH="2044440" progId="Equation.3">
                  <p:embed/>
                </p:oleObj>
              </mc:Choice>
              <mc:Fallback>
                <p:oleObj name="Equation" r:id="rId9" imgW="3720960" imgH="2044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3657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90600" y="4419600"/>
          <a:ext cx="876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8" name="Equation" r:id="rId11" imgW="1104840" imgH="1536480" progId="Equation.3">
                  <p:embed/>
                </p:oleObj>
              </mc:Choice>
              <mc:Fallback>
                <p:oleObj name="Equation" r:id="rId11" imgW="1104840" imgH="1536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876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667000" y="4419600"/>
          <a:ext cx="101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9" name="Equation" r:id="rId13" imgW="1015920" imgH="1511280" progId="Equation.3">
                  <p:embed/>
                </p:oleObj>
              </mc:Choice>
              <mc:Fallback>
                <p:oleObj name="Equation" r:id="rId13" imgW="1015920" imgH="1511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1016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905000" y="4419600"/>
          <a:ext cx="952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0" name="Equation" r:id="rId15" imgW="952200" imgH="1511280" progId="Equation.3">
                  <p:embed/>
                </p:oleObj>
              </mc:Choice>
              <mc:Fallback>
                <p:oleObj name="Equation" r:id="rId15" imgW="952200" imgH="1511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952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810000" y="4419600"/>
          <a:ext cx="647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1" name="Equation" r:id="rId17" imgW="647640" imgH="1511280" progId="Equation.3">
                  <p:embed/>
                </p:oleObj>
              </mc:Choice>
              <mc:Fallback>
                <p:oleObj name="Equation" r:id="rId17" imgW="647640" imgH="1511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647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41375" y="1905000"/>
            <a:ext cx="515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所以原方程组的一个基础解系为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52600" y="2514600"/>
          <a:ext cx="1968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8" name="Equation" r:id="rId3" imgW="1968480" imgH="2577960" progId="Equation.3">
                  <p:embed/>
                </p:oleObj>
              </mc:Choice>
              <mc:Fallback>
                <p:oleObj name="Equation" r:id="rId3" imgW="1968480" imgH="257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1968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19150" y="5105400"/>
            <a:ext cx="3389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故原方程组的通解为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406900" y="5181600"/>
          <a:ext cx="3289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9" name="Equation" r:id="rId5" imgW="3288960" imgH="431640" progId="Equation.3">
                  <p:embed/>
                </p:oleObj>
              </mc:Choice>
              <mc:Fallback>
                <p:oleObj name="Equation" r:id="rId5" imgW="3288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181600"/>
                        <a:ext cx="3289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914400" y="5676900"/>
          <a:ext cx="388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0" name="Equation" r:id="rId7" imgW="3886200" imgH="444240" progId="Equation.3">
                  <p:embed/>
                </p:oleObj>
              </mc:Choice>
              <mc:Fallback>
                <p:oleObj name="Equation" r:id="rId7" imgW="38862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76900"/>
                        <a:ext cx="388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914400" y="762000"/>
          <a:ext cx="323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1" name="Equation" r:id="rId9" imgW="3238200" imgH="977760" progId="Equation.3">
                  <p:embed/>
                </p:oleObj>
              </mc:Choice>
              <mc:Fallback>
                <p:oleObj name="Equation" r:id="rId9" imgW="323820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23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5562600" y="762000"/>
          <a:ext cx="64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2" name="Equation" r:id="rId11" imgW="647640" imgH="977760" progId="Equation.3">
                  <p:embed/>
                </p:oleObj>
              </mc:Choice>
              <mc:Fallback>
                <p:oleObj name="Equation" r:id="rId11" imgW="64764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762000"/>
                        <a:ext cx="64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343400" y="762000"/>
          <a:ext cx="93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3" name="Equation" r:id="rId13" imgW="939600" imgH="977760" progId="Equation.3">
                  <p:embed/>
                </p:oleObj>
              </mc:Choice>
              <mc:Fallback>
                <p:oleObj name="Equation" r:id="rId13" imgW="93960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93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657600" y="2514600"/>
          <a:ext cx="1993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4" name="Equation" r:id="rId15" imgW="1993680" imgH="2577960" progId="Equation.3">
                  <p:embed/>
                </p:oleObj>
              </mc:Choice>
              <mc:Fallback>
                <p:oleObj name="Equation" r:id="rId15" imgW="1993680" imgH="257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1993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5715000" y="2514600"/>
          <a:ext cx="133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5" name="Equation" r:id="rId17" imgW="1333440" imgH="2577960" progId="Equation.3">
                  <p:embed/>
                </p:oleObj>
              </mc:Choice>
              <mc:Fallback>
                <p:oleObj name="Equation" r:id="rId17" imgW="1333440" imgH="257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133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92851" cy="257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在向量组线性相关性方面的应用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5613" y="4349973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（零矩阵），证明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≤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5613" y="5240560"/>
            <a:ext cx="81486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5613" y="2948210"/>
            <a:ext cx="8148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0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Bx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0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同解，证明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1693517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84213" y="1957983"/>
            <a:ext cx="7886700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zh-CN" sz="2800" smtClean="0">
                <a:solidFill>
                  <a:srgbClr val="1F1FEB"/>
                </a:solidFill>
              </a:rPr>
              <a:t>【</a:t>
            </a:r>
            <a:r>
              <a:rPr lang="zh-CN" altLang="en-US" sz="2800" smtClean="0">
                <a:solidFill>
                  <a:srgbClr val="1F1FEB"/>
                </a:solidFill>
              </a:rPr>
              <a:t>证明</a:t>
            </a:r>
            <a:r>
              <a:rPr lang="en-US" altLang="zh-CN" sz="2800" smtClean="0">
                <a:solidFill>
                  <a:srgbClr val="1F1FEB"/>
                </a:solidFill>
              </a:rPr>
              <a:t>】</a:t>
            </a:r>
            <a:endParaRPr lang="zh-CN" altLang="en-US" sz="2800" smtClean="0">
              <a:solidFill>
                <a:srgbClr val="1F1FEB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25500" y="2478683"/>
            <a:ext cx="7750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/>
              <a:t>由于方程组</a:t>
            </a:r>
            <a:r>
              <a:rPr lang="en-US" altLang="zh-CN" b="0"/>
              <a:t>Ax=0</a:t>
            </a:r>
            <a:r>
              <a:rPr lang="zh-CN" altLang="en-US" b="0"/>
              <a:t>与</a:t>
            </a:r>
            <a:r>
              <a:rPr lang="en-US" altLang="zh-CN" b="0"/>
              <a:t>Bx=0</a:t>
            </a:r>
            <a:r>
              <a:rPr lang="zh-CN" altLang="en-US" b="0"/>
              <a:t>有相同的解集，设为</a:t>
            </a:r>
            <a:r>
              <a:rPr lang="en-US" altLang="zh-CN" b="0"/>
              <a:t>S</a:t>
            </a:r>
            <a:r>
              <a:rPr lang="zh-CN" altLang="en-US" b="0"/>
              <a:t>，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则由定理</a:t>
            </a:r>
            <a:r>
              <a:rPr lang="en-US" altLang="zh-CN" b="0"/>
              <a:t>7</a:t>
            </a:r>
            <a:r>
              <a:rPr lang="zh-CN" altLang="en-US" b="0"/>
              <a:t>可知</a:t>
            </a:r>
            <a:endParaRPr lang="en-US" altLang="zh-CN" b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505437"/>
              </p:ext>
            </p:extLst>
          </p:nvPr>
        </p:nvGraphicFramePr>
        <p:xfrm>
          <a:off x="2513013" y="3797895"/>
          <a:ext cx="4230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Equation" r:id="rId3" imgW="1739900" imgH="228600" progId="Equation.DSMT4">
                  <p:embed/>
                </p:oleObj>
              </mc:Choice>
              <mc:Fallback>
                <p:oleObj name="Equation" r:id="rId3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797895"/>
                        <a:ext cx="4230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02790"/>
              </p:ext>
            </p:extLst>
          </p:nvPr>
        </p:nvGraphicFramePr>
        <p:xfrm>
          <a:off x="3500438" y="4540845"/>
          <a:ext cx="2254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Equation" r:id="rId5" imgW="926698" imgH="215806" progId="Equation.DSMT4">
                  <p:embed/>
                </p:oleObj>
              </mc:Choice>
              <mc:Fallback>
                <p:oleObj name="Equation" r:id="rId5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540845"/>
                        <a:ext cx="2254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5"/>
          <p:cNvSpPr>
            <a:spLocks noChangeArrowheads="1"/>
          </p:cNvSpPr>
          <p:nvPr/>
        </p:nvSpPr>
        <p:spPr bwMode="auto">
          <a:xfrm>
            <a:off x="830263" y="626070"/>
            <a:ext cx="81486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  <a:sym typeface="Times New Roman" pitchFamily="18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设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元齐次线性方程组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Ax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= 0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与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Bx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= 0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同解，   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  <a:sym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	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证明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) =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．</a:t>
            </a:r>
            <a:endParaRPr lang="zh-CN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99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704850" y="1795463"/>
            <a:ext cx="7886700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zh-CN" sz="2800" smtClean="0">
                <a:solidFill>
                  <a:srgbClr val="1F1FEB"/>
                </a:solidFill>
              </a:rPr>
              <a:t>【</a:t>
            </a:r>
            <a:r>
              <a:rPr lang="zh-CN" altLang="en-US" sz="2800" smtClean="0">
                <a:solidFill>
                  <a:srgbClr val="1F1FEB"/>
                </a:solidFill>
              </a:rPr>
              <a:t>证明</a:t>
            </a:r>
            <a:r>
              <a:rPr lang="en-US" altLang="zh-CN" sz="2800" smtClean="0">
                <a:solidFill>
                  <a:srgbClr val="1F1FEB"/>
                </a:solidFill>
              </a:rPr>
              <a:t>】</a:t>
            </a:r>
            <a:endParaRPr lang="zh-CN" altLang="en-US" sz="2800" smtClean="0">
              <a:solidFill>
                <a:srgbClr val="1F1FEB"/>
              </a:solidFill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846138" y="476250"/>
            <a:ext cx="8148637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  <a:sym typeface="Times New Roman" pitchFamily="18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设 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A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m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×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n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×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O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（零矩阵），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</a:b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证明：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) +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≤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n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itchFamily="18" charset="0"/>
              </a:rPr>
              <a:t>．</a:t>
            </a:r>
            <a:endParaRPr lang="zh-CN" altLang="en-US" sz="2000" dirty="0">
              <a:latin typeface="Arial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22513" y="1816100"/>
          <a:ext cx="3614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0" name="Equation" r:id="rId3" imgW="1485900" imgH="228600" progId="Equation.DSMT4">
                  <p:embed/>
                </p:oleObj>
              </mc:Choice>
              <mc:Fallback>
                <p:oleObj name="Equation" r:id="rId3" imgW="1485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816100"/>
                        <a:ext cx="36147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9088" y="2349500"/>
          <a:ext cx="4016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1" name="Equation" r:id="rId5" imgW="1651000" imgH="228600" progId="Equation.DSMT4">
                  <p:embed/>
                </p:oleObj>
              </mc:Choice>
              <mc:Fallback>
                <p:oleObj name="Equation" r:id="rId5" imgW="165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349500"/>
                        <a:ext cx="4016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22513" y="2881313"/>
          <a:ext cx="34909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2" name="Equation" r:id="rId7" imgW="1435100" imgH="228600" progId="Equation.DSMT4">
                  <p:embed/>
                </p:oleObj>
              </mc:Choice>
              <mc:Fallback>
                <p:oleObj name="Equation" r:id="rId7" imgW="1435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881313"/>
                        <a:ext cx="34909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46138" y="3271838"/>
            <a:ext cx="78057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/>
              <a:t>表明矩阵</a:t>
            </a:r>
            <a:r>
              <a:rPr lang="en-US" altLang="zh-CN" b="0"/>
              <a:t>B</a:t>
            </a:r>
            <a:r>
              <a:rPr lang="zh-CN" altLang="en-US" b="0"/>
              <a:t>的</a:t>
            </a:r>
            <a:r>
              <a:rPr lang="en-US" altLang="zh-CN" b="0"/>
              <a:t>l</a:t>
            </a:r>
            <a:r>
              <a:rPr lang="zh-CN" altLang="en-US" b="0"/>
              <a:t>个列向量都是齐次方程</a:t>
            </a:r>
            <a:r>
              <a:rPr lang="en-US" altLang="zh-CN" b="0"/>
              <a:t>Ax=0</a:t>
            </a:r>
            <a:r>
              <a:rPr lang="zh-CN" altLang="en-US" b="0"/>
              <a:t>的解。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记方程</a:t>
            </a:r>
            <a:r>
              <a:rPr lang="en-US" altLang="zh-CN" b="0"/>
              <a:t>Ax=0</a:t>
            </a:r>
            <a:r>
              <a:rPr lang="zh-CN" altLang="en-US" b="0"/>
              <a:t>的解集为</a:t>
            </a:r>
            <a:r>
              <a:rPr lang="en-US" altLang="zh-CN" b="0"/>
              <a:t>S</a:t>
            </a:r>
            <a:r>
              <a:rPr lang="zh-CN" altLang="en-US" b="0"/>
              <a:t>，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由</a:t>
            </a:r>
            <a:r>
              <a:rPr lang="en-US" altLang="zh-CN" b="0"/>
              <a:t>b</a:t>
            </a:r>
            <a:r>
              <a:rPr lang="en-US" altLang="zh-CN" b="0" baseline="-25000"/>
              <a:t>i</a:t>
            </a:r>
            <a:r>
              <a:rPr lang="en-US" altLang="zh-CN" b="0"/>
              <a:t>∈S</a:t>
            </a:r>
            <a:r>
              <a:rPr lang="zh-CN" altLang="en-US" b="0"/>
              <a:t>，可知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由定理</a:t>
            </a:r>
            <a:r>
              <a:rPr lang="en-US" altLang="zh-CN" b="0"/>
              <a:t>7</a:t>
            </a:r>
            <a:r>
              <a:rPr lang="zh-CN" altLang="en-US" b="0"/>
              <a:t>可知</a:t>
            </a:r>
            <a:endParaRPr lang="en-US" altLang="zh-CN" b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09938" y="4733925"/>
          <a:ext cx="5311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3" name="Equation" r:id="rId9" imgW="2184400" imgH="228600" progId="Equation.DSMT4">
                  <p:embed/>
                </p:oleObj>
              </mc:Choice>
              <mc:Fallback>
                <p:oleObj name="Equation" r:id="rId9" imgW="218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733925"/>
                        <a:ext cx="5311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24075" y="5829300"/>
          <a:ext cx="5219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4" name="Equation" r:id="rId11" imgW="2146300" imgH="228600" progId="Equation.DSMT4">
                  <p:embed/>
                </p:oleObj>
              </mc:Choice>
              <mc:Fallback>
                <p:oleObj name="Equation" r:id="rId11" imgW="214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29300"/>
                        <a:ext cx="52197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文本框 11"/>
          <p:cNvSpPr txBox="1">
            <a:spLocks noChangeArrowheads="1"/>
          </p:cNvSpPr>
          <p:nvPr/>
        </p:nvSpPr>
        <p:spPr bwMode="auto">
          <a:xfrm>
            <a:off x="5875338" y="1268413"/>
            <a:ext cx="3284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>
                <a:solidFill>
                  <a:srgbClr val="1F1FEB"/>
                </a:solidFill>
              </a:rPr>
              <a:t>（</a:t>
            </a:r>
            <a:r>
              <a:rPr lang="en-US" altLang="zh-CN">
                <a:solidFill>
                  <a:srgbClr val="1F1FEB"/>
                </a:solidFill>
              </a:rPr>
              <a:t>P71 3.2</a:t>
            </a:r>
            <a:r>
              <a:rPr lang="zh-CN" altLang="en-US">
                <a:solidFill>
                  <a:srgbClr val="1F1FEB"/>
                </a:solidFill>
              </a:rPr>
              <a:t>节性质</a:t>
            </a:r>
            <a:r>
              <a:rPr lang="en-US" altLang="zh-CN">
                <a:solidFill>
                  <a:srgbClr val="1F1FEB"/>
                </a:solidFill>
              </a:rPr>
              <a:t>8</a:t>
            </a:r>
            <a:r>
              <a:rPr lang="zh-CN" altLang="en-US">
                <a:solidFill>
                  <a:srgbClr val="1F1FEB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05551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1" name="Group 1035"/>
          <p:cNvGrpSpPr>
            <a:grpSpLocks/>
          </p:cNvGrpSpPr>
          <p:nvPr/>
        </p:nvGrpSpPr>
        <p:grpSpPr bwMode="auto">
          <a:xfrm>
            <a:off x="838200" y="739775"/>
            <a:ext cx="4038600" cy="519113"/>
            <a:chOff x="528" y="466"/>
            <a:chExt cx="2544" cy="327"/>
          </a:xfrm>
        </p:grpSpPr>
        <p:sp>
          <p:nvSpPr>
            <p:cNvPr id="102402" name="Text Box 1026"/>
            <p:cNvSpPr txBox="1">
              <a:spLocks noChangeArrowheads="1"/>
            </p:cNvSpPr>
            <p:nvPr/>
          </p:nvSpPr>
          <p:spPr bwMode="auto">
            <a:xfrm>
              <a:off x="528" y="466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>
                  <a:latin typeface="黑体" pitchFamily="2" charset="-122"/>
                  <a:ea typeface="黑体" pitchFamily="2" charset="-122"/>
                </a:rPr>
                <a:t>3</a:t>
              </a:r>
              <a:endParaRPr lang="en-US" altLang="zh-CN"/>
            </a:p>
          </p:txBody>
        </p:sp>
        <p:graphicFrame>
          <p:nvGraphicFramePr>
            <p:cNvPr id="102403" name="Object 1027"/>
            <p:cNvGraphicFramePr>
              <a:graphicFrameLocks noChangeAspect="1"/>
            </p:cNvGraphicFramePr>
            <p:nvPr/>
          </p:nvGraphicFramePr>
          <p:xfrm>
            <a:off x="1056" y="504"/>
            <a:ext cx="20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96" name="Equation" r:id="rId3" imgW="3200400" imgH="457200" progId="Equation.3">
                    <p:embed/>
                  </p:oleObj>
                </mc:Choice>
                <mc:Fallback>
                  <p:oleObj name="Equation" r:id="rId3" imgW="3200400" imgH="4572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504"/>
                          <a:ext cx="20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4" name="Text Box 1028"/>
          <p:cNvSpPr txBox="1">
            <a:spLocks noChangeArrowheads="1"/>
          </p:cNvSpPr>
          <p:nvPr/>
        </p:nvSpPr>
        <p:spPr bwMode="auto">
          <a:xfrm>
            <a:off x="838200" y="15763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证</a:t>
            </a:r>
          </a:p>
        </p:txBody>
      </p:sp>
      <p:graphicFrame>
        <p:nvGraphicFramePr>
          <p:cNvPr id="102405" name="Object 1029"/>
          <p:cNvGraphicFramePr>
            <a:graphicFrameLocks noChangeAspect="1"/>
          </p:cNvGraphicFramePr>
          <p:nvPr/>
        </p:nvGraphicFramePr>
        <p:xfrm>
          <a:off x="1828800" y="1657350"/>
          <a:ext cx="492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7" name="Equation" r:id="rId5" imgW="4927320" imgH="406080" progId="Equation.3">
                  <p:embed/>
                </p:oleObj>
              </mc:Choice>
              <mc:Fallback>
                <p:oleObj name="Equation" r:id="rId5" imgW="4927320" imgH="406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57350"/>
                        <a:ext cx="492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1030"/>
          <p:cNvGraphicFramePr>
            <a:graphicFrameLocks noChangeAspect="1"/>
          </p:cNvGraphicFramePr>
          <p:nvPr/>
        </p:nvGraphicFramePr>
        <p:xfrm>
          <a:off x="977900" y="2209800"/>
          <a:ext cx="618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8" name="Equation" r:id="rId7" imgW="6184800" imgH="1015920" progId="Equation.3">
                  <p:embed/>
                </p:oleObj>
              </mc:Choice>
              <mc:Fallback>
                <p:oleObj name="Equation" r:id="rId7" imgW="6184800" imgH="10159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209800"/>
                        <a:ext cx="618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31"/>
          <p:cNvGraphicFramePr>
            <a:graphicFrameLocks noChangeAspect="1"/>
          </p:cNvGraphicFramePr>
          <p:nvPr/>
        </p:nvGraphicFramePr>
        <p:xfrm>
          <a:off x="1054100" y="3308350"/>
          <a:ext cx="6921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9" name="Equation" r:id="rId9" imgW="6921360" imgH="1054080" progId="Equation.3">
                  <p:embed/>
                </p:oleObj>
              </mc:Choice>
              <mc:Fallback>
                <p:oleObj name="Equation" r:id="rId9" imgW="6921360" imgH="10540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308350"/>
                        <a:ext cx="6921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32"/>
          <p:cNvGraphicFramePr>
            <a:graphicFrameLocks noChangeAspect="1"/>
          </p:cNvGraphicFramePr>
          <p:nvPr/>
        </p:nvGraphicFramePr>
        <p:xfrm>
          <a:off x="1892300" y="4572000"/>
          <a:ext cx="641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0" name="Equation" r:id="rId11" imgW="6413400" imgH="457200" progId="Equation.3">
                  <p:embed/>
                </p:oleObj>
              </mc:Choice>
              <mc:Fallback>
                <p:oleObj name="Equation" r:id="rId11" imgW="641340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572000"/>
                        <a:ext cx="641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033"/>
          <p:cNvGraphicFramePr>
            <a:graphicFrameLocks noChangeAspect="1"/>
          </p:cNvGraphicFramePr>
          <p:nvPr/>
        </p:nvGraphicFramePr>
        <p:xfrm>
          <a:off x="971550" y="52578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1" name="Equation" r:id="rId13" imgW="3962160" imgH="457200" progId="Equation.3">
                  <p:embed/>
                </p:oleObj>
              </mc:Choice>
              <mc:Fallback>
                <p:oleObj name="Equation" r:id="rId13" imgW="3962160" imgH="4572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57800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323528" y="5859288"/>
            <a:ext cx="8380413" cy="954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P51 2.5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节例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19 </a:t>
            </a:r>
            <a:b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	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证明矩阵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A=O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的充分必要条件是方阵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A=O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9624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kumimoji="1" lang="zh-CN" altLang="en-US" smtClean="0"/>
              <a:t>什么是线性方程组的解的结构？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kumimoji="1" lang="zh-CN" altLang="en-US" smtClean="0"/>
              <a:t>所谓线性方程组的解的结构，就是当线性方程组有无限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smtClean="0"/>
              <a:t>	   多个解时，解与解之间的相互关系．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当方程组存在唯一解时，无须讨论解的结构．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mtClean="0"/>
              <a:t>下面的讨论都是假设线性方程组有解．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72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12825" y="2209800"/>
          <a:ext cx="75977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Equation" r:id="rId3" imgW="7594560" imgH="1002960" progId="Equation.3">
                  <p:embed/>
                </p:oleObj>
              </mc:Choice>
              <mc:Fallback>
                <p:oleObj name="Equation" r:id="rId3" imgW="759456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09800"/>
                        <a:ext cx="75977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20838" y="3505200"/>
            <a:ext cx="893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证明</a:t>
            </a:r>
            <a:endParaRPr lang="zh-CN" alt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819400" y="4305300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5" name="Equation" r:id="rId5" imgW="3517560" imgH="419040" progId="Equation.3">
                  <p:embed/>
                </p:oleObj>
              </mc:Choice>
              <mc:Fallback>
                <p:oleObj name="Equation" r:id="rId5" imgW="35175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05300"/>
                        <a:ext cx="351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990600" y="5145088"/>
          <a:ext cx="4419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6" name="Equation" r:id="rId7" imgW="4394160" imgH="431640" progId="Equation.3">
                  <p:embed/>
                </p:oleObj>
              </mc:Choice>
              <mc:Fallback>
                <p:oleObj name="Equation" r:id="rId7" imgW="4394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45088"/>
                        <a:ext cx="4419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2819400" y="3581400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7" name="Equation" r:id="rId9" imgW="3111480" imgH="419040" progId="Equation.3">
                  <p:embed/>
                </p:oleObj>
              </mc:Choice>
              <mc:Fallback>
                <p:oleObj name="Equation" r:id="rId9" imgW="31114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311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65200" y="1568450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１．非齐次线性方程组解的性质</a:t>
            </a:r>
          </a:p>
        </p:txBody>
      </p:sp>
      <p:sp>
        <p:nvSpPr>
          <p:cNvPr id="6657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三、非齐次线性方程组解的性质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7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620838" y="2590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证明</a:t>
            </a:r>
            <a:endParaRPr lang="zh-CN" alt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603500" y="26670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8" name="Equation" r:id="rId3" imgW="3009600" imgH="419040" progId="Equation.3">
                  <p:embed/>
                </p:oleObj>
              </mc:Choice>
              <mc:Fallback>
                <p:oleObj name="Equation" r:id="rId3" imgW="30096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667000"/>
                        <a:ext cx="300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651500" y="2667000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9" name="Equation" r:id="rId5" imgW="1663560" imgH="368280" progId="Equation.3">
                  <p:embed/>
                </p:oleObj>
              </mc:Choice>
              <mc:Fallback>
                <p:oleObj name="Equation" r:id="rId5" imgW="166356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67000"/>
                        <a:ext cx="166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990600" y="3449638"/>
          <a:ext cx="5105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0" name="Equation" r:id="rId7" imgW="5105160" imgH="431640" progId="Equation.3">
                  <p:embed/>
                </p:oleObj>
              </mc:Choice>
              <mc:Fallback>
                <p:oleObj name="Equation" r:id="rId7" imgW="510516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49638"/>
                        <a:ext cx="5105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641475" y="42052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证毕．</a:t>
            </a:r>
          </a:p>
        </p:txBody>
      </p:sp>
      <p:graphicFrame>
        <p:nvGraphicFramePr>
          <p:cNvPr id="27681" name="Object 33"/>
          <p:cNvGraphicFramePr>
            <a:graphicFrameLocks noChangeAspect="1"/>
          </p:cNvGraphicFramePr>
          <p:nvPr/>
        </p:nvGraphicFramePr>
        <p:xfrm>
          <a:off x="990600" y="1219200"/>
          <a:ext cx="7177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1" name="Equation" r:id="rId9" imgW="7175160" imgH="977760" progId="Equation.3">
                  <p:embed/>
                </p:oleObj>
              </mc:Choice>
              <mc:Fallback>
                <p:oleObj name="Equation" r:id="rId9" imgW="7175160" imgH="9777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71770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  <p:bldP spid="2767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9" name="Object 1031"/>
          <p:cNvGraphicFramePr>
            <a:graphicFrameLocks noChangeAspect="1"/>
          </p:cNvGraphicFramePr>
          <p:nvPr/>
        </p:nvGraphicFramePr>
        <p:xfrm>
          <a:off x="2133600" y="2947988"/>
          <a:ext cx="4102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Equation" r:id="rId3" imgW="4101840" imgH="482400" progId="Equation.3">
                  <p:embed/>
                </p:oleObj>
              </mc:Choice>
              <mc:Fallback>
                <p:oleObj name="Equation" r:id="rId3" imgW="4101840" imgH="482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47988"/>
                        <a:ext cx="41021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7" name="Group 1039"/>
          <p:cNvGrpSpPr>
            <a:grpSpLocks/>
          </p:cNvGrpSpPr>
          <p:nvPr/>
        </p:nvGrpSpPr>
        <p:grpSpPr bwMode="auto">
          <a:xfrm>
            <a:off x="914400" y="3884613"/>
            <a:ext cx="7773988" cy="1373187"/>
            <a:chOff x="576" y="2447"/>
            <a:chExt cx="4897" cy="865"/>
          </a:xfrm>
        </p:grpSpPr>
        <p:sp>
          <p:nvSpPr>
            <p:cNvPr id="79881" name="Rectangle 1033"/>
            <p:cNvSpPr>
              <a:spLocks noChangeArrowheads="1"/>
            </p:cNvSpPr>
            <p:nvPr/>
          </p:nvSpPr>
          <p:spPr bwMode="auto">
            <a:xfrm>
              <a:off x="576" y="2447"/>
              <a:ext cx="489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其中                                 为对应齐次线性方程</a:t>
              </a:r>
            </a:p>
            <a:p>
              <a:r>
                <a:rPr lang="zh-CN" altLang="en-US"/>
                <a:t>组的通解，     为非齐次线性方程组的任意一个特</a:t>
              </a:r>
            </a:p>
            <a:p>
              <a:r>
                <a:rPr lang="zh-CN" altLang="en-US"/>
                <a:t>解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79882" name="Object 1034"/>
            <p:cNvGraphicFramePr>
              <a:graphicFrameLocks noChangeAspect="1"/>
            </p:cNvGraphicFramePr>
            <p:nvPr/>
          </p:nvGraphicFramePr>
          <p:xfrm>
            <a:off x="1586" y="2495"/>
            <a:ext cx="177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5" name="Equation" r:id="rId5" imgW="2692080" imgH="431640" progId="Equation.3">
                    <p:embed/>
                  </p:oleObj>
                </mc:Choice>
                <mc:Fallback>
                  <p:oleObj name="Equation" r:id="rId5" imgW="2692080" imgH="43164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495"/>
                          <a:ext cx="177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035"/>
            <p:cNvGraphicFramePr>
              <a:graphicFrameLocks noChangeAspect="1"/>
            </p:cNvGraphicFramePr>
            <p:nvPr/>
          </p:nvGraphicFramePr>
          <p:xfrm>
            <a:off x="1728" y="2735"/>
            <a:ext cx="2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6" name="Equation" r:id="rId7" imgW="355320" imgH="469800" progId="Equation.3">
                    <p:embed/>
                  </p:oleObj>
                </mc:Choice>
                <mc:Fallback>
                  <p:oleObj name="Equation" r:id="rId7" imgW="355320" imgH="4698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35"/>
                          <a:ext cx="22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4" name="Text Box 1036"/>
          <p:cNvSpPr txBox="1">
            <a:spLocks noChangeArrowheads="1"/>
          </p:cNvSpPr>
          <p:nvPr/>
        </p:nvSpPr>
        <p:spPr bwMode="auto">
          <a:xfrm>
            <a:off x="981075" y="990600"/>
            <a:ext cx="484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２．非齐次线性方程组的通解</a:t>
            </a:r>
          </a:p>
        </p:txBody>
      </p:sp>
      <p:sp>
        <p:nvSpPr>
          <p:cNvPr id="79885" name="Text Box 1037"/>
          <p:cNvSpPr txBox="1">
            <a:spLocks noChangeArrowheads="1"/>
          </p:cNvSpPr>
          <p:nvPr/>
        </p:nvSpPr>
        <p:spPr bwMode="auto">
          <a:xfrm>
            <a:off x="1660525" y="1995488"/>
            <a:ext cx="5326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非齐次线性方程组</a:t>
            </a:r>
            <a:r>
              <a:rPr lang="en-US" altLang="zh-CN"/>
              <a:t>Ax=b</a:t>
            </a:r>
            <a:r>
              <a:rPr lang="zh-CN" altLang="en-US"/>
              <a:t>的通解为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847725" y="1004888"/>
            <a:ext cx="5934075" cy="519112"/>
            <a:chOff x="1056" y="624"/>
            <a:chExt cx="3738" cy="327"/>
          </a:xfrm>
        </p:grpSpPr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56" y="624"/>
              <a:ext cx="3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2" charset="-122"/>
                  <a:ea typeface="黑体" pitchFamily="2" charset="-122"/>
                </a:rPr>
                <a:t>３．与方程组      有解等价的命题</a:t>
              </a:r>
            </a:p>
          </p:txBody>
        </p:sp>
        <p:graphicFrame>
          <p:nvGraphicFramePr>
            <p:cNvPr id="31767" name="Object 23"/>
            <p:cNvGraphicFramePr>
              <a:graphicFrameLocks noChangeAspect="1"/>
            </p:cNvGraphicFramePr>
            <p:nvPr/>
          </p:nvGraphicFramePr>
          <p:xfrm>
            <a:off x="2512" y="696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8" name="Equation" r:id="rId3" imgW="1041120" imgH="317160" progId="Equation.3">
                    <p:embed/>
                  </p:oleObj>
                </mc:Choice>
                <mc:Fallback>
                  <p:oleObj name="Equation" r:id="rId3" imgW="104112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696"/>
                          <a:ext cx="65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1066800" y="2819400"/>
          <a:ext cx="62198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9" name="Equation" r:id="rId5" imgW="6146640" imgH="444240" progId="Equation.3">
                  <p:embed/>
                </p:oleObj>
              </mc:Choice>
              <mc:Fallback>
                <p:oleObj name="Equation" r:id="rId5" imgW="614664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62198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982663" y="2362200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0" name="Equation" r:id="rId7" imgW="609480" imgH="330120" progId="Equation.3">
                  <p:embed/>
                </p:oleObj>
              </mc:Choice>
              <mc:Fallback>
                <p:oleObj name="Equation" r:id="rId7" imgW="609480" imgH="330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362200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143000" y="3824288"/>
          <a:ext cx="7329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1" name="Equation" r:id="rId9" imgW="7327800" imgH="444240" progId="Equation.3">
                  <p:embed/>
                </p:oleObj>
              </mc:Choice>
              <mc:Fallback>
                <p:oleObj name="Equation" r:id="rId9" imgW="73278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24288"/>
                        <a:ext cx="73294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982663" y="3343275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2" name="Equation" r:id="rId11" imgW="609480" imgH="330120" progId="Equation.3">
                  <p:embed/>
                </p:oleObj>
              </mc:Choice>
              <mc:Fallback>
                <p:oleObj name="Equation" r:id="rId11" imgW="609480" imgH="3301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343275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1143000" y="4914900"/>
          <a:ext cx="74834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3" name="Equation" r:id="rId13" imgW="7480080" imgH="952200" progId="Equation.3">
                  <p:embed/>
                </p:oleObj>
              </mc:Choice>
              <mc:Fallback>
                <p:oleObj name="Equation" r:id="rId13" imgW="7480080" imgH="952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14900"/>
                        <a:ext cx="74834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982663" y="4410075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4" name="Equation" r:id="rId15" imgW="609480" imgH="330120" progId="Equation.3">
                  <p:embed/>
                </p:oleObj>
              </mc:Choice>
              <mc:Fallback>
                <p:oleObj name="Equation" r:id="rId15" imgW="609480" imgH="3301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410075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1649413" y="1730375"/>
            <a:ext cx="3781425" cy="519113"/>
            <a:chOff x="1039" y="1090"/>
            <a:chExt cx="2382" cy="327"/>
          </a:xfrm>
        </p:grpSpPr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1039" y="1090"/>
              <a:ext cx="2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2" charset="-122"/>
                  <a:ea typeface="黑体" pitchFamily="2" charset="-122"/>
                </a:rPr>
                <a:t>线性方程组      有解</a:t>
              </a:r>
            </a:p>
          </p:txBody>
        </p:sp>
        <p:graphicFrame>
          <p:nvGraphicFramePr>
            <p:cNvPr id="31779" name="Object 35"/>
            <p:cNvGraphicFramePr>
              <a:graphicFrameLocks noChangeAspect="1"/>
            </p:cNvGraphicFramePr>
            <p:nvPr/>
          </p:nvGraphicFramePr>
          <p:xfrm>
            <a:off x="2268" y="1176"/>
            <a:ext cx="6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15" name="Equation" r:id="rId17" imgW="1041120" imgH="317160" progId="Equation.3">
                    <p:embed/>
                  </p:oleObj>
                </mc:Choice>
                <mc:Fallback>
                  <p:oleObj name="Equation" r:id="rId17" imgW="104112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1176"/>
                          <a:ext cx="6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52500" y="9144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４．线性方程组的解法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295400" y="1638300"/>
            <a:ext cx="4068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）应用克莱姆法则</a:t>
            </a:r>
            <a:endParaRPr lang="zh-CN" altLang="en-US" sz="240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95400" y="3611563"/>
            <a:ext cx="3643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）利用初等变换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特点：只适用于系数行列式不等于零的情形，</a:t>
            </a:r>
          </a:p>
          <a:p>
            <a:r>
              <a:rPr lang="zh-CN" altLang="en-US"/>
              <a:t>计算量大，容易出错，但有重要的理论价值，可</a:t>
            </a:r>
          </a:p>
          <a:p>
            <a:r>
              <a:rPr lang="zh-CN" altLang="en-US"/>
              <a:t>用来证明很多命题．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819150" y="4191000"/>
            <a:ext cx="7718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特点：适用于方程组有唯一解、无解以及有</a:t>
            </a:r>
          </a:p>
          <a:p>
            <a:r>
              <a:rPr lang="zh-CN" altLang="en-US"/>
              <a:t>无穷多解的各种情形，全部运算在一个矩阵（数</a:t>
            </a:r>
          </a:p>
          <a:p>
            <a:r>
              <a:rPr lang="zh-CN" altLang="en-US"/>
              <a:t>表）中进行，计算简单，易于编程实现，是有效</a:t>
            </a:r>
          </a:p>
          <a:p>
            <a:r>
              <a:rPr lang="zh-CN" altLang="en-US"/>
              <a:t>的计算方法．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  <p:bldP spid="80902" grpId="0" autoUpdateAnimBg="0"/>
      <p:bldP spid="8090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908050"/>
            <a:ext cx="744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求线性方程组                                              的通解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  <a:endParaRPr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3059113" y="44767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767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5613" y="2720975"/>
            <a:ext cx="8148637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容易看出                 是方程组的一个特解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3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其对应的齐次线性方程组为</a:t>
            </a:r>
          </a:p>
          <a:p>
            <a:pPr eaLnBrk="1" fontAlgn="base" hangingPunct="1">
              <a:lnSpc>
                <a:spcPct val="4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根据前面的结论，导出组的基础解系为</a:t>
            </a: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439988" y="2001838"/>
          <a:ext cx="11731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9" name="Equation" r:id="rId5" imgW="583920" imgH="927000" progId="Equation.DSMT4">
                  <p:embed/>
                </p:oleObj>
              </mc:Choice>
              <mc:Fallback>
                <p:oleObj name="Equation" r:id="rId5" imgW="583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001838"/>
                        <a:ext cx="1173162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278313" y="340042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Equation" r:id="rId7" imgW="1688760" imgH="711000" progId="Equation.DSMT4">
                  <p:embed/>
                </p:oleObj>
              </mc:Choice>
              <mc:Fallback>
                <p:oleObj name="Equation" r:id="rId7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340042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5795963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Equation" r:id="rId9" imgW="1384200" imgH="927000" progId="Equation.DSMT4">
                  <p:embed/>
                </p:oleObj>
              </mc:Choice>
              <mc:Fallback>
                <p:oleObj name="Equation" r:id="rId9" imgW="13842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3354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于是，原方程组的通解为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581150" y="1065213"/>
          <a:ext cx="5959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9" name="Equation" r:id="rId3" imgW="2806560" imgH="927000" progId="Equation.DSMT4">
                  <p:embed/>
                </p:oleObj>
              </mc:Choice>
              <mc:Fallback>
                <p:oleObj name="Equation" r:id="rId3" imgW="28065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065213"/>
                        <a:ext cx="59594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140200" y="981075"/>
            <a:ext cx="3527425" cy="201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7599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838200" y="838200"/>
            <a:ext cx="7010400" cy="1511300"/>
            <a:chOff x="528" y="528"/>
            <a:chExt cx="4416" cy="952"/>
          </a:xfrm>
        </p:grpSpPr>
        <p:sp>
          <p:nvSpPr>
            <p:cNvPr id="104450" name="Rectangle 2"/>
            <p:cNvSpPr>
              <a:spLocks noChangeArrowheads="1"/>
            </p:cNvSpPr>
            <p:nvPr/>
          </p:nvSpPr>
          <p:spPr bwMode="auto">
            <a:xfrm>
              <a:off x="528" y="825"/>
              <a:ext cx="1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/>
                <a:t>   </a:t>
              </a:r>
              <a:r>
                <a:rPr lang="zh-CN" altLang="en-US"/>
                <a:t>求解方程组</a:t>
              </a:r>
            </a:p>
          </p:txBody>
        </p:sp>
        <p:graphicFrame>
          <p:nvGraphicFramePr>
            <p:cNvPr id="104451" name="Object 3"/>
            <p:cNvGraphicFramePr>
              <a:graphicFrameLocks noChangeAspect="1"/>
            </p:cNvGraphicFramePr>
            <p:nvPr/>
          </p:nvGraphicFramePr>
          <p:xfrm>
            <a:off x="2264" y="528"/>
            <a:ext cx="2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0" name="Equation" r:id="rId3" imgW="4254480" imgH="1511280" progId="Equation.3">
                    <p:embed/>
                  </p:oleObj>
                </mc:Choice>
                <mc:Fallback>
                  <p:oleObj name="Equation" r:id="rId3" imgW="4254480" imgH="15112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528"/>
                          <a:ext cx="2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57250" y="25717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解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676400" y="2686050"/>
          <a:ext cx="477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5" imgW="4775040" imgH="406080" progId="Equation.3">
                  <p:embed/>
                </p:oleObj>
              </mc:Choice>
              <mc:Fallback>
                <p:oleObj name="Equation" r:id="rId5" imgW="47750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86050"/>
                        <a:ext cx="477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752600" y="3048000"/>
          <a:ext cx="461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Equation" r:id="rId7" imgW="4609800" imgH="1511280" progId="Equation.3">
                  <p:embed/>
                </p:oleObj>
              </mc:Choice>
              <mc:Fallback>
                <p:oleObj name="Equation" r:id="rId7" imgW="4609800" imgH="1511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61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2070100" y="4572000"/>
          <a:ext cx="387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Equation" r:id="rId9" imgW="3873240" imgH="1511280" progId="Equation.3">
                  <p:embed/>
                </p:oleObj>
              </mc:Choice>
              <mc:Fallback>
                <p:oleObj name="Equation" r:id="rId9" imgW="3873240" imgH="1511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572000"/>
                        <a:ext cx="387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914400" y="838200"/>
          <a:ext cx="633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8" name="Equation" r:id="rId3" imgW="6337080" imgH="431640" progId="Equation.3">
                  <p:embed/>
                </p:oleObj>
              </mc:Choice>
              <mc:Fallback>
                <p:oleObj name="Equation" r:id="rId3" imgW="63370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33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667000" y="13843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9" name="Equation" r:id="rId5" imgW="2895480" imgH="977760" progId="Equation.3">
                  <p:embed/>
                </p:oleObj>
              </mc:Choice>
              <mc:Fallback>
                <p:oleObj name="Equation" r:id="rId5" imgW="28954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843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914400" y="257175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0" name="Equation" r:id="rId7" imgW="2133360" imgH="406080" progId="Equation.3">
                  <p:embed/>
                </p:oleObj>
              </mc:Choice>
              <mc:Fallback>
                <p:oleObj name="Equation" r:id="rId7" imgW="21333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71750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3086100" y="23622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1" name="Equation" r:id="rId9" imgW="2171520" imgH="838080" progId="Equation.3">
                  <p:embed/>
                </p:oleObj>
              </mc:Choice>
              <mc:Fallback>
                <p:oleObj name="Equation" r:id="rId9" imgW="217152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3622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283200" y="2609850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2" name="Equation" r:id="rId11" imgW="3251160" imgH="406080" progId="Equation.3">
                  <p:embed/>
                </p:oleObj>
              </mc:Choice>
              <mc:Fallback>
                <p:oleObj name="Equation" r:id="rId11" imgW="32511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609850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794000" y="3124200"/>
          <a:ext cx="1625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3" name="Equation" r:id="rId13" imgW="1625400" imgH="2044440" progId="Equation.3">
                  <p:embed/>
                </p:oleObj>
              </mc:Choice>
              <mc:Fallback>
                <p:oleObj name="Equation" r:id="rId13" imgW="1625400" imgH="2044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124200"/>
                        <a:ext cx="1625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914400" y="5029200"/>
          <a:ext cx="681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4" name="Equation" r:id="rId15" imgW="6819840" imgH="977760" progId="Equation.3">
                  <p:embed/>
                </p:oleObj>
              </mc:Choice>
              <mc:Fallback>
                <p:oleObj name="Equation" r:id="rId15" imgW="681984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819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752600" y="11557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8" name="Equation" r:id="rId3" imgW="2641320" imgH="977760" progId="Equation.3">
                  <p:embed/>
                </p:oleObj>
              </mc:Choice>
              <mc:Fallback>
                <p:oleObj name="Equation" r:id="rId3" imgW="264132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557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572000" y="11557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9" name="Equation" r:id="rId5" imgW="2984400" imgH="977760" progId="Equation.3">
                  <p:embed/>
                </p:oleObj>
              </mc:Choice>
              <mc:Fallback>
                <p:oleObj name="Equation" r:id="rId5" imgW="298440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557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90600" y="2705100"/>
          <a:ext cx="612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0" name="Equation" r:id="rId7" imgW="6121080" imgH="393480" progId="Equation.3">
                  <p:embed/>
                </p:oleObj>
              </mc:Choice>
              <mc:Fallback>
                <p:oleObj name="Equation" r:id="rId7" imgW="61210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05100"/>
                        <a:ext cx="612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235200" y="3352800"/>
          <a:ext cx="3632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1" name="Equation" r:id="rId9" imgW="3632040" imgH="2044440" progId="Equation.3">
                  <p:embed/>
                </p:oleObj>
              </mc:Choice>
              <mc:Fallback>
                <p:oleObj name="Equation" r:id="rId9" imgW="3632040" imgH="2044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352800"/>
                        <a:ext cx="3632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346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１．解向量的概念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0" y="251460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设有齐次线性方程组</a:t>
            </a:r>
            <a:endParaRPr lang="zh-CN" altLang="en-US" sz="320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736725" y="3276600"/>
          <a:ext cx="4610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4609800" imgH="2057400" progId="Equation.3">
                  <p:embed/>
                </p:oleObj>
              </mc:Choice>
              <mc:Fallback>
                <p:oleObj name="Equation" r:id="rId3" imgW="460980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276600"/>
                        <a:ext cx="4610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838200" y="548163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若记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842125" y="3976688"/>
            <a:ext cx="106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一、齐次线性方程组解的性质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  <p:bldP spid="2058" grpId="0" autoUpdateAnimBg="0"/>
      <p:bldP spid="206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1026"/>
          <p:cNvGraphicFramePr>
            <a:graphicFrameLocks noChangeAspect="1"/>
          </p:cNvGraphicFramePr>
          <p:nvPr/>
        </p:nvGraphicFramePr>
        <p:xfrm>
          <a:off x="977900" y="12192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Equation" r:id="rId3" imgW="2527200" imgH="393480" progId="Equation.3">
                  <p:embed/>
                </p:oleObj>
              </mc:Choice>
              <mc:Fallback>
                <p:oleObj name="Equation" r:id="rId3" imgW="2527200" imgH="393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192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1027"/>
          <p:cNvGraphicFramePr>
            <a:graphicFrameLocks noChangeAspect="1"/>
          </p:cNvGraphicFramePr>
          <p:nvPr/>
        </p:nvGraphicFramePr>
        <p:xfrm>
          <a:off x="1816100" y="2286000"/>
          <a:ext cx="6108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Equation" r:id="rId5" imgW="6108480" imgH="2044440" progId="Equation.3">
                  <p:embed/>
                </p:oleObj>
              </mc:Choice>
              <mc:Fallback>
                <p:oleObj name="Equation" r:id="rId5" imgW="6108480" imgH="20444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286000"/>
                        <a:ext cx="6108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733550" y="1371600"/>
          <a:ext cx="5041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Equation" r:id="rId3" imgW="5041800" imgH="2057400" progId="Equation.3">
                  <p:embed/>
                </p:oleObj>
              </mc:Choice>
              <mc:Fallback>
                <p:oleObj name="Equation" r:id="rId3" imgW="50418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371600"/>
                        <a:ext cx="5041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4875" y="4267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解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752600" y="3594100"/>
          <a:ext cx="42941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5" imgW="4305240" imgH="2044440" progId="Equation.3">
                  <p:embed/>
                </p:oleObj>
              </mc:Choice>
              <mc:Fallback>
                <p:oleObj name="Equation" r:id="rId5" imgW="4305240" imgH="2044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94100"/>
                        <a:ext cx="42941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838200" y="776288"/>
            <a:ext cx="386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/>
              <a:t>   </a:t>
            </a:r>
            <a:r>
              <a:rPr lang="zh-CN" altLang="en-US"/>
              <a:t>求下述方程组的解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752600" y="990600"/>
          <a:ext cx="4927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0" name="Equation" r:id="rId3" imgW="4927320" imgH="2044440" progId="Equation.3">
                  <p:embed/>
                </p:oleObj>
              </mc:Choice>
              <mc:Fallback>
                <p:oleObj name="Equation" r:id="rId3" imgW="4927320" imgH="2044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4927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914400" y="3505200"/>
          <a:ext cx="464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1" name="Equation" r:id="rId5" imgW="4584600" imgH="419040" progId="Equation.3">
                  <p:embed/>
                </p:oleObj>
              </mc:Choice>
              <mc:Fallback>
                <p:oleObj name="Equation" r:id="rId5" imgW="45846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464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486400" y="3505200"/>
          <a:ext cx="3162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2" name="Equation" r:id="rId7" imgW="3162240" imgH="406080" progId="Equation.3">
                  <p:embed/>
                </p:oleObj>
              </mc:Choice>
              <mc:Fallback>
                <p:oleObj name="Equation" r:id="rId7" imgW="31622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3162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38200" y="4052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所以方程组有无穷多解</a:t>
            </a:r>
            <a:r>
              <a:rPr lang="en-US" altLang="zh-CN"/>
              <a:t>.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572000" y="4052888"/>
            <a:ext cx="413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且原方程组等价于方程组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286000" y="4876800"/>
          <a:ext cx="410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3" name="Equation" r:id="rId9" imgW="4101840" imgH="990360" progId="Equation.3">
                  <p:embed/>
                </p:oleObj>
              </mc:Choice>
              <mc:Fallback>
                <p:oleObj name="Equation" r:id="rId9" imgW="410184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4102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0"/>
          <p:cNvSpPr>
            <a:spLocks noChangeArrowheads="1"/>
          </p:cNvSpPr>
          <p:nvPr/>
        </p:nvSpPr>
        <p:spPr bwMode="auto">
          <a:xfrm>
            <a:off x="841375" y="914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求基础解系</a:t>
            </a:r>
            <a:endParaRPr lang="zh-CN" altLang="en-US"/>
          </a:p>
        </p:txBody>
      </p:sp>
      <p:graphicFrame>
        <p:nvGraphicFramePr>
          <p:cNvPr id="67587" name="Object 2051"/>
          <p:cNvGraphicFramePr>
            <a:graphicFrameLocks noChangeAspect="1"/>
          </p:cNvGraphicFramePr>
          <p:nvPr/>
        </p:nvGraphicFramePr>
        <p:xfrm>
          <a:off x="2514600" y="1600200"/>
          <a:ext cx="3644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3" imgW="3644640" imgH="1536480" progId="Equation.3">
                  <p:embed/>
                </p:oleObj>
              </mc:Choice>
              <mc:Fallback>
                <p:oleObj name="Equation" r:id="rId3" imgW="3644640" imgH="153648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644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2052"/>
          <p:cNvSpPr>
            <a:spLocks noChangeArrowheads="1"/>
          </p:cNvSpPr>
          <p:nvPr/>
        </p:nvSpPr>
        <p:spPr bwMode="auto">
          <a:xfrm>
            <a:off x="1371600" y="2057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令</a:t>
            </a:r>
          </a:p>
        </p:txBody>
      </p:sp>
      <p:sp>
        <p:nvSpPr>
          <p:cNvPr id="67589" name="Rectangle 2053"/>
          <p:cNvSpPr>
            <a:spLocks noChangeArrowheads="1"/>
          </p:cNvSpPr>
          <p:nvPr/>
        </p:nvSpPr>
        <p:spPr bwMode="auto">
          <a:xfrm>
            <a:off x="838200" y="5105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依次得</a:t>
            </a:r>
          </a:p>
        </p:txBody>
      </p:sp>
      <p:graphicFrame>
        <p:nvGraphicFramePr>
          <p:cNvPr id="67590" name="Object 2054"/>
          <p:cNvGraphicFramePr>
            <a:graphicFrameLocks noChangeAspect="1"/>
          </p:cNvGraphicFramePr>
          <p:nvPr/>
        </p:nvGraphicFramePr>
        <p:xfrm>
          <a:off x="2667000" y="4876800"/>
          <a:ext cx="473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Equation" r:id="rId5" imgW="4736880" imgH="977760" progId="Equation.3">
                  <p:embed/>
                </p:oleObj>
              </mc:Choice>
              <mc:Fallback>
                <p:oleObj name="Equation" r:id="rId5" imgW="4736880" imgH="97776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473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2056"/>
          <p:cNvGraphicFramePr>
            <a:graphicFrameLocks noChangeAspect="1"/>
          </p:cNvGraphicFramePr>
          <p:nvPr/>
        </p:nvGraphicFramePr>
        <p:xfrm>
          <a:off x="914400" y="3505200"/>
          <a:ext cx="515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Equation" r:id="rId7" imgW="5155920" imgH="990360" progId="Equation.3">
                  <p:embed/>
                </p:oleObj>
              </mc:Choice>
              <mc:Fallback>
                <p:oleObj name="Equation" r:id="rId7" imgW="5155920" imgH="99036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515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8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524000" y="1447800"/>
          <a:ext cx="56911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Equation" r:id="rId3" imgW="5689440" imgH="2577960" progId="Equation.3">
                  <p:embed/>
                </p:oleObj>
              </mc:Choice>
              <mc:Fallback>
                <p:oleObj name="Equation" r:id="rId3" imgW="5689440" imgH="257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56911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求特解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752600" y="4495800"/>
          <a:ext cx="580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Equation" r:id="rId5" imgW="5803560" imgH="825480" progId="Equation.3">
                  <p:embed/>
                </p:oleObj>
              </mc:Choice>
              <mc:Fallback>
                <p:oleObj name="Equation" r:id="rId5" imgW="5803560" imgH="82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580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14400" y="54864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所以方程组的通解为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14400" y="762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故得基础解系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447800" y="838200"/>
          <a:ext cx="65166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4" name="Equation" r:id="rId3" imgW="6514920" imgH="2577960" progId="Equation.3">
                  <p:embed/>
                </p:oleObj>
              </mc:Choice>
              <mc:Fallback>
                <p:oleObj name="Equation" r:id="rId3" imgW="6514920" imgH="257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65166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14400" y="3589338"/>
          <a:ext cx="3962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5" name="Equation" r:id="rId5" imgW="3962160" imgH="444240" progId="Equation.3">
                  <p:embed/>
                </p:oleObj>
              </mc:Choice>
              <mc:Fallback>
                <p:oleObj name="Equation" r:id="rId5" imgW="39621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9338"/>
                        <a:ext cx="3962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41375" y="4724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另一种解法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352800" y="4038600"/>
          <a:ext cx="37925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6" name="Equation" r:id="rId7" imgW="4305240" imgH="2044440" progId="Equation.3">
                  <p:embed/>
                </p:oleObj>
              </mc:Choice>
              <mc:Fallback>
                <p:oleObj name="Equation" r:id="rId7" imgW="4305240" imgH="2044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379253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667000" y="838200"/>
          <a:ext cx="377825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Equation" r:id="rId3" imgW="4927320" imgH="2044440" progId="Equation.3">
                  <p:embed/>
                </p:oleObj>
              </mc:Choice>
              <mc:Fallback>
                <p:oleObj name="Equation" r:id="rId3" imgW="4927320" imgH="2044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377825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33600" y="3124200"/>
          <a:ext cx="453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1" name="Equation" r:id="rId5" imgW="4533840" imgH="2044440" progId="Equation.3">
                  <p:embed/>
                </p:oleObj>
              </mc:Choice>
              <mc:Fallback>
                <p:oleObj name="Equation" r:id="rId5" imgW="4533840" imgH="2044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4533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38200" y="54102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则原方程组等价于方程组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209800" y="914400"/>
          <a:ext cx="40767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3" imgW="4076640" imgH="1688760" progId="Equation.3">
                  <p:embed/>
                </p:oleObj>
              </mc:Choice>
              <mc:Fallback>
                <p:oleObj name="Equation" r:id="rId3" imgW="4076640" imgH="1688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40767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752600" y="2667000"/>
          <a:ext cx="5143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Equation" r:id="rId5" imgW="5143320" imgH="2590560" progId="Equation.3">
                  <p:embed/>
                </p:oleObj>
              </mc:Choice>
              <mc:Fallback>
                <p:oleObj name="Equation" r:id="rId5" imgW="5143320" imgH="259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51435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14400" y="53340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所以方程组的通解为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1027"/>
          <p:cNvGraphicFramePr>
            <a:graphicFrameLocks noChangeAspect="1"/>
          </p:cNvGraphicFramePr>
          <p:nvPr/>
        </p:nvGraphicFramePr>
        <p:xfrm>
          <a:off x="1371600" y="1384300"/>
          <a:ext cx="65166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Equation" r:id="rId3" imgW="6514920" imgH="2577960" progId="Equation.3">
                  <p:embed/>
                </p:oleObj>
              </mc:Choice>
              <mc:Fallback>
                <p:oleObj name="Equation" r:id="rId3" imgW="6514920" imgH="25779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84300"/>
                        <a:ext cx="65166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028"/>
          <p:cNvGraphicFramePr>
            <a:graphicFrameLocks noChangeAspect="1"/>
          </p:cNvGraphicFramePr>
          <p:nvPr/>
        </p:nvGraphicFramePr>
        <p:xfrm>
          <a:off x="952500" y="4357688"/>
          <a:ext cx="4038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Equation" r:id="rId5" imgW="4038480" imgH="444240" progId="Equation.3">
                  <p:embed/>
                </p:oleObj>
              </mc:Choice>
              <mc:Fallback>
                <p:oleObj name="Equation" r:id="rId5" imgW="4038480" imgH="4442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57688"/>
                        <a:ext cx="4038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41475" y="14478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１．齐次线性方程组基础解系的求法</a:t>
            </a:r>
            <a:endParaRPr lang="zh-CN" altLang="en-US" u="sng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133600" y="2819400"/>
          <a:ext cx="50292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2" name="Equation" r:id="rId3" imgW="5029200" imgH="3111480" progId="Equation.3">
                  <p:embed/>
                </p:oleObj>
              </mc:Choice>
              <mc:Fallback>
                <p:oleObj name="Equation" r:id="rId3" imgW="5029200" imgH="3111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50292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865188" y="1981200"/>
            <a:ext cx="7804150" cy="946150"/>
            <a:chOff x="545" y="1248"/>
            <a:chExt cx="4916" cy="596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545" y="1248"/>
              <a:ext cx="49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（</a:t>
              </a:r>
              <a:r>
                <a:rPr lang="en-US" altLang="zh-CN"/>
                <a:t>1</a:t>
              </a:r>
              <a:r>
                <a:rPr lang="zh-CN" altLang="en-US"/>
                <a:t>）对系数矩阵   进行初等变换，将其化为</a:t>
              </a:r>
            </a:p>
            <a:p>
              <a:r>
                <a:rPr lang="zh-CN" altLang="en-US"/>
                <a:t>最简形</a:t>
              </a:r>
            </a:p>
          </p:txBody>
        </p:sp>
        <p:graphicFrame>
          <p:nvGraphicFramePr>
            <p:cNvPr id="35858" name="Object 18"/>
            <p:cNvGraphicFramePr>
              <a:graphicFrameLocks noChangeAspect="1"/>
            </p:cNvGraphicFramePr>
            <p:nvPr/>
          </p:nvGraphicFramePr>
          <p:xfrm>
            <a:off x="2748" y="130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73" name="Equation" r:id="rId5" imgW="291960" imgH="304560" progId="Equation.3">
                    <p:embed/>
                  </p:oleObj>
                </mc:Choice>
                <mc:Fallback>
                  <p:oleObj name="Equation" r:id="rId5" imgW="29196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130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1026"/>
          <p:cNvGraphicFramePr>
            <a:graphicFrameLocks noChangeAspect="1"/>
          </p:cNvGraphicFramePr>
          <p:nvPr/>
        </p:nvGraphicFramePr>
        <p:xfrm>
          <a:off x="1447800" y="990600"/>
          <a:ext cx="3949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8" name="Equation" r:id="rId3" imgW="3949560" imgH="2057400" progId="Equation.3">
                  <p:embed/>
                </p:oleObj>
              </mc:Choice>
              <mc:Fallback>
                <p:oleObj name="Equation" r:id="rId3" imgW="3949560" imgH="2057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39497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7"/>
          <p:cNvGraphicFramePr>
            <a:graphicFrameLocks noChangeAspect="1"/>
          </p:cNvGraphicFramePr>
          <p:nvPr/>
        </p:nvGraphicFramePr>
        <p:xfrm>
          <a:off x="6172200" y="990600"/>
          <a:ext cx="1358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5" imgW="1358640" imgH="2057400" progId="Equation.3">
                  <p:embed/>
                </p:oleObj>
              </mc:Choice>
              <mc:Fallback>
                <p:oleObj name="Equation" r:id="rId5" imgW="1358640" imgH="2057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90600"/>
                        <a:ext cx="1358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1030"/>
          <p:cNvSpPr>
            <a:spLocks noChangeArrowheads="1"/>
          </p:cNvSpPr>
          <p:nvPr/>
        </p:nvSpPr>
        <p:spPr bwMode="auto">
          <a:xfrm>
            <a:off x="838200" y="3222625"/>
            <a:ext cx="568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则上述方程组（</a:t>
            </a:r>
            <a:r>
              <a:rPr lang="en-US" altLang="zh-CN"/>
              <a:t>1</a:t>
            </a:r>
            <a:r>
              <a:rPr lang="zh-CN" altLang="en-US"/>
              <a:t>）可写成向量方程</a:t>
            </a:r>
          </a:p>
        </p:txBody>
      </p:sp>
      <p:graphicFrame>
        <p:nvGraphicFramePr>
          <p:cNvPr id="50183" name="Object 1031"/>
          <p:cNvGraphicFramePr>
            <a:graphicFrameLocks noChangeAspect="1"/>
          </p:cNvGraphicFramePr>
          <p:nvPr/>
        </p:nvGraphicFramePr>
        <p:xfrm>
          <a:off x="3429000" y="3962400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0" name="Equation" r:id="rId7" imgW="1168200" imgH="330120" progId="Equation.3">
                  <p:embed/>
                </p:oleObj>
              </mc:Choice>
              <mc:Fallback>
                <p:oleObj name="Equation" r:id="rId7" imgW="1168200" imgH="3301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1168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32"/>
          <p:cNvGraphicFramePr>
            <a:graphicFrameLocks noChangeAspect="1"/>
          </p:cNvGraphicFramePr>
          <p:nvPr/>
        </p:nvGraphicFramePr>
        <p:xfrm>
          <a:off x="1371600" y="4572000"/>
          <a:ext cx="449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name="Equation" r:id="rId9" imgW="4495680" imgH="965160" progId="Equation.3">
                  <p:embed/>
                </p:oleObj>
              </mc:Choice>
              <mc:Fallback>
                <p:oleObj name="Equation" r:id="rId9" imgW="4495680" imgH="9651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9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34"/>
          <p:cNvSpPr txBox="1">
            <a:spLocks noChangeArrowheads="1"/>
          </p:cNvSpPr>
          <p:nvPr/>
        </p:nvSpPr>
        <p:spPr bwMode="auto">
          <a:xfrm>
            <a:off x="838200" y="44958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</a:p>
        </p:txBody>
      </p:sp>
      <p:grpSp>
        <p:nvGrpSpPr>
          <p:cNvPr id="50192" name="Group 1040"/>
          <p:cNvGrpSpPr>
            <a:grpSpLocks/>
          </p:cNvGrpSpPr>
          <p:nvPr/>
        </p:nvGrpSpPr>
        <p:grpSpPr bwMode="auto">
          <a:xfrm>
            <a:off x="838200" y="4518025"/>
            <a:ext cx="7559675" cy="1335088"/>
            <a:chOff x="624" y="2846"/>
            <a:chExt cx="4762" cy="841"/>
          </a:xfrm>
        </p:grpSpPr>
        <p:sp>
          <p:nvSpPr>
            <p:cNvPr id="50188" name="Text Box 1036"/>
            <p:cNvSpPr txBox="1">
              <a:spLocks noChangeArrowheads="1"/>
            </p:cNvSpPr>
            <p:nvPr/>
          </p:nvSpPr>
          <p:spPr bwMode="auto">
            <a:xfrm>
              <a:off x="3648" y="2846"/>
              <a:ext cx="1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为方程             的</a:t>
              </a:r>
            </a:p>
          </p:txBody>
        </p:sp>
        <p:graphicFrame>
          <p:nvGraphicFramePr>
            <p:cNvPr id="50189" name="Object 1037"/>
            <p:cNvGraphicFramePr>
              <a:graphicFrameLocks noChangeAspect="1"/>
            </p:cNvGraphicFramePr>
            <p:nvPr/>
          </p:nvGraphicFramePr>
          <p:xfrm>
            <a:off x="4416" y="2928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2" name="Equation" r:id="rId11" imgW="1041120" imgH="317160" progId="Equation.3">
                    <p:embed/>
                  </p:oleObj>
                </mc:Choice>
                <mc:Fallback>
                  <p:oleObj name="Equation" r:id="rId11" imgW="1041120" imgH="31716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28"/>
                          <a:ext cx="65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Text Box 1038"/>
            <p:cNvSpPr txBox="1">
              <a:spLocks noChangeArrowheads="1"/>
            </p:cNvSpPr>
            <p:nvPr/>
          </p:nvSpPr>
          <p:spPr bwMode="auto">
            <a:xfrm>
              <a:off x="624" y="3360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解，则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778000" y="1949450"/>
          <a:ext cx="5842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2" name="Equation" r:id="rId3" imgW="5841720" imgH="1587240" progId="Equation.3">
                  <p:embed/>
                </p:oleObj>
              </mc:Choice>
              <mc:Fallback>
                <p:oleObj name="Equation" r:id="rId3" imgW="5841720" imgH="1587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49450"/>
                        <a:ext cx="58420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838200" y="2438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904875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470150" y="3886200"/>
          <a:ext cx="4464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3" name="Equation" r:id="rId5" imgW="4203360" imgH="2057400" progId="Equation.3">
                  <p:embed/>
                </p:oleObj>
              </mc:Choice>
              <mc:Fallback>
                <p:oleObj name="Equation" r:id="rId5" imgW="4203360" imgH="205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886200"/>
                        <a:ext cx="4464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93" name="Group 29"/>
          <p:cNvGrpSpPr>
            <a:grpSpLocks/>
          </p:cNvGrpSpPr>
          <p:nvPr/>
        </p:nvGrpSpPr>
        <p:grpSpPr bwMode="auto">
          <a:xfrm>
            <a:off x="831850" y="882650"/>
            <a:ext cx="7794625" cy="946150"/>
            <a:chOff x="384" y="480"/>
            <a:chExt cx="4910" cy="596"/>
          </a:xfrm>
        </p:grpSpPr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384" y="480"/>
              <a:ext cx="491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（</a:t>
              </a:r>
              <a:r>
                <a:rPr lang="en-US" altLang="zh-CN"/>
                <a:t>2</a:t>
              </a:r>
              <a:r>
                <a:rPr lang="zh-CN" altLang="en-US"/>
                <a:t>）得出               ，同时也可知方程组的一</a:t>
              </a:r>
            </a:p>
            <a:p>
              <a:r>
                <a:rPr lang="zh-CN" altLang="en-US"/>
                <a:t>个基础解系含有        个线性无关的解向量．</a:t>
              </a:r>
            </a:p>
          </p:txBody>
        </p:sp>
        <p:grpSp>
          <p:nvGrpSpPr>
            <p:cNvPr id="36886" name="Group 22"/>
            <p:cNvGrpSpPr>
              <a:grpSpLocks/>
            </p:cNvGrpSpPr>
            <p:nvPr/>
          </p:nvGrpSpPr>
          <p:grpSpPr bwMode="auto">
            <a:xfrm>
              <a:off x="2005" y="528"/>
              <a:ext cx="888" cy="487"/>
              <a:chOff x="1488" y="480"/>
              <a:chExt cx="896" cy="487"/>
            </a:xfrm>
          </p:grpSpPr>
          <p:graphicFrame>
            <p:nvGraphicFramePr>
              <p:cNvPr id="36881" name="Object 17"/>
              <p:cNvGraphicFramePr>
                <a:graphicFrameLocks noChangeAspect="1"/>
              </p:cNvGraphicFramePr>
              <p:nvPr/>
            </p:nvGraphicFramePr>
            <p:xfrm>
              <a:off x="1536" y="480"/>
              <a:ext cx="848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14" name="Equation" r:id="rId7" imgW="1346040" imgH="406080" progId="Equation.3">
                      <p:embed/>
                    </p:oleObj>
                  </mc:Choice>
                  <mc:Fallback>
                    <p:oleObj name="Equation" r:id="rId7" imgW="1346040" imgH="4060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480"/>
                            <a:ext cx="848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2" name="Object 18"/>
              <p:cNvGraphicFramePr>
                <a:graphicFrameLocks noChangeAspect="1"/>
              </p:cNvGraphicFramePr>
              <p:nvPr/>
            </p:nvGraphicFramePr>
            <p:xfrm>
              <a:off x="1488" y="816"/>
              <a:ext cx="46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15" name="Equation" r:id="rId9" imgW="736560" imgH="241200" progId="Equation.3">
                      <p:embed/>
                    </p:oleObj>
                  </mc:Choice>
                  <mc:Fallback>
                    <p:oleObj name="Equation" r:id="rId9" imgW="736560" imgH="241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816"/>
                            <a:ext cx="46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600200" y="2419350"/>
          <a:ext cx="18288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6" name="Equation" r:id="rId3" imgW="1828800" imgH="3644640" progId="Equation.3">
                  <p:embed/>
                </p:oleObj>
              </mc:Choice>
              <mc:Fallback>
                <p:oleObj name="Equation" r:id="rId3" imgW="1828800" imgH="364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19350"/>
                        <a:ext cx="18288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657600" y="2419350"/>
          <a:ext cx="18669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7" name="Equation" r:id="rId5" imgW="1866600" imgH="3644640" progId="Equation.3">
                  <p:embed/>
                </p:oleObj>
              </mc:Choice>
              <mc:Fallback>
                <p:oleObj name="Equation" r:id="rId5" imgW="1866600" imgH="3644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19350"/>
                        <a:ext cx="18669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715000" y="2419350"/>
          <a:ext cx="2870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8" name="Equation" r:id="rId7" imgW="2869920" imgH="3644640" progId="Equation.3">
                  <p:embed/>
                </p:oleObj>
              </mc:Choice>
              <mc:Fallback>
                <p:oleObj name="Equation" r:id="rId7" imgW="2869920" imgH="3644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19350"/>
                        <a:ext cx="2870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904875" y="4038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963613" y="838200"/>
          <a:ext cx="60467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9" name="Equation" r:id="rId9" imgW="6045120" imgH="1587240" progId="Equation.3">
                  <p:embed/>
                </p:oleObj>
              </mc:Choice>
              <mc:Fallback>
                <p:oleObj name="Equation" r:id="rId9" imgW="6045120" imgH="1587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838200"/>
                        <a:ext cx="6046787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38200" y="990600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为齐次线性方程组的一个基础解系</a:t>
            </a:r>
            <a:r>
              <a:rPr lang="en-US" altLang="zh-CN"/>
              <a:t>.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828800" y="2514600"/>
          <a:ext cx="175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6" name="Equation" r:id="rId3" imgW="1752480" imgH="393480" progId="Equation.3">
                  <p:embed/>
                </p:oleObj>
              </mc:Choice>
              <mc:Fallback>
                <p:oleObj name="Equation" r:id="rId3" imgW="1752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1752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733800" y="25908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7" name="Equation" r:id="rId5" imgW="419040" imgH="241200" progId="Equation.3">
                  <p:embed/>
                </p:oleObj>
              </mc:Choice>
              <mc:Fallback>
                <p:oleObj name="Equation" r:id="rId5" imgW="4190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08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65812"/>
              </p:ext>
            </p:extLst>
          </p:nvPr>
        </p:nvGraphicFramePr>
        <p:xfrm flipV="1">
          <a:off x="4286251" y="2564904"/>
          <a:ext cx="137160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8" name="Equation" r:id="rId7" imgW="1371600" imgH="406080" progId="Equation.3">
                  <p:embed/>
                </p:oleObj>
              </mc:Choice>
              <mc:Fallback>
                <p:oleObj name="Equation" r:id="rId7" imgW="13716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286251" y="2564904"/>
                        <a:ext cx="137160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763713" y="3151188"/>
          <a:ext cx="62372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9" name="Equation" r:id="rId9" imgW="6235560" imgH="431640" progId="Equation.3">
                  <p:embed/>
                </p:oleObj>
              </mc:Choice>
              <mc:Fallback>
                <p:oleObj name="Equation" r:id="rId9" imgW="62355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51188"/>
                        <a:ext cx="62372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1828800" y="3709988"/>
            <a:ext cx="2463800" cy="560387"/>
            <a:chOff x="1273" y="2982"/>
            <a:chExt cx="1552" cy="353"/>
          </a:xfrm>
        </p:grpSpPr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53275" name="Group 27"/>
          <p:cNvGrpSpPr>
            <a:grpSpLocks/>
          </p:cNvGrpSpPr>
          <p:nvPr/>
        </p:nvGrpSpPr>
        <p:grpSpPr bwMode="auto">
          <a:xfrm>
            <a:off x="1828800" y="4319588"/>
            <a:ext cx="2457450" cy="560387"/>
            <a:chOff x="1273" y="3366"/>
            <a:chExt cx="1548" cy="353"/>
          </a:xfrm>
        </p:grpSpPr>
        <p:sp>
          <p:nvSpPr>
            <p:cNvPr id="53276" name="Rectangle 28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77" name="Rectangle 29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82" name="Rectangle 34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aphicFrame>
        <p:nvGraphicFramePr>
          <p:cNvPr id="53296" name="Object 48"/>
          <p:cNvGraphicFramePr>
            <a:graphicFrameLocks noChangeAspect="1"/>
          </p:cNvGraphicFramePr>
          <p:nvPr/>
        </p:nvGraphicFramePr>
        <p:xfrm>
          <a:off x="4978400" y="4471988"/>
          <a:ext cx="294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0" name="Equation" r:id="rId11" imgW="2946240" imgH="393480" progId="Equation.3">
                  <p:embed/>
                </p:oleObj>
              </mc:Choice>
              <mc:Fallback>
                <p:oleObj name="Equation" r:id="rId11" imgW="294624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471988"/>
                        <a:ext cx="2946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49"/>
          <p:cNvGraphicFramePr>
            <a:graphicFrameLocks noChangeAspect="1"/>
          </p:cNvGraphicFramePr>
          <p:nvPr/>
        </p:nvGraphicFramePr>
        <p:xfrm>
          <a:off x="1787525" y="5081588"/>
          <a:ext cx="1943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1" name="Equation" r:id="rId13" imgW="1942920" imgH="406080" progId="Equation.3">
                  <p:embed/>
                </p:oleObj>
              </mc:Choice>
              <mc:Fallback>
                <p:oleObj name="Equation" r:id="rId13" imgW="1942920" imgH="4060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081588"/>
                        <a:ext cx="1943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8" name="Object 50"/>
          <p:cNvGraphicFramePr>
            <a:graphicFrameLocks noChangeAspect="1"/>
          </p:cNvGraphicFramePr>
          <p:nvPr/>
        </p:nvGraphicFramePr>
        <p:xfrm>
          <a:off x="4978400" y="5081588"/>
          <a:ext cx="1866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2" name="Equation" r:id="rId15" imgW="1866600" imgH="393480" progId="Equation.3">
                  <p:embed/>
                </p:oleObj>
              </mc:Choice>
              <mc:Fallback>
                <p:oleObj name="Equation" r:id="rId15" imgW="186660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081588"/>
                        <a:ext cx="1866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9" name="Object 51"/>
          <p:cNvGraphicFramePr>
            <a:graphicFrameLocks noChangeAspect="1"/>
          </p:cNvGraphicFramePr>
          <p:nvPr/>
        </p:nvGraphicFramePr>
        <p:xfrm>
          <a:off x="4978400" y="3862388"/>
          <a:ext cx="2590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3" name="Equation" r:id="rId17" imgW="2590560" imgH="393480" progId="Equation.3">
                  <p:embed/>
                </p:oleObj>
              </mc:Choice>
              <mc:Fallback>
                <p:oleObj name="Equation" r:id="rId17" imgW="259056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862388"/>
                        <a:ext cx="2590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1641475" y="1676400"/>
            <a:ext cx="421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２． 线性方程组解的情况</a:t>
            </a:r>
            <a:endParaRPr lang="zh-CN" altLang="en-US" u="sng"/>
          </a:p>
        </p:txBody>
      </p:sp>
      <p:graphicFrame>
        <p:nvGraphicFramePr>
          <p:cNvPr id="53306" name="Object 58"/>
          <p:cNvGraphicFramePr>
            <a:graphicFrameLocks noChangeAspect="1"/>
          </p:cNvGraphicFramePr>
          <p:nvPr/>
        </p:nvGraphicFramePr>
        <p:xfrm>
          <a:off x="4457700" y="39624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4" name="Equation" r:id="rId19" imgW="419040" imgH="241200" progId="Equation.3">
                  <p:embed/>
                </p:oleObj>
              </mc:Choice>
              <mc:Fallback>
                <p:oleObj name="Equation" r:id="rId19" imgW="419040" imgH="241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9624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7" name="Object 59"/>
          <p:cNvGraphicFramePr>
            <a:graphicFrameLocks noChangeAspect="1"/>
          </p:cNvGraphicFramePr>
          <p:nvPr/>
        </p:nvGraphicFramePr>
        <p:xfrm>
          <a:off x="4457700" y="45720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5" name="Equation" r:id="rId21" imgW="419040" imgH="241200" progId="Equation.3">
                  <p:embed/>
                </p:oleObj>
              </mc:Choice>
              <mc:Fallback>
                <p:oleObj name="Equation" r:id="rId21" imgW="419040" imgH="241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5720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8" name="Object 60"/>
          <p:cNvGraphicFramePr>
            <a:graphicFrameLocks noChangeAspect="1"/>
          </p:cNvGraphicFramePr>
          <p:nvPr/>
        </p:nvGraphicFramePr>
        <p:xfrm>
          <a:off x="4457700" y="51816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6" name="Equation" r:id="rId23" imgW="419040" imgH="241200" progId="Equation.3">
                  <p:embed/>
                </p:oleObj>
              </mc:Choice>
              <mc:Fallback>
                <p:oleObj name="Equation" r:id="rId23" imgW="419040" imgH="241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1816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7" name="Group 1039"/>
          <p:cNvGrpSpPr>
            <a:grpSpLocks/>
          </p:cNvGrpSpPr>
          <p:nvPr/>
        </p:nvGrpSpPr>
        <p:grpSpPr bwMode="auto">
          <a:xfrm>
            <a:off x="884238" y="1863725"/>
            <a:ext cx="7631112" cy="3252788"/>
            <a:chOff x="557" y="1174"/>
            <a:chExt cx="4807" cy="2049"/>
          </a:xfrm>
        </p:grpSpPr>
        <p:graphicFrame>
          <p:nvGraphicFramePr>
            <p:cNvPr id="64515" name="Object 1027"/>
            <p:cNvGraphicFramePr>
              <a:graphicFrameLocks noChangeAspect="1"/>
            </p:cNvGraphicFramePr>
            <p:nvPr/>
          </p:nvGraphicFramePr>
          <p:xfrm>
            <a:off x="557" y="1174"/>
            <a:ext cx="480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2" name="Equation" r:id="rId3" imgW="7492680" imgH="1002960" progId="Equation.3">
                    <p:embed/>
                  </p:oleObj>
                </mc:Choice>
                <mc:Fallback>
                  <p:oleObj name="Equation" r:id="rId3" imgW="7492680" imgH="100296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1174"/>
                          <a:ext cx="4807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6" name="Object 1028"/>
            <p:cNvGraphicFramePr>
              <a:graphicFrameLocks noChangeAspect="1"/>
            </p:cNvGraphicFramePr>
            <p:nvPr/>
          </p:nvGraphicFramePr>
          <p:xfrm>
            <a:off x="864" y="1920"/>
            <a:ext cx="127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3" name="Equation" r:id="rId5" imgW="2019240" imgH="1511280" progId="Equation.3">
                    <p:embed/>
                  </p:oleObj>
                </mc:Choice>
                <mc:Fallback>
                  <p:oleObj name="Equation" r:id="rId5" imgW="2019240" imgH="151128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0"/>
                          <a:ext cx="1272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7" name="Object 1029"/>
            <p:cNvGraphicFramePr>
              <a:graphicFrameLocks noChangeAspect="1"/>
            </p:cNvGraphicFramePr>
            <p:nvPr/>
          </p:nvGraphicFramePr>
          <p:xfrm>
            <a:off x="2232" y="1920"/>
            <a:ext cx="148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4" name="Equation" r:id="rId7" imgW="2361960" imgH="1511280" progId="Equation.3">
                    <p:embed/>
                  </p:oleObj>
                </mc:Choice>
                <mc:Fallback>
                  <p:oleObj name="Equation" r:id="rId7" imgW="2361960" imgH="151128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920"/>
                          <a:ext cx="148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8" name="Object 1030"/>
            <p:cNvGraphicFramePr>
              <a:graphicFrameLocks noChangeAspect="1"/>
            </p:cNvGraphicFramePr>
            <p:nvPr/>
          </p:nvGraphicFramePr>
          <p:xfrm>
            <a:off x="3840" y="1920"/>
            <a:ext cx="136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5" name="Equation" r:id="rId9" imgW="2171520" imgH="1511280" progId="Equation.3">
                    <p:embed/>
                  </p:oleObj>
                </mc:Choice>
                <mc:Fallback>
                  <p:oleObj name="Equation" r:id="rId9" imgW="2171520" imgH="15112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20"/>
                          <a:ext cx="136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9" name="Object 1031"/>
            <p:cNvGraphicFramePr>
              <a:graphicFrameLocks noChangeAspect="1"/>
            </p:cNvGraphicFramePr>
            <p:nvPr/>
          </p:nvGraphicFramePr>
          <p:xfrm>
            <a:off x="576" y="2976"/>
            <a:ext cx="1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6" name="Equation" r:id="rId11" imgW="2527200" imgH="393480" progId="Equation.3">
                    <p:embed/>
                  </p:oleObj>
                </mc:Choice>
                <mc:Fallback>
                  <p:oleObj name="Equation" r:id="rId11" imgW="2527200" imgH="39348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76"/>
                          <a:ext cx="1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6" name="Rectangle 10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4" name="Object 1038"/>
          <p:cNvGraphicFramePr>
            <a:graphicFrameLocks noChangeAspect="1"/>
          </p:cNvGraphicFramePr>
          <p:nvPr/>
        </p:nvGraphicFramePr>
        <p:xfrm>
          <a:off x="838200" y="1447800"/>
          <a:ext cx="524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4" name="Equation" r:id="rId3" imgW="5244840" imgH="431640" progId="Equation.3">
                  <p:embed/>
                </p:oleObj>
              </mc:Choice>
              <mc:Fallback>
                <p:oleObj name="Equation" r:id="rId3" imgW="5244840" imgH="43164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524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Rectangle 10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</a:p>
        </p:txBody>
      </p:sp>
      <p:graphicFrame>
        <p:nvGraphicFramePr>
          <p:cNvPr id="71697" name="Object 1041"/>
          <p:cNvGraphicFramePr>
            <a:graphicFrameLocks noChangeAspect="1"/>
          </p:cNvGraphicFramePr>
          <p:nvPr/>
        </p:nvGraphicFramePr>
        <p:xfrm>
          <a:off x="914400" y="1828800"/>
          <a:ext cx="760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5" name="Equation" r:id="rId5" imgW="7607160" imgH="939600" progId="Equation.3">
                  <p:embed/>
                </p:oleObj>
              </mc:Choice>
              <mc:Fallback>
                <p:oleObj name="Equation" r:id="rId5" imgW="7607160" imgH="9396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60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042"/>
          <p:cNvGraphicFramePr>
            <a:graphicFrameLocks noChangeAspect="1"/>
          </p:cNvGraphicFramePr>
          <p:nvPr/>
        </p:nvGraphicFramePr>
        <p:xfrm>
          <a:off x="2032000" y="2819400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6" name="Equation" r:id="rId7" imgW="5740200" imgH="457200" progId="Equation.3">
                  <p:embed/>
                </p:oleObj>
              </mc:Choice>
              <mc:Fallback>
                <p:oleObj name="Equation" r:id="rId7" imgW="5740200" imgH="4572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819400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043"/>
          <p:cNvGraphicFramePr>
            <a:graphicFrameLocks noChangeAspect="1"/>
          </p:cNvGraphicFramePr>
          <p:nvPr/>
        </p:nvGraphicFramePr>
        <p:xfrm>
          <a:off x="971550" y="3200400"/>
          <a:ext cx="3695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7" name="Equation" r:id="rId9" imgW="3695400" imgH="1511280" progId="Equation.3">
                  <p:embed/>
                </p:oleObj>
              </mc:Choice>
              <mc:Fallback>
                <p:oleObj name="Equation" r:id="rId9" imgW="3695400" imgH="151128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00400"/>
                        <a:ext cx="3695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044"/>
          <p:cNvGraphicFramePr>
            <a:graphicFrameLocks noChangeAspect="1"/>
          </p:cNvGraphicFramePr>
          <p:nvPr/>
        </p:nvGraphicFramePr>
        <p:xfrm>
          <a:off x="965200" y="4648200"/>
          <a:ext cx="398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8" name="Equation" r:id="rId11" imgW="3987720" imgH="1511280" progId="Equation.3">
                  <p:embed/>
                </p:oleObj>
              </mc:Choice>
              <mc:Fallback>
                <p:oleObj name="Equation" r:id="rId11" imgW="3987720" imgH="151128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48200"/>
                        <a:ext cx="398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1045"/>
          <p:cNvGraphicFramePr>
            <a:graphicFrameLocks noChangeAspect="1"/>
          </p:cNvGraphicFramePr>
          <p:nvPr/>
        </p:nvGraphicFramePr>
        <p:xfrm>
          <a:off x="4826000" y="3200400"/>
          <a:ext cx="370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9" name="Equation" r:id="rId13" imgW="3708360" imgH="1511280" progId="Equation.3">
                  <p:embed/>
                </p:oleObj>
              </mc:Choice>
              <mc:Fallback>
                <p:oleObj name="Equation" r:id="rId13" imgW="3708360" imgH="151128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200400"/>
                        <a:ext cx="370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222500" y="850900"/>
          <a:ext cx="234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3" imgW="2349360" imgH="1511280" progId="Equation.3">
                  <p:embed/>
                </p:oleObj>
              </mc:Choice>
              <mc:Fallback>
                <p:oleObj name="Equation" r:id="rId3" imgW="2349360" imgH="1511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850900"/>
                        <a:ext cx="234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5029200" y="850900"/>
          <a:ext cx="1905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5" imgW="1904760" imgH="1511280" progId="Equation.3">
                  <p:embed/>
                </p:oleObj>
              </mc:Choice>
              <mc:Fallback>
                <p:oleObj name="Equation" r:id="rId5" imgW="1904760" imgH="1511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50900"/>
                        <a:ext cx="1905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14400" y="2501900"/>
          <a:ext cx="500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7" imgW="5003640" imgH="393480" progId="Equation.3">
                  <p:embed/>
                </p:oleObj>
              </mc:Choice>
              <mc:Fallback>
                <p:oleObj name="Equation" r:id="rId7" imgW="5003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01900"/>
                        <a:ext cx="500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727200" y="3111500"/>
          <a:ext cx="276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9" imgW="2768400" imgH="393480" progId="Equation.3">
                  <p:embed/>
                </p:oleObj>
              </mc:Choice>
              <mc:Fallback>
                <p:oleObj name="Equation" r:id="rId9" imgW="2768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11500"/>
                        <a:ext cx="276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311400" y="3822700"/>
          <a:ext cx="477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11" imgW="4775040" imgH="1511280" progId="Equation.3">
                  <p:embed/>
                </p:oleObj>
              </mc:Choice>
              <mc:Fallback>
                <p:oleObj name="Equation" r:id="rId11" imgW="4775040" imgH="1511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822700"/>
                        <a:ext cx="477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838200" y="5524500"/>
          <a:ext cx="347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Equation" r:id="rId13" imgW="3479760" imgH="419040" progId="Equation.3">
                  <p:embed/>
                </p:oleObj>
              </mc:Choice>
              <mc:Fallback>
                <p:oleObj name="Equation" r:id="rId13" imgW="34797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24500"/>
                        <a:ext cx="347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124200" y="1371600"/>
          <a:ext cx="2082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Equation" r:id="rId3" imgW="2082600" imgH="2057400" progId="Equation.3">
                  <p:embed/>
                </p:oleObj>
              </mc:Choice>
              <mc:Fallback>
                <p:oleObj name="Equation" r:id="rId3" imgW="20826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71600"/>
                        <a:ext cx="2082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38200" y="3930650"/>
            <a:ext cx="786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　　</a:t>
            </a:r>
            <a:r>
              <a:rPr lang="zh-CN" altLang="en-US"/>
              <a:t>称为方程组</a:t>
            </a:r>
            <a:r>
              <a:rPr lang="en-US" altLang="zh-CN"/>
              <a:t>(1) </a:t>
            </a:r>
            <a:r>
              <a:rPr lang="zh-CN" altLang="en-US"/>
              <a:t>的</a:t>
            </a:r>
            <a:r>
              <a:rPr lang="zh-CN" altLang="en-US">
                <a:ea typeface="黑体" pitchFamily="2" charset="-122"/>
              </a:rPr>
              <a:t>解向量</a:t>
            </a:r>
            <a:r>
              <a:rPr lang="zh-CN" altLang="en-US"/>
              <a:t>，它也就是向量方程</a:t>
            </a:r>
          </a:p>
          <a:p>
            <a:r>
              <a:rPr lang="en-US" altLang="zh-CN"/>
              <a:t>(2)</a:t>
            </a:r>
            <a:r>
              <a:rPr lang="zh-CN" altLang="en-US"/>
              <a:t>的解．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齐次线性方程组的解的性质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926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1 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 </a:t>
            </a:r>
            <a:r>
              <a:rPr lang="en-US" altLang="zh-CN" smtClean="0">
                <a:latin typeface="Symbol" pitchFamily="18" charset="2"/>
              </a:rPr>
              <a:t>+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0 + 0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  <a:r>
              <a:rPr lang="en-US" altLang="zh-CN" i="1" smtClean="0"/>
              <a:t>k </a:t>
            </a:r>
            <a:r>
              <a:rPr lang="zh-CN" altLang="en-US" smtClean="0"/>
              <a:t>为实数，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 </a:t>
            </a:r>
            <a:r>
              <a:rPr lang="en-US" altLang="zh-CN" i="1" smtClean="0"/>
              <a:t>A</a:t>
            </a:r>
            <a:r>
              <a:rPr lang="en-US" altLang="zh-CN" smtClean="0"/>
              <a:t>( </a:t>
            </a:r>
            <a:r>
              <a:rPr lang="en-US" altLang="zh-CN" i="1" smtClean="0"/>
              <a:t>k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k </a:t>
            </a:r>
            <a:r>
              <a:rPr lang="en-US" altLang="zh-CN" smtClean="0"/>
              <a:t>(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)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k</a:t>
            </a:r>
            <a:r>
              <a:rPr lang="en-US" altLang="zh-CN" smtClean="0"/>
              <a:t> 0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...,</a:t>
            </a:r>
            <a:r>
              <a:rPr lang="en-US" altLang="zh-CN" smtClean="0">
                <a:latin typeface="Symbol" pitchFamily="18" charset="2"/>
              </a:rPr>
              <a:t>,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t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mtClean="0"/>
              <a:t>            </a:t>
            </a:r>
            <a:r>
              <a:rPr lang="zh-CN" altLang="en-US" smtClean="0"/>
              <a:t>的解，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mtClean="0">
                <a:solidFill>
                  <a:srgbClr val="FF0000"/>
                </a:solidFill>
              </a:rPr>
              <a:t>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mtClean="0">
                <a:solidFill>
                  <a:srgbClr val="FF0000"/>
                </a:solidFill>
              </a:rPr>
              <a:t>+ … 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kumimoji="1" lang="en-US" altLang="zh-CN" i="1" baseline="-25000" smtClean="0"/>
              <a:t>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lang="en-US" altLang="zh-CN" smtClean="0">
                <a:latin typeface="楷体_GB2312" pitchFamily="49" charset="-122"/>
              </a:rPr>
              <a:t>.</a:t>
            </a:r>
            <a:endParaRPr kumimoji="1" lang="en-US" altLang="zh-CN" smtClean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23528" y="4941168"/>
            <a:ext cx="8153400" cy="1800225"/>
            <a:chOff x="528" y="2274"/>
            <a:chExt cx="5136" cy="1134"/>
          </a:xfrm>
          <a:solidFill>
            <a:srgbClr val="FFC000"/>
          </a:solidFill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528" y="2274"/>
              <a:ext cx="5136" cy="11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</a:rPr>
                <a:t>　　</a:t>
              </a:r>
              <a:r>
                <a:rPr lang="zh-CN" altLang="en-US" dirty="0"/>
                <a:t>由以上两个性质可知，方程组的全体解向量</a:t>
              </a:r>
            </a:p>
            <a:p>
              <a:r>
                <a:rPr lang="zh-CN" altLang="en-US" dirty="0"/>
                <a:t>所组成的集合，对于加法和数乘运算是封闭的，</a:t>
              </a:r>
            </a:p>
            <a:p>
              <a:r>
                <a:rPr lang="zh-CN" altLang="en-US" dirty="0"/>
                <a:t>因此构成一个向量空间，称此向量空间为齐次线</a:t>
              </a:r>
            </a:p>
            <a:p>
              <a:r>
                <a:rPr lang="zh-CN" altLang="en-US" dirty="0"/>
                <a:t>性方程组             的</a:t>
              </a:r>
              <a:r>
                <a:rPr lang="zh-CN" altLang="en-US" dirty="0">
                  <a:ea typeface="黑体" pitchFamily="2" charset="-122"/>
                </a:rPr>
                <a:t>解空间</a:t>
              </a:r>
              <a:r>
                <a:rPr lang="zh-CN" altLang="en-US" dirty="0"/>
                <a:t>．</a:t>
              </a:r>
            </a:p>
          </p:txBody>
        </p:sp>
        <p:graphicFrame>
          <p:nvGraphicFramePr>
            <p:cNvPr id="6" name="Object 17"/>
            <p:cNvGraphicFramePr>
              <a:graphicFrameLocks noChangeAspect="1"/>
            </p:cNvGraphicFramePr>
            <p:nvPr/>
          </p:nvGraphicFramePr>
          <p:xfrm>
            <a:off x="1512" y="3132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08" name="Equation" r:id="rId3" imgW="1041120" imgH="317160" progId="Equation.3">
                    <p:embed/>
                  </p:oleObj>
                </mc:Choice>
                <mc:Fallback>
                  <p:oleObj name="Equation" r:id="rId3" imgW="10411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3132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769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8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结论：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是齐次线性方程组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的解， 则 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0" lang="en-US" altLang="zh-CN" sz="2400" i="1" dirty="0" err="1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还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已知齐次方程组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的几个解向量，可以通过这些解向量的线性组合给出更多的解．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能否通过</a:t>
            </a:r>
            <a:r>
              <a:rPr kumimoji="0"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有限个解向量的线性组合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的解全部表示出来？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的全体解组成的集合记作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，若求得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的一个最大无关组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400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0"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的通解可表示为 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0" lang="en-US" altLang="zh-CN" sz="2400" i="1" dirty="0" err="1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5734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2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uiExpand="1" build="p"/>
      <p:bldP spid="57347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3076"/>
          <p:cNvGraphicFramePr>
            <a:graphicFrameLocks noChangeAspect="1"/>
          </p:cNvGraphicFramePr>
          <p:nvPr/>
        </p:nvGraphicFramePr>
        <p:xfrm>
          <a:off x="914400" y="2298700"/>
          <a:ext cx="768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Equation" r:id="rId3" imgW="7683480" imgH="977760" progId="Equation.3">
                  <p:embed/>
                </p:oleObj>
              </mc:Choice>
              <mc:Fallback>
                <p:oleObj name="Equation" r:id="rId3" imgW="7683480" imgH="97776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98700"/>
                        <a:ext cx="768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077"/>
          <p:cNvGraphicFramePr>
            <a:graphicFrameLocks noChangeAspect="1"/>
          </p:cNvGraphicFramePr>
          <p:nvPr/>
        </p:nvGraphicFramePr>
        <p:xfrm>
          <a:off x="1573213" y="3505200"/>
          <a:ext cx="7113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5" imgW="6769080" imgH="444240" progId="Equation.3">
                  <p:embed/>
                </p:oleObj>
              </mc:Choice>
              <mc:Fallback>
                <p:oleObj name="Equation" r:id="rId5" imgW="6769080" imgH="444240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05200"/>
                        <a:ext cx="71135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3078"/>
          <p:cNvGraphicFramePr>
            <a:graphicFrameLocks noChangeAspect="1"/>
          </p:cNvGraphicFramePr>
          <p:nvPr/>
        </p:nvGraphicFramePr>
        <p:xfrm>
          <a:off x="852488" y="4105275"/>
          <a:ext cx="78343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7" imgW="7454880" imgH="952200" progId="Equation.3">
                  <p:embed/>
                </p:oleObj>
              </mc:Choice>
              <mc:Fallback>
                <p:oleObj name="Equation" r:id="rId7" imgW="7454880" imgH="952200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105275"/>
                        <a:ext cx="78343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3088"/>
          <p:cNvSpPr txBox="1">
            <a:spLocks noChangeArrowheads="1"/>
          </p:cNvSpPr>
          <p:nvPr/>
        </p:nvSpPr>
        <p:spPr bwMode="auto">
          <a:xfrm>
            <a:off x="990600" y="1598613"/>
            <a:ext cx="3870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１．基础解系的定义</a:t>
            </a:r>
          </a:p>
        </p:txBody>
      </p:sp>
      <p:sp>
        <p:nvSpPr>
          <p:cNvPr id="68626" name="Rectangle 30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二、基础解系及其求法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4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2672</TotalTime>
  <Words>1328</Words>
  <Application>Microsoft Office PowerPoint</Application>
  <PresentationFormat>全屏显示(4:3)</PresentationFormat>
  <Paragraphs>220</Paragraphs>
  <Slides>55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主题1</vt:lpstr>
      <vt:lpstr>17_Pixel</vt:lpstr>
      <vt:lpstr>18_Pixel</vt:lpstr>
      <vt:lpstr>19_Pixel</vt:lpstr>
      <vt:lpstr>Equation</vt:lpstr>
      <vt:lpstr>MathType 6.0 Equation</vt:lpstr>
      <vt:lpstr>PowerPoint 演示文稿</vt:lpstr>
      <vt:lpstr>回顾：线性方程组的解的判定</vt:lpstr>
      <vt:lpstr>引言</vt:lpstr>
      <vt:lpstr>一、齐次线性方程组解的性质</vt:lpstr>
      <vt:lpstr>PowerPoint 演示文稿</vt:lpstr>
      <vt:lpstr>PowerPoint 演示文稿</vt:lpstr>
      <vt:lpstr>齐次线性方程组的解的性质</vt:lpstr>
      <vt:lpstr>PowerPoint 演示文稿</vt:lpstr>
      <vt:lpstr>二、基础解系及其求法</vt:lpstr>
      <vt:lpstr>PowerPoint 演示文稿</vt:lpstr>
      <vt:lpstr>回顾：向量组的秩的概念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基础解系的求解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三、非齐次线性方程组解的性质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思考题</vt:lpstr>
      <vt:lpstr>思考题解答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eye</dc:creator>
  <cp:lastModifiedBy>john</cp:lastModifiedBy>
  <cp:revision>141</cp:revision>
  <cp:lastPrinted>2014-12-03T05:22:49Z</cp:lastPrinted>
  <dcterms:created xsi:type="dcterms:W3CDTF">2000-01-02T01:17:04Z</dcterms:created>
  <dcterms:modified xsi:type="dcterms:W3CDTF">2014-12-04T16:53:01Z</dcterms:modified>
</cp:coreProperties>
</file>