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91" r:id="rId9"/>
    <p:sldId id="262" r:id="rId10"/>
    <p:sldId id="263" r:id="rId11"/>
    <p:sldId id="264" r:id="rId12"/>
    <p:sldId id="292" r:id="rId13"/>
    <p:sldId id="266" r:id="rId14"/>
    <p:sldId id="267" r:id="rId15"/>
    <p:sldId id="268" r:id="rId16"/>
    <p:sldId id="269" r:id="rId17"/>
    <p:sldId id="270" r:id="rId18"/>
    <p:sldId id="271" r:id="rId19"/>
    <p:sldId id="272" r:id="rId20"/>
    <p:sldId id="273" r:id="rId21"/>
    <p:sldId id="274" r:id="rId22"/>
    <p:sldId id="293" r:id="rId23"/>
    <p:sldId id="275" r:id="rId24"/>
    <p:sldId id="294" r:id="rId25"/>
    <p:sldId id="276" r:id="rId26"/>
    <p:sldId id="277" r:id="rId27"/>
    <p:sldId id="278" r:id="rId28"/>
    <p:sldId id="279" r:id="rId29"/>
    <p:sldId id="280" r:id="rId30"/>
    <p:sldId id="281" r:id="rId31"/>
    <p:sldId id="295" r:id="rId32"/>
    <p:sldId id="283" r:id="rId33"/>
    <p:sldId id="284" r:id="rId34"/>
    <p:sldId id="285" r:id="rId35"/>
    <p:sldId id="286" r:id="rId36"/>
    <p:sldId id="287" r:id="rId37"/>
    <p:sldId id="288" r:id="rId38"/>
    <p:sldId id="289" r:id="rId39"/>
    <p:sldId id="290"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0" d="100"/>
          <a:sy n="90" d="100"/>
        </p:scale>
        <p:origin x="8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3D16A-7D73-49B4-9B8A-CA2EBA1CDD8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A583-3DD9-4D3D-80E1-7F2481EAEA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线性代数期中复习课</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6514628"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根据行列式的值推出题目隐藏条件</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1467293" y="1036070"/>
                <a:ext cx="6096000" cy="3584379"/>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0">
                          <a:latin typeface="Cambria Math" panose="02040503050406030204" pitchFamily="18" charset="0"/>
                        </a:rPr>
                        <m:t>0</m:t>
                      </m:r>
                      <m:d>
                        <m:dPr>
                          <m:begChr m:val="{"/>
                          <m:endChr m:val=""/>
                          <m:ctrlPr>
                            <a:rPr lang="zh-CN" altLang="en-US" i="1">
                              <a:solidFill>
                                <a:srgbClr val="836967"/>
                              </a:solidFill>
                              <a:latin typeface="Cambria Math" panose="02040503050406030204" pitchFamily="18" charset="0"/>
                            </a:rPr>
                          </m:ctrlPr>
                        </m:dPr>
                        <m:e>
                          <m:m>
                            <m:mPr>
                              <m:mcs>
                                <m:mc>
                                  <m:mcPr>
                                    <m:count m:val="1"/>
                                    <m:mcJc m:val="center"/>
                                  </m:mcPr>
                                </m:mc>
                              </m:mcs>
                              <m:plcHide m:val="on"/>
                              <m:ctrlPr>
                                <a:rPr lang="zh-CN" altLang="en-US" i="1">
                                  <a:solidFill>
                                    <a:srgbClr val="836967"/>
                                  </a:solidFill>
                                  <a:latin typeface="Cambria Math" panose="02040503050406030204" pitchFamily="18" charset="0"/>
                                </a:rPr>
                              </m:ctrlPr>
                            </m:mPr>
                            <m:mr>
                              <m:e>
                                <m:r>
                                  <a:rPr lang="zh-CN" altLang="en-US" i="1">
                                    <a:latin typeface="Cambria Math" panose="02040503050406030204" pitchFamily="18" charset="0"/>
                                  </a:rPr>
                                  <m:t>𝐴</m:t>
                                </m:r>
                                <m:r>
                                  <a:rPr lang="zh-CN" altLang="en-US" i="0">
                                    <a:latin typeface="Cambria Math" panose="02040503050406030204" pitchFamily="18" charset="0"/>
                                  </a:rPr>
                                  <m:t>可逆</m:t>
                                </m:r>
                              </m:e>
                            </m:mr>
                            <m:mr>
                              <m:e>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𝑛</m:t>
                                </m:r>
                              </m:e>
                            </m:mr>
                            <m:mr>
                              <m:e>
                                <m:r>
                                  <a:rPr lang="zh-CN" altLang="en-US" i="1">
                                    <a:latin typeface="Cambria Math" panose="02040503050406030204" pitchFamily="18" charset="0"/>
                                  </a:rPr>
                                  <m:t>𝐴</m:t>
                                </m:r>
                                <m:r>
                                  <a:rPr lang="zh-CN" altLang="en-US" i="0">
                                    <a:latin typeface="Cambria Math" panose="02040503050406030204" pitchFamily="18" charset="0"/>
                                  </a:rPr>
                                  <m:t>的行</m:t>
                                </m:r>
                                <m:d>
                                  <m:dPr>
                                    <m:ctrlPr>
                                      <a:rPr lang="zh-CN" altLang="en-US" i="1">
                                        <a:latin typeface="Cambria Math" panose="02040503050406030204" pitchFamily="18" charset="0"/>
                                      </a:rPr>
                                    </m:ctrlPr>
                                  </m:dPr>
                                  <m:e>
                                    <m:r>
                                      <a:rPr lang="zh-CN" altLang="en-US" i="0">
                                        <a:latin typeface="Cambria Math" panose="02040503050406030204" pitchFamily="18" charset="0"/>
                                      </a:rPr>
                                      <m:t>列</m:t>
                                    </m:r>
                                  </m:e>
                                </m:d>
                                <m:r>
                                  <a:rPr lang="zh-CN" altLang="en-US" i="0">
                                    <a:latin typeface="Cambria Math" panose="02040503050406030204" pitchFamily="18" charset="0"/>
                                  </a:rPr>
                                  <m:t>向量线性无关</m:t>
                                </m:r>
                              </m:e>
                            </m:mr>
                            <m:mr>
                              <m:e>
                                <m:r>
                                  <a:rPr lang="zh-CN" altLang="en-US" i="1">
                                    <a:latin typeface="Cambria Math" panose="02040503050406030204" pitchFamily="18" charset="0"/>
                                  </a:rPr>
                                  <m:t>𝐴</m:t>
                                </m:r>
                                <m:r>
                                  <a:rPr lang="zh-CN" altLang="en-US" i="0">
                                    <a:latin typeface="Cambria Math" panose="02040503050406030204" pitchFamily="18" charset="0"/>
                                  </a:rPr>
                                  <m:t>的特征值全不为</m:t>
                                </m:r>
                                <m:r>
                                  <a:rPr lang="zh-CN" altLang="en-US" i="0">
                                    <a:latin typeface="Cambria Math" panose="02040503050406030204" pitchFamily="18" charset="0"/>
                                  </a:rPr>
                                  <m:t>0</m:t>
                                </m:r>
                              </m:e>
                            </m:mr>
                            <m:mr>
                              <m:e>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𝑂</m:t>
                                </m:r>
                                <m:r>
                                  <a:rPr lang="zh-CN" altLang="en-US" i="0">
                                    <a:latin typeface="Cambria Math" panose="02040503050406030204" pitchFamily="18" charset="0"/>
                                  </a:rPr>
                                  <m:t>只有零解</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0">
                                    <a:latin typeface="Cambria Math" panose="02040503050406030204" pitchFamily="18" charset="0"/>
                                  </a:rPr>
                                  <m:t>0</m:t>
                                </m:r>
                                <m:r>
                                  <a:rPr lang="zh-CN" altLang="en-US" i="0">
                                    <a:latin typeface="Cambria Math" panose="02040503050406030204" pitchFamily="18" charset="0"/>
                                  </a:rPr>
                                  <m:t>,</m:t>
                                </m:r>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𝑂</m:t>
                                </m:r>
                              </m:e>
                            </m:mr>
                            <m:mr>
                              <m:e>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ℝ</m:t>
                                    </m:r>
                                  </m:e>
                                  <m:sup>
                                    <m:r>
                                      <a:rPr lang="zh-CN" altLang="en-US" i="1">
                                        <a:latin typeface="Cambria Math" panose="02040503050406030204" pitchFamily="18" charset="0"/>
                                      </a:rPr>
                                      <m:t>𝑛</m:t>
                                    </m:r>
                                  </m:sup>
                                </m:sSup>
                                <m:r>
                                  <a:rPr lang="zh-CN" altLang="en-US" i="0">
                                    <a:latin typeface="Cambria Math" panose="02040503050406030204" pitchFamily="18" charset="0"/>
                                  </a:rPr>
                                  <m:t>,</m:t>
                                </m:r>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0">
                                    <a:latin typeface="Cambria Math" panose="02040503050406030204" pitchFamily="18" charset="0"/>
                                  </a:rPr>
                                  <m:t>总有唯一解</m:t>
                                </m:r>
                              </m:e>
                            </m:mr>
                            <m:m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𝑇</m:t>
                                    </m:r>
                                  </m:sup>
                                </m:sSup>
                                <m:r>
                                  <a:rPr lang="zh-CN" altLang="en-US" i="1">
                                    <a:latin typeface="Cambria Math" panose="02040503050406030204" pitchFamily="18" charset="0"/>
                                  </a:rPr>
                                  <m:t>𝐴</m:t>
                                </m:r>
                                <m:r>
                                  <a:rPr lang="zh-CN" altLang="en-US" i="0">
                                    <a:latin typeface="Cambria Math" panose="02040503050406030204" pitchFamily="18" charset="0"/>
                                  </a:rPr>
                                  <m:t>是正定矩阵</m:t>
                                </m:r>
                              </m:e>
                            </m:mr>
                            <m:mr>
                              <m:e>
                                <m:r>
                                  <a:rPr lang="zh-CN" altLang="en-US" i="1">
                                    <a:latin typeface="Cambria Math" panose="02040503050406030204" pitchFamily="18" charset="0"/>
                                  </a:rPr>
                                  <m:t>𝐴</m:t>
                                </m:r>
                                <m:r>
                                  <a:rPr lang="zh-CN" altLang="en-US" i="0">
                                    <a:latin typeface="Cambria Math" panose="02040503050406030204" pitchFamily="18" charset="0"/>
                                  </a:rPr>
                                  <m:t>≅</m:t>
                                </m:r>
                                <m:r>
                                  <a:rPr lang="zh-CN" altLang="en-US" i="1">
                                    <a:latin typeface="Cambria Math" panose="02040503050406030204" pitchFamily="18" charset="0"/>
                                  </a:rPr>
                                  <m:t>𝐸</m:t>
                                </m:r>
                              </m:e>
                            </m:mr>
                            <m:mr>
                              <m:e>
                                <m:r>
                                  <a:rPr lang="zh-CN" altLang="en-US" i="1">
                                    <a:latin typeface="Cambria Math" panose="02040503050406030204" pitchFamily="18" charset="0"/>
                                  </a:rPr>
                                  <m:t>𝐴</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r>
                                  <a:rPr lang="zh-CN" altLang="en-US" i="0">
                                    <a:latin typeface="Cambria Math" panose="02040503050406030204" pitchFamily="18" charset="0"/>
                                  </a:rPr>
                                  <m:t>是初等阵</m:t>
                                </m:r>
                              </m:e>
                            </m:mr>
                            <m:mr>
                              <m:e>
                                <m:r>
                                  <a:rPr lang="zh-CN" altLang="en-US" i="0">
                                    <a:latin typeface="Cambria Math" panose="02040503050406030204" pitchFamily="18" charset="0"/>
                                  </a:rPr>
                                  <m:t>存在</m:t>
                                </m:r>
                                <m:r>
                                  <a:rPr lang="zh-CN" altLang="en-US" i="1">
                                    <a:latin typeface="Cambria Math" panose="02040503050406030204" pitchFamily="18" charset="0"/>
                                  </a:rPr>
                                  <m:t>𝑛</m:t>
                                </m:r>
                                <m:r>
                                  <a:rPr lang="zh-CN" altLang="en-US" i="0">
                                    <a:latin typeface="Cambria Math" panose="02040503050406030204" pitchFamily="18" charset="0"/>
                                  </a:rPr>
                                  <m:t>阶矩阵</m:t>
                                </m:r>
                                <m:r>
                                  <a:rPr lang="zh-CN" altLang="en-US" i="1">
                                    <a:latin typeface="Cambria Math" panose="02040503050406030204" pitchFamily="18" charset="0"/>
                                  </a:rPr>
                                  <m:t>𝐵</m:t>
                                </m:r>
                                <m:r>
                                  <a:rPr lang="zh-CN" altLang="en-US" i="0">
                                    <a:latin typeface="Cambria Math" panose="02040503050406030204" pitchFamily="18" charset="0"/>
                                  </a:rPr>
                                  <m:t>,</m:t>
                                </m:r>
                                <m:r>
                                  <a:rPr lang="zh-CN" altLang="en-US" i="0">
                                    <a:latin typeface="Cambria Math" panose="02040503050406030204" pitchFamily="18" charset="0"/>
                                  </a:rPr>
                                  <m:t>使得</m:t>
                                </m:r>
                                <m:r>
                                  <a:rPr lang="zh-CN" altLang="en-US" i="1">
                                    <a:latin typeface="Cambria Math" panose="02040503050406030204" pitchFamily="18" charset="0"/>
                                  </a:rPr>
                                  <m:t>𝐴𝐵</m:t>
                                </m:r>
                                <m:r>
                                  <a:rPr lang="zh-CN" altLang="en-US" i="0">
                                    <a:latin typeface="Cambria Math" panose="02040503050406030204" pitchFamily="18" charset="0"/>
                                  </a:rPr>
                                  <m:t>=</m:t>
                                </m:r>
                                <m:r>
                                  <a:rPr lang="zh-CN" altLang="en-US" i="1">
                                    <a:latin typeface="Cambria Math" panose="02040503050406030204" pitchFamily="18" charset="0"/>
                                  </a:rPr>
                                  <m:t>𝐸</m:t>
                                </m:r>
                                <m:r>
                                  <a:rPr lang="zh-CN" altLang="en-US" i="0">
                                    <a:latin typeface="Cambria Math" panose="02040503050406030204" pitchFamily="18" charset="0"/>
                                  </a:rPr>
                                  <m:t>或</m:t>
                                </m:r>
                                <m:r>
                                  <a:rPr lang="zh-CN" altLang="en-US" i="1">
                                    <a:latin typeface="Cambria Math" panose="02040503050406030204" pitchFamily="18" charset="0"/>
                                  </a:rPr>
                                  <m:t>𝐵𝐴</m:t>
                                </m:r>
                                <m:r>
                                  <a:rPr lang="zh-CN" altLang="en-US" i="0">
                                    <a:latin typeface="Cambria Math" panose="02040503050406030204" pitchFamily="18" charset="0"/>
                                  </a:rPr>
                                  <m:t>=</m:t>
                                </m:r>
                                <m:r>
                                  <a:rPr lang="zh-CN" altLang="en-US" i="1">
                                    <a:latin typeface="Cambria Math" panose="02040503050406030204" pitchFamily="18" charset="0"/>
                                  </a:rPr>
                                  <m:t>𝐸</m:t>
                                </m:r>
                              </m:e>
                            </m:mr>
                            <m:mr>
                              <m:e>
                                <m:r>
                                  <a:rPr lang="zh-CN" altLang="en-US" i="1">
                                    <a:latin typeface="Cambria Math" panose="02040503050406030204" pitchFamily="18" charset="0"/>
                                  </a:rPr>
                                  <m:t>𝐴</m:t>
                                </m:r>
                                <m:r>
                                  <a:rPr lang="zh-CN" altLang="en-US" i="0">
                                    <a:latin typeface="Cambria Math" panose="02040503050406030204" pitchFamily="18" charset="0"/>
                                  </a:rPr>
                                  <m:t>的行</m:t>
                                </m:r>
                                <m:d>
                                  <m:dPr>
                                    <m:ctrlPr>
                                      <a:rPr lang="zh-CN" altLang="en-US" i="1">
                                        <a:latin typeface="Cambria Math" panose="02040503050406030204" pitchFamily="18" charset="0"/>
                                      </a:rPr>
                                    </m:ctrlPr>
                                  </m:dPr>
                                  <m:e>
                                    <m:r>
                                      <a:rPr lang="zh-CN" altLang="en-US" i="0">
                                        <a:latin typeface="Cambria Math" panose="02040503050406030204" pitchFamily="18" charset="0"/>
                                      </a:rPr>
                                      <m:t>列</m:t>
                                    </m:r>
                                  </m:e>
                                </m:d>
                                <m:r>
                                  <a:rPr lang="zh-CN" altLang="en-US" i="0">
                                    <a:latin typeface="Cambria Math" panose="02040503050406030204" pitchFamily="18" charset="0"/>
                                  </a:rPr>
                                  <m:t>向量是</m:t>
                                </m:r>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ℝ</m:t>
                                    </m:r>
                                  </m:e>
                                  <m:sup>
                                    <m:r>
                                      <a:rPr lang="zh-CN" altLang="en-US" i="1">
                                        <a:latin typeface="Cambria Math" panose="02040503050406030204" pitchFamily="18" charset="0"/>
                                      </a:rPr>
                                      <m:t>𝑛</m:t>
                                    </m:r>
                                  </m:sup>
                                </m:sSup>
                                <m:r>
                                  <a:rPr lang="zh-CN" altLang="en-US" i="0">
                                    <a:latin typeface="Cambria Math" panose="02040503050406030204" pitchFamily="18" charset="0"/>
                                  </a:rPr>
                                  <m:t>的一组基</m:t>
                                </m:r>
                              </m:e>
                            </m:mr>
                            <m:mr>
                              <m:e>
                                <m:r>
                                  <a:rPr lang="zh-CN" altLang="en-US" i="1">
                                    <a:latin typeface="Cambria Math" panose="02040503050406030204" pitchFamily="18" charset="0"/>
                                  </a:rPr>
                                  <m:t>𝐴</m:t>
                                </m:r>
                                <m:r>
                                  <a:rPr lang="zh-CN" altLang="en-US" i="0">
                                    <a:latin typeface="Cambria Math" panose="02040503050406030204" pitchFamily="18" charset="0"/>
                                  </a:rPr>
                                  <m:t>是</m:t>
                                </m:r>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ℝ</m:t>
                                    </m:r>
                                  </m:e>
                                  <m:sup>
                                    <m:r>
                                      <a:rPr lang="zh-CN" altLang="en-US" i="1">
                                        <a:latin typeface="Cambria Math" panose="02040503050406030204" pitchFamily="18" charset="0"/>
                                      </a:rPr>
                                      <m:t>𝑛</m:t>
                                    </m:r>
                                  </m:sup>
                                </m:sSup>
                                <m:r>
                                  <a:rPr lang="zh-CN" altLang="en-US" i="0">
                                    <a:latin typeface="Cambria Math" panose="02040503050406030204" pitchFamily="18" charset="0"/>
                                  </a:rPr>
                                  <m:t>的某两组基的过渡矩阵</m:t>
                                </m:r>
                              </m:e>
                            </m:mr>
                          </m:m>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1467293" y="1036070"/>
                <a:ext cx="6096000" cy="3584379"/>
              </a:xfrm>
              <a:prstGeom prst="rect">
                <a:avLst/>
              </a:prstGeom>
              <a:blipFill rotWithShape="1">
                <a:blip r:embed="rId1"/>
                <a:stretch>
                  <a:fillRect l="-7" t="-11" r="7"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467293" y="4959500"/>
                <a:ext cx="6896986" cy="1548694"/>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0">
                          <a:latin typeface="Cambria Math" panose="02040503050406030204" pitchFamily="18" charset="0"/>
                        </a:rPr>
                        <m:t>0</m:t>
                      </m:r>
                      <m:d>
                        <m:dPr>
                          <m:begChr m:val="{"/>
                          <m:endChr m:val=""/>
                          <m:ctrlPr>
                            <a:rPr lang="zh-CN" altLang="en-US" i="1">
                              <a:solidFill>
                                <a:srgbClr val="836967"/>
                              </a:solidFill>
                              <a:latin typeface="Cambria Math" panose="02040503050406030204" pitchFamily="18" charset="0"/>
                            </a:rPr>
                          </m:ctrlPr>
                        </m:dPr>
                        <m:e>
                          <m:m>
                            <m:mPr>
                              <m:mcs>
                                <m:mc>
                                  <m:mcPr>
                                    <m:count m:val="1"/>
                                    <m:mcJc m:val="center"/>
                                  </m:mcPr>
                                </m:mc>
                              </m:mcs>
                              <m:plcHide m:val="on"/>
                              <m:ctrlPr>
                                <a:rPr lang="zh-CN" altLang="en-US" i="1">
                                  <a:solidFill>
                                    <a:srgbClr val="836967"/>
                                  </a:solidFill>
                                  <a:latin typeface="Cambria Math" panose="02040503050406030204" pitchFamily="18" charset="0"/>
                                </a:rPr>
                              </m:ctrlPr>
                            </m:mPr>
                            <m:mr>
                              <m:e>
                                <m:r>
                                  <a:rPr lang="zh-CN" altLang="en-US" i="1">
                                    <a:latin typeface="Cambria Math" panose="02040503050406030204" pitchFamily="18" charset="0"/>
                                  </a:rPr>
                                  <m:t>𝐴</m:t>
                                </m:r>
                                <m:r>
                                  <a:rPr lang="zh-CN" altLang="en-US" i="0">
                                    <a:latin typeface="Cambria Math" panose="02040503050406030204" pitchFamily="18" charset="0"/>
                                  </a:rPr>
                                  <m:t>不可逆</m:t>
                                </m:r>
                              </m:e>
                            </m:mr>
                            <m:mr>
                              <m:e>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&lt;</m:t>
                                </m:r>
                                <m:r>
                                  <a:rPr lang="zh-CN" altLang="en-US" i="1">
                                    <a:latin typeface="Cambria Math" panose="02040503050406030204" pitchFamily="18" charset="0"/>
                                  </a:rPr>
                                  <m:t>𝑛</m:t>
                                </m:r>
                              </m:e>
                            </m:mr>
                            <m:mr>
                              <m:e>
                                <m:r>
                                  <a:rPr lang="zh-CN" altLang="en-US" i="1">
                                    <a:latin typeface="Cambria Math" panose="02040503050406030204" pitchFamily="18" charset="0"/>
                                  </a:rPr>
                                  <m:t>𝐴</m:t>
                                </m:r>
                                <m:r>
                                  <a:rPr lang="zh-CN" altLang="en-US" i="0">
                                    <a:latin typeface="Cambria Math" panose="02040503050406030204" pitchFamily="18" charset="0"/>
                                  </a:rPr>
                                  <m:t>的行</m:t>
                                </m:r>
                                <m:d>
                                  <m:dPr>
                                    <m:ctrlPr>
                                      <a:rPr lang="zh-CN" altLang="en-US" i="1">
                                        <a:latin typeface="Cambria Math" panose="02040503050406030204" pitchFamily="18" charset="0"/>
                                      </a:rPr>
                                    </m:ctrlPr>
                                  </m:dPr>
                                  <m:e>
                                    <m:r>
                                      <a:rPr lang="zh-CN" altLang="en-US" i="0">
                                        <a:latin typeface="Cambria Math" panose="02040503050406030204" pitchFamily="18" charset="0"/>
                                      </a:rPr>
                                      <m:t>列</m:t>
                                    </m:r>
                                  </m:e>
                                </m:d>
                                <m:r>
                                  <a:rPr lang="zh-CN" altLang="en-US" i="0">
                                    <a:latin typeface="Cambria Math" panose="02040503050406030204" pitchFamily="18" charset="0"/>
                                  </a:rPr>
                                  <m:t>向量线性相关</m:t>
                                </m:r>
                              </m:e>
                            </m:mr>
                            <m:mr>
                              <m:e>
                                <m:r>
                                  <a:rPr lang="zh-CN" altLang="en-US" i="0">
                                    <a:latin typeface="Cambria Math" panose="02040503050406030204" pitchFamily="18" charset="0"/>
                                  </a:rPr>
                                  <m:t>0</m:t>
                                </m:r>
                                <m:r>
                                  <a:rPr lang="zh-CN" altLang="en-US" i="0">
                                    <a:latin typeface="Cambria Math" panose="02040503050406030204" pitchFamily="18" charset="0"/>
                                  </a:rPr>
                                  <m:t>是</m:t>
                                </m:r>
                                <m:r>
                                  <a:rPr lang="zh-CN" altLang="en-US" i="1">
                                    <a:latin typeface="Cambria Math" panose="02040503050406030204" pitchFamily="18" charset="0"/>
                                  </a:rPr>
                                  <m:t>𝐴</m:t>
                                </m:r>
                                <m:r>
                                  <a:rPr lang="zh-CN" altLang="en-US" i="0">
                                    <a:latin typeface="Cambria Math" panose="02040503050406030204" pitchFamily="18" charset="0"/>
                                  </a:rPr>
                                  <m:t>的特征值</m:t>
                                </m:r>
                              </m:e>
                            </m:mr>
                            <m:mr>
                              <m:e>
                                <m:r>
                                  <a:rPr lang="zh-CN" altLang="en-US" i="1">
                                    <a:latin typeface="Cambria Math" panose="02040503050406030204" pitchFamily="18" charset="0"/>
                                  </a:rPr>
                                  <m:t>𝐴𝑥</m:t>
                                </m:r>
                                <m:r>
                                  <a:rPr lang="zh-CN" altLang="en-US" i="0">
                                    <a:latin typeface="Cambria Math" panose="02040503050406030204" pitchFamily="18" charset="0"/>
                                  </a:rPr>
                                  <m:t>=</m:t>
                                </m:r>
                                <m:r>
                                  <a:rPr lang="zh-CN" altLang="en-US" i="1">
                                    <a:latin typeface="Cambria Math" panose="02040503050406030204" pitchFamily="18" charset="0"/>
                                  </a:rPr>
                                  <m:t>𝑂</m:t>
                                </m:r>
                                <m:r>
                                  <a:rPr lang="zh-CN" altLang="en-US" i="0">
                                    <a:latin typeface="Cambria Math" panose="02040503050406030204" pitchFamily="18" charset="0"/>
                                  </a:rPr>
                                  <m:t>有非零解</m:t>
                                </m:r>
                                <m:r>
                                  <a:rPr lang="zh-CN" altLang="en-US" i="0">
                                    <a:latin typeface="Cambria Math" panose="02040503050406030204" pitchFamily="18" charset="0"/>
                                  </a:rPr>
                                  <m:t>,</m:t>
                                </m:r>
                                <m:r>
                                  <a:rPr lang="zh-CN" altLang="en-US" i="0">
                                    <a:latin typeface="Cambria Math" panose="02040503050406030204" pitchFamily="18" charset="0"/>
                                  </a:rPr>
                                  <m:t>其基础解系即为</m:t>
                                </m:r>
                                <m:r>
                                  <a:rPr lang="zh-CN" altLang="en-US" i="1">
                                    <a:latin typeface="Cambria Math" panose="02040503050406030204" pitchFamily="18" charset="0"/>
                                  </a:rPr>
                                  <m:t>𝐴</m:t>
                                </m:r>
                                <m:r>
                                  <a:rPr lang="zh-CN" altLang="en-US" i="0">
                                    <a:latin typeface="Cambria Math" panose="02040503050406030204" pitchFamily="18" charset="0"/>
                                  </a:rPr>
                                  <m:t>关于</m:t>
                                </m:r>
                                <m:r>
                                  <a:rPr lang="zh-CN" altLang="en-US" i="1">
                                    <a:latin typeface="Cambria Math" panose="02040503050406030204" pitchFamily="18" charset="0"/>
                                  </a:rPr>
                                  <m:t>𝜆</m:t>
                                </m:r>
                                <m:r>
                                  <a:rPr lang="zh-CN" altLang="en-US" i="0">
                                    <a:latin typeface="Cambria Math" panose="02040503050406030204" pitchFamily="18" charset="0"/>
                                  </a:rPr>
                                  <m:t>=</m:t>
                                </m:r>
                                <m:r>
                                  <a:rPr lang="zh-CN" altLang="en-US" i="0">
                                    <a:latin typeface="Cambria Math" panose="02040503050406030204" pitchFamily="18" charset="0"/>
                                  </a:rPr>
                                  <m:t>0</m:t>
                                </m:r>
                                <m:r>
                                  <a:rPr lang="zh-CN" altLang="en-US" i="0">
                                    <a:latin typeface="Cambria Math" panose="02040503050406030204" pitchFamily="18" charset="0"/>
                                  </a:rPr>
                                  <m:t>的特征向量</m:t>
                                </m:r>
                              </m:e>
                            </m:mr>
                          </m:m>
                        </m:e>
                      </m:d>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1467293" y="4959500"/>
                <a:ext cx="6896986" cy="1548694"/>
              </a:xfrm>
              <a:prstGeom prst="rect">
                <a:avLst/>
              </a:prstGeom>
              <a:blipFill rotWithShape="1">
                <a:blip r:embed="rId2"/>
                <a:stretch>
                  <a:fillRect l="-6" t="-10" r="1" b="5"/>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900222" y="1152567"/>
                <a:ext cx="5195777" cy="651269"/>
              </a:xfrm>
              <a:prstGeom prst="rect">
                <a:avLst/>
              </a:prstGeom>
              <a:noFill/>
            </p:spPr>
            <p:txBody>
              <a:bodyPr wrap="square">
                <a:spAutoFit/>
              </a:bodyPr>
              <a:lstStyle/>
              <a:p>
                <a:r>
                  <a:rPr lang="zh-CN" altLang="en-US" sz="1800" dirty="0">
                    <a:effectLst/>
                    <a:ea typeface="宋体" panose="02010600030101010101" pitchFamily="2" charset="-122"/>
                    <a:cs typeface="Times New Roman" panose="02020603050405020304" pitchFamily="18" charset="0"/>
                  </a:rPr>
                  <a:t>已知</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oMath>
                </a14:m>
                <a:endParaRPr lang="en-US" altLang="zh-CN" dirty="0"/>
              </a:p>
              <a:p>
                <a:r>
                  <a:rPr lang="zh-CN" altLang="en-US" dirty="0"/>
                  <a:t>那么</a:t>
                </a:r>
                <a:r>
                  <a:rPr lang="en-US" altLang="zh-CN" dirty="0"/>
                  <a:t>A</a:t>
                </a:r>
                <a:r>
                  <a:rPr lang="zh-CN" altLang="en-US" dirty="0"/>
                  <a:t>的行数等于列数</a:t>
                </a:r>
                <a:r>
                  <a:rPr lang="en-US" altLang="zh-CN" dirty="0"/>
                  <a:t>?</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900222" y="1152567"/>
                <a:ext cx="5195777" cy="651269"/>
              </a:xfrm>
              <a:prstGeom prst="rect">
                <a:avLst/>
              </a:prstGeom>
              <a:blipFill rotWithShape="1">
                <a:blip r:embed="rId1"/>
                <a:stretch>
                  <a:fillRect l="-8" t="-6" r="12" b="6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1113288"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a:t>
            </a:r>
            <a:endParaRPr lang="zh-CN" altLang="en-US" sz="3200" dirty="0">
              <a:latin typeface="宋体" panose="02010600030101010101" pitchFamily="2" charset="-122"/>
              <a:ea typeface="宋体" panose="02010600030101010101" pitchFamily="2" charset="-122"/>
            </a:endParaRPr>
          </a:p>
        </p:txBody>
      </p:sp>
      <p:sp>
        <p:nvSpPr>
          <p:cNvPr id="6" name="文本框 5"/>
          <p:cNvSpPr txBox="1"/>
          <p:nvPr/>
        </p:nvSpPr>
        <p:spPr>
          <a:xfrm>
            <a:off x="861029" y="1119159"/>
            <a:ext cx="8757891" cy="3611245"/>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研究矩阵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首先务必务必务必清楚研究的对象</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是方阵还是行列不相等的矩阵</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行列式是研究方阵的一个重要工具</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方阵才有行列式</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只和方阵相关的性质</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行列式</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逆矩阵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伴随矩阵</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143000" lvl="2" indent="-228600">
              <a:spcAft>
                <a:spcPts val="1000"/>
              </a:spcAft>
              <a:buFont typeface="Arial" panose="020B0604020202020204" pitchFamily="34" charset="0"/>
              <a:buChar char="•"/>
              <a:tabLst>
                <a:tab pos="9144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看到矩阵的行列式</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矩阵的逆</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矩阵的伴随</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这个矩阵一定是方阵</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其次判断出一个矩阵是方阵</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立马联想到他的行列式</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以及所有与行列式有关的性质</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其次判断是否可逆</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若可逆联系到所有关于逆的性质</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然后联想到所有关于矩阵秩的性质</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最后联想到所有关于伴随的性质</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1113288"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304386" y="878154"/>
                <a:ext cx="6096000" cy="2816092"/>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矩阵转置的性质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为任意矩阵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𝐴𝐵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为任意矩阵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为任意矩阵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为方阵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为同型的任意矩阵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为方阵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为方阵</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304386" y="878154"/>
                <a:ext cx="6096000" cy="2816092"/>
              </a:xfrm>
              <a:prstGeom prst="rect">
                <a:avLst/>
              </a:prstGeom>
              <a:blipFill rotWithShape="1">
                <a:blip r:embed="rId1"/>
                <a:stretch>
                  <a:fillRect l="-4" t="-21" r="4"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04386" y="3920077"/>
                <a:ext cx="6096000" cy="1848711"/>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2.</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方阵行列式的性质</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chemeClr val="accent1"/>
                                  </a:solidFill>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
                      </m:e>
                    </m:d>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04386" y="3920077"/>
                <a:ext cx="6096000" cy="1848711"/>
              </a:xfrm>
              <a:prstGeom prst="rect">
                <a:avLst/>
              </a:prstGeom>
              <a:blipFill rotWithShape="1">
                <a:blip r:embed="rId2"/>
                <a:stretch>
                  <a:fillRect l="-4" t="-12" r="4"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096000" y="584664"/>
                <a:ext cx="6096000" cy="3041923"/>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3.</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方阵可逆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关于逆的性质</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𝐴𝐵</m:t>
                                </m:r>
                                <m:sSup>
                                  <m:sSup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den>
                                </m:f>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096000" y="584664"/>
                <a:ext cx="6096000" cy="3041923"/>
              </a:xfrm>
              <a:prstGeom prst="rect">
                <a:avLst/>
              </a:prstGeom>
              <a:blipFill rotWithShape="1">
                <a:blip r:embed="rId3"/>
                <a:stretch>
                  <a:fillRect t="-1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6177517" y="3626587"/>
                <a:ext cx="6156250" cy="3369705"/>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4.</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方阵的伴随矩阵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方阵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的性质</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无条件成立</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177517" y="3626587"/>
                <a:ext cx="6156250" cy="3369705"/>
              </a:xfrm>
              <a:prstGeom prst="rect">
                <a:avLst/>
              </a:prstGeom>
              <a:blipFill rotWithShape="1">
                <a:blip r:embed="rId4"/>
                <a:stretch>
                  <a:fillRect l="-4" t="-3" r="3" b="15"/>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248093" y="269018"/>
                <a:ext cx="7230140" cy="6108403"/>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5.</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矩阵秩的性质</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𝑛𝑠</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的列向量全部是</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的解</m:t>
                                          </m:r>
                                        </m:e>
                                      </m:mr>
                                    </m:m>
                                  </m:e>
                                </m:d>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均为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阶方阵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可逆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可逆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综上一个矩阵乘以一个逆矩阵的秩等于它本身的秩</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248093" y="269018"/>
                <a:ext cx="7230140" cy="6108403"/>
              </a:xfrm>
              <a:prstGeom prst="rect">
                <a:avLst/>
              </a:prstGeom>
              <a:blipFill rotWithShape="1">
                <a:blip r:embed="rId1"/>
                <a:stretch>
                  <a:fillRect l="-6" t="-7" r="7"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237766" y="1096926"/>
                <a:ext cx="5706141" cy="4186274"/>
              </a:xfrm>
              <a:prstGeom prst="rect">
                <a:avLst/>
              </a:prstGeom>
              <a:noFill/>
            </p:spPr>
            <p:txBody>
              <a:bodyPr wrap="square">
                <a:spAutoFit/>
              </a:bodyPr>
              <a:lstStyle/>
              <a:p>
                <a:pPr>
                  <a:spcBef>
                    <a:spcPts val="900"/>
                  </a:spcBef>
                  <a:spcAft>
                    <a:spcPts val="90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为列满秩</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为行满秩</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𝐺𝐴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综上所有性质</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发现</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我们所学的两个矩阵相加的性质中除了转置</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没有一个取绝对等号</a:t>
                </a:r>
                <a:endParaRPr lang="zh-CN" altLang="zh-CN"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237766" y="1096926"/>
                <a:ext cx="5706141" cy="4186274"/>
              </a:xfrm>
              <a:prstGeom prst="rect">
                <a:avLst/>
              </a:prstGeom>
              <a:blipFill rotWithShape="1">
                <a:blip r:embed="rId2"/>
                <a:stretch>
                  <a:fillRect l="-3" t="-7" r="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7868092" y="2834912"/>
                <a:ext cx="2906235" cy="976614"/>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𝑟</m:t>
                      </m:r>
                      <m:d>
                        <m:dPr>
                          <m:ctrlPr>
                            <a:rPr lang="zh-CN" altLang="en-US" i="1">
                              <a:solidFill>
                                <a:srgbClr val="836967"/>
                              </a:solidFill>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0">
                                  <a:latin typeface="Cambria Math" panose="02040503050406030204" pitchFamily="18" charset="0"/>
                                </a:rPr>
                                <m:t>∗</m:t>
                              </m:r>
                            </m:sup>
                          </m:sSup>
                        </m:e>
                      </m:d>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mcs>
                                <m:mc>
                                  <m:mcPr>
                                    <m:count m:val="2"/>
                                    <m:mcJc m:val="center"/>
                                  </m:mcPr>
                                </m:mc>
                              </m:mcs>
                              <m:plcHide m:val="on"/>
                              <m:ctrlPr>
                                <a:rPr lang="zh-CN" altLang="en-US" i="1">
                                  <a:solidFill>
                                    <a:srgbClr val="836967"/>
                                  </a:solidFill>
                                  <a:latin typeface="Cambria Math" panose="02040503050406030204" pitchFamily="18" charset="0"/>
                                </a:rPr>
                              </m:ctrlPr>
                            </m:mPr>
                            <m:mr>
                              <m:e>
                                <m:r>
                                  <a:rPr lang="zh-CN" altLang="en-US" i="1">
                                    <a:latin typeface="Cambria Math" panose="02040503050406030204" pitchFamily="18" charset="0"/>
                                  </a:rPr>
                                  <m:t>𝑛</m:t>
                                </m:r>
                                <m:r>
                                  <a:rPr lang="zh-CN" altLang="en-US" i="0">
                                    <a:latin typeface="Cambria Math" panose="02040503050406030204" pitchFamily="18" charset="0"/>
                                  </a:rPr>
                                  <m:t>,</m:t>
                                </m:r>
                              </m:e>
                              <m:e>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𝑛</m:t>
                                </m:r>
                              </m:e>
                            </m:mr>
                            <m:mr>
                              <m:e>
                                <m:r>
                                  <a:rPr lang="zh-CN" altLang="en-US" i="0">
                                    <a:latin typeface="Cambria Math" panose="02040503050406030204" pitchFamily="18" charset="0"/>
                                  </a:rPr>
                                  <m:t>1</m:t>
                                </m:r>
                                <m:r>
                                  <a:rPr lang="zh-CN" altLang="en-US" i="0">
                                    <a:latin typeface="Cambria Math" panose="02040503050406030204" pitchFamily="18" charset="0"/>
                                  </a:rPr>
                                  <m:t>,</m:t>
                                </m:r>
                              </m:e>
                              <m:e>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0">
                                    <a:latin typeface="Cambria Math" panose="02040503050406030204" pitchFamily="18" charset="0"/>
                                  </a:rPr>
                                  <m:t>1</m:t>
                                </m:r>
                              </m:e>
                            </m:mr>
                            <m:mr>
                              <m:e>
                                <m:r>
                                  <a:rPr lang="zh-CN" altLang="en-US" i="0">
                                    <a:latin typeface="Cambria Math" panose="02040503050406030204" pitchFamily="18" charset="0"/>
                                  </a:rPr>
                                  <m:t>0</m:t>
                                </m:r>
                                <m:r>
                                  <a:rPr lang="zh-CN" altLang="en-US" i="0">
                                    <a:latin typeface="Cambria Math" panose="02040503050406030204" pitchFamily="18" charset="0"/>
                                  </a:rPr>
                                  <m:t>,</m:t>
                                </m:r>
                              </m:e>
                              <m:e>
                                <m:r>
                                  <a:rPr lang="zh-CN" altLang="en-US" i="1">
                                    <a:latin typeface="Cambria Math" panose="02040503050406030204" pitchFamily="18" charset="0"/>
                                  </a:rPr>
                                  <m:t>𝑟</m:t>
                                </m:r>
                                <m:d>
                                  <m:dPr>
                                    <m:ctrlPr>
                                      <a:rPr lang="zh-CN" altLang="en-US" i="1">
                                        <a:latin typeface="Cambria Math" panose="02040503050406030204" pitchFamily="18" charset="0"/>
                                      </a:rPr>
                                    </m:ctrlPr>
                                  </m:dPr>
                                  <m:e>
                                    <m:r>
                                      <a:rPr lang="zh-CN" altLang="en-US" i="1">
                                        <a:latin typeface="Cambria Math" panose="02040503050406030204" pitchFamily="18" charset="0"/>
                                      </a:rPr>
                                      <m:t>𝐴</m:t>
                                    </m:r>
                                  </m:e>
                                </m:d>
                                <m:r>
                                  <a:rPr lang="zh-CN" altLang="en-US" i="0">
                                    <a:latin typeface="Cambria Math" panose="02040503050406030204" pitchFamily="18" charset="0"/>
                                  </a:rPr>
                                  <m:t>&lt;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0">
                                    <a:latin typeface="Cambria Math" panose="02040503050406030204" pitchFamily="18" charset="0"/>
                                  </a:rPr>
                                  <m:t>1</m:t>
                                </m:r>
                              </m:e>
                            </m:mr>
                          </m:m>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7868092" y="2834912"/>
                <a:ext cx="2906235" cy="976614"/>
              </a:xfrm>
              <a:prstGeom prst="rect">
                <a:avLst/>
              </a:prstGeom>
              <a:blipFill rotWithShape="1">
                <a:blip r:embed="rId3"/>
                <a:stretch>
                  <a:fillRect l="-15" t="-28" r="10" b="26"/>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659220" y="716825"/>
                <a:ext cx="4813003" cy="369332"/>
              </a:xfrm>
              <a:prstGeom prst="rect">
                <a:avLst/>
              </a:prstGeom>
              <a:noFill/>
            </p:spPr>
            <p:txBody>
              <a:bodyPr wrap="square">
                <a:spAutoFit/>
              </a:bodyPr>
              <a:lstStyle/>
              <a:p>
                <a:pPr>
                  <a:spcBef>
                    <a:spcPts val="900"/>
                  </a:spcBef>
                  <a:spcAft>
                    <a:spcPts val="900"/>
                  </a:spcAft>
                </a:pPr>
                <a:r>
                  <a:rPr lang="zh-CN" altLang="en-US" sz="1800" dirty="0">
                    <a:effectLst/>
                    <a:ea typeface="宋体" panose="02010600030101010101" pitchFamily="2" charset="-122"/>
                    <a:cs typeface="Times New Roman" panose="02020603050405020304" pitchFamily="18" charset="0"/>
                  </a:rPr>
                  <a:t>证明</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59220" y="716825"/>
                <a:ext cx="4813003" cy="369332"/>
              </a:xfrm>
              <a:prstGeom prst="rect">
                <a:avLst/>
              </a:prstGeom>
              <a:blipFill rotWithShape="1">
                <a:blip r:embed="rId1"/>
                <a:stretch>
                  <a:fillRect l="-2" t="-148" r="9"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864781" y="3742685"/>
                <a:ext cx="6096000" cy="484748"/>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𝑛</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864781" y="3742685"/>
                <a:ext cx="6096000" cy="484748"/>
              </a:xfrm>
              <a:prstGeom prst="rect">
                <a:avLst/>
              </a:prstGeom>
              <a:blipFill rotWithShape="1">
                <a:blip r:embed="rId2"/>
                <a:stretch>
                  <a:fillRect l="-9" t="-130" r="9"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779721" y="1722106"/>
                <a:ext cx="313306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779721" y="1722106"/>
                <a:ext cx="3133060" cy="369332"/>
              </a:xfrm>
              <a:prstGeom prst="rect">
                <a:avLst/>
              </a:prstGeom>
              <a:blipFill rotWithShape="1">
                <a:blip r:embed="rId3"/>
                <a:stretch>
                  <a:fillRect l="-18" t="-168" r="17" b="1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864781" y="2206867"/>
                <a:ext cx="6096000" cy="7101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𝑛𝑠</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的列向量全部是</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的解</m:t>
                                </m:r>
                              </m:e>
                            </m:mr>
                          </m:m>
                        </m:e>
                      </m:d>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864781" y="2206867"/>
                <a:ext cx="6096000" cy="710194"/>
              </a:xfrm>
              <a:prstGeom prst="rect">
                <a:avLst/>
              </a:prstGeom>
              <a:blipFill rotWithShape="1">
                <a:blip r:embed="rId4"/>
                <a:stretch>
                  <a:fillRect l="-9" t="-34" r="9" b="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932120" y="4635564"/>
                <a:ext cx="6096000" cy="912814"/>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e>
                          </m:d>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e>
                          </m:d>
                        </m:e>
                      </m:d>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d>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故</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𝑛</m:t>
                    </m:r>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932120" y="4635564"/>
                <a:ext cx="6096000" cy="912814"/>
              </a:xfrm>
              <a:prstGeom prst="rect">
                <a:avLst/>
              </a:prstGeom>
              <a:blipFill rotWithShape="1">
                <a:blip r:embed="rId5"/>
                <a:stretch>
                  <a:fillRect l="-9" t="-7" r="9" b="42"/>
                </a:stretch>
              </a:blipFill>
            </p:spPr>
            <p:txBody>
              <a:bodyPr/>
              <a:lstStyle/>
              <a:p>
                <a:r>
                  <a:rPr lang="zh-CN" altLang="en-US">
                    <a:noFill/>
                  </a:rPr>
                  <a:t> </a:t>
                </a:r>
              </a:p>
            </p:txBody>
          </p:sp>
        </mc:Fallback>
      </mc:AlternateContent>
      <p:sp>
        <p:nvSpPr>
          <p:cNvPr id="16" name="文本框 15"/>
          <p:cNvSpPr txBox="1"/>
          <p:nvPr/>
        </p:nvSpPr>
        <p:spPr>
          <a:xfrm>
            <a:off x="932120" y="5956509"/>
            <a:ext cx="1107996" cy="369332"/>
          </a:xfrm>
          <a:prstGeom prst="rect">
            <a:avLst/>
          </a:prstGeom>
          <a:noFill/>
        </p:spPr>
        <p:txBody>
          <a:bodyPr wrap="none" rtlCol="0">
            <a:spAutoFit/>
          </a:bodyPr>
          <a:lstStyle/>
          <a:p>
            <a:r>
              <a:rPr lang="zh-CN" altLang="en-US" dirty="0"/>
              <a:t>综上得证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411167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矩阵相乘快速计算</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730101" y="1000598"/>
                <a:ext cx="8931349" cy="5496376"/>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常用快速计算方法</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用对角矩阵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左乘一个矩阵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，相当于用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的对角线上的各元素依次乘此矩阵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的行向量</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2.</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用对角矩阵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右乘一个矩阵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，相当于用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的对角线上的各元素依次乘此矩阵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的列向量</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730101" y="1000598"/>
                <a:ext cx="8931349" cy="5496376"/>
              </a:xfrm>
              <a:prstGeom prst="rect">
                <a:avLst/>
              </a:prstGeom>
              <a:blipFill rotWithShape="1">
                <a:blip r:embed="rId1"/>
                <a:stretch>
                  <a:fillRect l="-5" t="-9" r="6" b="5"/>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1226288" y="804515"/>
                <a:ext cx="10242698" cy="6163867"/>
              </a:xfrm>
              <a:prstGeom prst="rect">
                <a:avLst/>
              </a:prstGeom>
              <a:noFill/>
            </p:spPr>
            <p:txBody>
              <a:bodyPr wrap="square">
                <a:spAutoFit/>
              </a:bodyPr>
              <a:lstStyle/>
              <a:p>
                <a:pPr>
                  <a:spcBef>
                    <a:spcPts val="900"/>
                  </a:spcBef>
                  <a:spcAft>
                    <a:spcPts val="90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深入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用一个</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初等阵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左乘</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一个矩阵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其结果相当于矩阵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做和初等阵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一样的初等行变换</a:t>
                </a:r>
                <a:endParaRPr lang="zh-CN" altLang="zh-CN"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i="1">
                          <a:latin typeface="Cambria Math" panose="02040503050406030204" pitchFamily="18" charset="0"/>
                          <a:ea typeface="宋体" panose="02010600030101010101" pitchFamily="2" charset="-122"/>
                          <a:cs typeface="Times New Roman" panose="02020603050405020304" pitchFamily="18" charset="0"/>
                        </a:rPr>
                        <m:t>𝐵</m:t>
                      </m:r>
                      <m:r>
                        <a:rPr lang="en-US" altLang="zh-CN"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226288" y="804515"/>
                <a:ext cx="10242698" cy="6163867"/>
              </a:xfrm>
              <a:prstGeom prst="rect">
                <a:avLst/>
              </a:prstGeom>
              <a:blipFill rotWithShape="1">
                <a:blip r:embed="rId1"/>
                <a:stretch>
                  <a:fillRect l="-1" t="-10" r="2" b="9"/>
                </a:stretch>
              </a:blipFill>
            </p:spPr>
            <p:txBody>
              <a:bodyPr/>
              <a:lstStyle/>
              <a:p>
                <a:r>
                  <a:rPr lang="zh-CN" altLang="en-US">
                    <a:noFill/>
                  </a:rPr>
                  <a:t> </a:t>
                </a:r>
              </a:p>
            </p:txBody>
          </p:sp>
        </mc:Fallback>
      </mc:AlternateContent>
      <p:sp>
        <p:nvSpPr>
          <p:cNvPr id="7" name="文本框 6"/>
          <p:cNvSpPr txBox="1"/>
          <p:nvPr/>
        </p:nvSpPr>
        <p:spPr>
          <a:xfrm>
            <a:off x="304386" y="219740"/>
            <a:ext cx="411167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矩阵相乘快速计算</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212111" y="688275"/>
                <a:ext cx="9548038" cy="6016071"/>
              </a:xfrm>
              <a:prstGeom prst="rect">
                <a:avLst/>
              </a:prstGeom>
              <a:noFill/>
            </p:spPr>
            <p:txBody>
              <a:bodyPr wrap="square">
                <a:spAutoFit/>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2.</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用一个</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初等阵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右乘</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一个矩阵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其结果相当于矩阵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做和初等阵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一样的初等列变换</a:t>
                </a:r>
                <a:endParaRPr lang="zh-CN" altLang="zh-CN"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212111" y="688275"/>
                <a:ext cx="9548038" cy="6016071"/>
              </a:xfrm>
              <a:prstGeom prst="rect">
                <a:avLst/>
              </a:prstGeom>
              <a:blipFill rotWithShape="1">
                <a:blip r:embed="rId1"/>
                <a:stretch>
                  <a:fillRect l="-6" t="-9" r="1"/>
                </a:stretch>
              </a:blipFill>
            </p:spPr>
            <p:txBody>
              <a:bodyPr/>
              <a:lstStyle/>
              <a:p>
                <a:r>
                  <a:rPr lang="zh-CN" altLang="en-US">
                    <a:noFill/>
                  </a:rPr>
                  <a:t> </a:t>
                </a:r>
              </a:p>
            </p:txBody>
          </p:sp>
        </mc:Fallback>
      </mc:AlternateContent>
      <p:sp>
        <p:nvSpPr>
          <p:cNvPr id="7" name="文本框 6"/>
          <p:cNvSpPr txBox="1"/>
          <p:nvPr/>
        </p:nvSpPr>
        <p:spPr>
          <a:xfrm>
            <a:off x="304386" y="219740"/>
            <a:ext cx="411167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矩阵相乘快速计算</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602512" y="1252763"/>
                <a:ext cx="6096000" cy="4352474"/>
              </a:xfrm>
              <a:prstGeom prst="rect">
                <a:avLst/>
              </a:prstGeom>
              <a:noFill/>
            </p:spPr>
            <p:txBody>
              <a:bodyPr wrap="square">
                <a:spAutoFit/>
              </a:bodyPr>
              <a:lstStyle/>
              <a:p>
                <a:pPr>
                  <a:spcBef>
                    <a:spcPts val="900"/>
                  </a:spcBef>
                  <a:spcAft>
                    <a:spcPts val="90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深入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2:</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02512" y="1252763"/>
                <a:ext cx="6096000" cy="4352474"/>
              </a:xfrm>
              <a:prstGeom prst="rect">
                <a:avLst/>
              </a:prstGeom>
              <a:blipFill rotWithShape="1">
                <a:blip r:embed="rId1"/>
                <a:stretch>
                  <a:fillRect l="-9" t="-12" r="9"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889897" y="1318332"/>
                <a:ext cx="6096000" cy="4352474"/>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考研考法</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23</m:t>
                                    </m:r>
                                  </m:sub>
                                </m:sSub>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13</m:t>
                                    </m:r>
                                  </m:sub>
                                </m:sSub>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31</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32</m:t>
                                    </m:r>
                                  </m:sub>
                                </m:sSub>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33</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889897" y="1318332"/>
                <a:ext cx="6096000" cy="4352474"/>
              </a:xfrm>
              <a:prstGeom prst="rect">
                <a:avLst/>
              </a:prstGeom>
              <a:blipFill rotWithShape="1">
                <a:blip r:embed="rId2"/>
                <a:stretch>
                  <a:fillRect l="-2" t="-2" r="2" b="6"/>
                </a:stretch>
              </a:blipFill>
            </p:spPr>
            <p:txBody>
              <a:bodyPr/>
              <a:lstStyle/>
              <a:p>
                <a:r>
                  <a:rPr lang="zh-CN" altLang="en-US">
                    <a:noFill/>
                  </a:rPr>
                  <a:t> </a:t>
                </a:r>
              </a:p>
            </p:txBody>
          </p:sp>
        </mc:Fallback>
      </mc:AlternateContent>
      <p:sp>
        <p:nvSpPr>
          <p:cNvPr id="11" name="文本框 10"/>
          <p:cNvSpPr txBox="1"/>
          <p:nvPr/>
        </p:nvSpPr>
        <p:spPr>
          <a:xfrm>
            <a:off x="304386" y="219740"/>
            <a:ext cx="411167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矩阵相乘快速计算</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169412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a:t>
            </a:r>
            <a:endParaRPr lang="zh-CN" altLang="en-US" sz="3200" dirty="0">
              <a:latin typeface="宋体" panose="02010600030101010101" pitchFamily="2" charset="-122"/>
              <a:ea typeface="宋体" panose="02010600030101010101" pitchFamily="2" charset="-122"/>
            </a:endParaRPr>
          </a:p>
        </p:txBody>
      </p:sp>
      <p:sp>
        <p:nvSpPr>
          <p:cNvPr id="2" name="文本框 1"/>
          <p:cNvSpPr txBox="1"/>
          <p:nvPr/>
        </p:nvSpPr>
        <p:spPr>
          <a:xfrm>
            <a:off x="1213676" y="1185234"/>
            <a:ext cx="1569660" cy="92333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逆序数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行列式的定义</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1213676" y="2489283"/>
            <a:ext cx="9539383" cy="4247317"/>
          </a:xfrm>
          <a:prstGeom prst="rect">
            <a:avLst/>
          </a:prstGeom>
          <a:noFill/>
        </p:spPr>
        <p:txBody>
          <a:bodyPr wrap="square" rtlCol="0">
            <a:spAutoFit/>
          </a:bodyPr>
          <a:lstStyle/>
          <a:p>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性质 1: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行列式与它的转置行列式相等</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性质 2: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互换行列式中任意两行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一次,行列式变号一次</a:t>
            </a:r>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推论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如果有两行（列）相同，行列式为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0</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性原</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3: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行列式的某一行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中所有的元素都乘以同一数k</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等于用</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乘以行列式</a:t>
            </a:r>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推论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行列式的某一行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的所有元素的共因子可以提到行列式的外而</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性质 4: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行列式中如果有两行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元素成比例，则此行列式等于零</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性质 5: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行列式可按某一行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分解为两个行列式之和</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性原</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6: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把行列式的某一行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的各元素乘以同一数然后再加到另一行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上,行列式值不变</a:t>
            </a:r>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808074" y="3508669"/>
                <a:ext cx="6096000" cy="1417824"/>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同阶对角阵相乘</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把对角线上的元素对应相乘</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lim>
                                </m:limLow>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𝑛𝑛</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lim>
                                </m:limLow>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𝑛𝑛</m:t>
                                    </m:r>
                                  </m:sub>
                                </m:sSub>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lim>
                                </m:limLow>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𝑛𝑛</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𝑛𝑛</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08074" y="3508669"/>
                <a:ext cx="6096000" cy="1417824"/>
              </a:xfrm>
              <a:prstGeom prst="rect">
                <a:avLst/>
              </a:prstGeom>
              <a:blipFill rotWithShape="1">
                <a:blip r:embed="rId1"/>
                <a:stretch>
                  <a:fillRect l="-6" t="-21" r="6" b="11"/>
                </a:stretch>
              </a:blipFill>
            </p:spPr>
            <p:txBody>
              <a:bodyPr/>
              <a:lstStyle/>
              <a:p>
                <a:r>
                  <a:rPr lang="zh-CN" altLang="en-US">
                    <a:noFill/>
                  </a:rPr>
                  <a:t> </a:t>
                </a:r>
              </a:p>
            </p:txBody>
          </p:sp>
        </mc:Fallback>
      </mc:AlternateContent>
      <p:sp>
        <p:nvSpPr>
          <p:cNvPr id="7" name="文本框 6"/>
          <p:cNvSpPr txBox="1"/>
          <p:nvPr/>
        </p:nvSpPr>
        <p:spPr>
          <a:xfrm>
            <a:off x="304386" y="219740"/>
            <a:ext cx="411167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矩阵相乘快速计算</a:t>
            </a:r>
            <a:endParaRPr lang="zh-CN" altLang="en-US" sz="3200" dirty="0">
              <a:latin typeface="宋体" panose="02010600030101010101" pitchFamily="2" charset="-122"/>
              <a:ea typeface="宋体" panose="02010600030101010101" pitchFamily="2" charset="-122"/>
            </a:endParaRPr>
          </a:p>
        </p:txBody>
      </p:sp>
      <p:sp>
        <p:nvSpPr>
          <p:cNvPr id="9" name="文本框 8"/>
          <p:cNvSpPr txBox="1"/>
          <p:nvPr/>
        </p:nvSpPr>
        <p:spPr>
          <a:xfrm>
            <a:off x="808074" y="1040133"/>
            <a:ext cx="7733413" cy="1938992"/>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矩阵</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可由</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经过有限次初等行变换得到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那么</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左乘矩阵</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B</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的</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得到的矩阵</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为</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B</a:t>
            </a:r>
            <a:r>
              <a:rPr lang="zh-CN" altLang="en-US"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模仿</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E</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做同样行变换后的矩阵</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同理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矩阵</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可由</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E</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经过有限次初等列变换得到</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那么</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右乘矩阵</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B</a:t>
            </a:r>
            <a:r>
              <a:rPr lang="zh-CN" altLang="en-US" dirty="0">
                <a:latin typeface="宋体" panose="02010600030101010101" pitchFamily="2" charset="-122"/>
                <a:ea typeface="宋体" panose="02010600030101010101" pitchFamily="2" charset="-122"/>
                <a:cs typeface="Times New Roman" panose="02020603050405020304" pitchFamily="18" charset="0"/>
              </a:rPr>
              <a:t>得到的矩阵</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为</a:t>
            </a:r>
            <a:r>
              <a:rPr lang="en-US" altLang="zh-CN" sz="1800" dirty="0" err="1">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B</a:t>
            </a:r>
            <a:r>
              <a:rPr lang="zh-CN" altLang="en-US"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模仿</a:t>
            </a:r>
            <a:r>
              <a:rPr lang="en-US" altLang="zh-CN" sz="1800"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E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做同样列变换后的矩阵</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57053" y="600185"/>
            <a:ext cx="8915400" cy="4410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310512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方阵的逆</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1049078" y="1191954"/>
                <a:ext cx="10986978" cy="4693721"/>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伴随矩阵</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伴随矩阵</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𝑖𝑗</m:t>
                          </m:r>
                        </m:sub>
                      </m:sSub>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𝑛𝑛</m:t>
                                    </m:r>
                                  </m:sub>
                                </m:sSub>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为</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中各个元素的代数余子式</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p>
                      </m:sSup>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𝑖𝑗</m:t>
                          </m:r>
                        </m:sub>
                      </m:sSub>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m:t>
                      </m:r>
                      <m:r>
                        <a:rPr lang="en-US" altLang="zh-CN"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中的元素</m:t>
                      </m:r>
                      <m:sSub>
                        <m:sSub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时</m:t>
                      </m:r>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有</m:t>
                      </m:r>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故有</m:t>
                      </m:r>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oMath>
                  </m:oMathPara>
                </a14:m>
                <a:endParaRPr lang="zh-CN" altLang="zh-CN"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二阶矩阵伴随矩阵通用公式</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口诀</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主对换</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副取反</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r>
                  <a:rPr lang="en-US" altLang="zh-CN" dirty="0">
                    <a:effectLst/>
                    <a:ea typeface="Cambria Math" panose="02040503050406030204" pitchFamily="18" charset="0"/>
                    <a:cs typeface="Times New Roman" panose="02020603050405020304" pitchFamily="18" charset="0"/>
                  </a:rPr>
                  <a:t>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𝑑</m:t>
                                  </m:r>
                                </m:e>
                              </m:mr>
                            </m:m>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𝑑</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mr>
                        </m:m>
                      </m:e>
                    </m:d>
                  </m:oMath>
                </a14:m>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dirty="0">
                    <a:effectLst/>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行列式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子式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余子式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代数余子式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主子式</m:t>
                              </m:r>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区别与联系</m:t>
                    </m:r>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049078" y="1191954"/>
                <a:ext cx="10986978" cy="4693721"/>
              </a:xfrm>
              <a:prstGeom prst="rect">
                <a:avLst/>
              </a:prstGeom>
              <a:blipFill rotWithShape="1">
                <a:blip r:embed="rId1"/>
                <a:stretch>
                  <a:fillRect l="-1" t="-1" r="2" b="11"/>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14697" y="1097700"/>
            <a:ext cx="8496300" cy="2847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134140" y="870956"/>
                <a:ext cx="10682176" cy="5398594"/>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dirty="0">
                    <a:effectLst/>
                    <a:latin typeface="宋体" panose="02010600030101010101" pitchFamily="2" charset="-122"/>
                    <a:ea typeface="宋体" panose="02010600030101010101" pitchFamily="2" charset="-122"/>
                    <a:cs typeface="Times New Roman" panose="02020603050405020304" pitchFamily="18" charset="0"/>
                  </a:rPr>
                  <a:t>方阵逆的计算</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公式法</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sSup>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逆矩阵具有唯一性设</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都是</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的逆矩阵，则有</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𝐵𝐸</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𝐴𝐶</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𝐵𝐴</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𝐸𝐶</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𝐶</m:t>
                      </m:r>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二阶矩阵的逆通用公式</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centerGroup"/>
                    </m:oMathParaPr>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𝑑</m:t>
                                    </m:r>
                                  </m:e>
                                </m:mr>
                              </m:m>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𝑎𝑑</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𝑏𝑐</m:t>
                          </m:r>
                        </m:den>
                      </m:f>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𝑑</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mr>
                          </m:m>
                        </m:e>
                      </m:d>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dirty="0">
                    <a:effectLst/>
                    <a:latin typeface="宋体" panose="02010600030101010101" pitchFamily="2" charset="-122"/>
                    <a:ea typeface="宋体" panose="02010600030101010101" pitchFamily="2" charset="-122"/>
                    <a:cs typeface="Times New Roman" panose="02020603050405020304" pitchFamily="18" charset="0"/>
                  </a:rPr>
                  <a:t>主</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副对角矩阵的逆</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3</m:t>
                                        </m:r>
                                      </m:sub>
                                    </m:sSub>
                                  </m:e>
                                </m:mr>
                              </m:m>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den>
                                </m:f>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den>
                                </m:f>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3</m:t>
                                        </m:r>
                                      </m:sub>
                                    </m:sSub>
                                  </m:den>
                                </m:f>
                              </m:e>
                            </m:mr>
                          </m:m>
                        </m:e>
                      </m:d>
                      <m:sSup>
                        <m:sSup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3</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3</m:t>
                                        </m:r>
                                      </m:sub>
                                    </m:sSub>
                                  </m:den>
                                </m:f>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den>
                                </m:f>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den>
                                </m:f>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
                        </m:e>
                      </m:d>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134140" y="870956"/>
                <a:ext cx="10682176" cy="5398594"/>
              </a:xfrm>
              <a:prstGeom prst="rect">
                <a:avLst/>
              </a:prstGeom>
              <a:blipFill rotWithShape="1">
                <a:blip r:embed="rId1"/>
                <a:stretch>
                  <a:fillRect t="-7" r="2" b="4"/>
                </a:stretch>
              </a:blipFill>
            </p:spPr>
            <p:txBody>
              <a:bodyPr/>
              <a:lstStyle/>
              <a:p>
                <a:r>
                  <a:rPr lang="zh-CN" altLang="en-US">
                    <a:noFill/>
                  </a:rPr>
                  <a:t> </a:t>
                </a:r>
              </a:p>
            </p:txBody>
          </p:sp>
        </mc:Fallback>
      </mc:AlternateContent>
      <p:sp>
        <p:nvSpPr>
          <p:cNvPr id="6" name="文本框 5"/>
          <p:cNvSpPr txBox="1"/>
          <p:nvPr/>
        </p:nvSpPr>
        <p:spPr>
          <a:xfrm>
            <a:off x="304386" y="219740"/>
            <a:ext cx="310512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方阵的逆</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4781" y="1115450"/>
            <a:ext cx="9129823" cy="1051570"/>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抽象矩阵逆的计算</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结合</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矩阵转置的性质</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方阵行列式的性质</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方阵可逆</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关于逆的性质</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方阵的伴随矩阵</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方阵</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的性质</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进行恒等变换求出结果</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304386" y="219740"/>
            <a:ext cx="210566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方阵的逆</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5" y="219740"/>
            <a:ext cx="410458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分块矩阵相关性质</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1063256" y="1177488"/>
                <a:ext cx="11015331" cy="3120085"/>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分块矩阵的转置</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分块矩阵的行列式</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都是方阵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不必同阶</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𝑛𝑚</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都是方阵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不必同阶</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分别为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的阶数</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063256" y="1177488"/>
                <a:ext cx="11015331" cy="3120085"/>
              </a:xfrm>
              <a:prstGeom prst="rect">
                <a:avLst/>
              </a:prstGeom>
              <a:blipFill rotWithShape="1">
                <a:blip r:embed="rId1"/>
                <a:stretch>
                  <a:fillRect l="-2" t="-6" r="2" b="17"/>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013637" y="1219730"/>
                <a:ext cx="10923181" cy="4215193"/>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分块对角阵的伴随</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𝐴</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𝐵</m:t>
                      </m:r>
                      <m:r>
                        <a:rPr lang="en-US" altLang="zh-CN" i="1">
                          <a:latin typeface="Cambria Math" panose="02040503050406030204" pitchFamily="18" charset="0"/>
                          <a:ea typeface="宋体" panose="02010600030101010101" pitchFamily="2" charset="-122"/>
                          <a:cs typeface="Times New Roman" panose="02020603050405020304" pitchFamily="18" charset="0"/>
                        </a:rPr>
                        <m:t>都是方阵</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不必同阶其中</m:t>
                      </m:r>
                      <m:r>
                        <a:rPr lang="en-US" altLang="zh-CN" i="1">
                          <a:latin typeface="Cambria Math" panose="02040503050406030204" pitchFamily="18" charset="0"/>
                          <a:ea typeface="宋体" panose="02010600030101010101" pitchFamily="2" charset="-122"/>
                          <a:cs typeface="Times New Roman" panose="02020603050405020304" pitchFamily="18" charset="0"/>
                        </a:rPr>
                        <m:t>𝑚𝑛</m:t>
                      </m:r>
                      <m:r>
                        <a:rPr lang="en-US" altLang="zh-CN" i="1">
                          <a:latin typeface="Cambria Math" panose="02040503050406030204" pitchFamily="18" charset="0"/>
                          <a:ea typeface="宋体" panose="02010600030101010101" pitchFamily="2" charset="-122"/>
                          <a:cs typeface="Times New Roman" panose="02020603050405020304" pitchFamily="18" charset="0"/>
                        </a:rPr>
                        <m:t>为</m:t>
                      </m:r>
                      <m:r>
                        <a:rPr lang="en-US" altLang="zh-CN" i="1">
                          <a:latin typeface="Cambria Math" panose="02040503050406030204" pitchFamily="18" charset="0"/>
                          <a:ea typeface="宋体" panose="02010600030101010101" pitchFamily="2" charset="-122"/>
                          <a:cs typeface="Times New Roman" panose="02020603050405020304" pitchFamily="18" charset="0"/>
                        </a:rPr>
                        <m:t>𝐴</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𝐵</m:t>
                      </m:r>
                      <m:r>
                        <a:rPr lang="en-US" altLang="zh-CN" i="1">
                          <a:latin typeface="Cambria Math" panose="02040503050406030204" pitchFamily="18" charset="0"/>
                          <a:ea typeface="宋体" panose="02010600030101010101" pitchFamily="2" charset="-122"/>
                          <a:cs typeface="Times New Roman" panose="02020603050405020304" pitchFamily="18" charset="0"/>
                        </a:rPr>
                        <m:t>的阶数</m:t>
                      </m:r>
                      <m:r>
                        <a:rPr lang="en-US" altLang="zh-CN"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013637" y="1219730"/>
                <a:ext cx="10923181" cy="4215193"/>
              </a:xfrm>
              <a:prstGeom prst="rect">
                <a:avLst/>
              </a:prstGeom>
              <a:blipFill rotWithShape="1">
                <a:blip r:embed="rId1"/>
                <a:stretch>
                  <a:fillRect l="-2" t="-13" r="1" b="-1040"/>
                </a:stretch>
              </a:blipFill>
            </p:spPr>
            <p:txBody>
              <a:bodyPr/>
              <a:lstStyle/>
              <a:p>
                <a:r>
                  <a:rPr lang="zh-CN" altLang="en-US">
                    <a:noFill/>
                  </a:rPr>
                  <a:t> </a:t>
                </a:r>
              </a:p>
            </p:txBody>
          </p:sp>
        </mc:Fallback>
      </mc:AlternateContent>
      <p:sp>
        <p:nvSpPr>
          <p:cNvPr id="6" name="文本框 5"/>
          <p:cNvSpPr txBox="1"/>
          <p:nvPr/>
        </p:nvSpPr>
        <p:spPr>
          <a:xfrm>
            <a:off x="304385" y="219740"/>
            <a:ext cx="410458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分块矩阵相关性质</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900224" y="184698"/>
                <a:ext cx="9144000" cy="6673302"/>
              </a:xfrm>
              <a:prstGeom prst="rect">
                <a:avLst/>
              </a:prstGeom>
              <a:noFill/>
            </p:spPr>
            <p:txBody>
              <a:bodyPr wrap="square">
                <a:spAutoFit/>
              </a:bodyPr>
              <a:lstStyle/>
              <a:p>
                <a:pPr marL="342900" lvl="0" indent="-342900">
                  <a:spcAft>
                    <a:spcPts val="1000"/>
                  </a:spcAft>
                  <a:buFont typeface="Arial" panose="020B0604020202020204" pitchFamily="34" charset="0"/>
                  <a:buChar cha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分块矩阵的逆</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𝐶</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e>
                            </m:mr>
                          </m:m>
                        </m:e>
                      </m:d>
                    </m:oMath>
                  </m:oMathPara>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分块矩阵的秩</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分块矩阵相乘</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e>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22</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00224" y="184698"/>
                <a:ext cx="9144000" cy="6673302"/>
              </a:xfrm>
              <a:prstGeom prst="rect">
                <a:avLst/>
              </a:prstGeom>
              <a:blipFill rotWithShape="1">
                <a:blip r:embed="rId1"/>
                <a:stretch>
                  <a:fillRect l="-5" t="-8" r="5" b="-3340"/>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964018" y="1725472"/>
                <a:ext cx="8038214" cy="2257156"/>
              </a:xfrm>
              <a:prstGeom prst="rect">
                <a:avLst/>
              </a:prstGeom>
              <a:noFill/>
            </p:spPr>
            <p:txBody>
              <a:bodyPr wrap="square">
                <a:spAutoFit/>
              </a:bodyPr>
              <a:lstStyle/>
              <a:p>
                <a:pPr>
                  <a:spcBef>
                    <a:spcPts val="180"/>
                  </a:spcBef>
                  <a:spcAft>
                    <a:spcPts val="180"/>
                  </a:spcAft>
                </a:pPr>
                <a14:m>
                  <m:oMathPara xmlns:m="http://schemas.openxmlformats.org/officeDocument/2006/math">
                    <m:oMathParaPr>
                      <m:jc m:val="left"/>
                    </m:oMathParaPr>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Para xmlns:m="http://schemas.openxmlformats.org/officeDocument/2006/math">
                    <m:oMathParaPr>
                      <m:jc m:val="left"/>
                    </m:oMathParaPr>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22</m:t>
                                    </m:r>
                                  </m:sub>
                                </m:sSub>
                              </m:e>
                            </m:mr>
                          </m:m>
                        </m:e>
                      </m:d>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已知矩阵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但是在计算中我们可能要使用矩阵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B</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143000" lvl="2" indent="-228600">
                  <a:spcAft>
                    <a:spcPts val="1000"/>
                  </a:spcAft>
                  <a:buFont typeface="Arial" panose="020B0604020202020204" pitchFamily="34" charset="0"/>
                  <a:buChar char="•"/>
                  <a:tabLst>
                    <a:tab pos="9144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在矩阵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左右两边乘上一个题目已知矩阵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把</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转化为</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B</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143000" lvl="2" indent="-228600">
                  <a:spcAft>
                    <a:spcPts val="1000"/>
                  </a:spcAft>
                  <a:buFont typeface="Arial" panose="020B0604020202020204" pitchFamily="34" charset="0"/>
                  <a:buChar char="•"/>
                  <a:tabLst>
                    <a:tab pos="9144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没有题目已知矩阵</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根据解决问题的目标</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选用矩阵乘法或加法</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拆出</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B</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64018" y="1725472"/>
                <a:ext cx="8038214" cy="2257156"/>
              </a:xfrm>
              <a:prstGeom prst="rect">
                <a:avLst/>
              </a:prstGeom>
              <a:blipFill rotWithShape="1">
                <a:blip r:embed="rId1"/>
                <a:stretch>
                  <a:fillRect l="-1" t="-8" r="6" b="-18431"/>
                </a:stretch>
              </a:blipFill>
            </p:spPr>
            <p:txBody>
              <a:bodyPr/>
              <a:lstStyle/>
              <a:p>
                <a:r>
                  <a:rPr lang="zh-CN" altLang="en-US">
                    <a:noFill/>
                  </a:rPr>
                  <a:t> </a:t>
                </a:r>
              </a:p>
            </p:txBody>
          </p:sp>
        </mc:Fallback>
      </mc:AlternateContent>
      <p:sp>
        <p:nvSpPr>
          <p:cNvPr id="6" name="文本框 5"/>
          <p:cNvSpPr txBox="1"/>
          <p:nvPr/>
        </p:nvSpPr>
        <p:spPr>
          <a:xfrm>
            <a:off x="304385" y="219740"/>
            <a:ext cx="410458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分块矩阵相关性质</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134140" y="1434751"/>
                <a:ext cx="6096000" cy="4250138"/>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性质 7: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设有行列式D</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1.将D上、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下翻转或左右翻转,所得行列式为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2.将 D顺时针或逆时针旋转90°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所得行列式为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3.</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将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D主副角线翻转后,所得行列式为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4.将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D主对角线翻转后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转置</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所得行列式为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oMath>
                  </m:oMathPara>
                </a14:m>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134140" y="1434751"/>
                <a:ext cx="6096000" cy="4250138"/>
              </a:xfrm>
              <a:prstGeom prst="rect">
                <a:avLst/>
              </a:prstGeom>
              <a:blipFill rotWithShape="1">
                <a:blip r:embed="rId1"/>
                <a:stretch>
                  <a:fillRect t="-7" b="9"/>
                </a:stretch>
              </a:blipFill>
            </p:spPr>
            <p:txBody>
              <a:bodyPr/>
              <a:lstStyle/>
              <a:p>
                <a:r>
                  <a:rPr lang="zh-CN" altLang="en-US">
                    <a:noFill/>
                  </a:rPr>
                  <a:t> </a:t>
                </a:r>
              </a:p>
            </p:txBody>
          </p:sp>
        </mc:Fallback>
      </mc:AlternateContent>
      <p:sp>
        <p:nvSpPr>
          <p:cNvPr id="6" name="文本框 5"/>
          <p:cNvSpPr txBox="1"/>
          <p:nvPr/>
        </p:nvSpPr>
        <p:spPr>
          <a:xfrm>
            <a:off x="304386" y="219740"/>
            <a:ext cx="1694120"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67513" y="662098"/>
            <a:ext cx="10248900" cy="184785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666305" y="3757054"/>
                <a:ext cx="5025658" cy="1402756"/>
              </a:xfrm>
              <a:prstGeom prst="rect">
                <a:avLst/>
              </a:prstGeom>
              <a:noFill/>
            </p:spPr>
            <p:txBody>
              <a:bodyPr wrap="square">
                <a:spAutoFit/>
              </a:bodyPr>
              <a:lstStyle/>
              <a:p>
                <a:r>
                  <a:rPr lang="zh-CN" altLang="en-US" sz="3200" dirty="0">
                    <a:latin typeface="Cambria Math" panose="02040503050406030204" pitchFamily="18" charset="0"/>
                  </a:rPr>
                  <a:t>证明</a:t>
                </a:r>
                <a:r>
                  <a:rPr lang="en-US" altLang="zh-CN" sz="3200" dirty="0">
                    <a:latin typeface="Cambria Math" panose="02040503050406030204" pitchFamily="18" charset="0"/>
                  </a:rPr>
                  <a:t>:</a:t>
                </a:r>
                <a:endParaRPr lang="en-US" altLang="zh-CN" sz="3200" dirty="0">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zh-CN" altLang="en-US" sz="3200" i="1" smtClean="0">
                          <a:latin typeface="Cambria Math" panose="02040503050406030204" pitchFamily="18" charset="0"/>
                        </a:rPr>
                        <m:t>𝑟</m:t>
                      </m:r>
                      <m:d>
                        <m:dPr>
                          <m:ctrlPr>
                            <a:rPr lang="zh-CN" altLang="en-US" sz="3200" i="1">
                              <a:latin typeface="Cambria Math" panose="02040503050406030204" pitchFamily="18" charset="0"/>
                            </a:rPr>
                          </m:ctrlPr>
                        </m:dPr>
                        <m:e>
                          <m:d>
                            <m:dPr>
                              <m:begChr m:val="["/>
                              <m:endChr m:val="]"/>
                              <m:ctrlPr>
                                <a:rPr lang="zh-CN" altLang="en-US" sz="3200" i="1">
                                  <a:solidFill>
                                    <a:srgbClr val="836967"/>
                                  </a:solidFill>
                                  <a:latin typeface="Cambria Math" panose="02040503050406030204" pitchFamily="18" charset="0"/>
                                </a:rPr>
                              </m:ctrlPr>
                            </m:dPr>
                            <m:e>
                              <m:m>
                                <m:mPr>
                                  <m:mcs>
                                    <m:mc>
                                      <m:mcPr>
                                        <m:count m:val="2"/>
                                        <m:mcJc m:val="center"/>
                                      </m:mcPr>
                                    </m:mc>
                                  </m:mcs>
                                  <m:plcHide m:val="on"/>
                                  <m:ctrlPr>
                                    <a:rPr lang="zh-CN" altLang="en-US" sz="3200" i="1">
                                      <a:solidFill>
                                        <a:srgbClr val="836967"/>
                                      </a:solidFill>
                                      <a:latin typeface="Cambria Math" panose="02040503050406030204" pitchFamily="18" charset="0"/>
                                    </a:rPr>
                                  </m:ctrlPr>
                                </m:mPr>
                                <m:mr>
                                  <m:e>
                                    <m:r>
                                      <a:rPr lang="zh-CN" altLang="en-US" sz="3200" i="1">
                                        <a:latin typeface="Cambria Math" panose="02040503050406030204" pitchFamily="18" charset="0"/>
                                      </a:rPr>
                                      <m:t>𝐴</m:t>
                                    </m:r>
                                  </m:e>
                                  <m:e>
                                    <m:r>
                                      <a:rPr lang="zh-CN" altLang="en-US" sz="3200" i="1">
                                        <a:latin typeface="Cambria Math" panose="02040503050406030204" pitchFamily="18" charset="0"/>
                                      </a:rPr>
                                      <m:t>𝑂</m:t>
                                    </m:r>
                                  </m:e>
                                </m:mr>
                                <m:mr>
                                  <m:e>
                                    <m:r>
                                      <a:rPr lang="zh-CN" altLang="en-US" sz="3200" i="1">
                                        <a:latin typeface="Cambria Math" panose="02040503050406030204" pitchFamily="18" charset="0"/>
                                      </a:rPr>
                                      <m:t>𝐵𝐴</m:t>
                                    </m:r>
                                  </m:e>
                                  <m:e>
                                    <m:sSup>
                                      <m:sSupPr>
                                        <m:ctrlPr>
                                          <a:rPr lang="zh-CN" altLang="en-US" sz="3200" i="1">
                                            <a:solidFill>
                                              <a:srgbClr val="836967"/>
                                            </a:solidFill>
                                            <a:latin typeface="Cambria Math" panose="02040503050406030204" pitchFamily="18" charset="0"/>
                                          </a:rPr>
                                        </m:ctrlPr>
                                      </m:sSupPr>
                                      <m:e>
                                        <m:r>
                                          <a:rPr lang="zh-CN" altLang="en-US" sz="3200" i="1">
                                            <a:latin typeface="Cambria Math" panose="02040503050406030204" pitchFamily="18" charset="0"/>
                                          </a:rPr>
                                          <m:t>𝐴</m:t>
                                        </m:r>
                                      </m:e>
                                      <m:sup>
                                        <m:r>
                                          <a:rPr lang="zh-CN" altLang="en-US" sz="3200" i="1">
                                            <a:latin typeface="Cambria Math" panose="02040503050406030204" pitchFamily="18" charset="0"/>
                                          </a:rPr>
                                          <m:t>𝑇</m:t>
                                        </m:r>
                                      </m:sup>
                                    </m:sSup>
                                  </m:e>
                                </m:mr>
                              </m:m>
                            </m:e>
                          </m:d>
                        </m:e>
                      </m:d>
                      <m:r>
                        <a:rPr lang="zh-CN" altLang="en-US" sz="3200" i="0">
                          <a:latin typeface="Cambria Math" panose="02040503050406030204" pitchFamily="18" charset="0"/>
                        </a:rPr>
                        <m:t>=</m:t>
                      </m:r>
                      <m:r>
                        <a:rPr lang="zh-CN" altLang="en-US" sz="3200" i="0">
                          <a:latin typeface="Cambria Math" panose="02040503050406030204" pitchFamily="18" charset="0"/>
                        </a:rPr>
                        <m:t>2</m:t>
                      </m:r>
                      <m:r>
                        <a:rPr lang="zh-CN" altLang="en-US" sz="3200" i="1">
                          <a:latin typeface="Cambria Math" panose="02040503050406030204" pitchFamily="18" charset="0"/>
                        </a:rPr>
                        <m:t>𝑟</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𝐴</m:t>
                          </m:r>
                        </m:e>
                      </m:d>
                    </m:oMath>
                  </m:oMathPara>
                </a14:m>
                <a:endParaRPr lang="zh-CN" altLang="en-US" sz="3200" dirty="0"/>
              </a:p>
            </p:txBody>
          </p:sp>
        </mc:Choice>
        <mc:Fallback>
          <p:sp>
            <p:nvSpPr>
              <p:cNvPr id="6" name="文本框 5"/>
              <p:cNvSpPr txBox="1">
                <a:spLocks noRot="1" noChangeAspect="1" noMove="1" noResize="1" noEditPoints="1" noAdjustHandles="1" noChangeArrowheads="1" noChangeShapeType="1" noTextEdit="1"/>
              </p:cNvSpPr>
              <p:nvPr/>
            </p:nvSpPr>
            <p:spPr>
              <a:xfrm>
                <a:off x="666305" y="3757054"/>
                <a:ext cx="5025658" cy="1402756"/>
              </a:xfrm>
              <a:prstGeom prst="rect">
                <a:avLst/>
              </a:prstGeom>
              <a:blipFill rotWithShape="1">
                <a:blip r:embed="rId2"/>
                <a:stretch>
                  <a:fillRect l="-4" t="-28" r="9"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323368" y="4828147"/>
                <a:ext cx="6096000" cy="1628394"/>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left"/>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oMath>
                  </m:oMathPara>
                </a14:m>
                <a:endParaRPr lang="zh-CN" altLang="zh-CN" sz="1800" dirty="0">
                  <a:effectLst/>
                  <a:latin typeface="等线" panose="02010600030101010101" charset="-122"/>
                  <a:ea typeface="等线" panose="02010600030101010101"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𝐵𝐴</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e>
                            </m:mr>
                          </m:m>
                        </m:e>
                      </m:d>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等线" panose="02010600030101010101" charset="-122"/>
                  <a:ea typeface="等线" panose="02010600030101010101"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5323368" y="4828147"/>
                <a:ext cx="6096000" cy="1628394"/>
              </a:xfrm>
              <a:prstGeom prst="rect">
                <a:avLst/>
              </a:prstGeom>
              <a:blipFill rotWithShape="1">
                <a:blip r:embed="rId3"/>
                <a:stretch>
                  <a:fillRect l="-3" t="-15" r="3" b="30"/>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4385" y="219740"/>
            <a:ext cx="1786685"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方程组</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0" y="1362416"/>
                <a:ext cx="12191999" cy="4608569"/>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可由</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线性表示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有解</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有无穷多解</m:t>
                                          </m:r>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为方阵时</m:t>
                                              </m:r>
                                            </m:lim>
                                          </m:limUp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表示法不唯一</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线性相关</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有非零解</m:t>
                                          </m:r>
                                        </m:e>
                                      </m:mr>
                                    </m:m>
                                  </m:e>
                                </m:d>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有唯一解</m:t>
                                          </m:r>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为方阵时</m:t>
                                              </m:r>
                                            </m:lim>
                                          </m:limUp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克莱姆</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表示法唯一</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线性无关</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只有零解</m:t>
                                          </m:r>
                                        </m:e>
                                      </m:mr>
                                    </m:m>
                                  </m:e>
                                </m:d>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不可由</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线性表示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无解</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方程组</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有解</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有唯一解</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有无穷多解</m:t>
                                          </m:r>
                                        </m:e>
                                      </m:mr>
                                    </m:m>
                                  </m:e>
                                </m:d>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无解</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0" y="1362416"/>
                <a:ext cx="12191999" cy="4608569"/>
              </a:xfrm>
              <a:prstGeom prst="rect">
                <a:avLst/>
              </a:prstGeom>
              <a:blipFill rotWithShape="1">
                <a:blip r:embed="rId1"/>
                <a:stretch>
                  <a:fillRect t="-7" r="5" b="2"/>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5" y="219740"/>
            <a:ext cx="4983541"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方程组无解充要条件来由</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404039" y="936285"/>
                <a:ext cx="6096000" cy="5334281"/>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已知方程组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一般采用消元法来解线性方程组，而消元法实际上是反复对方程进行变换，而所做的变换也只是以下三种基本的变换所构成</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用一非零的数乘以某一方程</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(2)</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把一个方程的倍数加到另一个方程</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(3)</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互换两个方程的位置</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于是，将变换</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(1),(2),(3)</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称为线性方程组的初等变换</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404039" y="936285"/>
                <a:ext cx="6096000" cy="5334281"/>
              </a:xfrm>
              <a:prstGeom prst="rect">
                <a:avLst/>
              </a:prstGeom>
              <a:blipFill rotWithShape="1">
                <a:blip r:embed="rId1"/>
                <a:stretch>
                  <a:fillRect l="-3" t="-6" r="3" b="11"/>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2772" y="419111"/>
            <a:ext cx="6096000" cy="877163"/>
          </a:xfrm>
          <a:prstGeom prst="rect">
            <a:avLst/>
          </a:prstGeom>
          <a:noFill/>
        </p:spPr>
        <p:txBody>
          <a:bodyPr wrap="square">
            <a:spAutoFit/>
          </a:bodyPr>
          <a:lstStyle/>
          <a:p>
            <a:pPr>
              <a:spcBef>
                <a:spcPts val="900"/>
              </a:spcBef>
              <a:spcAft>
                <a:spcPts val="900"/>
              </a:spcAft>
            </a:pPr>
            <a:r>
              <a:rPr lang="en-US" altLang="zh-CN" sz="1800">
                <a:effectLst/>
                <a:latin typeface="宋体" panose="02010600030101010101" pitchFamily="2" charset="-122"/>
                <a:ea typeface="宋体" panose="02010600030101010101" pitchFamily="2" charset="-122"/>
                <a:cs typeface="Times New Roman" panose="02020603050405020304" pitchFamily="18" charset="0"/>
              </a:rPr>
              <a:t>我们对上面的方程组使用消元法消元</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a:effectLst/>
                <a:latin typeface="宋体" panose="02010600030101010101" pitchFamily="2" charset="-122"/>
                <a:ea typeface="宋体" panose="02010600030101010101" pitchFamily="2" charset="-122"/>
                <a:cs typeface="Times New Roman" panose="02020603050405020304" pitchFamily="18" charset="0"/>
              </a:rPr>
              <a:t>为了方便</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我们在方程组外面加上</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a:effectLst/>
                <a:latin typeface="宋体" panose="02010600030101010101" pitchFamily="2" charset="-122"/>
                <a:ea typeface="宋体" panose="02010600030101010101" pitchFamily="2" charset="-122"/>
                <a:cs typeface="Times New Roman" panose="02020603050405020304" pitchFamily="18" charset="0"/>
              </a:rPr>
              <a:t>括号</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p:cNvSpPr txBox="1"/>
              <p:nvPr/>
            </p:nvSpPr>
            <p:spPr>
              <a:xfrm>
                <a:off x="382771" y="1450156"/>
                <a:ext cx="11752521" cy="4222951"/>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第三个方程乘以</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sSub>
                                  <m:sSub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此时我们发现第一个方程和第三个方程矛盾</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继续变换</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第四个方程乘以</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sSub>
                                  <m:sSub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11</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mr>
                            <m:mr>
                              <m:e>
                                <m:sSub>
                                  <m:sSubPr>
                                    <m:ctrlPr>
                                      <a:rPr lang="zh-CN" altLang="zh-CN" sz="18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9</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此时我们发现第一个方程</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第三个方程</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和第四个方程矛盾</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为了更加突出这个矛盾</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继续变换</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382771" y="1450156"/>
                <a:ext cx="11752521" cy="4222951"/>
              </a:xfrm>
              <a:prstGeom prst="rect">
                <a:avLst/>
              </a:prstGeom>
              <a:blipFill rotWithShape="1">
                <a:blip r:embed="rId1"/>
                <a:stretch>
                  <a:fillRect l="-4" t="-11" r="4"/>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70120" y="130878"/>
                <a:ext cx="10994065" cy="6880217"/>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e>
                            </m:m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第一个方程的</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倍分别加到第三</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四个方程</m:t>
                          </m:r>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此时我们可以清楚的看到</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方程组经过以上步骤消元后</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出现了矛盾的等式</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这是方程组无解的根本原因</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我们以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x_1</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为基准</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使用第一个方程再来消消第二个方程</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第一个方程的</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倍加到第二个方程</m:t>
                          </m:r>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den>
                                </m:f>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我们再把第三</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四个方程等号右边的部分消一消</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第三个方程的</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倍加到第四个方程</m:t>
                          </m:r>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5</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7</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8</m:t>
                                </m:r>
                              </m:e>
                            </m:mr>
                            <m:mr>
                              <m:e>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3</m:t>
                                    </m:r>
                                  </m:den>
                                </m:f>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70120" y="130878"/>
                <a:ext cx="10994065" cy="6880217"/>
              </a:xfrm>
              <a:prstGeom prst="rect">
                <a:avLst/>
              </a:prstGeom>
              <a:blipFill rotWithShape="1">
                <a:blip r:embed="rId1"/>
                <a:stretch>
                  <a:fillRect l="-5" t="-1" r="2" b="1"/>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3534" y="193734"/>
            <a:ext cx="11064949" cy="646331"/>
          </a:xfrm>
          <a:prstGeom prst="rect">
            <a:avLst/>
          </a:prstGeom>
          <a:noFill/>
        </p:spPr>
        <p:txBody>
          <a:bodyPr wrap="square">
            <a:spAutoFit/>
          </a:bodyPr>
          <a:lstStyle/>
          <a:p>
            <a:r>
              <a:rPr lang="en-US" altLang="zh-CN" sz="1800" dirty="0">
                <a:effectLst/>
                <a:latin typeface="宋体" panose="02010600030101010101" pitchFamily="2" charset="-122"/>
                <a:cs typeface="Times New Roman" panose="02020603050405020304" pitchFamily="18" charset="0"/>
              </a:rPr>
              <a:t>通过以上消元过程</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来看方程组中有没有矛盾的方程</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我们可以判断出一个方程组有解还是无解</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但是数学家们为使方程组有无解这个问题的研究更加方便</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统一</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宋体" panose="02010600030101010101" pitchFamily="2" charset="-122"/>
                <a:cs typeface="Times New Roman" panose="02020603050405020304" pitchFamily="18" charset="0"/>
              </a:rPr>
              <a:t>把以上判断方程组有无解的过程进行了矩阵形式的抽象</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8" name="文本框 7"/>
              <p:cNvSpPr txBox="1"/>
              <p:nvPr/>
            </p:nvSpPr>
            <p:spPr>
              <a:xfrm>
                <a:off x="389861" y="1031438"/>
                <a:ext cx="6096000" cy="11694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1"/>
                                    <m:mcJc m:val="center"/>
                                  </m:mcPr>
                                </m:mc>
                              </m:mcs>
                              <m:plcHide m:val="on"/>
                              <m:ctrlPr>
                                <a:rPr lang="zh-CN" altLang="en-US" i="1">
                                  <a:solidFill>
                                    <a:srgbClr val="836967"/>
                                  </a:solidFill>
                                  <a:latin typeface="Cambria Math" panose="02040503050406030204" pitchFamily="18" charset="0"/>
                                </a:rPr>
                              </m:ctrlPr>
                            </m:mPr>
                            <m:m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3</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4</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5</m:t>
                                </m:r>
                              </m:e>
                            </m:mr>
                            <m:mr>
                              <m:e>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7</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2</m:t>
                                </m:r>
                              </m:e>
                            </m:mr>
                            <m:mr>
                              <m:e>
                                <m:r>
                                  <a:rPr lang="zh-CN" altLang="en-US" i="0">
                                    <a:latin typeface="Cambria Math" panose="02040503050406030204" pitchFamily="18" charset="0"/>
                                  </a:rPr>
                                  <m:t>3</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6</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9</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12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11</m:t>
                                </m:r>
                              </m:e>
                            </m:mr>
                            <m:mr>
                              <m:e>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4</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6</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8</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9</m:t>
                                </m:r>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抽象</m:t>
                          </m:r>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3</m:t>
                                </m:r>
                              </m:e>
                              <m:e>
                                <m:r>
                                  <a:rPr lang="zh-CN" altLang="en-US" i="0">
                                    <a:latin typeface="Cambria Math" panose="02040503050406030204" pitchFamily="18" charset="0"/>
                                  </a:rPr>
                                  <m:t>6</m:t>
                                </m:r>
                              </m:e>
                              <m:e>
                                <m:r>
                                  <a:rPr lang="zh-CN" altLang="en-US" i="0">
                                    <a:latin typeface="Cambria Math" panose="02040503050406030204" pitchFamily="18" charset="0"/>
                                  </a:rPr>
                                  <m:t>9</m:t>
                                </m:r>
                              </m:e>
                              <m:e>
                                <m:r>
                                  <a:rPr lang="zh-CN" altLang="en-US" i="0">
                                    <a:latin typeface="Cambria Math" panose="02040503050406030204" pitchFamily="18" charset="0"/>
                                  </a:rPr>
                                  <m:t>12</m:t>
                                </m:r>
                              </m:e>
                              <m:e>
                                <m:r>
                                  <a:rPr lang="zh-CN" altLang="en-US" i="0">
                                    <a:latin typeface="Cambria Math" panose="02040503050406030204" pitchFamily="18" charset="0"/>
                                  </a:rPr>
                                  <m:t>⋮</m:t>
                                </m:r>
                              </m:e>
                              <m:e>
                                <m:r>
                                  <a:rPr lang="zh-CN" altLang="en-US" i="0">
                                    <a:latin typeface="Cambria Math" panose="02040503050406030204" pitchFamily="18" charset="0"/>
                                  </a:rPr>
                                  <m:t>11</m:t>
                                </m:r>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9861" y="1031438"/>
                <a:ext cx="6096000" cy="1169423"/>
              </a:xfrm>
              <a:prstGeom prst="rect">
                <a:avLst/>
              </a:prstGeom>
              <a:blipFill rotWithShape="1">
                <a:blip r:embed="rId1"/>
                <a:stretch>
                  <a:fillRect l="-10" t="-17" r="10"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233377" y="2872597"/>
                <a:ext cx="6096000" cy="111280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系</m:t>
                      </m:r>
                      <m:r>
                        <a:rPr lang="zh-CN" altLang="en-US" i="0">
                          <a:latin typeface="Cambria Math" panose="02040503050406030204" pitchFamily="18" charset="0"/>
                        </a:rPr>
                        <m:t>数矩阵</m:t>
                      </m:r>
                      <m:d>
                        <m:dPr>
                          <m:begChr m:val="["/>
                          <m:endChr m:val="]"/>
                          <m:ctrlPr>
                            <a:rPr lang="zh-CN" altLang="en-US" i="1">
                              <a:solidFill>
                                <a:srgbClr val="836967"/>
                              </a:solidFill>
                              <a:latin typeface="Cambria Math" panose="02040503050406030204" pitchFamily="18" charset="0"/>
                            </a:rPr>
                          </m:ctrlPr>
                        </m:dPr>
                        <m:e>
                          <m:m>
                            <m:mPr>
                              <m:mcs>
                                <m:mc>
                                  <m:mcPr>
                                    <m:count m:val="4"/>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mr>
                            <m:mr>
                              <m:e>
                                <m:r>
                                  <a:rPr lang="zh-CN" altLang="en-US" i="0">
                                    <a:latin typeface="Cambria Math" panose="02040503050406030204" pitchFamily="18" charset="0"/>
                                  </a:rPr>
                                  <m:t>3</m:t>
                                </m:r>
                              </m:e>
                              <m:e>
                                <m:r>
                                  <a:rPr lang="zh-CN" altLang="en-US" i="0">
                                    <a:latin typeface="Cambria Math" panose="02040503050406030204" pitchFamily="18" charset="0"/>
                                  </a:rPr>
                                  <m:t>6</m:t>
                                </m:r>
                              </m:e>
                              <m:e>
                                <m:r>
                                  <a:rPr lang="zh-CN" altLang="en-US" i="0">
                                    <a:latin typeface="Cambria Math" panose="02040503050406030204" pitchFamily="18" charset="0"/>
                                  </a:rPr>
                                  <m:t>9</m:t>
                                </m:r>
                              </m:e>
                              <m:e>
                                <m:r>
                                  <a:rPr lang="zh-CN" altLang="en-US" i="0">
                                    <a:latin typeface="Cambria Math" panose="02040503050406030204" pitchFamily="18" charset="0"/>
                                  </a:rPr>
                                  <m:t>12</m:t>
                                </m:r>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mr>
                          </m:m>
                        </m:e>
                      </m:d>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1233377" y="2872597"/>
                <a:ext cx="6096000" cy="1112805"/>
              </a:xfrm>
              <a:prstGeom prst="rect">
                <a:avLst/>
              </a:prstGeom>
              <a:blipFill rotWithShape="1">
                <a:blip r:embed="rId2"/>
                <a:stretch>
                  <a:fillRect l="3" t="-44" r="7"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898605" y="2872596"/>
                <a:ext cx="6733952" cy="111280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增</m:t>
                      </m:r>
                      <m:r>
                        <a:rPr lang="zh-CN" altLang="en-US" i="0">
                          <a:latin typeface="Cambria Math" panose="02040503050406030204" pitchFamily="18" charset="0"/>
                        </a:rPr>
                        <m:t>广矩阵</m:t>
                      </m:r>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3</m:t>
                                </m:r>
                              </m:e>
                              <m:e>
                                <m:r>
                                  <a:rPr lang="zh-CN" altLang="en-US" i="0">
                                    <a:latin typeface="Cambria Math" panose="02040503050406030204" pitchFamily="18" charset="0"/>
                                  </a:rPr>
                                  <m:t>6</m:t>
                                </m:r>
                              </m:e>
                              <m:e>
                                <m:r>
                                  <a:rPr lang="zh-CN" altLang="en-US" i="0">
                                    <a:latin typeface="Cambria Math" panose="02040503050406030204" pitchFamily="18" charset="0"/>
                                  </a:rPr>
                                  <m:t>9</m:t>
                                </m:r>
                              </m:e>
                              <m:e>
                                <m:r>
                                  <a:rPr lang="zh-CN" altLang="en-US" i="0">
                                    <a:latin typeface="Cambria Math" panose="02040503050406030204" pitchFamily="18" charset="0"/>
                                  </a:rPr>
                                  <m:t>12</m:t>
                                </m:r>
                              </m:e>
                              <m:e>
                                <m:r>
                                  <a:rPr lang="zh-CN" altLang="en-US" i="0">
                                    <a:latin typeface="Cambria Math" panose="02040503050406030204" pitchFamily="18" charset="0"/>
                                  </a:rPr>
                                  <m:t>⋮</m:t>
                                </m:r>
                              </m:e>
                              <m:e>
                                <m:r>
                                  <a:rPr lang="zh-CN" altLang="en-US" i="0">
                                    <a:latin typeface="Cambria Math" panose="02040503050406030204" pitchFamily="18" charset="0"/>
                                  </a:rPr>
                                  <m:t>11</m:t>
                                </m:r>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3898605" y="2872596"/>
                <a:ext cx="6733952" cy="1112805"/>
              </a:xfrm>
              <a:prstGeom prst="rect">
                <a:avLst/>
              </a:prstGeom>
              <a:blipFill rotWithShape="1">
                <a:blip r:embed="rId3"/>
                <a:stretch>
                  <a:fillRect l="-5" t="-44" r="2" b="13"/>
                </a:stretch>
              </a:blipFill>
            </p:spPr>
            <p:txBody>
              <a:bodyPr/>
              <a:lstStyle/>
              <a:p>
                <a:r>
                  <a:rPr lang="zh-CN" altLang="en-US">
                    <a:noFill/>
                  </a:rPr>
                  <a:t> </a:t>
                </a:r>
              </a:p>
            </p:txBody>
          </p:sp>
        </mc:Fallback>
      </mc:AlternateContent>
      <p:sp>
        <p:nvSpPr>
          <p:cNvPr id="13" name="文本框 12"/>
          <p:cNvSpPr txBox="1"/>
          <p:nvPr/>
        </p:nvSpPr>
        <p:spPr>
          <a:xfrm>
            <a:off x="283535" y="4657136"/>
            <a:ext cx="7492410" cy="369332"/>
          </a:xfrm>
          <a:prstGeom prst="rect">
            <a:avLst/>
          </a:prstGeom>
          <a:noFill/>
        </p:spPr>
        <p:txBody>
          <a:bodyPr wrap="square">
            <a:spAutoFit/>
          </a:bodyPr>
          <a:lstStyle/>
          <a:p>
            <a:r>
              <a:rPr lang="zh-CN" altLang="en-US" dirty="0">
                <a:solidFill>
                  <a:srgbClr val="FF0000"/>
                </a:solidFill>
              </a:rPr>
              <a:t>使用抽象后的增广矩阵的初等行变换来还原之前线性方程组的初等变换</a:t>
            </a:r>
            <a:endParaRPr lang="zh-CN" alt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340242" y="267184"/>
                <a:ext cx="10292316" cy="135113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3</m:t>
                                </m:r>
                              </m:e>
                              <m:e>
                                <m:r>
                                  <a:rPr lang="zh-CN" altLang="en-US" i="0">
                                    <a:latin typeface="Cambria Math" panose="02040503050406030204" pitchFamily="18" charset="0"/>
                                  </a:rPr>
                                  <m:t>6</m:t>
                                </m:r>
                              </m:e>
                              <m:e>
                                <m:r>
                                  <a:rPr lang="zh-CN" altLang="en-US" i="0">
                                    <a:latin typeface="Cambria Math" panose="02040503050406030204" pitchFamily="18" charset="0"/>
                                  </a:rPr>
                                  <m:t>9</m:t>
                                </m:r>
                              </m:e>
                              <m:e>
                                <m:r>
                                  <a:rPr lang="zh-CN" altLang="en-US" i="0">
                                    <a:latin typeface="Cambria Math" panose="02040503050406030204" pitchFamily="18" charset="0"/>
                                  </a:rPr>
                                  <m:t>12</m:t>
                                </m:r>
                              </m:e>
                              <m:e>
                                <m:r>
                                  <a:rPr lang="zh-CN" altLang="en-US" i="0">
                                    <a:latin typeface="Cambria Math" panose="02040503050406030204" pitchFamily="18" charset="0"/>
                                  </a:rPr>
                                  <m:t>⋮</m:t>
                                </m:r>
                              </m:e>
                              <m:e>
                                <m:r>
                                  <a:rPr lang="zh-CN" altLang="en-US" i="0">
                                    <a:latin typeface="Cambria Math" panose="02040503050406030204" pitchFamily="18" charset="0"/>
                                  </a:rPr>
                                  <m:t>11</m:t>
                                </m:r>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第三行乘以</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3</m:t>
                              </m:r>
                            </m:den>
                          </m:f>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11</m:t>
                                    </m:r>
                                  </m:num>
                                  <m:den>
                                    <m:r>
                                      <a:rPr lang="zh-CN" altLang="en-US" i="0">
                                        <a:latin typeface="Cambria Math" panose="02040503050406030204" pitchFamily="18" charset="0"/>
                                      </a:rPr>
                                      <m:t>3</m:t>
                                    </m:r>
                                  </m:den>
                                </m:f>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340242" y="267184"/>
                <a:ext cx="10292316" cy="1351139"/>
              </a:xfrm>
              <a:prstGeom prst="rect">
                <a:avLst/>
              </a:prstGeom>
              <a:blipFill rotWithShape="1">
                <a:blip r:embed="rId1"/>
                <a:stretch>
                  <a:fillRect l="-5" t="-36" r="1"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396948" y="1618323"/>
                <a:ext cx="10086753" cy="167847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11</m:t>
                                    </m:r>
                                  </m:num>
                                  <m:den>
                                    <m:r>
                                      <a:rPr lang="zh-CN" altLang="en-US" i="0">
                                        <a:latin typeface="Cambria Math" panose="02040503050406030204" pitchFamily="18" charset="0"/>
                                      </a:rPr>
                                      <m:t>3</m:t>
                                    </m:r>
                                  </m:den>
                                </m:f>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第四行乘以</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11</m:t>
                                    </m:r>
                                  </m:num>
                                  <m:den>
                                    <m:r>
                                      <a:rPr lang="zh-CN" altLang="en-US" i="0">
                                        <a:latin typeface="Cambria Math" panose="02040503050406030204" pitchFamily="18" charset="0"/>
                                      </a:rPr>
                                      <m:t>3</m:t>
                                    </m:r>
                                  </m:den>
                                </m:f>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9</m:t>
                                    </m:r>
                                  </m:num>
                                  <m:den>
                                    <m:r>
                                      <a:rPr lang="zh-CN" altLang="en-US" i="0">
                                        <a:latin typeface="Cambria Math" panose="02040503050406030204" pitchFamily="18" charset="0"/>
                                      </a:rPr>
                                      <m:t>2</m:t>
                                    </m:r>
                                  </m:den>
                                </m:f>
                              </m:e>
                            </m:mr>
                          </m:m>
                        </m:e>
                      </m:d>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96948" y="1618323"/>
                <a:ext cx="10086753" cy="1678473"/>
              </a:xfrm>
              <a:prstGeom prst="rect">
                <a:avLst/>
              </a:prstGeom>
              <a:blipFill rotWithShape="1">
                <a:blip r:embed="rId2"/>
                <a:stretch>
                  <a:fillRect l="-1" t="-20" r="5"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340242" y="3296796"/>
                <a:ext cx="11114567" cy="167847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11</m:t>
                                    </m:r>
                                  </m:num>
                                  <m:den>
                                    <m:r>
                                      <a:rPr lang="zh-CN" altLang="en-US" i="0">
                                        <a:latin typeface="Cambria Math" panose="02040503050406030204" pitchFamily="18" charset="0"/>
                                      </a:rPr>
                                      <m:t>3</m:t>
                                    </m:r>
                                  </m:den>
                                </m:f>
                              </m:e>
                            </m:m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9</m:t>
                                    </m:r>
                                  </m:num>
                                  <m:den>
                                    <m:r>
                                      <a:rPr lang="zh-CN" altLang="en-US" i="0">
                                        <a:latin typeface="Cambria Math" panose="02040503050406030204" pitchFamily="18" charset="0"/>
                                      </a:rPr>
                                      <m:t>2</m:t>
                                    </m:r>
                                  </m:den>
                                </m:f>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第一行的</m:t>
                          </m:r>
                          <m:r>
                            <a:rPr lang="zh-CN" altLang="en-US" i="0">
                              <a:latin typeface="Cambria Math" panose="02040503050406030204" pitchFamily="18" charset="0"/>
                            </a:rPr>
                            <m:t>−</m:t>
                          </m:r>
                          <m:r>
                            <a:rPr lang="zh-CN" altLang="en-US" i="0">
                              <a:latin typeface="Cambria Math" panose="02040503050406030204" pitchFamily="18" charset="0"/>
                            </a:rPr>
                            <m:t>1</m:t>
                          </m:r>
                          <m:r>
                            <a:rPr lang="zh-CN" altLang="en-US" i="0">
                              <a:latin typeface="Cambria Math" panose="02040503050406030204" pitchFamily="18" charset="0"/>
                            </a:rPr>
                            <m:t>倍分别加到第三</m:t>
                          </m:r>
                          <m:r>
                            <a:rPr lang="zh-CN" altLang="en-US" i="0">
                              <a:latin typeface="Cambria Math" panose="02040503050406030204" pitchFamily="18" charset="0"/>
                            </a:rPr>
                            <m:t>,</m:t>
                          </m:r>
                          <m:r>
                            <a:rPr lang="zh-CN" altLang="en-US" i="0">
                              <a:latin typeface="Cambria Math" panose="02040503050406030204" pitchFamily="18" charset="0"/>
                            </a:rPr>
                            <m:t>四行</m:t>
                          </m:r>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a:latin typeface="Cambria Math" panose="02040503050406030204" pitchFamily="18" charset="0"/>
                                  </a:rPr>
                                  <m:t>⋮</m:t>
                                </m:r>
                              </m:e>
                              <m:e>
                                <m:r>
                                  <a:rPr lang="zh-CN" altLang="en-US" i="0"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i="0">
                                        <a:solidFill>
                                          <a:srgbClr val="FF0000"/>
                                        </a:solidFill>
                                        <a:latin typeface="Cambria Math" panose="02040503050406030204" pitchFamily="18" charset="0"/>
                                      </a:rPr>
                                      <m:t>4</m:t>
                                    </m:r>
                                  </m:num>
                                  <m:den>
                                    <m:r>
                                      <a:rPr lang="zh-CN" altLang="en-US" i="0">
                                        <a:solidFill>
                                          <a:srgbClr val="FF0000"/>
                                        </a:solidFill>
                                        <a:latin typeface="Cambria Math" panose="02040503050406030204" pitchFamily="18" charset="0"/>
                                      </a:rPr>
                                      <m:t>3</m:t>
                                    </m:r>
                                  </m:den>
                                </m:f>
                              </m:e>
                            </m:mr>
                            <m:mr>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a:latin typeface="Cambria Math" panose="02040503050406030204" pitchFamily="18" charset="0"/>
                                  </a:rPr>
                                  <m:t>⋮</m:t>
                                </m:r>
                              </m:e>
                              <m:e>
                                <m:r>
                                  <a:rPr lang="zh-CN" altLang="en-US" i="0"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i="0">
                                        <a:solidFill>
                                          <a:srgbClr val="FF0000"/>
                                        </a:solidFill>
                                        <a:latin typeface="Cambria Math" panose="02040503050406030204" pitchFamily="18" charset="0"/>
                                      </a:rPr>
                                      <m:t>1</m:t>
                                    </m:r>
                                  </m:num>
                                  <m:den>
                                    <m:r>
                                      <a:rPr lang="zh-CN" altLang="en-US" i="0">
                                        <a:solidFill>
                                          <a:srgbClr val="FF0000"/>
                                        </a:solidFill>
                                        <a:latin typeface="Cambria Math" panose="02040503050406030204" pitchFamily="18" charset="0"/>
                                      </a:rPr>
                                      <m:t>2</m:t>
                                    </m:r>
                                  </m:den>
                                </m:f>
                              </m:e>
                            </m:mr>
                          </m:m>
                        </m:e>
                      </m:d>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340242" y="3296796"/>
                <a:ext cx="11114567" cy="1678473"/>
              </a:xfrm>
              <a:prstGeom prst="rect">
                <a:avLst/>
              </a:prstGeom>
              <a:blipFill rotWithShape="1">
                <a:blip r:embed="rId3"/>
                <a:stretch>
                  <a:fillRect l="-5" t="-30"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340242" y="4975269"/>
                <a:ext cx="9944986" cy="16774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3</m:t>
                                    </m:r>
                                  </m:den>
                                </m:f>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第一行的</m:t>
                          </m:r>
                          <m:r>
                            <a:rPr lang="zh-CN" altLang="en-US" i="0">
                              <a:latin typeface="Cambria Math" panose="02040503050406030204" pitchFamily="18" charset="0"/>
                            </a:rPr>
                            <m:t>−</m:t>
                          </m:r>
                          <m:r>
                            <a:rPr lang="zh-CN" altLang="en-US" i="0">
                              <a:latin typeface="Cambria Math" panose="02040503050406030204" pitchFamily="18" charset="0"/>
                            </a:rPr>
                            <m:t>2</m:t>
                          </m:r>
                          <m:r>
                            <a:rPr lang="zh-CN" altLang="en-US" i="0">
                              <a:latin typeface="Cambria Math" panose="02040503050406030204" pitchFamily="18" charset="0"/>
                            </a:rPr>
                            <m:t>倍加到第二行</m:t>
                          </m:r>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0</m:t>
                                </m:r>
                              </m:e>
                              <m:e>
                                <m:r>
                                  <a:rPr lang="zh-CN" altLang="en-US" i="0">
                                    <a:latin typeface="Cambria Math" panose="02040503050406030204" pitchFamily="18" charset="0"/>
                                  </a:rPr>
                                  <m:t>−</m:t>
                                </m:r>
                                <m:r>
                                  <a:rPr lang="zh-CN" altLang="en-US" i="0">
                                    <a:latin typeface="Cambria Math" panose="02040503050406030204" pitchFamily="18" charset="0"/>
                                  </a:rPr>
                                  <m:t>4</m:t>
                                </m:r>
                              </m:e>
                              <m:e>
                                <m:r>
                                  <a:rPr lang="zh-CN" altLang="en-US" i="0">
                                    <a:latin typeface="Cambria Math" panose="02040503050406030204" pitchFamily="18" charset="0"/>
                                  </a:rPr>
                                  <m:t>1</m:t>
                                </m:r>
                              </m:e>
                              <m:e>
                                <m:r>
                                  <a:rPr lang="zh-CN" altLang="en-US" i="0">
                                    <a:latin typeface="Cambria Math" panose="02040503050406030204" pitchFamily="18" charset="0"/>
                                  </a:rPr>
                                  <m:t>−</m:t>
                                </m:r>
                                <m:r>
                                  <a:rPr lang="zh-CN" altLang="en-US" i="0">
                                    <a:latin typeface="Cambria Math" panose="02040503050406030204" pitchFamily="18" charset="0"/>
                                  </a:rPr>
                                  <m:t>7</m:t>
                                </m:r>
                              </m:e>
                              <m:e>
                                <m:r>
                                  <a:rPr lang="zh-CN" altLang="en-US" i="0">
                                    <a:latin typeface="Cambria Math" panose="02040503050406030204" pitchFamily="18" charset="0"/>
                                  </a:rPr>
                                  <m:t>⋮</m:t>
                                </m:r>
                              </m:e>
                              <m:e>
                                <m:r>
                                  <a:rPr lang="zh-CN" altLang="en-US" i="0">
                                    <a:latin typeface="Cambria Math" panose="02040503050406030204" pitchFamily="18" charset="0"/>
                                  </a:rPr>
                                  <m:t>−</m:t>
                                </m:r>
                                <m:r>
                                  <a:rPr lang="zh-CN" altLang="en-US" i="0">
                                    <a:latin typeface="Cambria Math" panose="02040503050406030204" pitchFamily="18" charset="0"/>
                                  </a:rPr>
                                  <m:t>8</m:t>
                                </m:r>
                              </m:e>
                            </m:mr>
                            <m:mr>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a:latin typeface="Cambria Math" panose="02040503050406030204" pitchFamily="18" charset="0"/>
                                  </a:rPr>
                                  <m:t>⋮</m:t>
                                </m:r>
                              </m:e>
                              <m:e>
                                <m:r>
                                  <a:rPr lang="zh-CN" altLang="en-US" i="0"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i="0">
                                        <a:solidFill>
                                          <a:srgbClr val="FF0000"/>
                                        </a:solidFill>
                                        <a:latin typeface="Cambria Math" panose="02040503050406030204" pitchFamily="18" charset="0"/>
                                      </a:rPr>
                                      <m:t>4</m:t>
                                    </m:r>
                                  </m:num>
                                  <m:den>
                                    <m:r>
                                      <a:rPr lang="zh-CN" altLang="en-US" i="0">
                                        <a:solidFill>
                                          <a:srgbClr val="FF0000"/>
                                        </a:solidFill>
                                        <a:latin typeface="Cambria Math" panose="02040503050406030204" pitchFamily="18" charset="0"/>
                                      </a:rPr>
                                      <m:t>3</m:t>
                                    </m:r>
                                  </m:den>
                                </m:f>
                              </m:e>
                            </m:mr>
                            <m:mr>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a:latin typeface="Cambria Math" panose="02040503050406030204" pitchFamily="18" charset="0"/>
                                  </a:rPr>
                                  <m:t>⋮</m:t>
                                </m:r>
                              </m:e>
                              <m:e>
                                <m:r>
                                  <a:rPr lang="zh-CN" altLang="en-US" i="0"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i="0">
                                        <a:solidFill>
                                          <a:srgbClr val="FF0000"/>
                                        </a:solidFill>
                                        <a:latin typeface="Cambria Math" panose="02040503050406030204" pitchFamily="18" charset="0"/>
                                      </a:rPr>
                                      <m:t>1</m:t>
                                    </m:r>
                                  </m:num>
                                  <m:den>
                                    <m:r>
                                      <a:rPr lang="zh-CN" altLang="en-US" i="0">
                                        <a:solidFill>
                                          <a:srgbClr val="FF0000"/>
                                        </a:solidFill>
                                        <a:latin typeface="Cambria Math" panose="02040503050406030204" pitchFamily="18" charset="0"/>
                                      </a:rPr>
                                      <m:t>2</m:t>
                                    </m:r>
                                  </m:den>
                                </m:f>
                              </m:e>
                            </m:mr>
                          </m:m>
                        </m:e>
                      </m:d>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340242" y="4975269"/>
                <a:ext cx="9944986" cy="1677447"/>
              </a:xfrm>
              <a:prstGeom prst="rect">
                <a:avLst/>
              </a:prstGeom>
              <a:blipFill rotWithShape="1">
                <a:blip r:embed="rId4"/>
                <a:stretch>
                  <a:fillRect l="-5" t="-3" r="1" b="27"/>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127590" y="337947"/>
                <a:ext cx="6096000" cy="167744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0</m:t>
                                </m:r>
                              </m:e>
                              <m:e>
                                <m:r>
                                  <a:rPr lang="zh-CN" altLang="en-US" i="0">
                                    <a:latin typeface="Cambria Math" panose="02040503050406030204" pitchFamily="18" charset="0"/>
                                  </a:rPr>
                                  <m:t>−</m:t>
                                </m:r>
                                <m:r>
                                  <a:rPr lang="zh-CN" altLang="en-US" i="0">
                                    <a:latin typeface="Cambria Math" panose="02040503050406030204" pitchFamily="18" charset="0"/>
                                  </a:rPr>
                                  <m:t>4</m:t>
                                </m:r>
                              </m:e>
                              <m:e>
                                <m:r>
                                  <a:rPr lang="zh-CN" altLang="en-US" i="0">
                                    <a:latin typeface="Cambria Math" panose="02040503050406030204" pitchFamily="18" charset="0"/>
                                  </a:rPr>
                                  <m:t>1</m:t>
                                </m:r>
                              </m:e>
                              <m:e>
                                <m:r>
                                  <a:rPr lang="zh-CN" altLang="en-US" i="0">
                                    <a:latin typeface="Cambria Math" panose="02040503050406030204" pitchFamily="18" charset="0"/>
                                  </a:rPr>
                                  <m:t>−</m:t>
                                </m:r>
                                <m:r>
                                  <a:rPr lang="zh-CN" altLang="en-US" i="0">
                                    <a:latin typeface="Cambria Math" panose="02040503050406030204" pitchFamily="18" charset="0"/>
                                  </a:rPr>
                                  <m:t>7</m:t>
                                </m:r>
                              </m:e>
                              <m:e>
                                <m:r>
                                  <a:rPr lang="zh-CN" altLang="en-US" i="0">
                                    <a:latin typeface="Cambria Math" panose="02040503050406030204" pitchFamily="18" charset="0"/>
                                  </a:rPr>
                                  <m:t>⋮</m:t>
                                </m:r>
                              </m:e>
                              <m:e>
                                <m:r>
                                  <a:rPr lang="zh-CN" altLang="en-US" i="0">
                                    <a:latin typeface="Cambria Math" panose="02040503050406030204" pitchFamily="18" charset="0"/>
                                  </a:rPr>
                                  <m:t>−</m:t>
                                </m:r>
                                <m:r>
                                  <a:rPr lang="zh-CN" altLang="en-US" i="0">
                                    <a:latin typeface="Cambria Math" panose="02040503050406030204" pitchFamily="18" charset="0"/>
                                  </a:rPr>
                                  <m:t>8</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3</m:t>
                                    </m:r>
                                  </m:den>
                                </m:f>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第三行的</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r>
                            <a:rPr lang="zh-CN" altLang="en-US" i="0">
                              <a:latin typeface="Cambria Math" panose="02040503050406030204" pitchFamily="18" charset="0"/>
                            </a:rPr>
                            <m:t>倍加到第四行</m:t>
                          </m:r>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0</m:t>
                                </m:r>
                              </m:e>
                              <m:e>
                                <m:r>
                                  <a:rPr lang="zh-CN" altLang="en-US" i="0">
                                    <a:latin typeface="Cambria Math" panose="02040503050406030204" pitchFamily="18" charset="0"/>
                                  </a:rPr>
                                  <m:t>−</m:t>
                                </m:r>
                                <m:r>
                                  <a:rPr lang="zh-CN" altLang="en-US" i="0">
                                    <a:latin typeface="Cambria Math" panose="02040503050406030204" pitchFamily="18" charset="0"/>
                                  </a:rPr>
                                  <m:t>4</m:t>
                                </m:r>
                              </m:e>
                              <m:e>
                                <m:r>
                                  <a:rPr lang="zh-CN" altLang="en-US" i="0">
                                    <a:latin typeface="Cambria Math" panose="02040503050406030204" pitchFamily="18" charset="0"/>
                                  </a:rPr>
                                  <m:t>1</m:t>
                                </m:r>
                              </m:e>
                              <m:e>
                                <m:r>
                                  <a:rPr lang="zh-CN" altLang="en-US" i="0">
                                    <a:latin typeface="Cambria Math" panose="02040503050406030204" pitchFamily="18" charset="0"/>
                                  </a:rPr>
                                  <m:t>−</m:t>
                                </m:r>
                                <m:r>
                                  <a:rPr lang="zh-CN" altLang="en-US" i="0">
                                    <a:latin typeface="Cambria Math" panose="02040503050406030204" pitchFamily="18" charset="0"/>
                                  </a:rPr>
                                  <m:t>7</m:t>
                                </m:r>
                              </m:e>
                              <m:e>
                                <m:r>
                                  <a:rPr lang="zh-CN" altLang="en-US" i="0">
                                    <a:latin typeface="Cambria Math" panose="02040503050406030204" pitchFamily="18" charset="0"/>
                                  </a:rPr>
                                  <m:t>⋮</m:t>
                                </m:r>
                              </m:e>
                              <m:e>
                                <m:r>
                                  <a:rPr lang="zh-CN" altLang="en-US" i="0">
                                    <a:latin typeface="Cambria Math" panose="02040503050406030204" pitchFamily="18" charset="0"/>
                                  </a:rPr>
                                  <m:t>−</m:t>
                                </m:r>
                                <m:r>
                                  <a:rPr lang="zh-CN" altLang="en-US" i="0">
                                    <a:latin typeface="Cambria Math" panose="02040503050406030204" pitchFamily="18" charset="0"/>
                                  </a:rPr>
                                  <m:t>8</m:t>
                                </m:r>
                              </m:e>
                            </m:mr>
                            <m:mr>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smtClean="0">
                                    <a:solidFill>
                                      <a:srgbClr val="FF0000"/>
                                    </a:solidFill>
                                    <a:latin typeface="Cambria Math" panose="02040503050406030204" pitchFamily="18" charset="0"/>
                                  </a:rPr>
                                  <m:t>0</m:t>
                                </m:r>
                              </m:e>
                              <m:e>
                                <m:r>
                                  <a:rPr lang="zh-CN" altLang="en-US" i="0">
                                    <a:latin typeface="Cambria Math" panose="02040503050406030204" pitchFamily="18" charset="0"/>
                                  </a:rPr>
                                  <m:t>⋮</m:t>
                                </m:r>
                              </m:e>
                              <m:e>
                                <m:r>
                                  <a:rPr lang="zh-CN" altLang="en-US" i="0"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i="0">
                                        <a:solidFill>
                                          <a:srgbClr val="FF0000"/>
                                        </a:solidFill>
                                        <a:latin typeface="Cambria Math" panose="02040503050406030204" pitchFamily="18" charset="0"/>
                                      </a:rPr>
                                      <m:t>4</m:t>
                                    </m:r>
                                  </m:num>
                                  <m:den>
                                    <m:r>
                                      <a:rPr lang="zh-CN" altLang="en-US" i="0">
                                        <a:solidFill>
                                          <a:srgbClr val="FF0000"/>
                                        </a:solidFill>
                                        <a:latin typeface="Cambria Math" panose="02040503050406030204" pitchFamily="18" charset="0"/>
                                      </a:rPr>
                                      <m:t>3</m:t>
                                    </m:r>
                                  </m:den>
                                </m:f>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0</m:t>
                                </m:r>
                              </m:e>
                            </m:mr>
                          </m:m>
                        </m:e>
                      </m:d>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27590" y="337947"/>
                <a:ext cx="6096000" cy="1677447"/>
              </a:xfrm>
              <a:prstGeom prst="rect">
                <a:avLst/>
              </a:prstGeom>
              <a:blipFill rotWithShape="1">
                <a:blip r:embed="rId1"/>
                <a:stretch>
                  <a:fillRect l="-10" t="-8" r="-17636" b="32"/>
                </a:stretch>
              </a:blipFill>
            </p:spPr>
            <p:txBody>
              <a:bodyPr/>
              <a:lstStyle/>
              <a:p>
                <a:r>
                  <a:rPr lang="zh-CN" altLang="en-US">
                    <a:noFill/>
                  </a:rPr>
                  <a:t> </a:t>
                </a:r>
              </a:p>
            </p:txBody>
          </p:sp>
        </mc:Fallback>
      </mc:AlternateContent>
      <p:sp>
        <p:nvSpPr>
          <p:cNvPr id="6" name="矩形: 圆角 5"/>
          <p:cNvSpPr/>
          <p:nvPr/>
        </p:nvSpPr>
        <p:spPr>
          <a:xfrm>
            <a:off x="127590" y="900223"/>
            <a:ext cx="2764466" cy="11151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8" name="直接箭头连接符 7"/>
          <p:cNvCxnSpPr>
            <a:stCxn id="6" idx="3"/>
            <a:endCxn id="9" idx="1"/>
          </p:cNvCxnSpPr>
          <p:nvPr/>
        </p:nvCxnSpPr>
        <p:spPr>
          <a:xfrm>
            <a:off x="2892056" y="1457809"/>
            <a:ext cx="1524001" cy="11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416057" y="2105247"/>
            <a:ext cx="4841358" cy="923330"/>
          </a:xfrm>
          <a:prstGeom prst="rect">
            <a:avLst/>
          </a:prstGeom>
          <a:noFill/>
        </p:spPr>
        <p:txBody>
          <a:bodyPr wrap="square" rtlCol="0">
            <a:spAutoFit/>
          </a:bodyPr>
          <a:lstStyle/>
          <a:p>
            <a:r>
              <a:rPr lang="zh-CN" altLang="en-US" dirty="0"/>
              <a:t>见到这种情况</a:t>
            </a:r>
            <a:r>
              <a:rPr lang="en-US" altLang="zh-CN" dirty="0"/>
              <a:t>,</a:t>
            </a:r>
            <a:r>
              <a:rPr lang="zh-CN" altLang="en-US" dirty="0"/>
              <a:t>不需要知道其中一行乘多少加到另外一行</a:t>
            </a:r>
            <a:r>
              <a:rPr lang="en-US" altLang="zh-CN" dirty="0"/>
              <a:t>,</a:t>
            </a:r>
            <a:r>
              <a:rPr lang="zh-CN" altLang="en-US" dirty="0"/>
              <a:t>使得这另外一行全为</a:t>
            </a:r>
            <a:r>
              <a:rPr lang="en-US" altLang="zh-CN" dirty="0"/>
              <a:t>0,</a:t>
            </a:r>
            <a:r>
              <a:rPr lang="zh-CN" altLang="en-US" dirty="0"/>
              <a:t>随便保留一行</a:t>
            </a:r>
            <a:r>
              <a:rPr lang="en-US" altLang="zh-CN" dirty="0"/>
              <a:t>,</a:t>
            </a:r>
            <a:r>
              <a:rPr lang="zh-CN" altLang="en-US" dirty="0"/>
              <a:t>其他行变为全</a:t>
            </a:r>
            <a:r>
              <a:rPr lang="en-US" altLang="zh-CN" dirty="0"/>
              <a:t>0</a:t>
            </a:r>
            <a:r>
              <a:rPr lang="zh-CN" altLang="en-US" dirty="0"/>
              <a:t>即可</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127590" y="3803958"/>
                <a:ext cx="2495107" cy="1677447"/>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a:latin typeface="Cambria Math" panose="02040503050406030204" pitchFamily="18" charset="0"/>
                                  </a:rPr>
                                  <m:t>2</m:t>
                                </m:r>
                              </m:e>
                              <m:e>
                                <m:r>
                                  <a:rPr lang="zh-CN" altLang="en-US">
                                    <a:latin typeface="Cambria Math" panose="02040503050406030204" pitchFamily="18" charset="0"/>
                                  </a:rPr>
                                  <m:t>3</m:t>
                                </m:r>
                              </m:e>
                              <m:e>
                                <m:r>
                                  <a:rPr lang="zh-CN" altLang="en-US">
                                    <a:latin typeface="Cambria Math" panose="02040503050406030204" pitchFamily="18" charset="0"/>
                                  </a:rPr>
                                  <m:t>4</m:t>
                                </m:r>
                              </m:e>
                              <m:e>
                                <m:r>
                                  <a:rPr lang="zh-CN" altLang="en-US">
                                    <a:latin typeface="Cambria Math" panose="02040503050406030204" pitchFamily="18" charset="0"/>
                                  </a:rPr>
                                  <m:t>⋮</m:t>
                                </m:r>
                              </m:e>
                              <m:e>
                                <m:r>
                                  <a:rPr lang="zh-CN" altLang="en-US">
                                    <a:latin typeface="Cambria Math" panose="02040503050406030204" pitchFamily="18" charset="0"/>
                                  </a:rPr>
                                  <m:t>5</m:t>
                                </m:r>
                              </m:e>
                            </m:mr>
                            <m:mr>
                              <m:e>
                                <m:r>
                                  <a:rPr lang="zh-CN" altLang="en-US">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zh-CN" altLang="en-US">
                                    <a:latin typeface="Cambria Math" panose="02040503050406030204" pitchFamily="18" charset="0"/>
                                  </a:rPr>
                                  <m:t>⋮</m:t>
                                </m:r>
                              </m:e>
                              <m:e>
                                <m:r>
                                  <a:rPr lang="zh-CN" altLang="en-US">
                                    <a:latin typeface="Cambria Math" panose="02040503050406030204" pitchFamily="18" charset="0"/>
                                  </a:rPr>
                                  <m:t>−</m:t>
                                </m:r>
                                <m:r>
                                  <a:rPr lang="zh-CN" altLang="en-US">
                                    <a:latin typeface="Cambria Math" panose="02040503050406030204" pitchFamily="18" charset="0"/>
                                  </a:rPr>
                                  <m:t>8</m:t>
                                </m:r>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4</m:t>
                                    </m:r>
                                  </m:num>
                                  <m:den>
                                    <m:r>
                                      <a:rPr lang="zh-CN" altLang="en-US">
                                        <a:latin typeface="Cambria Math" panose="02040503050406030204" pitchFamily="18" charset="0"/>
                                      </a:rPr>
                                      <m:t>3</m:t>
                                    </m:r>
                                  </m:den>
                                </m:f>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2</m:t>
                                    </m:r>
                                  </m:den>
                                </m:f>
                              </m:e>
                            </m:mr>
                          </m:m>
                        </m:e>
                      </m:d>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27590" y="3803958"/>
                <a:ext cx="2495107" cy="1677447"/>
              </a:xfrm>
              <a:prstGeom prst="rect">
                <a:avLst/>
              </a:prstGeom>
              <a:blipFill rotWithShape="1">
                <a:blip r:embed="rId2"/>
                <a:stretch>
                  <a:fillRect l="-24" t="-18" r="6" b="5"/>
                </a:stretch>
              </a:blipFill>
            </p:spPr>
            <p:txBody>
              <a:bodyPr/>
              <a:lstStyle/>
              <a:p>
                <a:r>
                  <a:rPr lang="zh-CN" altLang="en-US">
                    <a:noFill/>
                  </a:rPr>
                  <a:t> </a:t>
                </a:r>
              </a:p>
            </p:txBody>
          </p:sp>
        </mc:Fallback>
      </mc:AlternateContent>
      <p:cxnSp>
        <p:nvCxnSpPr>
          <p:cNvPr id="13" name="直接箭头连接符 12"/>
          <p:cNvCxnSpPr>
            <a:stCxn id="9" idx="1"/>
            <a:endCxn id="12" idx="0"/>
          </p:cNvCxnSpPr>
          <p:nvPr/>
        </p:nvCxnSpPr>
        <p:spPr>
          <a:xfrm flipH="1">
            <a:off x="1375144" y="2566912"/>
            <a:ext cx="3040913" cy="123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文本框 19"/>
              <p:cNvSpPr txBox="1"/>
              <p:nvPr/>
            </p:nvSpPr>
            <p:spPr>
              <a:xfrm>
                <a:off x="3941135" y="3088034"/>
                <a:ext cx="2495107" cy="1112805"/>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a:latin typeface="Cambria Math" panose="02040503050406030204" pitchFamily="18" charset="0"/>
                                  </a:rPr>
                                  <m:t>2</m:t>
                                </m:r>
                              </m:e>
                              <m:e>
                                <m:r>
                                  <a:rPr lang="zh-CN" altLang="en-US">
                                    <a:latin typeface="Cambria Math" panose="02040503050406030204" pitchFamily="18" charset="0"/>
                                  </a:rPr>
                                  <m:t>3</m:t>
                                </m:r>
                              </m:e>
                              <m:e>
                                <m:r>
                                  <a:rPr lang="zh-CN" altLang="en-US">
                                    <a:latin typeface="Cambria Math" panose="02040503050406030204" pitchFamily="18" charset="0"/>
                                  </a:rPr>
                                  <m:t>4</m:t>
                                </m:r>
                              </m:e>
                              <m:e>
                                <m:r>
                                  <a:rPr lang="zh-CN" altLang="en-US">
                                    <a:latin typeface="Cambria Math" panose="02040503050406030204" pitchFamily="18" charset="0"/>
                                  </a:rPr>
                                  <m:t>⋮</m:t>
                                </m:r>
                              </m:e>
                              <m:e>
                                <m:r>
                                  <a:rPr lang="zh-CN" altLang="en-US">
                                    <a:latin typeface="Cambria Math" panose="02040503050406030204" pitchFamily="18" charset="0"/>
                                  </a:rPr>
                                  <m:t>5</m:t>
                                </m:r>
                              </m:e>
                            </m:mr>
                            <m:mr>
                              <m:e>
                                <m:r>
                                  <a:rPr lang="zh-CN" altLang="en-US" smtClean="0">
                                    <a:solidFill>
                                      <a:srgbClr val="FF0000"/>
                                    </a:solidFill>
                                    <a:latin typeface="Cambria Math" panose="02040503050406030204" pitchFamily="18" charset="0"/>
                                  </a:rPr>
                                  <m:t>0</m:t>
                                </m:r>
                              </m:e>
                              <m:e>
                                <m:r>
                                  <a:rPr lang="en-US" altLang="zh-CN" i="1" smtClean="0">
                                    <a:solidFill>
                                      <a:srgbClr val="FF0000"/>
                                    </a:solidFill>
                                    <a:latin typeface="Cambria Math" panose="02040503050406030204" pitchFamily="18" charset="0"/>
                                  </a:rPr>
                                  <m:t>0</m:t>
                                </m:r>
                              </m:e>
                              <m:e>
                                <m:r>
                                  <a:rPr lang="en-US" altLang="zh-CN" i="1" smtClean="0">
                                    <a:solidFill>
                                      <a:srgbClr val="FF0000"/>
                                    </a:solidFill>
                                    <a:latin typeface="Cambria Math" panose="02040503050406030204" pitchFamily="18" charset="0"/>
                                  </a:rPr>
                                  <m:t>0</m:t>
                                </m:r>
                              </m:e>
                              <m:e>
                                <m:r>
                                  <a:rPr lang="en-US" altLang="zh-CN" i="1" smtClean="0">
                                    <a:solidFill>
                                      <a:srgbClr val="FF0000"/>
                                    </a:solidFill>
                                    <a:latin typeface="Cambria Math" panose="02040503050406030204" pitchFamily="18" charset="0"/>
                                  </a:rPr>
                                  <m:t>0</m:t>
                                </m:r>
                              </m:e>
                              <m:e>
                                <m:r>
                                  <a:rPr lang="zh-CN" altLang="en-US">
                                    <a:latin typeface="Cambria Math" panose="02040503050406030204" pitchFamily="18" charset="0"/>
                                  </a:rPr>
                                  <m:t>⋮</m:t>
                                </m:r>
                              </m:e>
                              <m:e>
                                <m:r>
                                  <a:rPr lang="zh-CN" altLang="en-US" smtClean="0">
                                    <a:solidFill>
                                      <a:srgbClr val="FF0000"/>
                                    </a:solidFill>
                                    <a:latin typeface="Cambria Math" panose="02040503050406030204" pitchFamily="18" charset="0"/>
                                  </a:rPr>
                                  <m:t>−</m:t>
                                </m:r>
                                <m:r>
                                  <a:rPr lang="zh-CN" altLang="en-US" smtClean="0">
                                    <a:solidFill>
                                      <a:srgbClr val="FF0000"/>
                                    </a:solidFill>
                                    <a:latin typeface="Cambria Math" panose="02040503050406030204" pitchFamily="18" charset="0"/>
                                  </a:rPr>
                                  <m:t>8</m:t>
                                </m:r>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en-US" altLang="zh-CN" i="1">
                                    <a:solidFill>
                                      <a:srgbClr val="836967"/>
                                    </a:solidFill>
                                    <a:latin typeface="Cambria Math" panose="02040503050406030204" pitchFamily="18" charset="0"/>
                                  </a:rPr>
                                  <m:t>0</m:t>
                                </m:r>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en-US" altLang="zh-CN" i="1">
                                    <a:solidFill>
                                      <a:srgbClr val="836967"/>
                                    </a:solidFill>
                                    <a:latin typeface="Cambria Math" panose="02040503050406030204" pitchFamily="18" charset="0"/>
                                  </a:rPr>
                                  <m:t>0</m:t>
                                </m:r>
                              </m:e>
                            </m:mr>
                          </m:m>
                        </m:e>
                      </m:d>
                    </m:oMath>
                  </m:oMathPara>
                </a14:m>
                <a:endParaRPr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3941135" y="3088034"/>
                <a:ext cx="2495107" cy="1112805"/>
              </a:xfrm>
              <a:prstGeom prst="rect">
                <a:avLst/>
              </a:prstGeom>
              <a:blipFill rotWithShape="1">
                <a:blip r:embed="rId3"/>
                <a:stretch>
                  <a:fillRect l="-13" t="-3" r="21"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3941134" y="4997100"/>
                <a:ext cx="2495107" cy="1350113"/>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a:latin typeface="Cambria Math" panose="02040503050406030204" pitchFamily="18" charset="0"/>
                                  </a:rPr>
                                  <m:t>2</m:t>
                                </m:r>
                              </m:e>
                              <m:e>
                                <m:r>
                                  <a:rPr lang="zh-CN" altLang="en-US">
                                    <a:latin typeface="Cambria Math" panose="02040503050406030204" pitchFamily="18" charset="0"/>
                                  </a:rPr>
                                  <m:t>3</m:t>
                                </m:r>
                              </m:e>
                              <m:e>
                                <m:r>
                                  <a:rPr lang="zh-CN" altLang="en-US">
                                    <a:latin typeface="Cambria Math" panose="02040503050406030204" pitchFamily="18" charset="0"/>
                                  </a:rPr>
                                  <m:t>4</m:t>
                                </m:r>
                              </m:e>
                              <m:e>
                                <m:r>
                                  <a:rPr lang="zh-CN" altLang="en-US">
                                    <a:latin typeface="Cambria Math" panose="02040503050406030204" pitchFamily="18" charset="0"/>
                                  </a:rPr>
                                  <m:t>⋮</m:t>
                                </m:r>
                              </m:e>
                              <m:e>
                                <m:r>
                                  <a:rPr lang="zh-CN" altLang="en-US">
                                    <a:latin typeface="Cambria Math" panose="02040503050406030204" pitchFamily="18" charset="0"/>
                                  </a:rPr>
                                  <m:t>5</m:t>
                                </m:r>
                              </m:e>
                            </m:mr>
                            <m:mr>
                              <m:e>
                                <m:r>
                                  <a:rPr lang="zh-CN" altLang="en-US">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zh-CN" altLang="en-US">
                                    <a:latin typeface="Cambria Math" panose="02040503050406030204" pitchFamily="18" charset="0"/>
                                  </a:rPr>
                                  <m:t>⋮</m:t>
                                </m:r>
                              </m:e>
                              <m:e>
                                <m:r>
                                  <a:rPr lang="en-US" altLang="zh-CN" i="1">
                                    <a:latin typeface="Cambria Math" panose="02040503050406030204" pitchFamily="18" charset="0"/>
                                  </a:rPr>
                                  <m:t>0</m:t>
                                </m:r>
                              </m:e>
                            </m:mr>
                            <m:mr>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a:latin typeface="Cambria Math" panose="02040503050406030204" pitchFamily="18" charset="0"/>
                                  </a:rPr>
                                  <m:t>⋮</m:t>
                                </m:r>
                              </m:e>
                              <m:e>
                                <m:r>
                                  <a:rPr lang="zh-CN" altLang="en-US"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a:solidFill>
                                          <a:srgbClr val="FF0000"/>
                                        </a:solidFill>
                                        <a:latin typeface="Cambria Math" panose="02040503050406030204" pitchFamily="18" charset="0"/>
                                      </a:rPr>
                                      <m:t>4</m:t>
                                    </m:r>
                                  </m:num>
                                  <m:den>
                                    <m:r>
                                      <a:rPr lang="zh-CN" altLang="en-US">
                                        <a:solidFill>
                                          <a:srgbClr val="FF0000"/>
                                        </a:solidFill>
                                        <a:latin typeface="Cambria Math" panose="02040503050406030204" pitchFamily="18" charset="0"/>
                                      </a:rPr>
                                      <m:t>3</m:t>
                                    </m:r>
                                  </m:den>
                                </m:f>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en-US" altLang="zh-CN" i="1">
                                    <a:solidFill>
                                      <a:srgbClr val="836967"/>
                                    </a:solidFill>
                                    <a:latin typeface="Cambria Math" panose="02040503050406030204" pitchFamily="18" charset="0"/>
                                  </a:rPr>
                                  <m:t>0</m:t>
                                </m:r>
                              </m:e>
                            </m:mr>
                          </m:m>
                        </m:e>
                      </m:d>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3941134" y="4997100"/>
                <a:ext cx="2495107" cy="1350113"/>
              </a:xfrm>
              <a:prstGeom prst="rect">
                <a:avLst/>
              </a:prstGeom>
              <a:blipFill rotWithShape="1">
                <a:blip r:embed="rId4"/>
                <a:stretch>
                  <a:fillRect l="-13" t="-21" r="21"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7417981" y="3977623"/>
                <a:ext cx="2495107" cy="1388906"/>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a:latin typeface="Cambria Math" panose="02040503050406030204" pitchFamily="18" charset="0"/>
                                  </a:rPr>
                                  <m:t>1</m:t>
                                </m:r>
                              </m:e>
                              <m:e>
                                <m:r>
                                  <a:rPr lang="zh-CN" altLang="en-US">
                                    <a:latin typeface="Cambria Math" panose="02040503050406030204" pitchFamily="18" charset="0"/>
                                  </a:rPr>
                                  <m:t>2</m:t>
                                </m:r>
                              </m:e>
                              <m:e>
                                <m:r>
                                  <a:rPr lang="zh-CN" altLang="en-US">
                                    <a:latin typeface="Cambria Math" panose="02040503050406030204" pitchFamily="18" charset="0"/>
                                  </a:rPr>
                                  <m:t>3</m:t>
                                </m:r>
                              </m:e>
                              <m:e>
                                <m:r>
                                  <a:rPr lang="zh-CN" altLang="en-US">
                                    <a:latin typeface="Cambria Math" panose="02040503050406030204" pitchFamily="18" charset="0"/>
                                  </a:rPr>
                                  <m:t>4</m:t>
                                </m:r>
                              </m:e>
                              <m:e>
                                <m:r>
                                  <a:rPr lang="zh-CN" altLang="en-US">
                                    <a:latin typeface="Cambria Math" panose="02040503050406030204" pitchFamily="18" charset="0"/>
                                  </a:rPr>
                                  <m:t>⋮</m:t>
                                </m:r>
                              </m:e>
                              <m:e>
                                <m:r>
                                  <a:rPr lang="zh-CN" altLang="en-US">
                                    <a:latin typeface="Cambria Math" panose="02040503050406030204" pitchFamily="18" charset="0"/>
                                  </a:rPr>
                                  <m:t>5</m:t>
                                </m:r>
                              </m:e>
                            </m:mr>
                            <m:mr>
                              <m:e>
                                <m:r>
                                  <a:rPr lang="zh-CN" altLang="en-US">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zh-CN" altLang="en-US">
                                    <a:latin typeface="Cambria Math" panose="02040503050406030204" pitchFamily="18" charset="0"/>
                                  </a:rPr>
                                  <m:t>⋮</m:t>
                                </m:r>
                              </m:e>
                              <m:e>
                                <m:r>
                                  <a:rPr lang="en-US" altLang="zh-CN" i="1">
                                    <a:latin typeface="Cambria Math" panose="02040503050406030204" pitchFamily="18" charset="0"/>
                                  </a:rPr>
                                  <m:t>0</m:t>
                                </m:r>
                              </m:e>
                            </m:mr>
                            <m:mr>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0</m:t>
                                </m:r>
                              </m:e>
                              <m:e>
                                <m:r>
                                  <a:rPr lang="zh-CN" altLang="en-US">
                                    <a:latin typeface="Cambria Math" panose="02040503050406030204" pitchFamily="18" charset="0"/>
                                  </a:rPr>
                                  <m:t>⋮</m:t>
                                </m:r>
                              </m:e>
                              <m:e>
                                <m:r>
                                  <a:rPr lang="en-US" altLang="zh-CN" i="1">
                                    <a:solidFill>
                                      <a:srgbClr val="836967"/>
                                    </a:solidFill>
                                    <a:latin typeface="Cambria Math" panose="02040503050406030204" pitchFamily="18" charset="0"/>
                                  </a:rPr>
                                  <m:t>0</m:t>
                                </m:r>
                              </m:e>
                            </m:mr>
                            <m:mr>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smtClean="0">
                                    <a:solidFill>
                                      <a:srgbClr val="FF0000"/>
                                    </a:solidFill>
                                    <a:latin typeface="Cambria Math" panose="02040503050406030204" pitchFamily="18" charset="0"/>
                                  </a:rPr>
                                  <m:t>0</m:t>
                                </m:r>
                              </m:e>
                              <m:e>
                                <m:r>
                                  <a:rPr lang="zh-CN" altLang="en-US">
                                    <a:latin typeface="Cambria Math" panose="02040503050406030204" pitchFamily="18" charset="0"/>
                                  </a:rPr>
                                  <m:t>⋮</m:t>
                                </m:r>
                              </m:e>
                              <m:e>
                                <m:r>
                                  <a:rPr lang="zh-CN" altLang="en-US" smtClean="0">
                                    <a:solidFill>
                                      <a:srgbClr val="FF0000"/>
                                    </a:solidFill>
                                    <a:latin typeface="Cambria Math" panose="02040503050406030204" pitchFamily="18" charset="0"/>
                                  </a:rPr>
                                  <m:t>−</m:t>
                                </m:r>
                                <m:f>
                                  <m:fPr>
                                    <m:ctrlPr>
                                      <a:rPr lang="zh-CN" altLang="en-US" i="1" smtClean="0">
                                        <a:solidFill>
                                          <a:srgbClr val="FF0000"/>
                                        </a:solidFill>
                                        <a:latin typeface="Cambria Math" panose="02040503050406030204" pitchFamily="18" charset="0"/>
                                      </a:rPr>
                                    </m:ctrlPr>
                                  </m:fPr>
                                  <m:num>
                                    <m:r>
                                      <a:rPr lang="zh-CN" altLang="en-US">
                                        <a:solidFill>
                                          <a:srgbClr val="FF0000"/>
                                        </a:solidFill>
                                        <a:latin typeface="Cambria Math" panose="02040503050406030204" pitchFamily="18" charset="0"/>
                                      </a:rPr>
                                      <m:t>1</m:t>
                                    </m:r>
                                  </m:num>
                                  <m:den>
                                    <m:r>
                                      <a:rPr lang="zh-CN" altLang="en-US">
                                        <a:solidFill>
                                          <a:srgbClr val="FF0000"/>
                                        </a:solidFill>
                                        <a:latin typeface="Cambria Math" panose="02040503050406030204" pitchFamily="18" charset="0"/>
                                      </a:rPr>
                                      <m:t>2</m:t>
                                    </m:r>
                                  </m:den>
                                </m:f>
                              </m:e>
                            </m:mr>
                          </m:m>
                        </m:e>
                      </m:d>
                    </m:oMath>
                  </m:oMathPara>
                </a14:m>
                <a:endParaRPr lang="zh-CN" altLang="en-US" dirty="0"/>
              </a:p>
            </p:txBody>
          </p:sp>
        </mc:Choice>
        <mc:Fallback>
          <p:sp>
            <p:nvSpPr>
              <p:cNvPr id="26" name="文本框 25"/>
              <p:cNvSpPr txBox="1">
                <a:spLocks noRot="1" noChangeAspect="1" noMove="1" noResize="1" noEditPoints="1" noAdjustHandles="1" noChangeArrowheads="1" noChangeShapeType="1" noTextEdit="1"/>
              </p:cNvSpPr>
              <p:nvPr/>
            </p:nvSpPr>
            <p:spPr>
              <a:xfrm>
                <a:off x="7417981" y="3977623"/>
                <a:ext cx="2495107" cy="1388906"/>
              </a:xfrm>
              <a:prstGeom prst="rect">
                <a:avLst/>
              </a:prstGeom>
              <a:blipFill rotWithShape="1">
                <a:blip r:embed="rId5"/>
                <a:stretch>
                  <a:fillRect l="-22" t="-44" r="4" b="10"/>
                </a:stretch>
              </a:blipFill>
            </p:spPr>
            <p:txBody>
              <a:bodyPr/>
              <a:lstStyle/>
              <a:p>
                <a:r>
                  <a:rPr lang="zh-CN" altLang="en-US">
                    <a:noFill/>
                  </a:rPr>
                  <a:t> </a:t>
                </a:r>
              </a:p>
            </p:txBody>
          </p:sp>
        </mc:Fallback>
      </mc:AlternateContent>
      <p:cxnSp>
        <p:nvCxnSpPr>
          <p:cNvPr id="28" name="直接箭头连接符 27"/>
          <p:cNvCxnSpPr>
            <a:stCxn id="12" idx="3"/>
            <a:endCxn id="20" idx="1"/>
          </p:cNvCxnSpPr>
          <p:nvPr/>
        </p:nvCxnSpPr>
        <p:spPr>
          <a:xfrm flipV="1">
            <a:off x="2622697" y="3644437"/>
            <a:ext cx="1318438" cy="99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3"/>
            <a:endCxn id="21" idx="1"/>
          </p:cNvCxnSpPr>
          <p:nvPr/>
        </p:nvCxnSpPr>
        <p:spPr>
          <a:xfrm>
            <a:off x="2622697" y="4642682"/>
            <a:ext cx="1318437" cy="102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2" idx="3"/>
            <a:endCxn id="26" idx="1"/>
          </p:cNvCxnSpPr>
          <p:nvPr/>
        </p:nvCxnSpPr>
        <p:spPr>
          <a:xfrm>
            <a:off x="2622697" y="4642682"/>
            <a:ext cx="4795284" cy="2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835889" y="3098458"/>
            <a:ext cx="646331" cy="369332"/>
          </a:xfrm>
          <a:prstGeom prst="rect">
            <a:avLst/>
          </a:prstGeom>
          <a:noFill/>
        </p:spPr>
        <p:txBody>
          <a:bodyPr wrap="none" rtlCol="0">
            <a:spAutoFit/>
          </a:bodyPr>
          <a:lstStyle/>
          <a:p>
            <a:r>
              <a:rPr lang="zh-CN" altLang="en-US" dirty="0"/>
              <a:t>比如</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616688" y="495818"/>
                <a:ext cx="6096000" cy="646331"/>
              </a:xfrm>
              <a:prstGeom prst="rect">
                <a:avLst/>
              </a:prstGeom>
              <a:noFill/>
            </p:spPr>
            <p:txBody>
              <a:bodyPr wrap="square">
                <a:spAutoFit/>
              </a:bodyPr>
              <a:lstStyle/>
              <a:p>
                <a:r>
                  <a:rPr lang="zh-CN" altLang="en-US" sz="1800" dirty="0">
                    <a:effectLst/>
                    <a:latin typeface="宋体" panose="02010600030101010101" pitchFamily="2" charset="-122"/>
                    <a:cs typeface="Times New Roman" panose="02020603050405020304" pitchFamily="18" charset="0"/>
                  </a:rPr>
                  <a:t>以上的矩阵的行初等变换的过程</a:t>
                </a:r>
                <a:r>
                  <a:rPr lang="en-US" altLang="zh-CN" sz="1800" dirty="0">
                    <a:effectLst/>
                    <a:latin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cs typeface="Times New Roman" panose="02020603050405020304" pitchFamily="18" charset="0"/>
                  </a:rPr>
                  <a:t>求矩阵的行阶梯形</a:t>
                </a:r>
                <a:endParaRPr lang="en-US" altLang="zh-CN" sz="1800" dirty="0">
                  <a:effectLst/>
                  <a:latin typeface="宋体" panose="02010600030101010101" pitchFamily="2" charset="-122"/>
                  <a:cs typeface="Times New Roman" panose="02020603050405020304" pitchFamily="18" charset="0"/>
                </a:endParaRPr>
              </a:p>
              <a:p>
                <a:r>
                  <a:rPr lang="zh-CN" altLang="en-US" dirty="0">
                    <a:latin typeface="宋体" panose="02010600030101010101" pitchFamily="2" charset="-122"/>
                    <a:cs typeface="Times New Roman" panose="02020603050405020304" pitchFamily="18" charset="0"/>
                  </a:rPr>
                  <a:t>最终得到的这个矩阵叫</a:t>
                </a:r>
                <a14:m>
                  <m:oMath xmlns:m="http://schemas.openxmlformats.org/officeDocument/2006/math">
                    <m:r>
                      <a:rPr lang="zh-CN" altLang="en-US" smtClean="0">
                        <a:latin typeface="Cambria Math" panose="02040503050406030204" pitchFamily="18" charset="0"/>
                      </a:rPr>
                      <m:t>阶</m:t>
                    </m:r>
                    <m:r>
                      <a:rPr lang="zh-CN" altLang="en-US" i="0">
                        <a:latin typeface="Cambria Math" panose="02040503050406030204" pitchFamily="18" charset="0"/>
                      </a:rPr>
                      <m:t>梯形矩阵</m:t>
                    </m:r>
                  </m:oMath>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616688" y="495818"/>
                <a:ext cx="6096000" cy="646331"/>
              </a:xfrm>
              <a:prstGeom prst="rect">
                <a:avLst/>
              </a:prstGeom>
              <a:blipFill rotWithShape="1">
                <a:blip r:embed="rId1"/>
                <a:stretch>
                  <a:fillRect l="-2" t="-80" r="2"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32390" y="1416015"/>
                <a:ext cx="6096000" cy="135011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阶</m:t>
                      </m:r>
                      <m:r>
                        <a:rPr lang="zh-CN" altLang="en-US" i="0">
                          <a:latin typeface="Cambria Math" panose="02040503050406030204" pitchFamily="18" charset="0"/>
                        </a:rPr>
                        <m:t>梯形矩阵</m:t>
                      </m:r>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0</m:t>
                                </m:r>
                              </m:e>
                              <m:e>
                                <m:r>
                                  <a:rPr lang="zh-CN" altLang="en-US" i="0">
                                    <a:latin typeface="Cambria Math" panose="02040503050406030204" pitchFamily="18" charset="0"/>
                                  </a:rPr>
                                  <m:t>−</m:t>
                                </m:r>
                                <m:r>
                                  <a:rPr lang="zh-CN" altLang="en-US" i="0">
                                    <a:latin typeface="Cambria Math" panose="02040503050406030204" pitchFamily="18" charset="0"/>
                                  </a:rPr>
                                  <m:t>4</m:t>
                                </m:r>
                              </m:e>
                              <m:e>
                                <m:r>
                                  <a:rPr lang="zh-CN" altLang="en-US" i="0">
                                    <a:latin typeface="Cambria Math" panose="02040503050406030204" pitchFamily="18" charset="0"/>
                                  </a:rPr>
                                  <m:t>1</m:t>
                                </m:r>
                              </m:e>
                              <m:e>
                                <m:r>
                                  <a:rPr lang="zh-CN" altLang="en-US" i="0">
                                    <a:latin typeface="Cambria Math" panose="02040503050406030204" pitchFamily="18" charset="0"/>
                                  </a:rPr>
                                  <m:t>−</m:t>
                                </m:r>
                                <m:r>
                                  <a:rPr lang="zh-CN" altLang="en-US" i="0">
                                    <a:latin typeface="Cambria Math" panose="02040503050406030204" pitchFamily="18" charset="0"/>
                                  </a:rPr>
                                  <m:t>7</m:t>
                                </m:r>
                              </m:e>
                              <m:e>
                                <m:r>
                                  <a:rPr lang="zh-CN" altLang="en-US" i="0">
                                    <a:latin typeface="Cambria Math" panose="02040503050406030204" pitchFamily="18" charset="0"/>
                                  </a:rPr>
                                  <m:t>⋮</m:t>
                                </m:r>
                              </m:e>
                              <m:e>
                                <m:r>
                                  <a:rPr lang="zh-CN" altLang="en-US" i="0">
                                    <a:latin typeface="Cambria Math" panose="02040503050406030204" pitchFamily="18" charset="0"/>
                                  </a:rPr>
                                  <m:t>−</m:t>
                                </m:r>
                                <m:r>
                                  <a:rPr lang="zh-CN" altLang="en-US" i="0">
                                    <a:latin typeface="Cambria Math" panose="02040503050406030204" pitchFamily="18" charset="0"/>
                                  </a:rPr>
                                  <m:t>8</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3</m:t>
                                    </m:r>
                                  </m:den>
                                </m:f>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0</m:t>
                                </m:r>
                              </m:e>
                            </m:mr>
                          </m:m>
                        </m:e>
                      </m:d>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432390" y="1416015"/>
                <a:ext cx="6096000" cy="1350113"/>
              </a:xfrm>
              <a:prstGeom prst="rect">
                <a:avLst/>
              </a:prstGeom>
              <a:blipFill rotWithShape="1">
                <a:blip r:embed="rId2"/>
                <a:stretch>
                  <a:fillRect l="10" t="-44" r="1" b="5"/>
                </a:stretch>
              </a:blipFill>
            </p:spPr>
            <p:txBody>
              <a:bodyPr/>
              <a:lstStyle/>
              <a:p>
                <a:r>
                  <a:rPr lang="zh-CN" altLang="en-US">
                    <a:noFill/>
                  </a:rPr>
                  <a:t> </a:t>
                </a:r>
              </a:p>
            </p:txBody>
          </p:sp>
        </mc:Fallback>
      </mc:AlternateContent>
      <p:sp>
        <p:nvSpPr>
          <p:cNvPr id="9" name="文本框 8"/>
          <p:cNvSpPr txBox="1"/>
          <p:nvPr/>
        </p:nvSpPr>
        <p:spPr>
          <a:xfrm>
            <a:off x="616688" y="3039994"/>
            <a:ext cx="6312194" cy="923330"/>
          </a:xfrm>
          <a:prstGeom prst="rect">
            <a:avLst/>
          </a:prstGeom>
          <a:noFill/>
        </p:spPr>
        <p:txBody>
          <a:bodyPr wrap="square">
            <a:spAutoFit/>
          </a:bodyPr>
          <a:lstStyle/>
          <a:p>
            <a:r>
              <a:rPr lang="zh-CN" altLang="en-US" dirty="0"/>
              <a:t>观察该行阶梯形矩阵发现</a:t>
            </a:r>
            <a:r>
              <a:rPr lang="en-US" altLang="zh-CN" dirty="0"/>
              <a:t>,</a:t>
            </a:r>
            <a:r>
              <a:rPr lang="zh-CN" altLang="en-US" dirty="0"/>
              <a:t> </a:t>
            </a:r>
            <a:r>
              <a:rPr lang="en-US" altLang="zh-CN" dirty="0"/>
              <a:t>“</a:t>
            </a:r>
            <a:r>
              <a:rPr lang="zh-CN" altLang="en-US" dirty="0"/>
              <a:t>有矛盾方程</a:t>
            </a:r>
            <a:r>
              <a:rPr lang="en-US" altLang="zh-CN" dirty="0"/>
              <a:t>”</a:t>
            </a:r>
            <a:r>
              <a:rPr lang="zh-CN" altLang="en-US" dirty="0"/>
              <a:t>在该行阶梯形矩阵中的数学表达为</a:t>
            </a:r>
            <a:r>
              <a:rPr lang="en-US" altLang="zh-CN" dirty="0"/>
              <a:t>:</a:t>
            </a:r>
            <a:r>
              <a:rPr lang="zh-CN" altLang="en-US" dirty="0"/>
              <a:t>行阶梯形矩阵中虚线左边矩阵的秩小于整个行阶梯形矩阵的秩</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616688" y="3963324"/>
                <a:ext cx="6312194" cy="11694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1"/>
                                    <m:mcJc m:val="center"/>
                                  </m:mcPr>
                                </m:mc>
                              </m:mcs>
                              <m:plcHide m:val="on"/>
                              <m:ctrlPr>
                                <a:rPr lang="zh-CN" altLang="en-US" i="1">
                                  <a:solidFill>
                                    <a:srgbClr val="836967"/>
                                  </a:solidFill>
                                  <a:latin typeface="Cambria Math" panose="02040503050406030204" pitchFamily="18" charset="0"/>
                                </a:rPr>
                              </m:ctrlPr>
                            </m:mPr>
                            <m:m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3</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4</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5</m:t>
                                </m:r>
                              </m:e>
                            </m:mr>
                            <m:mr>
                              <m:e>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7</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2</m:t>
                                </m:r>
                              </m:e>
                            </m:mr>
                            <m:mr>
                              <m:e>
                                <m:r>
                                  <a:rPr lang="zh-CN" altLang="en-US" i="0">
                                    <a:latin typeface="Cambria Math" panose="02040503050406030204" pitchFamily="18" charset="0"/>
                                  </a:rPr>
                                  <m:t>3</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6</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9</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12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11</m:t>
                                </m:r>
                              </m:e>
                            </m:mr>
                            <m:mr>
                              <m:e>
                                <m:r>
                                  <a:rPr lang="zh-CN" altLang="en-US" i="0">
                                    <a:latin typeface="Cambria Math" panose="02040503050406030204" pitchFamily="18" charset="0"/>
                                  </a:rPr>
                                  <m:t>2</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0">
                                    <a:latin typeface="Cambria Math" panose="02040503050406030204" pitchFamily="18" charset="0"/>
                                  </a:rPr>
                                  <m:t>4</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0">
                                    <a:latin typeface="Cambria Math" panose="02040503050406030204" pitchFamily="18" charset="0"/>
                                  </a:rPr>
                                  <m:t>6</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0">
                                    <a:latin typeface="Cambria Math" panose="02040503050406030204" pitchFamily="18" charset="0"/>
                                  </a:rPr>
                                  <m:t>8</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4</m:t>
                                    </m:r>
                                  </m:sub>
                                </m:sSub>
                                <m:r>
                                  <a:rPr lang="zh-CN" altLang="en-US" i="0">
                                    <a:latin typeface="Cambria Math" panose="02040503050406030204" pitchFamily="18" charset="0"/>
                                  </a:rPr>
                                  <m:t>=</m:t>
                                </m:r>
                                <m:r>
                                  <a:rPr lang="zh-CN" altLang="en-US" i="0">
                                    <a:latin typeface="Cambria Math" panose="02040503050406030204" pitchFamily="18" charset="0"/>
                                  </a:rPr>
                                  <m:t>9</m:t>
                                </m:r>
                              </m:e>
                            </m:mr>
                          </m:m>
                        </m:e>
                      </m:d>
                      <m:limUpp>
                        <m:limUppPr>
                          <m:ctrlPr>
                            <a:rPr lang="zh-CN" altLang="en-US" i="1">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0">
                              <a:latin typeface="Cambria Math" panose="02040503050406030204" pitchFamily="18" charset="0"/>
                            </a:rPr>
                            <m:t>抽象</m:t>
                          </m:r>
                        </m:lim>
                      </m:limUpp>
                      <m:d>
                        <m:dPr>
                          <m:begChr m:val="["/>
                          <m:endChr m:val="]"/>
                          <m:ctrlPr>
                            <a:rPr lang="zh-CN" altLang="en-US" i="1">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2</m:t>
                                </m:r>
                              </m:e>
                              <m:e>
                                <m:r>
                                  <a:rPr lang="zh-CN" altLang="en-US" i="0">
                                    <a:latin typeface="Cambria Math" panose="02040503050406030204" pitchFamily="18" charset="0"/>
                                  </a:rPr>
                                  <m:t>−</m:t>
                                </m:r>
                                <m:r>
                                  <a:rPr lang="zh-CN" altLang="en-US" i="0">
                                    <a:latin typeface="Cambria Math" panose="02040503050406030204" pitchFamily="18" charset="0"/>
                                  </a:rPr>
                                  <m:t>2</m:t>
                                </m:r>
                              </m:e>
                              <m:e>
                                <m:r>
                                  <a:rPr lang="zh-CN" altLang="en-US" i="0">
                                    <a:latin typeface="Cambria Math" panose="02040503050406030204" pitchFamily="18" charset="0"/>
                                  </a:rPr>
                                  <m:t>7</m:t>
                                </m:r>
                              </m:e>
                              <m:e>
                                <m:r>
                                  <a:rPr lang="zh-CN" altLang="en-US" i="0">
                                    <a:latin typeface="Cambria Math" panose="02040503050406030204" pitchFamily="18" charset="0"/>
                                  </a:rPr>
                                  <m:t>1</m:t>
                                </m:r>
                              </m:e>
                              <m:e>
                                <m:r>
                                  <a:rPr lang="zh-CN" altLang="en-US" i="0">
                                    <a:latin typeface="Cambria Math" panose="02040503050406030204" pitchFamily="18" charset="0"/>
                                  </a:rPr>
                                  <m:t>⋮</m:t>
                                </m:r>
                              </m:e>
                              <m:e>
                                <m:r>
                                  <a:rPr lang="zh-CN" altLang="en-US" i="0">
                                    <a:latin typeface="Cambria Math" panose="02040503050406030204" pitchFamily="18" charset="0"/>
                                  </a:rPr>
                                  <m:t>2</m:t>
                                </m:r>
                              </m:e>
                            </m:mr>
                            <m:mr>
                              <m:e>
                                <m:r>
                                  <a:rPr lang="zh-CN" altLang="en-US" i="0">
                                    <a:latin typeface="Cambria Math" panose="02040503050406030204" pitchFamily="18" charset="0"/>
                                  </a:rPr>
                                  <m:t>3</m:t>
                                </m:r>
                              </m:e>
                              <m:e>
                                <m:r>
                                  <a:rPr lang="zh-CN" altLang="en-US" i="0">
                                    <a:latin typeface="Cambria Math" panose="02040503050406030204" pitchFamily="18" charset="0"/>
                                  </a:rPr>
                                  <m:t>6</m:t>
                                </m:r>
                              </m:e>
                              <m:e>
                                <m:r>
                                  <a:rPr lang="zh-CN" altLang="en-US" i="0">
                                    <a:latin typeface="Cambria Math" panose="02040503050406030204" pitchFamily="18" charset="0"/>
                                  </a:rPr>
                                  <m:t>9</m:t>
                                </m:r>
                              </m:e>
                              <m:e>
                                <m:r>
                                  <a:rPr lang="zh-CN" altLang="en-US" i="0">
                                    <a:latin typeface="Cambria Math" panose="02040503050406030204" pitchFamily="18" charset="0"/>
                                  </a:rPr>
                                  <m:t>12</m:t>
                                </m:r>
                              </m:e>
                              <m:e>
                                <m:r>
                                  <a:rPr lang="zh-CN" altLang="en-US" i="0">
                                    <a:latin typeface="Cambria Math" panose="02040503050406030204" pitchFamily="18" charset="0"/>
                                  </a:rPr>
                                  <m:t>⋮</m:t>
                                </m:r>
                              </m:e>
                              <m:e>
                                <m:r>
                                  <a:rPr lang="zh-CN" altLang="en-US" i="0">
                                    <a:latin typeface="Cambria Math" panose="02040503050406030204" pitchFamily="18" charset="0"/>
                                  </a:rPr>
                                  <m:t>11</m:t>
                                </m:r>
                              </m:e>
                            </m:mr>
                            <m:mr>
                              <m:e>
                                <m:r>
                                  <a:rPr lang="zh-CN" altLang="en-US" i="0">
                                    <a:latin typeface="Cambria Math" panose="02040503050406030204" pitchFamily="18" charset="0"/>
                                  </a:rPr>
                                  <m:t>2</m:t>
                                </m:r>
                              </m:e>
                              <m:e>
                                <m:r>
                                  <a:rPr lang="zh-CN" altLang="en-US" i="0">
                                    <a:latin typeface="Cambria Math" panose="02040503050406030204" pitchFamily="18" charset="0"/>
                                  </a:rPr>
                                  <m:t>4</m:t>
                                </m:r>
                              </m:e>
                              <m:e>
                                <m:r>
                                  <a:rPr lang="zh-CN" altLang="en-US" i="0">
                                    <a:latin typeface="Cambria Math" panose="02040503050406030204" pitchFamily="18" charset="0"/>
                                  </a:rPr>
                                  <m:t>6</m:t>
                                </m:r>
                              </m:e>
                              <m:e>
                                <m:r>
                                  <a:rPr lang="zh-CN" altLang="en-US" i="0">
                                    <a:latin typeface="Cambria Math" panose="02040503050406030204" pitchFamily="18" charset="0"/>
                                  </a:rPr>
                                  <m:t>8</m:t>
                                </m:r>
                              </m:e>
                              <m:e>
                                <m:r>
                                  <a:rPr lang="zh-CN" altLang="en-US" i="0">
                                    <a:latin typeface="Cambria Math" panose="02040503050406030204" pitchFamily="18" charset="0"/>
                                  </a:rPr>
                                  <m:t>⋮</m:t>
                                </m:r>
                              </m:e>
                              <m:e>
                                <m:r>
                                  <a:rPr lang="zh-CN" altLang="en-US" i="0">
                                    <a:latin typeface="Cambria Math" panose="02040503050406030204" pitchFamily="18" charset="0"/>
                                  </a:rPr>
                                  <m:t>9</m:t>
                                </m:r>
                              </m:e>
                            </m:mr>
                          </m:m>
                        </m:e>
                      </m:d>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616688" y="3963324"/>
                <a:ext cx="6312194" cy="1169423"/>
              </a:xfrm>
              <a:prstGeom prst="rect">
                <a:avLst/>
              </a:prstGeom>
              <a:blipFill rotWithShape="1">
                <a:blip r:embed="rId3"/>
                <a:stretch>
                  <a:fillRect l="-2" t="-25" r="6"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7974419" y="3872978"/>
                <a:ext cx="2883195" cy="1350113"/>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mcs>
                                <m:mc>
                                  <m:mcPr>
                                    <m:count m:val="6"/>
                                    <m:mcJc m:val="center"/>
                                  </m:mcPr>
                                </m:mc>
                              </m:mcs>
                              <m:plcHide m:val="on"/>
                              <m:ctrlPr>
                                <a:rPr lang="zh-CN" altLang="en-US" i="1">
                                  <a:solidFill>
                                    <a:srgbClr val="836967"/>
                                  </a:solidFill>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2</m:t>
                                </m:r>
                              </m:e>
                              <m:e>
                                <m:r>
                                  <a:rPr lang="zh-CN" altLang="en-US" i="0">
                                    <a:latin typeface="Cambria Math" panose="02040503050406030204" pitchFamily="18" charset="0"/>
                                  </a:rPr>
                                  <m:t>3</m:t>
                                </m:r>
                              </m:e>
                              <m:e>
                                <m:r>
                                  <a:rPr lang="zh-CN" altLang="en-US" i="0">
                                    <a:latin typeface="Cambria Math" panose="02040503050406030204" pitchFamily="18" charset="0"/>
                                  </a:rPr>
                                  <m:t>4</m:t>
                                </m:r>
                              </m:e>
                              <m:e>
                                <m:r>
                                  <a:rPr lang="zh-CN" altLang="en-US" i="0">
                                    <a:latin typeface="Cambria Math" panose="02040503050406030204" pitchFamily="18" charset="0"/>
                                  </a:rPr>
                                  <m:t>⋮</m:t>
                                </m:r>
                              </m:e>
                              <m:e>
                                <m:r>
                                  <a:rPr lang="zh-CN" altLang="en-US" i="0">
                                    <a:latin typeface="Cambria Math" panose="02040503050406030204" pitchFamily="18" charset="0"/>
                                  </a:rPr>
                                  <m:t>5</m:t>
                                </m:r>
                              </m:e>
                            </m:mr>
                            <m:mr>
                              <m:e>
                                <m:r>
                                  <a:rPr lang="zh-CN" altLang="en-US" i="0">
                                    <a:latin typeface="Cambria Math" panose="02040503050406030204" pitchFamily="18" charset="0"/>
                                  </a:rPr>
                                  <m:t>0</m:t>
                                </m:r>
                              </m:e>
                              <m:e>
                                <m:r>
                                  <a:rPr lang="zh-CN" altLang="en-US" i="0">
                                    <a:latin typeface="Cambria Math" panose="02040503050406030204" pitchFamily="18" charset="0"/>
                                  </a:rPr>
                                  <m:t>−</m:t>
                                </m:r>
                                <m:r>
                                  <a:rPr lang="zh-CN" altLang="en-US" i="0">
                                    <a:latin typeface="Cambria Math" panose="02040503050406030204" pitchFamily="18" charset="0"/>
                                  </a:rPr>
                                  <m:t>4</m:t>
                                </m:r>
                              </m:e>
                              <m:e>
                                <m:r>
                                  <a:rPr lang="zh-CN" altLang="en-US" i="0">
                                    <a:latin typeface="Cambria Math" panose="02040503050406030204" pitchFamily="18" charset="0"/>
                                  </a:rPr>
                                  <m:t>1</m:t>
                                </m:r>
                              </m:e>
                              <m:e>
                                <m:r>
                                  <a:rPr lang="zh-CN" altLang="en-US" i="0">
                                    <a:latin typeface="Cambria Math" panose="02040503050406030204" pitchFamily="18" charset="0"/>
                                  </a:rPr>
                                  <m:t>−</m:t>
                                </m:r>
                                <m:r>
                                  <a:rPr lang="zh-CN" altLang="en-US" i="0">
                                    <a:latin typeface="Cambria Math" panose="02040503050406030204" pitchFamily="18" charset="0"/>
                                  </a:rPr>
                                  <m:t>7</m:t>
                                </m:r>
                              </m:e>
                              <m:e>
                                <m:r>
                                  <a:rPr lang="zh-CN" altLang="en-US" i="0">
                                    <a:latin typeface="Cambria Math" panose="02040503050406030204" pitchFamily="18" charset="0"/>
                                  </a:rPr>
                                  <m:t>⋮</m:t>
                                </m:r>
                              </m:e>
                              <m:e>
                                <m:r>
                                  <a:rPr lang="zh-CN" altLang="en-US" i="0">
                                    <a:latin typeface="Cambria Math" panose="02040503050406030204" pitchFamily="18" charset="0"/>
                                  </a:rPr>
                                  <m:t>−</m:t>
                                </m:r>
                                <m:r>
                                  <a:rPr lang="zh-CN" altLang="en-US" i="0">
                                    <a:latin typeface="Cambria Math" panose="02040503050406030204" pitchFamily="18" charset="0"/>
                                  </a:rPr>
                                  <m:t>8</m:t>
                                </m:r>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num>
                                  <m:den>
                                    <m:r>
                                      <a:rPr lang="zh-CN" altLang="en-US" i="0">
                                        <a:latin typeface="Cambria Math" panose="02040503050406030204" pitchFamily="18" charset="0"/>
                                      </a:rPr>
                                      <m:t>3</m:t>
                                    </m:r>
                                  </m:den>
                                </m:f>
                              </m:e>
                            </m:mr>
                            <m:mr>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0</m:t>
                                </m:r>
                              </m:e>
                              <m:e>
                                <m:r>
                                  <a:rPr lang="zh-CN" altLang="en-US" i="0">
                                    <a:latin typeface="Cambria Math" panose="02040503050406030204" pitchFamily="18" charset="0"/>
                                  </a:rPr>
                                  <m:t>⋮</m:t>
                                </m:r>
                              </m:e>
                              <m:e>
                                <m:r>
                                  <a:rPr lang="zh-CN" altLang="en-US" i="0">
                                    <a:latin typeface="Cambria Math" panose="02040503050406030204" pitchFamily="18" charset="0"/>
                                  </a:rPr>
                                  <m:t>0</m:t>
                                </m:r>
                              </m:e>
                            </m:mr>
                          </m:m>
                        </m:e>
                      </m:d>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7974419" y="3872978"/>
                <a:ext cx="2883195" cy="1350113"/>
              </a:xfrm>
              <a:prstGeom prst="rect">
                <a:avLst/>
              </a:prstGeom>
              <a:blipFill rotWithShape="1">
                <a:blip r:embed="rId4"/>
                <a:stretch>
                  <a:fillRect l="-3" t="-8" r="1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6822558" y="4186566"/>
                <a:ext cx="1405270" cy="538930"/>
              </a:xfrm>
              <a:prstGeom prst="rect">
                <a:avLst/>
              </a:prstGeom>
              <a:noFill/>
            </p:spPr>
            <p:txBody>
              <a:bodyPr wrap="square">
                <a:spAutoFit/>
              </a:bodyPr>
              <a:lstStyle/>
              <a:p>
                <a14:m>
                  <m:oMathPara xmlns:m="http://schemas.openxmlformats.org/officeDocument/2006/math">
                    <m:oMathParaPr>
                      <m:jc m:val="left"/>
                    </m:oMathParaPr>
                    <m:oMath xmlns:m="http://schemas.openxmlformats.org/officeDocument/2006/math">
                      <m:limUpp>
                        <m:limUppPr>
                          <m:ctrlPr>
                            <a:rPr lang="zh-CN" altLang="en-US" i="1" smtClean="0">
                              <a:solidFill>
                                <a:srgbClr val="836967"/>
                              </a:solidFill>
                              <a:latin typeface="Cambria Math" panose="02040503050406030204" pitchFamily="18" charset="0"/>
                            </a:rPr>
                          </m:ctrlPr>
                        </m:limUppPr>
                        <m:e>
                          <m:r>
                            <a:rPr lang="zh-CN" altLang="en-US" i="0">
                              <a:latin typeface="Cambria Math" panose="02040503050406030204" pitchFamily="18" charset="0"/>
                            </a:rPr>
                            <m:t>⇒</m:t>
                          </m:r>
                        </m:e>
                        <m:lim>
                          <m:r>
                            <a:rPr lang="zh-CN" altLang="en-US" i="1">
                              <a:latin typeface="Cambria Math" panose="02040503050406030204" pitchFamily="18" charset="0"/>
                            </a:rPr>
                            <m:t>初等行变换</m:t>
                          </m:r>
                        </m:lim>
                      </m:limUpp>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6822558" y="4186566"/>
                <a:ext cx="1405270" cy="538930"/>
              </a:xfrm>
              <a:prstGeom prst="rect">
                <a:avLst/>
              </a:prstGeom>
              <a:blipFill rotWithShape="1">
                <a:blip r:embed="rId5"/>
                <a:stretch>
                  <a:fillRect l="-8" t="-2" r="9" b="86"/>
                </a:stretch>
              </a:blipFill>
            </p:spPr>
            <p:txBody>
              <a:bodyPr/>
              <a:lstStyle/>
              <a:p>
                <a:r>
                  <a:rPr lang="zh-CN" altLang="en-US">
                    <a:noFill/>
                  </a:rPr>
                  <a:t> </a:t>
                </a:r>
              </a:p>
            </p:txBody>
          </p:sp>
        </mc:Fallback>
      </mc:AlternateContent>
      <p:sp>
        <p:nvSpPr>
          <p:cNvPr id="18" name="文本框 17"/>
          <p:cNvSpPr txBox="1"/>
          <p:nvPr/>
        </p:nvSpPr>
        <p:spPr>
          <a:xfrm>
            <a:off x="616688" y="5414415"/>
            <a:ext cx="10745972" cy="1477328"/>
          </a:xfrm>
          <a:prstGeom prst="rect">
            <a:avLst/>
          </a:prstGeom>
          <a:noFill/>
        </p:spPr>
        <p:txBody>
          <a:bodyPr wrap="square">
            <a:spAutoFit/>
          </a:bodyPr>
          <a:lstStyle/>
          <a:p>
            <a:r>
              <a:rPr lang="zh-CN" altLang="en-US" dirty="0"/>
              <a:t>因为初等变换</a:t>
            </a:r>
            <a:r>
              <a:rPr lang="en-US" altLang="zh-CN" dirty="0"/>
              <a:t>(</a:t>
            </a:r>
            <a:r>
              <a:rPr lang="zh-CN" altLang="en-US" dirty="0"/>
              <a:t>行</a:t>
            </a:r>
            <a:r>
              <a:rPr lang="en-US" altLang="zh-CN" dirty="0"/>
              <a:t>,</a:t>
            </a:r>
            <a:r>
              <a:rPr lang="zh-CN" altLang="en-US" dirty="0"/>
              <a:t>列</a:t>
            </a:r>
            <a:r>
              <a:rPr lang="en-US" altLang="zh-CN" dirty="0"/>
              <a:t>)</a:t>
            </a:r>
            <a:r>
              <a:rPr lang="zh-CN" altLang="en-US" dirty="0"/>
              <a:t>不改变矩阵的秩</a:t>
            </a:r>
            <a:r>
              <a:rPr lang="en-US" altLang="zh-CN" dirty="0"/>
              <a:t>,</a:t>
            </a:r>
            <a:r>
              <a:rPr lang="zh-CN" altLang="en-US" dirty="0"/>
              <a:t>所以</a:t>
            </a:r>
            <a:endParaRPr lang="en-US" altLang="zh-CN" dirty="0"/>
          </a:p>
          <a:p>
            <a:pPr marL="285750" indent="-285750">
              <a:buFont typeface="Arial" panose="020B0604020202020204" pitchFamily="34" charset="0"/>
              <a:buChar char="•"/>
            </a:pPr>
            <a:r>
              <a:rPr lang="zh-CN" altLang="en-US" dirty="0"/>
              <a:t>行阶梯形矩阵中虚线左边矩阵的秩 </a:t>
            </a:r>
            <a:r>
              <a:rPr lang="en-US" altLang="zh-CN" dirty="0"/>
              <a:t>= </a:t>
            </a:r>
            <a:r>
              <a:rPr lang="zh-CN" altLang="en-US" dirty="0"/>
              <a:t>系数矩阵的秩</a:t>
            </a:r>
            <a:endParaRPr lang="en-US" altLang="zh-CN" dirty="0"/>
          </a:p>
          <a:p>
            <a:pPr marL="285750" indent="-285750">
              <a:buFont typeface="Arial" panose="020B0604020202020204" pitchFamily="34" charset="0"/>
              <a:buChar char="•"/>
            </a:pPr>
            <a:r>
              <a:rPr lang="zh-CN" altLang="en-US" dirty="0"/>
              <a:t>整个行阶梯形矩阵的秩 </a:t>
            </a:r>
            <a:r>
              <a:rPr lang="en-US" altLang="zh-CN" dirty="0"/>
              <a:t>= </a:t>
            </a:r>
            <a:r>
              <a:rPr lang="zh-CN" altLang="en-US" dirty="0"/>
              <a:t>增广矩阵的秩</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i="1" dirty="0">
                <a:solidFill>
                  <a:srgbClr val="FF0000"/>
                </a:solidFill>
              </a:rPr>
              <a:t>故</a:t>
            </a:r>
            <a:r>
              <a:rPr lang="en-US" altLang="zh-CN" i="1" dirty="0">
                <a:solidFill>
                  <a:srgbClr val="FF0000"/>
                </a:solidFill>
              </a:rPr>
              <a:t>: “</a:t>
            </a:r>
            <a:r>
              <a:rPr lang="zh-CN" altLang="en-US" i="1" dirty="0">
                <a:solidFill>
                  <a:srgbClr val="FF0000"/>
                </a:solidFill>
              </a:rPr>
              <a:t>有矛盾方程</a:t>
            </a:r>
            <a:r>
              <a:rPr lang="en-US" altLang="zh-CN" i="1" dirty="0">
                <a:solidFill>
                  <a:srgbClr val="FF0000"/>
                </a:solidFill>
              </a:rPr>
              <a:t>”</a:t>
            </a:r>
            <a:r>
              <a:rPr lang="zh-CN" altLang="en-US" i="1" dirty="0">
                <a:solidFill>
                  <a:srgbClr val="FF0000"/>
                </a:solidFill>
              </a:rPr>
              <a:t>在该行阶梯形矩阵中的数学表达转化为</a:t>
            </a:r>
            <a:r>
              <a:rPr lang="en-US" altLang="zh-CN" i="1" dirty="0">
                <a:solidFill>
                  <a:srgbClr val="FF0000"/>
                </a:solidFill>
              </a:rPr>
              <a:t>:</a:t>
            </a:r>
            <a:r>
              <a:rPr lang="zh-CN" altLang="en-US" i="1" dirty="0">
                <a:solidFill>
                  <a:srgbClr val="FF0000"/>
                </a:solidFill>
              </a:rPr>
              <a:t>系数矩阵的秩 不等于增广矩阵的秩</a:t>
            </a:r>
            <a:endParaRPr lang="zh-CN" altLang="en-US" i="1" dirty="0">
              <a:solidFill>
                <a:srgbClr val="FF0000"/>
              </a:solidFill>
            </a:endParaRPr>
          </a:p>
        </p:txBody>
      </p:sp>
      <p:sp>
        <p:nvSpPr>
          <p:cNvPr id="19" name="矩形: 圆角 18"/>
          <p:cNvSpPr/>
          <p:nvPr/>
        </p:nvSpPr>
        <p:spPr>
          <a:xfrm>
            <a:off x="4423144" y="4012900"/>
            <a:ext cx="1573619" cy="118980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stCxn id="22" idx="1"/>
            <a:endCxn id="19" idx="0"/>
          </p:cNvCxnSpPr>
          <p:nvPr/>
        </p:nvCxnSpPr>
        <p:spPr>
          <a:xfrm flipH="1">
            <a:off x="5209954" y="2055237"/>
            <a:ext cx="786809" cy="19576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996763" y="1870571"/>
            <a:ext cx="1107996" cy="369332"/>
          </a:xfrm>
          <a:prstGeom prst="rect">
            <a:avLst/>
          </a:prstGeom>
          <a:noFill/>
        </p:spPr>
        <p:txBody>
          <a:bodyPr wrap="none" rtlCol="0">
            <a:spAutoFit/>
          </a:bodyPr>
          <a:lstStyle/>
          <a:p>
            <a:r>
              <a:rPr lang="zh-CN" altLang="en-US" dirty="0"/>
              <a:t>系数矩阵</a:t>
            </a:r>
            <a:endParaRPr lang="zh-CN" altLang="en-US" dirty="0"/>
          </a:p>
        </p:txBody>
      </p:sp>
      <p:sp>
        <p:nvSpPr>
          <p:cNvPr id="25" name="矩形 24"/>
          <p:cNvSpPr/>
          <p:nvPr/>
        </p:nvSpPr>
        <p:spPr>
          <a:xfrm>
            <a:off x="4238847" y="3872978"/>
            <a:ext cx="2690035" cy="145747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8" idx="1"/>
            <a:endCxn id="25" idx="0"/>
          </p:cNvCxnSpPr>
          <p:nvPr/>
        </p:nvCxnSpPr>
        <p:spPr>
          <a:xfrm flipH="1">
            <a:off x="5583865" y="2091071"/>
            <a:ext cx="2250339" cy="178190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834204" y="1906405"/>
            <a:ext cx="1107996" cy="369332"/>
          </a:xfrm>
          <a:prstGeom prst="rect">
            <a:avLst/>
          </a:prstGeom>
          <a:noFill/>
        </p:spPr>
        <p:txBody>
          <a:bodyPr wrap="none" rtlCol="0">
            <a:spAutoFit/>
          </a:bodyPr>
          <a:lstStyle/>
          <a:p>
            <a:r>
              <a:rPr lang="zh-CN" altLang="en-US" dirty="0"/>
              <a:t>增广矩阵</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2750702"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行列式的计算</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728605" y="1091609"/>
                <a:ext cx="11463395" cy="5201296"/>
              </a:xfrm>
              <a:prstGeom prst="rect">
                <a:avLst/>
              </a:prstGeom>
              <a:noFill/>
            </p:spPr>
            <p:txBody>
              <a:bodyPr wrap="none" rtlCol="0">
                <a:spAutoFit/>
              </a:bodyPr>
              <a:lstStyle/>
              <a:p>
                <a:pPr marL="342900" lvl="0" indent="-342900">
                  <a:spcAft>
                    <a:spcPts val="1000"/>
                  </a:spcAf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常用方法:</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行列式性质结合行列式按行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展开定理:行列式等于它的任一行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的各元素与其对应的代数余子式的乘</a:t>
                </a:r>
                <a:b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积之和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推论</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的元素与另一行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的对应元素的代数余子式乘积之和等于零</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二阶矩阵:主对角元素乘积</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副对角元素乘积</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lvl="1">
                  <a:spcAft>
                    <a:spcPts val="1000"/>
                  </a:spcAft>
                  <a:tabLst>
                    <a:tab pos="457200" algn="l"/>
                  </a:tabLst>
                </a:pP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上三角,下三角,主对角行列式等于主对角线上元素得乘积</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1000"/>
                  </a:spcAft>
                  <a:tabLst>
                    <a:tab pos="457200" algn="l"/>
                  </a:tabLst>
                </a:pP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关于副对角线</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1000"/>
                  </a:spcAft>
                  <a:tabLst>
                    <a:tab pos="457200" algn="l"/>
                  </a:tabLst>
                </a:pPr>
                <a:r>
                  <a:rPr lang="en-US" altLang="zh-CN" dirty="0">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limUpp>
                                <m:limUp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lim>
                                  <m:limUpp>
                                    <m:limUp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lim>
                                  </m:limUpp>
                                </m:lim>
                              </m:limUpp>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limUpp>
                                <m:limUp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lim>
                                  <m:limUpp>
                                    <m:limUp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lim>
                                  </m:limUpp>
                                </m:lim>
                              </m:limUpp>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sup>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den>
                        </m:f>
                      </m:sup>
                    </m:sSup>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Aft>
                    <a:spcPts val="1000"/>
                  </a:spcAft>
                  <a:tabLst>
                    <a:tab pos="457200" algn="l"/>
                  </a:tabLst>
                </a:pP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728605" y="1091609"/>
                <a:ext cx="11463395" cy="5201296"/>
              </a:xfrm>
              <a:prstGeom prst="rect">
                <a:avLst/>
              </a:prstGeom>
              <a:blipFill rotWithShape="1">
                <a:blip r:embed="rId1"/>
                <a:stretch>
                  <a:fillRect l="-2" t="-1" b="-524"/>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2750702"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行列式的计算</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559982" y="1119964"/>
                <a:ext cx="11426455" cy="6039730"/>
              </a:xfrm>
              <a:prstGeom prst="rect">
                <a:avLst/>
              </a:prstGeom>
              <a:noFill/>
            </p:spPr>
            <p:txBody>
              <a:bodyPr wrap="square" rtlCol="0">
                <a:spAutoFit/>
              </a:bodyPr>
              <a:lstStyle/>
              <a:p>
                <a:pPr marL="342900" lvl="0" indent="-342900">
                  <a:spcAft>
                    <a:spcPts val="1000"/>
                  </a:spcAf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抽象型行列式</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题型特点: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题目给你一个方阵,以及它对应的行列式的值,还有给一个关于矩阵乘法的等式,让你求另一个</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方</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阵的行列式的值</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已知</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|f(A)|</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方法:看到方阵A,立马想到逆,代数余子式</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伴随矩阵</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相关的所有关于行列式的性质,然后把题目给的f</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做恒等变换,结合相关性质代换计算出结果</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举例:</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spcAft>
                    <a:spcPts val="1000"/>
                  </a:spcAft>
                  <a:buFont typeface="Arial" panose="020B0604020202020204" pitchFamily="34" charset="0"/>
                  <a:buChar char="–"/>
                  <a:tabLst>
                    <a:tab pos="457200" algn="l"/>
                  </a:tabLst>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设</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为三阶方阵</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且</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因为在已知性质中有</a:t>
                </a:r>
                <a14:m>
                  <m:oMath xmlns:m="http://schemas.openxmlformats.org/officeDocument/2006/math">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𝐵</m:t>
                    </m:r>
                  </m:oMath>
                </a14:m>
                <a:r>
                  <a:rPr lang="en-US" altLang="zh-CN"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 </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所以不能把以上行列式拆开</a:t>
                </a:r>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得到思路</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使用公式</a:t>
                </a: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把</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的逆和</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的伴随统一为</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的逆或</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的伴随</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这里选择统一为</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的逆 </a:t>
                </a:r>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r>
                  <a:rPr lang="zh-CN" altLang="en-US" dirty="0">
                    <a:ea typeface="宋体" panose="02010600030101010101" pitchFamily="2" charset="-122"/>
                    <a:cs typeface="Times New Roman" panose="02020603050405020304" pitchFamily="18" charset="0"/>
                  </a:rPr>
                  <a:t>知识</a:t>
                </a:r>
                <a14:m>
                  <m:oMath xmlns:m="http://schemas.openxmlformats.org/officeDocument/2006/math">
                    <m:r>
                      <a:rPr lang="zh-CN" altLang="en-US" sz="1800" i="1" dirty="0" smtClean="0">
                        <a:effectLst/>
                        <a:latin typeface="Cambria Math" panose="02040503050406030204" pitchFamily="18" charset="0"/>
                        <a:ea typeface="宋体" panose="02010600030101010101" pitchFamily="2" charset="-122"/>
                        <a:cs typeface="Times New Roman" panose="02020603050405020304" pitchFamily="18" charset="0"/>
                      </a:rPr>
                      <m:t>点</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𝑘𝐴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den>
                    </m:f>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dirty="0">
                    <a:effectLst/>
                    <a:latin typeface="Cambria" panose="02040503050406030204" pitchFamily="18" charset="0"/>
                    <a:ea typeface="宋体" panose="02010600030101010101" pitchFamily="2" charset="-122"/>
                    <a:cs typeface="Times New Roman" panose="02020603050405020304" pitchFamily="18" charset="0"/>
                  </a:rPr>
                  <a:t>     ,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𝑘𝐴</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𝑘</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𝑛</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effectLst/>
                    <a:latin typeface="Cambria" panose="02040503050406030204" pitchFamily="18" charset="0"/>
                    <a:ea typeface="宋体" panose="02010600030101010101" pitchFamily="2" charset="-122"/>
                    <a:cs typeface="Times New Roman" panose="02020603050405020304" pitchFamily="18" charset="0"/>
                  </a:rPr>
                  <a:t>|A|</a:t>
                </a:r>
                <a:r>
                  <a:rPr lang="zh-CN" altLang="zh-CN" dirty="0">
                    <a:ea typeface="Cambria Math" panose="02040503050406030204" pitchFamily="18" charset="0"/>
                    <a:cs typeface="Times New Roman" panose="02020603050405020304" pitchFamily="18" charset="0"/>
                  </a:rPr>
                  <a:t> </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dirty="0">
                    <a:effectLst/>
                    <a:latin typeface="Cambria" panose="02040503050406030204" pitchFamily="18" charset="0"/>
                    <a:ea typeface="宋体" panose="02010600030101010101" pitchFamily="2" charset="-122"/>
                    <a:cs typeface="Times New Roman" panose="02020603050405020304" pitchFamily="18" charset="0"/>
                  </a:rPr>
                  <a:t>      ,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𝐴</m:t>
                        </m:r>
                        <m:r>
                          <a:rPr lang="en-US" altLang="zh-CN" i="1">
                            <a:latin typeface="Cambria Math" panose="02040503050406030204" pitchFamily="18" charset="0"/>
                            <a:ea typeface="宋体" panose="02010600030101010101" pitchFamily="2" charset="-122"/>
                            <a:cs typeface="Times New Roman" panose="02020603050405020304" pitchFamily="18" charset="0"/>
                          </a:rPr>
                          <m:t>|</m:t>
                        </m:r>
                      </m:den>
                    </m:f>
                  </m:oMath>
                </a14:m>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den>
                    </m:f>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Cambria Math" panose="02040503050406030204" pitchFamily="18" charset="0"/>
                            <a:cs typeface="Times New Roman" panose="02020603050405020304" pitchFamily="18" charset="0"/>
                          </a:rPr>
                          <m:t>3</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ea typeface="Cambria Math" panose="02040503050406030204" pitchFamily="18" charset="0"/>
                            <a:cs typeface="Times New Roman" panose="02020603050405020304" pitchFamily="18" charset="0"/>
                          </a:rPr>
                          <m:t>2</m:t>
                        </m:r>
                      </m:e>
                      <m:sup>
                        <m:r>
                          <a:rPr lang="en-US" altLang="zh-CN" i="1">
                            <a:latin typeface="Cambria Math" panose="02040503050406030204" pitchFamily="18" charset="0"/>
                            <a:ea typeface="宋体" panose="02010600030101010101" pitchFamily="2" charset="-122"/>
                            <a:cs typeface="Times New Roman" panose="02020603050405020304" pitchFamily="18" charset="0"/>
                          </a:rPr>
                          <m:t>3</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r>
                      <m:rPr>
                        <m:nor/>
                      </m:rPr>
                      <a:rPr lang="en-US" altLang="zh-CN" dirty="0">
                        <a:latin typeface="Cambria" panose="02040503050406030204" pitchFamily="18" charset="0"/>
                        <a:ea typeface="宋体" panose="02010600030101010101" pitchFamily="2" charset="-122"/>
                        <a:cs typeface="Times New Roman" panose="02020603050405020304" pitchFamily="18" charset="0"/>
                      </a:rPr>
                      <m:t>|</m:t>
                    </m:r>
                    <m:r>
                      <m:rPr>
                        <m:nor/>
                      </m:rPr>
                      <a:rPr lang="en-US" altLang="zh-CN" dirty="0">
                        <a:latin typeface="Cambria" panose="02040503050406030204" pitchFamily="18" charset="0"/>
                        <a:ea typeface="宋体" panose="02010600030101010101" pitchFamily="2" charset="-122"/>
                        <a:cs typeface="Times New Roman" panose="02020603050405020304" pitchFamily="18" charset="0"/>
                      </a:rPr>
                      <m:t>A</m:t>
                    </m:r>
                    <m:r>
                      <m:rPr>
                        <m:nor/>
                      </m:rPr>
                      <a:rPr lang="en-US" altLang="zh-CN" dirty="0">
                        <a:latin typeface="Cambria" panose="02040503050406030204" pitchFamily="18" charset="0"/>
                        <a:ea typeface="宋体" panose="02010600030101010101" pitchFamily="2" charset="-122"/>
                        <a:cs typeface="Times New Roman" panose="02020603050405020304" pitchFamily="18" charset="0"/>
                      </a:rPr>
                      <m:t>|</m:t>
                    </m:r>
                    <m:r>
                      <m:rPr>
                        <m:nor/>
                      </m:rPr>
                      <a:rPr lang="zh-CN" altLang="zh-CN" dirty="0">
                        <a:latin typeface="Cambria Math" panose="02040503050406030204" pitchFamily="18" charset="0"/>
                        <a:ea typeface="Cambria Math" panose="02040503050406030204" pitchFamily="18" charset="0"/>
                        <a:cs typeface="Times New Roman" panose="02020603050405020304" pitchFamily="18" charset="0"/>
                      </a:rPr>
                      <m:t> </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Cambria" panose="02040503050406030204" pitchFamily="18" charset="0"/>
                    <a:ea typeface="宋体" panose="02010600030101010101" pitchFamily="2" charset="-122"/>
                    <a:cs typeface="Times New Roman" panose="02020603050405020304" pitchFamily="18" charset="0"/>
                  </a:rPr>
                  <a:t> </a:t>
                </a:r>
                <a:r>
                  <a:rPr lang="zh-CN" altLang="en-US" dirty="0">
                    <a:latin typeface="Cambria" panose="02040503050406030204" pitchFamily="18" charset="0"/>
                    <a:ea typeface="宋体" panose="02010600030101010101" pitchFamily="2" charset="-122"/>
                    <a:cs typeface="Times New Roman" panose="02020603050405020304" pitchFamily="18" charset="0"/>
                  </a:rPr>
                  <a:t>结果</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r>
                  <a:rPr lang="zh-CN" altLang="en-US" dirty="0">
                    <a:latin typeface="Cambria" panose="02040503050406030204" pitchFamily="18" charset="0"/>
                    <a:ea typeface="宋体" panose="02010600030101010101" pitchFamily="2" charset="-122"/>
                    <a:cs typeface="Times New Roman" panose="02020603050405020304" pitchFamily="18" charset="0"/>
                  </a:rPr>
                  <a:t>这个题目还可以怎么考</a:t>
                </a:r>
                <a:r>
                  <a:rPr lang="en-US" altLang="zh-CN" dirty="0">
                    <a:latin typeface="Cambria" panose="02040503050406030204" pitchFamily="18" charset="0"/>
                    <a:ea typeface="宋体" panose="02010600030101010101" pitchFamily="2" charset="-122"/>
                    <a:cs typeface="Times New Roman" panose="02020603050405020304" pitchFamily="18" charset="0"/>
                  </a:rPr>
                  <a:t>?(</a:t>
                </a:r>
                <a:r>
                  <a:rPr lang="zh-CN" altLang="en-US" dirty="0">
                    <a:latin typeface="Cambria" panose="02040503050406030204" pitchFamily="18" charset="0"/>
                    <a:ea typeface="宋体" panose="02010600030101010101" pitchFamily="2" charset="-122"/>
                    <a:cs typeface="Times New Roman" panose="02020603050405020304" pitchFamily="18" charset="0"/>
                  </a:rPr>
                  <a:t>加大难度分块矩阵的行列式</a:t>
                </a:r>
                <a:r>
                  <a:rPr lang="en-US" altLang="zh-CN" dirty="0">
                    <a:latin typeface="Cambria" panose="02040503050406030204" pitchFamily="18" charset="0"/>
                    <a:ea typeface="宋体" panose="02010600030101010101" pitchFamily="2" charset="-122"/>
                    <a:cs typeface="Times New Roman" panose="02020603050405020304" pitchFamily="18" charset="0"/>
                  </a:rPr>
                  <a:t>)</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marL="1657350" lvl="3" indent="-285750">
                  <a:spcAft>
                    <a:spcPts val="1000"/>
                  </a:spcAft>
                  <a:buFont typeface="Arial" panose="020B0604020202020204" pitchFamily="34" charset="0"/>
                  <a:buChar char="–"/>
                  <a:tabLst>
                    <a:tab pos="457200" algn="l"/>
                  </a:tabLst>
                </a:pP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559982" y="1119964"/>
                <a:ext cx="11426455" cy="6039730"/>
              </a:xfrm>
              <a:prstGeom prst="rect">
                <a:avLst/>
              </a:prstGeom>
              <a:blipFill rotWithShape="1">
                <a:blip r:embed="rId1"/>
                <a:stretch>
                  <a:fillRect l="-5" t="-8" r="2" b="1"/>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2750702"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行列式的计算</a:t>
            </a:r>
            <a:endParaRPr lang="zh-CN" altLang="en-US" sz="3200" dirty="0">
              <a:latin typeface="宋体" panose="02010600030101010101" pitchFamily="2" charset="-122"/>
              <a:ea typeface="宋体" panose="02010600030101010101" pitchFamily="2" charset="-122"/>
            </a:endParaRPr>
          </a:p>
        </p:txBody>
      </p:sp>
      <p:sp>
        <p:nvSpPr>
          <p:cNvPr id="5" name="文本框 4"/>
          <p:cNvSpPr txBox="1"/>
          <p:nvPr/>
        </p:nvSpPr>
        <p:spPr>
          <a:xfrm>
            <a:off x="425303" y="1141228"/>
            <a:ext cx="11213326" cy="1990288"/>
          </a:xfrm>
          <a:prstGeom prst="rect">
            <a:avLst/>
          </a:prstGeom>
          <a:noFill/>
        </p:spPr>
        <p:txBody>
          <a:bodyPr wrap="none" rtlCol="0">
            <a:spAutoFit/>
          </a:bodyPr>
          <a:lstStyle/>
          <a:p>
            <a:pPr marL="342900" lvl="0" indent="-342900">
              <a:spcAft>
                <a:spcPts val="1000"/>
              </a:spcAf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参数型行列式</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行列式中的元素有一个为参数</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未知数</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且已知行列式的值</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,求行列式中未知参数的值</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1143000" lvl="2" indent="-228600">
              <a:spcAft>
                <a:spcPts val="1000"/>
              </a:spcAft>
              <a:buFont typeface="Arial" panose="020B0604020202020204" pitchFamily="34" charset="0"/>
              <a:buChar char="•"/>
              <a:tabLst>
                <a:tab pos="9144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总体思路:根据行列式的常用计算方法,可以得到关于该参数的一个方程,解方程即可得到该参数的值</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1143000" lvl="2" indent="-228600">
              <a:spcAft>
                <a:spcPts val="1000"/>
              </a:spcAft>
              <a:buFont typeface="Arial" panose="020B0604020202020204" pitchFamily="34" charset="0"/>
              <a:buChar char="•"/>
              <a:tabLst>
                <a:tab pos="9144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必会固定思路</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1600200" lvl="3" indent="-228600">
              <a:spcAft>
                <a:spcPts val="1000"/>
              </a:spcAft>
              <a:buFont typeface="Arial" panose="020B0604020202020204" pitchFamily="34" charset="0"/>
              <a:buChar char="–"/>
              <a:tabLst>
                <a:tab pos="1371600" algn="l"/>
              </a:tabLst>
            </a:pP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多次利用行列式的性质,使得行列式中某一行</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(列)</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出现带该参数的公因式,提取公因式</a:t>
            </a:r>
            <a:endParaRPr lang="zh-CN" altLang="zh-CN"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368596" y="572459"/>
                <a:ext cx="11419367" cy="5923096"/>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令</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求</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的值</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含参的公因式所在的行</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列</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一般有一个元素为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0,</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所以先用消出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0</a:t>
                </a:r>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法</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mr>
                          </m:m>
                        </m:e>
                      </m:d>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第三行减去第二行</m:t>
                          </m:r>
                        </m:lim>
                      </m:limUpp>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e>
                            </m:mr>
                          </m:m>
                        </m:e>
                      </m:d>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left"/>
                    </m:oMathParaPr>
                    <m:oMath xmlns:m="http://schemas.openxmlformats.org/officeDocument/2006/math">
                      <m:limUpp>
                        <m:limUp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li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第三列加到第二列</m:t>
                          </m:r>
                        </m:lim>
                      </m:limUp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17</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27</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168</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总结</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这样的问题两步</a:t>
                </a:r>
                <a:r>
                  <a:rPr lang="en-US" altLang="zh-CN" dirty="0">
                    <a:latin typeface="Cambria" panose="02040503050406030204" pitchFamily="18" charset="0"/>
                    <a:ea typeface="宋体" panose="02010600030101010101" pitchFamily="2" charset="-122"/>
                    <a:cs typeface="Times New Roman" panose="02020603050405020304" pitchFamily="18" charset="0"/>
                  </a:rPr>
                  <a:t>:1.</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消出</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0</a:t>
                </a:r>
                <a:r>
                  <a:rPr lang="en-US" altLang="zh-CN" dirty="0">
                    <a:latin typeface="Cambria" panose="02040503050406030204" pitchFamily="18" charset="0"/>
                    <a:ea typeface="宋体" panose="02010600030101010101" pitchFamily="2" charset="-122"/>
                    <a:cs typeface="Times New Roman" panose="02020603050405020304" pitchFamily="18" charset="0"/>
                  </a:rPr>
                  <a:t>  2.</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若</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为对称阵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一般一两步就可得到公因式</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若不是对称阵</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最多不超过三步</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得到含参公因式后提取公因式</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若不是以上方法</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这题得到的结果大概率就是</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18</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9</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的展开式</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45</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630</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2916</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68596" y="572459"/>
                <a:ext cx="11419367" cy="5923096"/>
              </a:xfrm>
              <a:prstGeom prst="rect">
                <a:avLst/>
              </a:prstGeom>
              <a:blipFill rotWithShape="1">
                <a:blip r:embed="rId1"/>
                <a:stretch>
                  <a:fillRect l="-3" t="-5" r="4" b="2"/>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2750702"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行列式的计算</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1105786" y="1155405"/>
                <a:ext cx="10322056" cy="5796074"/>
              </a:xfrm>
              <a:prstGeom prst="rect">
                <a:avLst/>
              </a:prstGeom>
              <a:noFill/>
            </p:spPr>
            <p:txBody>
              <a:bodyPr wrap="none" rtlCol="0">
                <a:spAutoFit/>
              </a:bodyPr>
              <a:lstStyle/>
              <a:p>
                <a:pPr marL="342900" lvl="0" indent="-342900">
                  <a:spcAft>
                    <a:spcPts val="1000"/>
                  </a:spcAft>
                  <a:buFont typeface="Arial" panose="020B0604020202020204" pitchFamily="34" charset="0"/>
                  <a:buChar char="•"/>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分块矩阵行列式</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lvl="0">
                  <a:spcAft>
                    <a:spcPts val="1000"/>
                  </a:spcAft>
                </a:pPr>
                <a:r>
                  <a:rPr lang="en-US" altLang="zh-CN" sz="1800" dirty="0">
                    <a:effectLst/>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都是方阵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不必同阶</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r>
                  <a:rPr lang="en-US" altLang="zh-CN" sz="1800" dirty="0">
                    <a:effectLst/>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plc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mr>
                        </m:m>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𝑛𝑚</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都是方阵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不必同阶</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分别为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的阶数</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范德蒙德行列式</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r>
                  <a:rPr lang="en-US" altLang="zh-CN" dirty="0">
                    <a:effectLst/>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mr>
                          <m:mr>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bSup>
                            </m:e>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bSup>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bSup>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mr>
                          <m:mr>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bSup>
                            </m:e>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bSup>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bSup>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nary>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共有</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i="1">
                        <a:effectLst/>
                        <a:latin typeface="Cambria Math" panose="02040503050406030204" pitchFamily="18" charset="0"/>
                        <a:ea typeface="宋体" panose="02010600030101010101" pitchFamily="2" charset="-122"/>
                        <a:cs typeface="Times New Roman" panose="02020603050405020304" pitchFamily="18" charset="0"/>
                      </a:rPr>
                      <m:t>个因子</m:t>
                    </m:r>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dirty="0">
                    <a:effectLst/>
                    <a:latin typeface="宋体" panose="02010600030101010101" pitchFamily="2" charset="-122"/>
                    <a:ea typeface="宋体" panose="02010600030101010101" pitchFamily="2" charset="-122"/>
                    <a:cs typeface="Times New Roman" panose="02020603050405020304" pitchFamily="18" charset="0"/>
                  </a:rPr>
                  <a:t>行</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列</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和相等型行列式</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当行列式中每一行的元素之和相等</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称为行和相等型</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时</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计算时把各列全部加到第一列</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pPr lvl="1">
                  <a:spcAft>
                    <a:spcPts val="1000"/>
                  </a:spcAft>
                  <a:tabLst>
                    <a:tab pos="457200" algn="l"/>
                  </a:tabLst>
                </a:pP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从第一列中提出公因式</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然后</a:t>
                </a:r>
                <a:r>
                  <a:rPr lang="en-US" altLang="zh-CN" dirty="0" err="1">
                    <a:effectLst/>
                    <a:latin typeface="Cambria" panose="02040503050406030204" pitchFamily="18" charset="0"/>
                    <a:ea typeface="宋体" panose="02010600030101010101" pitchFamily="2" charset="-122"/>
                    <a:cs typeface="Times New Roman" panose="02020603050405020304" pitchFamily="18" charset="0"/>
                  </a:rPr>
                  <a:t>,</a:t>
                </a: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各行都减去第一行就可以降阶</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宋体" panose="02010600030101010101" pitchFamily="2" charset="-122"/>
                    <a:ea typeface="宋体" panose="02010600030101010101" pitchFamily="2" charset="-122"/>
                    <a:cs typeface="Times New Roman" panose="02020603050405020304" pitchFamily="18" charset="0"/>
                  </a:rPr>
                  <a:t>列和相等型行列式同理</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105786" y="1155405"/>
                <a:ext cx="10322056" cy="5796074"/>
              </a:xfrm>
              <a:prstGeom prst="rect">
                <a:avLst/>
              </a:prstGeom>
              <a:blipFill rotWithShape="1">
                <a:blip r:embed="rId1"/>
                <a:stretch>
                  <a:fillRect l="-2" t="-6" r="4" b="2"/>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386" y="219740"/>
            <a:ext cx="2750702"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行列式的计算</a:t>
            </a:r>
            <a:endParaRPr lang="zh-CN" altLang="en-US" sz="32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389860" y="1268819"/>
                <a:ext cx="11412279" cy="3427220"/>
              </a:xfrm>
              <a:prstGeom prst="rect">
                <a:avLst/>
              </a:prstGeom>
              <a:noFill/>
            </p:spPr>
            <p:txBody>
              <a:bodyPr wrap="square" rtlCol="0">
                <a:spAutoFit/>
              </a:bodyPr>
              <a:lstStyle/>
              <a:p>
                <a:pPr marL="342900" lvl="0" indent="-342900">
                  <a:spcAft>
                    <a:spcPts val="1000"/>
                  </a:spcAft>
                  <a:buFont typeface="Arial" panose="020B0604020202020204" pitchFamily="34" charset="0"/>
                  <a:buChar char="•"/>
                </a:pPr>
                <a:r>
                  <a:rPr lang="en-US" altLang="zh-CN" dirty="0">
                    <a:effectLst/>
                    <a:latin typeface="宋体" panose="02010600030101010101" pitchFamily="2" charset="-122"/>
                    <a:ea typeface="宋体" panose="02010600030101010101" pitchFamily="2" charset="-122"/>
                    <a:cs typeface="Times New Roman" panose="02020603050405020304" pitchFamily="18" charset="0"/>
                  </a:rPr>
                  <a:t>爪型行列式</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14:m>
                  <m:oMath xmlns:m="http://schemas.openxmlformats.org/officeDocument/2006/math">
                    <m:r>
                      <a:rPr lang="en-US" altLang="zh-CN" b="0" i="1"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爪形行列式</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的计算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假设主对角上的元素分别为</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分为下面三种情况</a:t>
                </a:r>
                <a:r>
                  <a:rPr lang="en-US" altLang="zh-CN" dirty="0">
                    <a:latin typeface="Cambria" panose="02040503050406030204" pitchFamily="18" charset="0"/>
                    <a:ea typeface="宋体" panose="02010600030101010101" pitchFamily="2" charset="-122"/>
                    <a:cs typeface="Times New Roman" panose="02020603050405020304" pitchFamily="18" charset="0"/>
                  </a:rPr>
                  <a:t> </a:t>
                </a:r>
                <a:endParaRPr lang="zh-CN"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180"/>
                  </a:spcBef>
                  <a:spcAft>
                    <a:spcPts val="180"/>
                  </a:spcAft>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lvl="1">
                  <a:spcBef>
                    <a:spcPts val="180"/>
                  </a:spcBef>
                  <a:spcAft>
                    <a:spcPts val="180"/>
                  </a:spcAft>
                </a:pPr>
                <a14:m>
                  <m:oMathPara xmlns:m="http://schemas.openxmlformats.org/officeDocument/2006/math">
                    <m:oMathParaPr>
                      <m:jc m:val="left"/>
                    </m:oMathParaPr>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如果</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中有两个或者两个以上的元素为</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则必有两行成比例</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故</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lvl="1">
                  <a:spcBef>
                    <a:spcPts val="180"/>
                  </a:spcBef>
                  <a:spcAft>
                    <a:spcPts val="180"/>
                  </a:spcAft>
                </a:pPr>
                <a14:m>
                  <m:oMathPara xmlns:m="http://schemas.openxmlformats.org/officeDocument/2006/math">
                    <m:oMathParaPr>
                      <m:jc m:val="left"/>
                    </m:oMathParaPr>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如果</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中只有一个元素为</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则该元素所在行列只有一个元素不为</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直接行列式按行</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展开定理</m:t>
                      </m:r>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lvl="1">
                  <a:spcBef>
                    <a:spcPts val="180"/>
                  </a:spcBef>
                  <a:spcAft>
                    <a:spcPts val="180"/>
                  </a:spcAft>
                </a:pPr>
                <a14:m>
                  <m:oMathPara xmlns:m="http://schemas.openxmlformats.org/officeDocument/2006/math">
                    <m:oMathParaPr>
                      <m:jc m:val="left"/>
                    </m:oMathParaPr>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如果</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中所有元素都不为</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直接公式法</m:t>
                      </m:r>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lvl="1">
                  <a:spcBef>
                    <a:spcPts val="180"/>
                  </a:spcBef>
                  <a:spcAft>
                    <a:spcPts val="180"/>
                  </a:spcAft>
                </a:pPr>
                <a14:m>
                  <m:oMathPara xmlns:m="http://schemas.openxmlformats.org/officeDocument/2006/math">
                    <m:oMathParaPr>
                      <m:jc m:val="left"/>
                    </m:oMathParaPr>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5"/>
                                    <m:mcJc m:val="center"/>
                                  </m:mcPr>
                                </m:mc>
                              </m:mcs>
                              <m:plcHide m:val="on"/>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mr>
                            <m:m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e>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b>
                                </m:sSub>
                              </m:e>
                            </m:mr>
                          </m:m>
                        </m:e>
                      </m:d>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p>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e>
                      </m:nary>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p>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den>
                          </m:f>
                        </m:e>
                      </m:nary>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其中</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89860" y="1268819"/>
                <a:ext cx="11412279" cy="3427220"/>
              </a:xfrm>
              <a:prstGeom prst="rect">
                <a:avLst/>
              </a:prstGeom>
              <a:blipFill rotWithShape="1">
                <a:blip r:embed="rId1"/>
                <a:stretch>
                  <a:fillRect l="-5" t="-3" b="6"/>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15258</Words>
  <Application>WPS 演示</Application>
  <PresentationFormat>宽屏</PresentationFormat>
  <Paragraphs>386</Paragraphs>
  <Slides>38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Times New Roman</vt:lpstr>
      <vt:lpstr>Cambria Math</vt:lpstr>
      <vt:lpstr>Cambria</vt:lpstr>
      <vt:lpstr>微软雅黑</vt:lpstr>
      <vt:lpstr>Arial Unicode MS</vt:lpstr>
      <vt:lpstr>等线 Light</vt:lpstr>
      <vt:lpstr>等线</vt:lpstr>
      <vt:lpstr>Calibri</vt:lpstr>
      <vt:lpstr>Office 主题​​</vt:lpstr>
      <vt:lpstr>线性代数期中复习课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线性代数期中复习课</dc:title>
  <dc:creator>wen yajie</dc:creator>
  <cp:lastModifiedBy>洪波涌起</cp:lastModifiedBy>
  <cp:revision>112</cp:revision>
  <dcterms:created xsi:type="dcterms:W3CDTF">2021-10-31T05:22:00Z</dcterms:created>
  <dcterms:modified xsi:type="dcterms:W3CDTF">2021-11-05T04:41:05Z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6489D05F7E464309AB28FEC478B1BAEC</vt:lpwstr>
  </property>
  <property fmtid="{D5CDD505-2E9C-101B-9397-08002B2CF9AE}" pid="3" name="KSOProductBuildVer">
    <vt:lpwstr>2052-11.1.0.11045</vt:lpwstr>
  </property>
</Properties>
</file>