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sldIdLst>
    <p:sldId id="318" r:id="rId2"/>
    <p:sldId id="316" r:id="rId3"/>
    <p:sldId id="291" r:id="rId4"/>
    <p:sldId id="303" r:id="rId5"/>
    <p:sldId id="293" r:id="rId6"/>
    <p:sldId id="294" r:id="rId7"/>
    <p:sldId id="295" r:id="rId8"/>
    <p:sldId id="296" r:id="rId9"/>
    <p:sldId id="297" r:id="rId10"/>
    <p:sldId id="298" r:id="rId11"/>
    <p:sldId id="299" r:id="rId12"/>
    <p:sldId id="300" r:id="rId13"/>
    <p:sldId id="301" r:id="rId14"/>
    <p:sldId id="304" r:id="rId15"/>
    <p:sldId id="313" r:id="rId16"/>
    <p:sldId id="260" r:id="rId17"/>
    <p:sldId id="305" r:id="rId18"/>
    <p:sldId id="306" r:id="rId19"/>
    <p:sldId id="319" r:id="rId20"/>
    <p:sldId id="308" r:id="rId21"/>
    <p:sldId id="310" r:id="rId22"/>
    <p:sldId id="311" r:id="rId23"/>
    <p:sldId id="261" r:id="rId24"/>
    <p:sldId id="307" r:id="rId25"/>
    <p:sldId id="262" r:id="rId26"/>
    <p:sldId id="309" r:id="rId27"/>
    <p:sldId id="263" r:id="rId28"/>
    <p:sldId id="312" r:id="rId29"/>
    <p:sldId id="265" r:id="rId30"/>
    <p:sldId id="267" r:id="rId31"/>
    <p:sldId id="314" r:id="rId32"/>
    <p:sldId id="266" r:id="rId33"/>
    <p:sldId id="317" r:id="rId34"/>
    <p:sldId id="269" r:id="rId35"/>
    <p:sldId id="315" r:id="rId36"/>
    <p:sldId id="283"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50" autoAdjust="0"/>
  </p:normalViewPr>
  <p:slideViewPr>
    <p:cSldViewPr>
      <p:cViewPr varScale="1">
        <p:scale>
          <a:sx n="85" d="100"/>
          <a:sy n="85" d="100"/>
        </p:scale>
        <p:origin x="14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DA1E1F58-B3F9-4E20-ABB5-05C883A30B2A}" type="slidenum">
              <a:rPr lang="zh-CN" altLang="en-US"/>
              <a:pPr>
                <a:defRPr/>
              </a:pPr>
              <a:t>‹#›</a:t>
            </a:fld>
            <a:endParaRPr lang="en-US" altLang="zh-CN"/>
          </a:p>
        </p:txBody>
      </p:sp>
    </p:spTree>
    <p:extLst>
      <p:ext uri="{BB962C8B-B14F-4D97-AF65-F5344CB8AC3E}">
        <p14:creationId xmlns:p14="http://schemas.microsoft.com/office/powerpoint/2010/main" val="1972926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F9B112-5A70-4E36-A406-EA9939F3EC99}" type="slidenum">
              <a:rPr lang="zh-CN" altLang="en-US" smtClean="0">
                <a:latin typeface="Times New Roman" charset="0"/>
              </a:rPr>
              <a:pPr eaLnBrk="1" hangingPunct="1"/>
              <a:t>16</a:t>
            </a:fld>
            <a:endParaRPr lang="en-US" altLang="zh-CN">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New Roman" charset="0"/>
              </a:rPr>
              <a:t>Need to describe this method more detailed??</a:t>
            </a:r>
          </a:p>
        </p:txBody>
      </p:sp>
    </p:spTree>
    <p:extLst>
      <p:ext uri="{BB962C8B-B14F-4D97-AF65-F5344CB8AC3E}">
        <p14:creationId xmlns:p14="http://schemas.microsoft.com/office/powerpoint/2010/main" val="2886326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latin typeface="Times New Roman"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latin typeface="Times New Roman" charset="0"/>
              </a:endParaRPr>
            </a:p>
          </p:txBody>
        </p:sp>
      </p:grpSp>
      <p:sp>
        <p:nvSpPr>
          <p:cNvPr id="56332"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5633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11" name="Rectangle 9"/>
          <p:cNvSpPr>
            <a:spLocks noGrp="1" noChangeArrowheads="1"/>
          </p:cNvSpPr>
          <p:nvPr>
            <p:ph type="dt" sz="half" idx="10"/>
          </p:nvPr>
        </p:nvSpPr>
        <p:spPr/>
        <p:txBody>
          <a:bodyPr/>
          <a:lstStyle>
            <a:lvl1pPr>
              <a:defRPr/>
            </a:lvl1pPr>
          </a:lstStyle>
          <a:p>
            <a:pPr>
              <a:defRPr/>
            </a:pPr>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02EA7A5F-131E-4C74-8F76-D4DB83A112FC}" type="slidenum">
              <a:rPr lang="zh-CN" altLang="en-US"/>
              <a:pPr>
                <a:defRPr/>
              </a:pPr>
              <a:t>‹#›</a:t>
            </a:fld>
            <a:endParaRPr lang="en-US" altLang="zh-CN"/>
          </a:p>
        </p:txBody>
      </p:sp>
    </p:spTree>
    <p:extLst>
      <p:ext uri="{BB962C8B-B14F-4D97-AF65-F5344CB8AC3E}">
        <p14:creationId xmlns:p14="http://schemas.microsoft.com/office/powerpoint/2010/main" val="392177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BDB53314-1473-4CB0-B13C-AF1BC3744026}" type="slidenum">
              <a:rPr lang="zh-CN" altLang="en-US"/>
              <a:pPr>
                <a:defRPr/>
              </a:pPr>
              <a:t>‹#›</a:t>
            </a:fld>
            <a:endParaRPr lang="en-US" altLang="zh-CN"/>
          </a:p>
        </p:txBody>
      </p:sp>
    </p:spTree>
    <p:extLst>
      <p:ext uri="{BB962C8B-B14F-4D97-AF65-F5344CB8AC3E}">
        <p14:creationId xmlns:p14="http://schemas.microsoft.com/office/powerpoint/2010/main" val="371879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5E3045D5-2D34-409F-BCAC-313EDF398989}" type="slidenum">
              <a:rPr lang="zh-CN" altLang="en-US"/>
              <a:pPr>
                <a:defRPr/>
              </a:pPr>
              <a:t>‹#›</a:t>
            </a:fld>
            <a:endParaRPr lang="en-US" altLang="zh-CN"/>
          </a:p>
        </p:txBody>
      </p:sp>
    </p:spTree>
    <p:extLst>
      <p:ext uri="{BB962C8B-B14F-4D97-AF65-F5344CB8AC3E}">
        <p14:creationId xmlns:p14="http://schemas.microsoft.com/office/powerpoint/2010/main" val="1011444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a:ln/>
        </p:spPr>
        <p:txBody>
          <a:bodyPr/>
          <a:lstStyle>
            <a:lvl1pPr>
              <a:defRPr/>
            </a:lvl1pPr>
          </a:lstStyle>
          <a:p>
            <a:pPr>
              <a:defRPr/>
            </a:pPr>
            <a:fld id="{2DC360F8-3B65-4778-9DF2-9CD84B590FE8}" type="slidenum">
              <a:rPr lang="zh-CN" altLang="en-US"/>
              <a:pPr>
                <a:defRPr/>
              </a:pPr>
              <a:t>‹#›</a:t>
            </a:fld>
            <a:endParaRPr lang="en-US" altLang="zh-CN"/>
          </a:p>
        </p:txBody>
      </p:sp>
    </p:spTree>
    <p:extLst>
      <p:ext uri="{BB962C8B-B14F-4D97-AF65-F5344CB8AC3E}">
        <p14:creationId xmlns:p14="http://schemas.microsoft.com/office/powerpoint/2010/main" val="2138239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a:ln/>
        </p:spPr>
        <p:txBody>
          <a:bodyPr/>
          <a:lstStyle>
            <a:lvl1pPr>
              <a:defRPr/>
            </a:lvl1pPr>
          </a:lstStyle>
          <a:p>
            <a:pPr>
              <a:defRPr/>
            </a:pPr>
            <a:fld id="{8CC83299-F0A9-4954-B424-81AA2652B37C}" type="slidenum">
              <a:rPr lang="zh-CN" altLang="en-US"/>
              <a:pPr>
                <a:defRPr/>
              </a:pPr>
              <a:t>‹#›</a:t>
            </a:fld>
            <a:endParaRPr lang="en-US" altLang="zh-CN"/>
          </a:p>
        </p:txBody>
      </p:sp>
    </p:spTree>
    <p:extLst>
      <p:ext uri="{BB962C8B-B14F-4D97-AF65-F5344CB8AC3E}">
        <p14:creationId xmlns:p14="http://schemas.microsoft.com/office/powerpoint/2010/main" val="551047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5203AF2E-7EC4-47D4-A1A3-20BB93C57FDF}" type="slidenum">
              <a:rPr lang="zh-CN" altLang="en-US"/>
              <a:pPr>
                <a:defRPr/>
              </a:pPr>
              <a:t>‹#›</a:t>
            </a:fld>
            <a:endParaRPr lang="en-US" altLang="zh-CN"/>
          </a:p>
        </p:txBody>
      </p:sp>
    </p:spTree>
    <p:extLst>
      <p:ext uri="{BB962C8B-B14F-4D97-AF65-F5344CB8AC3E}">
        <p14:creationId xmlns:p14="http://schemas.microsoft.com/office/powerpoint/2010/main" val="207954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860A6CE2-AB2F-4602-B324-377CC6A5B4BF}" type="slidenum">
              <a:rPr lang="zh-CN" altLang="en-US"/>
              <a:pPr>
                <a:defRPr/>
              </a:pPr>
              <a:t>‹#›</a:t>
            </a:fld>
            <a:endParaRPr lang="en-US" altLang="zh-CN"/>
          </a:p>
        </p:txBody>
      </p:sp>
    </p:spTree>
    <p:extLst>
      <p:ext uri="{BB962C8B-B14F-4D97-AF65-F5344CB8AC3E}">
        <p14:creationId xmlns:p14="http://schemas.microsoft.com/office/powerpoint/2010/main" val="173932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7FD3906E-632A-43BD-B199-F8098D9C7D42}" type="slidenum">
              <a:rPr lang="zh-CN" altLang="en-US"/>
              <a:pPr>
                <a:defRPr/>
              </a:pPr>
              <a:t>‹#›</a:t>
            </a:fld>
            <a:endParaRPr lang="en-US" altLang="zh-CN"/>
          </a:p>
        </p:txBody>
      </p:sp>
    </p:spTree>
    <p:extLst>
      <p:ext uri="{BB962C8B-B14F-4D97-AF65-F5344CB8AC3E}">
        <p14:creationId xmlns:p14="http://schemas.microsoft.com/office/powerpoint/2010/main" val="309522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D6F20C19-23C0-4642-96C3-E8275F5323E3}" type="slidenum">
              <a:rPr lang="zh-CN" altLang="en-US"/>
              <a:pPr>
                <a:defRPr/>
              </a:pPr>
              <a:t>‹#›</a:t>
            </a:fld>
            <a:endParaRPr lang="en-US" altLang="zh-CN"/>
          </a:p>
        </p:txBody>
      </p:sp>
    </p:spTree>
    <p:extLst>
      <p:ext uri="{BB962C8B-B14F-4D97-AF65-F5344CB8AC3E}">
        <p14:creationId xmlns:p14="http://schemas.microsoft.com/office/powerpoint/2010/main" val="109253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F495245F-523C-4DDA-970A-6C1884196D2A}" type="slidenum">
              <a:rPr lang="zh-CN" altLang="en-US"/>
              <a:pPr>
                <a:defRPr/>
              </a:pPr>
              <a:t>‹#›</a:t>
            </a:fld>
            <a:endParaRPr lang="en-US" altLang="zh-CN"/>
          </a:p>
        </p:txBody>
      </p:sp>
    </p:spTree>
    <p:extLst>
      <p:ext uri="{BB962C8B-B14F-4D97-AF65-F5344CB8AC3E}">
        <p14:creationId xmlns:p14="http://schemas.microsoft.com/office/powerpoint/2010/main" val="337259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503FDED0-C9F6-4C58-B850-A849E13375DC}" type="slidenum">
              <a:rPr lang="zh-CN" altLang="en-US"/>
              <a:pPr>
                <a:defRPr/>
              </a:pPr>
              <a:t>‹#›</a:t>
            </a:fld>
            <a:endParaRPr lang="en-US" altLang="zh-CN"/>
          </a:p>
        </p:txBody>
      </p:sp>
    </p:spTree>
    <p:extLst>
      <p:ext uri="{BB962C8B-B14F-4D97-AF65-F5344CB8AC3E}">
        <p14:creationId xmlns:p14="http://schemas.microsoft.com/office/powerpoint/2010/main" val="292693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A34CC681-5E17-4851-BFBE-77BE40E3CE16}" type="slidenum">
              <a:rPr lang="zh-CN" altLang="en-US"/>
              <a:pPr>
                <a:defRPr/>
              </a:pPr>
              <a:t>‹#›</a:t>
            </a:fld>
            <a:endParaRPr lang="en-US" altLang="zh-CN"/>
          </a:p>
        </p:txBody>
      </p:sp>
    </p:spTree>
    <p:extLst>
      <p:ext uri="{BB962C8B-B14F-4D97-AF65-F5344CB8AC3E}">
        <p14:creationId xmlns:p14="http://schemas.microsoft.com/office/powerpoint/2010/main" val="64962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333D5EAE-DC18-4805-A352-CB5BF378D26A}" type="slidenum">
              <a:rPr lang="zh-CN" altLang="en-US"/>
              <a:pPr>
                <a:defRPr/>
              </a:pPr>
              <a:t>‹#›</a:t>
            </a:fld>
            <a:endParaRPr lang="en-US" altLang="zh-CN"/>
          </a:p>
        </p:txBody>
      </p:sp>
    </p:spTree>
    <p:extLst>
      <p:ext uri="{BB962C8B-B14F-4D97-AF65-F5344CB8AC3E}">
        <p14:creationId xmlns:p14="http://schemas.microsoft.com/office/powerpoint/2010/main" val="7362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510CD9F8-80E2-4752-AED5-8851F3AB04C6}" type="slidenum">
              <a:rPr lang="zh-CN" altLang="en-US"/>
              <a:pPr>
                <a:defRPr/>
              </a:pPr>
              <a:t>‹#›</a:t>
            </a:fld>
            <a:endParaRPr lang="en-US" altLang="zh-CN"/>
          </a:p>
        </p:txBody>
      </p:sp>
    </p:spTree>
    <p:extLst>
      <p:ext uri="{BB962C8B-B14F-4D97-AF65-F5344CB8AC3E}">
        <p14:creationId xmlns:p14="http://schemas.microsoft.com/office/powerpoint/2010/main" val="332279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latin typeface="Times New Roman"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latin typeface="Times New Roman"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5305"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zh-CN"/>
          </a:p>
        </p:txBody>
      </p:sp>
      <p:sp>
        <p:nvSpPr>
          <p:cNvPr id="55306"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55307"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EA824C08-F853-478E-905E-A4F85D6077D4}" type="slidenum">
              <a:rPr lang="zh-CN" altLang="en-US"/>
              <a:pPr>
                <a:defRPr/>
              </a:pPr>
              <a:t>‹#›</a:t>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23"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oleObject" Target="../embeddings/oleObject29.bin"/><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26.bin"/><Relationship Id="rId11" Type="http://schemas.openxmlformats.org/officeDocument/2006/relationships/image" Target="../media/image26.emf"/><Relationship Id="rId5" Type="http://schemas.openxmlformats.org/officeDocument/2006/relationships/image" Target="../media/image23.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32.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1.wmf"/></Relationships>
</file>

<file path=ppt/slides/_rels/slide12.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5.e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5" Type="http://schemas.openxmlformats.org/officeDocument/2006/relationships/image" Target="../media/image34.wmf"/><Relationship Id="rId4" Type="http://schemas.openxmlformats.org/officeDocument/2006/relationships/oleObject" Target="../embeddings/oleObject36.bin"/></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38.bin"/><Relationship Id="rId1" Type="http://schemas.openxmlformats.org/officeDocument/2006/relationships/slideLayout" Target="../slideLayouts/slideLayout7.xml"/><Relationship Id="rId5" Type="http://schemas.openxmlformats.org/officeDocument/2006/relationships/image" Target="../media/image37.wmf"/><Relationship Id="rId4"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3.emf"/><Relationship Id="rId18" Type="http://schemas.openxmlformats.org/officeDocument/2006/relationships/oleObject" Target="../embeddings/oleObject48.bin"/><Relationship Id="rId3" Type="http://schemas.openxmlformats.org/officeDocument/2006/relationships/image" Target="../media/image38.wmf"/><Relationship Id="rId7" Type="http://schemas.openxmlformats.org/officeDocument/2006/relationships/image" Target="../media/image40.emf"/><Relationship Id="rId12" Type="http://schemas.openxmlformats.org/officeDocument/2006/relationships/oleObject" Target="../embeddings/oleObject45.bin"/><Relationship Id="rId17" Type="http://schemas.openxmlformats.org/officeDocument/2006/relationships/image" Target="../media/image45.emf"/><Relationship Id="rId2" Type="http://schemas.openxmlformats.org/officeDocument/2006/relationships/oleObject" Target="../embeddings/oleObject40.bin"/><Relationship Id="rId16" Type="http://schemas.openxmlformats.org/officeDocument/2006/relationships/oleObject" Target="../embeddings/oleObject47.bin"/><Relationship Id="rId1" Type="http://schemas.openxmlformats.org/officeDocument/2006/relationships/slideLayout" Target="../slideLayouts/slideLayout12.xml"/><Relationship Id="rId6" Type="http://schemas.openxmlformats.org/officeDocument/2006/relationships/oleObject" Target="../embeddings/oleObject42.bin"/><Relationship Id="rId11" Type="http://schemas.openxmlformats.org/officeDocument/2006/relationships/image" Target="../media/image42.emf"/><Relationship Id="rId5" Type="http://schemas.openxmlformats.org/officeDocument/2006/relationships/image" Target="../media/image39.wmf"/><Relationship Id="rId15" Type="http://schemas.openxmlformats.org/officeDocument/2006/relationships/image" Target="../media/image44.emf"/><Relationship Id="rId10" Type="http://schemas.openxmlformats.org/officeDocument/2006/relationships/oleObject" Target="../embeddings/oleObject44.bin"/><Relationship Id="rId19" Type="http://schemas.openxmlformats.org/officeDocument/2006/relationships/image" Target="../media/image46.emf"/><Relationship Id="rId4" Type="http://schemas.openxmlformats.org/officeDocument/2006/relationships/oleObject" Target="../embeddings/oleObject41.bin"/><Relationship Id="rId9" Type="http://schemas.openxmlformats.org/officeDocument/2006/relationships/image" Target="../media/image41.emf"/><Relationship Id="rId14" Type="http://schemas.openxmlformats.org/officeDocument/2006/relationships/oleObject" Target="../embeddings/oleObject4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oleObject" Target="../embeddings/oleObject49.bin"/></Relationships>
</file>

<file path=ppt/slides/_rels/slide1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image" Target="../media/image51.jpeg"/><Relationship Id="rId1" Type="http://schemas.openxmlformats.org/officeDocument/2006/relationships/slideLayout" Target="../slideLayouts/slideLayout6.xml"/><Relationship Id="rId4" Type="http://schemas.openxmlformats.org/officeDocument/2006/relationships/image" Target="../media/image5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51.bin"/><Relationship Id="rId1" Type="http://schemas.openxmlformats.org/officeDocument/2006/relationships/slideLayout" Target="../slideLayouts/slideLayout13.xml"/><Relationship Id="rId5" Type="http://schemas.openxmlformats.org/officeDocument/2006/relationships/image" Target="../media/image54.wmf"/><Relationship Id="rId4"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53.bin"/><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54.bin"/><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55.bin"/><Relationship Id="rId1" Type="http://schemas.openxmlformats.org/officeDocument/2006/relationships/slideLayout" Target="../slideLayouts/slideLayout14.xml"/><Relationship Id="rId5" Type="http://schemas.openxmlformats.org/officeDocument/2006/relationships/image" Target="../media/image59.wmf"/><Relationship Id="rId4" Type="http://schemas.openxmlformats.org/officeDocument/2006/relationships/oleObject" Target="../embeddings/oleObject5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57.bin"/><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58.bin"/><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59.bin"/><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0.wmf"/><Relationship Id="rId7" Type="http://schemas.openxmlformats.org/officeDocument/2006/relationships/image" Target="../media/image12.emf"/><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5.emf"/><Relationship Id="rId7"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11" Type="http://schemas.openxmlformats.org/officeDocument/2006/relationships/image" Target="../media/image8.wmf"/><Relationship Id="rId5" Type="http://schemas.openxmlformats.org/officeDocument/2006/relationships/image" Target="../media/image16.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19.wmf"/><Relationship Id="rId4" Type="http://schemas.openxmlformats.org/officeDocument/2006/relationships/oleObject" Target="../embeddings/oleObject21.bin"/><Relationship Id="rId9"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zh-CN" altLang="en-US"/>
              <a:t>计算方法</a:t>
            </a:r>
          </a:p>
        </p:txBody>
      </p:sp>
      <p:sp>
        <p:nvSpPr>
          <p:cNvPr id="3075" name="Rectangle 5"/>
          <p:cNvSpPr>
            <a:spLocks noGrp="1" noChangeArrowheads="1"/>
          </p:cNvSpPr>
          <p:nvPr>
            <p:ph type="subTitle" idx="1"/>
          </p:nvPr>
        </p:nvSpPr>
        <p:spPr/>
        <p:txBody>
          <a:bodyPr/>
          <a:lstStyle/>
          <a:p>
            <a:pPr eaLnBrk="1" hangingPunct="1"/>
            <a:r>
              <a:rPr lang="en-US" altLang="zh-CN" dirty="0"/>
              <a:t>5</a:t>
            </a:r>
            <a:r>
              <a:rPr lang="zh-CN" altLang="en-US" dirty="0"/>
              <a:t>月</a:t>
            </a:r>
            <a:r>
              <a:rPr lang="en-US" altLang="zh-CN" dirty="0"/>
              <a:t>6</a:t>
            </a:r>
            <a:r>
              <a:rPr lang="zh-CN" altLang="en-US"/>
              <a:t>日</a:t>
            </a:r>
            <a:endParaRPr lang="zh-CN" altLang="en-US" dirty="0"/>
          </a:p>
        </p:txBody>
      </p:sp>
      <p:sp>
        <p:nvSpPr>
          <p:cNvPr id="30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95C87D-4525-4289-B5DA-ACC1575294B5}" type="slidenum">
              <a:rPr lang="zh-CN" altLang="en-US" smtClean="0"/>
              <a:pPr eaLnBrk="1" hangingPunct="1"/>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ChangeAspect="1"/>
          </p:cNvGraphicFramePr>
          <p:nvPr/>
        </p:nvGraphicFramePr>
        <p:xfrm>
          <a:off x="1230313" y="4267200"/>
          <a:ext cx="5399087" cy="457200"/>
        </p:xfrm>
        <a:graphic>
          <a:graphicData uri="http://schemas.openxmlformats.org/presentationml/2006/ole">
            <mc:AlternateContent xmlns:mc="http://schemas.openxmlformats.org/markup-compatibility/2006">
              <mc:Choice xmlns:v="urn:schemas-microsoft-com:vml" Requires="v">
                <p:oleObj name="公式" r:id="rId2" imgW="5391043" imgH="447660" progId="Equation.3">
                  <p:embed/>
                </p:oleObj>
              </mc:Choice>
              <mc:Fallback>
                <p:oleObj name="公式" r:id="rId2" imgW="5391043" imgH="4476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313" y="4267200"/>
                        <a:ext cx="5399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7" name="Object 3"/>
          <p:cNvGraphicFramePr>
            <a:graphicFrameLocks noChangeAspect="1"/>
          </p:cNvGraphicFramePr>
          <p:nvPr/>
        </p:nvGraphicFramePr>
        <p:xfrm>
          <a:off x="1238250" y="1447800"/>
          <a:ext cx="4953000" cy="2590800"/>
        </p:xfrm>
        <a:graphic>
          <a:graphicData uri="http://schemas.openxmlformats.org/presentationml/2006/ole">
            <mc:AlternateContent xmlns:mc="http://schemas.openxmlformats.org/markup-compatibility/2006">
              <mc:Choice xmlns:v="urn:schemas-microsoft-com:vml" Requires="v">
                <p:oleObj name="公式" r:id="rId4" imgW="4953000" imgH="2590800" progId="Equation.3">
                  <p:embed/>
                </p:oleObj>
              </mc:Choice>
              <mc:Fallback>
                <p:oleObj name="公式" r:id="rId4" imgW="4953000" imgH="2590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1447800"/>
                        <a:ext cx="49530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8" name="Object 4"/>
          <p:cNvGraphicFramePr>
            <a:graphicFrameLocks noChangeAspect="1"/>
          </p:cNvGraphicFramePr>
          <p:nvPr/>
        </p:nvGraphicFramePr>
        <p:xfrm>
          <a:off x="6477000" y="2527300"/>
          <a:ext cx="1447800" cy="444500"/>
        </p:xfrm>
        <a:graphic>
          <a:graphicData uri="http://schemas.openxmlformats.org/presentationml/2006/ole">
            <mc:AlternateContent xmlns:mc="http://schemas.openxmlformats.org/markup-compatibility/2006">
              <mc:Choice xmlns:v="urn:schemas-microsoft-com:vml" Requires="v">
                <p:oleObj name="公式" r:id="rId6" imgW="1438188" imgH="438210" progId="Equation.3">
                  <p:embed/>
                </p:oleObj>
              </mc:Choice>
              <mc:Fallback>
                <p:oleObj name="公式" r:id="rId6" imgW="1438188" imgH="438210" progId="Equation.3">
                  <p:embed/>
                  <p:pic>
                    <p:nvPicPr>
                      <p:cNvPr id="0" name="Object 4"/>
                      <p:cNvPicPr>
                        <a:picLocks noChangeAspect="1" noChangeArrowheads="1"/>
                      </p:cNvPicPr>
                      <p:nvPr/>
                    </p:nvPicPr>
                    <p:blipFill>
                      <a:blip r:embed="rId7">
                        <a:lum contrast="-100000"/>
                        <a:extLst>
                          <a:ext uri="{28A0092B-C50C-407E-A947-70E740481C1C}">
                            <a14:useLocalDpi xmlns:a14="http://schemas.microsoft.com/office/drawing/2010/main" val="0"/>
                          </a:ext>
                        </a:extLst>
                      </a:blip>
                      <a:srcRect/>
                      <a:stretch>
                        <a:fillRect/>
                      </a:stretch>
                    </p:blipFill>
                    <p:spPr bwMode="auto">
                      <a:xfrm>
                        <a:off x="6477000" y="2527300"/>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9" name="Line 5"/>
          <p:cNvSpPr>
            <a:spLocks noChangeShapeType="1"/>
          </p:cNvSpPr>
          <p:nvPr/>
        </p:nvSpPr>
        <p:spPr bwMode="auto">
          <a:xfrm>
            <a:off x="3200400" y="2743200"/>
            <a:ext cx="27432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7590" name="Object 6"/>
          <p:cNvGraphicFramePr>
            <a:graphicFrameLocks noChangeAspect="1"/>
          </p:cNvGraphicFramePr>
          <p:nvPr/>
        </p:nvGraphicFramePr>
        <p:xfrm>
          <a:off x="1219200" y="4876800"/>
          <a:ext cx="1271588" cy="393700"/>
        </p:xfrm>
        <a:graphic>
          <a:graphicData uri="http://schemas.openxmlformats.org/presentationml/2006/ole">
            <mc:AlternateContent xmlns:mc="http://schemas.openxmlformats.org/markup-compatibility/2006">
              <mc:Choice xmlns:v="urn:schemas-microsoft-com:vml" Requires="v">
                <p:oleObj name="公式" r:id="rId8" imgW="1238289" imgH="380970" progId="Equation.3">
                  <p:embed/>
                </p:oleObj>
              </mc:Choice>
              <mc:Fallback>
                <p:oleObj name="公式" r:id="rId8" imgW="1238289" imgH="38097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4876800"/>
                        <a:ext cx="12715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7"/>
          <p:cNvGraphicFramePr>
            <a:graphicFrameLocks noChangeAspect="1"/>
          </p:cNvGraphicFramePr>
          <p:nvPr/>
        </p:nvGraphicFramePr>
        <p:xfrm>
          <a:off x="1866900" y="762000"/>
          <a:ext cx="3771900" cy="444500"/>
        </p:xfrm>
        <a:graphic>
          <a:graphicData uri="http://schemas.openxmlformats.org/presentationml/2006/ole">
            <mc:AlternateContent xmlns:mc="http://schemas.openxmlformats.org/markup-compatibility/2006">
              <mc:Choice xmlns:v="urn:schemas-microsoft-com:vml" Requires="v">
                <p:oleObj name="公式" r:id="rId10" imgW="3762412" imgH="438210" progId="Equation.3">
                  <p:embed/>
                </p:oleObj>
              </mc:Choice>
              <mc:Fallback>
                <p:oleObj name="公式" r:id="rId10" imgW="3762412" imgH="43821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6900" y="762000"/>
                        <a:ext cx="3771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8"/>
          <p:cNvGraphicFramePr>
            <a:graphicFrameLocks noChangeAspect="1"/>
          </p:cNvGraphicFramePr>
          <p:nvPr/>
        </p:nvGraphicFramePr>
        <p:xfrm>
          <a:off x="1219200" y="4876800"/>
          <a:ext cx="6122988" cy="1003300"/>
        </p:xfrm>
        <a:graphic>
          <a:graphicData uri="http://schemas.openxmlformats.org/presentationml/2006/ole">
            <mc:AlternateContent xmlns:mc="http://schemas.openxmlformats.org/markup-compatibility/2006">
              <mc:Choice xmlns:v="urn:schemas-microsoft-com:vml" Requires="v">
                <p:oleObj name="公式" r:id="rId12" imgW="6114999" imgH="990630" progId="Equation.3">
                  <p:embed/>
                </p:oleObj>
              </mc:Choice>
              <mc:Fallback>
                <p:oleObj name="公式" r:id="rId12" imgW="6114999" imgH="99063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4876800"/>
                        <a:ext cx="6122988"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29B7EE-8FCF-4E75-831C-E3A045D162E1}" type="slidenum">
              <a:rPr lang="zh-CN" altLang="en-US" smtClean="0"/>
              <a:pPr eaLnBrk="1" hangingPunct="1"/>
              <a:t>10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wipe(left)">
                                      <p:cBhvr>
                                        <p:cTn id="7" dur="500"/>
                                        <p:tgtEl>
                                          <p:spTgt spid="6758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589"/>
                                        </p:tgtEl>
                                        <p:attrNameLst>
                                          <p:attrName>style.visibility</p:attrName>
                                        </p:attrNameLst>
                                      </p:cBhvr>
                                      <p:to>
                                        <p:strVal val="visible"/>
                                      </p:to>
                                    </p:set>
                                    <p:animEffect transition="in" filter="wipe(left)">
                                      <p:cBhvr>
                                        <p:cTn id="11" dur="500"/>
                                        <p:tgtEl>
                                          <p:spTgt spid="67589"/>
                                        </p:tgtEl>
                                      </p:cBhvr>
                                    </p:animEffect>
                                  </p:childTnLst>
                                  <p:subTnLst>
                                    <p:set>
                                      <p:cBhvr override="childStyle">
                                        <p:cTn dur="1" fill="hold" display="0" masterRel="sameClick" afterEffect="1">
                                          <p:stCondLst>
                                            <p:cond evt="end" delay="0">
                                              <p:tn val="9"/>
                                            </p:cond>
                                          </p:stCondLst>
                                        </p:cTn>
                                        <p:tgtEl>
                                          <p:spTgt spid="67589"/>
                                        </p:tgtEl>
                                        <p:attrNameLst>
                                          <p:attrName>style.visibility</p:attrName>
                                        </p:attrNameLst>
                                      </p:cBhvr>
                                      <p:to>
                                        <p:strVal val="hidden"/>
                                      </p:to>
                                    </p:set>
                                  </p:sub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7588"/>
                                        </p:tgtEl>
                                        <p:attrNameLst>
                                          <p:attrName>style.visibility</p:attrName>
                                        </p:attrNameLst>
                                      </p:cBhvr>
                                      <p:to>
                                        <p:strVal val="visible"/>
                                      </p:to>
                                    </p:set>
                                    <p:animEffect transition="in" filter="wipe(left)">
                                      <p:cBhvr>
                                        <p:cTn id="15" dur="500"/>
                                        <p:tgtEl>
                                          <p:spTgt spid="67588"/>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67586"/>
                                        </p:tgtEl>
                                        <p:attrNameLst>
                                          <p:attrName>style.visibility</p:attrName>
                                        </p:attrNameLst>
                                      </p:cBhvr>
                                      <p:to>
                                        <p:strVal val="visible"/>
                                      </p:to>
                                    </p:set>
                                    <p:animEffect transition="in" filter="wipe(left)">
                                      <p:cBhvr>
                                        <p:cTn id="19" dur="500"/>
                                        <p:tgtEl>
                                          <p:spTgt spid="6758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7590"/>
                                        </p:tgtEl>
                                        <p:attrNameLst>
                                          <p:attrName>style.visibility</p:attrName>
                                        </p:attrNameLst>
                                      </p:cBhvr>
                                      <p:to>
                                        <p:strVal val="visible"/>
                                      </p:to>
                                    </p:set>
                                    <p:animEffect transition="in" filter="wipe(left)">
                                      <p:cBhvr>
                                        <p:cTn id="24" dur="500"/>
                                        <p:tgtEl>
                                          <p:spTgt spid="67590"/>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67592"/>
                                        </p:tgtEl>
                                        <p:attrNameLst>
                                          <p:attrName>style.visibility</p:attrName>
                                        </p:attrNameLst>
                                      </p:cBhvr>
                                      <p:to>
                                        <p:strVal val="visible"/>
                                      </p:to>
                                    </p:set>
                                    <p:animEffect transition="in" filter="wipe(left)">
                                      <p:cBhvr>
                                        <p:cTn id="28"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1276350" y="685800"/>
          <a:ext cx="6464300" cy="431800"/>
        </p:xfrm>
        <a:graphic>
          <a:graphicData uri="http://schemas.openxmlformats.org/presentationml/2006/ole">
            <mc:AlternateContent xmlns:mc="http://schemas.openxmlformats.org/markup-compatibility/2006">
              <mc:Choice xmlns:v="urn:schemas-microsoft-com:vml" Requires="v">
                <p:oleObj name="公式" r:id="rId2" imgW="6210300" imgH="431800" progId="Equation.3">
                  <p:embed/>
                </p:oleObj>
              </mc:Choice>
              <mc:Fallback>
                <p:oleObj name="公式" r:id="rId2" imgW="6210300" imgH="431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685800"/>
                        <a:ext cx="6464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1" name="Object 3"/>
          <p:cNvGraphicFramePr>
            <a:graphicFrameLocks noChangeAspect="1"/>
          </p:cNvGraphicFramePr>
          <p:nvPr/>
        </p:nvGraphicFramePr>
        <p:xfrm>
          <a:off x="1143000" y="1295400"/>
          <a:ext cx="6742113" cy="1104900"/>
        </p:xfrm>
        <a:graphic>
          <a:graphicData uri="http://schemas.openxmlformats.org/presentationml/2006/ole">
            <mc:AlternateContent xmlns:mc="http://schemas.openxmlformats.org/markup-compatibility/2006">
              <mc:Choice xmlns:v="urn:schemas-microsoft-com:vml" Requires="v">
                <p:oleObj name="公式" r:id="rId4" imgW="6540500" imgH="1104900" progId="Equation.3">
                  <p:embed/>
                </p:oleObj>
              </mc:Choice>
              <mc:Fallback>
                <p:oleObj name="公式" r:id="rId4" imgW="6540500" imgH="1104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295400"/>
                        <a:ext cx="6742113"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2" name="Object 4"/>
          <p:cNvGraphicFramePr>
            <a:graphicFrameLocks noChangeAspect="1"/>
          </p:cNvGraphicFramePr>
          <p:nvPr/>
        </p:nvGraphicFramePr>
        <p:xfrm>
          <a:off x="823913" y="2527300"/>
          <a:ext cx="6491287" cy="3644900"/>
        </p:xfrm>
        <a:graphic>
          <a:graphicData uri="http://schemas.openxmlformats.org/presentationml/2006/ole">
            <mc:AlternateContent xmlns:mc="http://schemas.openxmlformats.org/markup-compatibility/2006">
              <mc:Choice xmlns:v="urn:schemas-microsoft-com:vml" Requires="v">
                <p:oleObj name="公式" r:id="rId6" imgW="6489700" imgH="3644900" progId="Equation.3">
                  <p:embed/>
                </p:oleObj>
              </mc:Choice>
              <mc:Fallback>
                <p:oleObj name="公式" r:id="rId6" imgW="6489700" imgH="3644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913" y="2527300"/>
                        <a:ext cx="6491287" cy="364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5"/>
          <p:cNvGraphicFramePr>
            <a:graphicFrameLocks noChangeAspect="1"/>
          </p:cNvGraphicFramePr>
          <p:nvPr/>
        </p:nvGraphicFramePr>
        <p:xfrm>
          <a:off x="7315200" y="3657600"/>
          <a:ext cx="1282700" cy="406400"/>
        </p:xfrm>
        <a:graphic>
          <a:graphicData uri="http://schemas.openxmlformats.org/presentationml/2006/ole">
            <mc:AlternateContent xmlns:mc="http://schemas.openxmlformats.org/markup-compatibility/2006">
              <mc:Choice xmlns:v="urn:schemas-microsoft-com:vml" Requires="v">
                <p:oleObj name="公式" r:id="rId8" imgW="1282700" imgH="406400" progId="Equation.3">
                  <p:embed/>
                </p:oleObj>
              </mc:Choice>
              <mc:Fallback>
                <p:oleObj name="公式" r:id="rId8" imgW="1282700" imgH="406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3657600"/>
                        <a:ext cx="1282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6"/>
          <p:cNvGraphicFramePr>
            <a:graphicFrameLocks noChangeAspect="1"/>
          </p:cNvGraphicFramePr>
          <p:nvPr/>
        </p:nvGraphicFramePr>
        <p:xfrm>
          <a:off x="7315200" y="4648200"/>
          <a:ext cx="1282700" cy="444500"/>
        </p:xfrm>
        <a:graphic>
          <a:graphicData uri="http://schemas.openxmlformats.org/presentationml/2006/ole">
            <mc:AlternateContent xmlns:mc="http://schemas.openxmlformats.org/markup-compatibility/2006">
              <mc:Choice xmlns:v="urn:schemas-microsoft-com:vml" Requires="v">
                <p:oleObj name="公式" r:id="rId10" imgW="1282700" imgH="444500" progId="Equation.3">
                  <p:embed/>
                </p:oleObj>
              </mc:Choice>
              <mc:Fallback>
                <p:oleObj name="公式" r:id="rId10" imgW="1282700" imgH="4445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0" y="4648200"/>
                        <a:ext cx="1282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 Box 8"/>
          <p:cNvSpPr txBox="1">
            <a:spLocks noChangeArrowheads="1"/>
          </p:cNvSpPr>
          <p:nvPr/>
        </p:nvSpPr>
        <p:spPr bwMode="auto">
          <a:xfrm>
            <a:off x="468313" y="5805488"/>
            <a:ext cx="2374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solidFill>
                  <a:srgbClr val="FF0000"/>
                </a:solidFill>
              </a:rPr>
              <a:t>单位下三角阵</a:t>
            </a:r>
          </a:p>
        </p:txBody>
      </p:sp>
      <p:sp>
        <p:nvSpPr>
          <p:cNvPr id="1332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167016-727C-414C-B39B-EB31CA898DCC}" type="slidenum">
              <a:rPr lang="zh-CN" altLang="en-US" smtClean="0"/>
              <a:pPr eaLnBrk="1" hangingPunct="1"/>
              <a:t>11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wipe(left)">
                                      <p:cBhvr>
                                        <p:cTn id="7" dur="500"/>
                                        <p:tgtEl>
                                          <p:spTgt spid="68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wipe(left)">
                                      <p:cBhvr>
                                        <p:cTn id="12" dur="500"/>
                                        <p:tgtEl>
                                          <p:spTgt spid="6861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8613"/>
                                        </p:tgtEl>
                                        <p:attrNameLst>
                                          <p:attrName>style.visibility</p:attrName>
                                        </p:attrNameLst>
                                      </p:cBhvr>
                                      <p:to>
                                        <p:strVal val="visible"/>
                                      </p:to>
                                    </p:set>
                                    <p:animEffect transition="in" filter="wipe(left)">
                                      <p:cBhvr>
                                        <p:cTn id="16" dur="500"/>
                                        <p:tgtEl>
                                          <p:spTgt spid="68613"/>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614"/>
                                        </p:tgtEl>
                                        <p:attrNameLst>
                                          <p:attrName>style.visibility</p:attrName>
                                        </p:attrNameLst>
                                      </p:cBhvr>
                                      <p:to>
                                        <p:strVal val="visible"/>
                                      </p:to>
                                    </p:set>
                                    <p:animEffect transition="in" filter="wipe(left)">
                                      <p:cBhvr>
                                        <p:cTn id="20" dur="500"/>
                                        <p:tgtEl>
                                          <p:spTgt spid="686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8616"/>
                                        </p:tgtEl>
                                        <p:attrNameLst>
                                          <p:attrName>style.visibility</p:attrName>
                                        </p:attrNameLst>
                                      </p:cBhvr>
                                      <p:to>
                                        <p:strVal val="visible"/>
                                      </p:to>
                                    </p:set>
                                    <p:animEffect transition="in" filter="blinds(horizontal)">
                                      <p:cBhvr>
                                        <p:cTn id="25"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1347788" y="908050"/>
          <a:ext cx="3700462" cy="482600"/>
        </p:xfrm>
        <a:graphic>
          <a:graphicData uri="http://schemas.openxmlformats.org/presentationml/2006/ole">
            <mc:AlternateContent xmlns:mc="http://schemas.openxmlformats.org/markup-compatibility/2006">
              <mc:Choice xmlns:v="urn:schemas-microsoft-com:vml" Requires="v">
                <p:oleObj name="公式" r:id="rId2" imgW="3800500" imgH="476280" progId="Equation.3">
                  <p:embed/>
                </p:oleObj>
              </mc:Choice>
              <mc:Fallback>
                <p:oleObj name="公式" r:id="rId2" imgW="3800500" imgH="47628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908050"/>
                        <a:ext cx="370046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5" name="Object 3"/>
          <p:cNvGraphicFramePr>
            <a:graphicFrameLocks noChangeAspect="1"/>
          </p:cNvGraphicFramePr>
          <p:nvPr/>
        </p:nvGraphicFramePr>
        <p:xfrm>
          <a:off x="1295400" y="1625600"/>
          <a:ext cx="6781800" cy="3513138"/>
        </p:xfrm>
        <a:graphic>
          <a:graphicData uri="http://schemas.openxmlformats.org/presentationml/2006/ole">
            <mc:AlternateContent xmlns:mc="http://schemas.openxmlformats.org/markup-compatibility/2006">
              <mc:Choice xmlns:v="urn:schemas-microsoft-com:vml" Requires="v">
                <p:oleObj name="Equation" r:id="rId4" imgW="3136900" imgH="1625600" progId="Equation.3">
                  <p:embed/>
                </p:oleObj>
              </mc:Choice>
              <mc:Fallback>
                <p:oleObj name="Equation" r:id="rId4" imgW="3136900" imgH="1625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25600"/>
                        <a:ext cx="6781800" cy="351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6" name="Object 4"/>
          <p:cNvGraphicFramePr>
            <a:graphicFrameLocks noChangeAspect="1"/>
          </p:cNvGraphicFramePr>
          <p:nvPr/>
        </p:nvGraphicFramePr>
        <p:xfrm>
          <a:off x="923925" y="5524500"/>
          <a:ext cx="6919913" cy="495300"/>
        </p:xfrm>
        <a:graphic>
          <a:graphicData uri="http://schemas.openxmlformats.org/presentationml/2006/ole">
            <mc:AlternateContent xmlns:mc="http://schemas.openxmlformats.org/markup-compatibility/2006">
              <mc:Choice xmlns:v="urn:schemas-microsoft-com:vml" Requires="v">
                <p:oleObj name="公式" r:id="rId6" imgW="7115302" imgH="485730" progId="Equation.3">
                  <p:embed/>
                </p:oleObj>
              </mc:Choice>
              <mc:Fallback>
                <p:oleObj name="公式" r:id="rId6" imgW="7115302" imgH="48573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925" y="5524500"/>
                        <a:ext cx="691991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ED3B942-4816-4EC8-B9BF-9FF904E37124}" type="slidenum">
              <a:rPr lang="zh-CN" altLang="en-US" smtClean="0"/>
              <a:pPr eaLnBrk="1" hangingPunct="1"/>
              <a:t>12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left)">
                                      <p:cBhvr>
                                        <p:cTn id="7" dur="500"/>
                                        <p:tgtEl>
                                          <p:spTgt spid="6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36"/>
                                        </p:tgtEl>
                                        <p:attrNameLst>
                                          <p:attrName>style.visibility</p:attrName>
                                        </p:attrNameLst>
                                      </p:cBhvr>
                                      <p:to>
                                        <p:strVal val="visible"/>
                                      </p:to>
                                    </p:set>
                                    <p:animEffect transition="in" filter="wipe(left)">
                                      <p:cBhvr>
                                        <p:cTn id="12"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1155700" y="965200"/>
          <a:ext cx="7175500" cy="1104900"/>
        </p:xfrm>
        <a:graphic>
          <a:graphicData uri="http://schemas.openxmlformats.org/presentationml/2006/ole">
            <mc:AlternateContent xmlns:mc="http://schemas.openxmlformats.org/markup-compatibility/2006">
              <mc:Choice xmlns:v="urn:schemas-microsoft-com:vml" Requires="v">
                <p:oleObj name="公式" r:id="rId2" imgW="7162845" imgH="1095390" progId="Equation.3">
                  <p:embed/>
                </p:oleObj>
              </mc:Choice>
              <mc:Fallback>
                <p:oleObj name="公式" r:id="rId2" imgW="7162845" imgH="109539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965200"/>
                        <a:ext cx="71755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3"/>
          <p:cNvGraphicFramePr>
            <a:graphicFrameLocks noChangeAspect="1"/>
          </p:cNvGraphicFramePr>
          <p:nvPr/>
        </p:nvGraphicFramePr>
        <p:xfrm>
          <a:off x="1428750" y="2413000"/>
          <a:ext cx="6489700" cy="2705100"/>
        </p:xfrm>
        <a:graphic>
          <a:graphicData uri="http://schemas.openxmlformats.org/presentationml/2006/ole">
            <mc:AlternateContent xmlns:mc="http://schemas.openxmlformats.org/markup-compatibility/2006">
              <mc:Choice xmlns:v="urn:schemas-microsoft-com:vml" Requires="v">
                <p:oleObj name="公式" r:id="rId4" imgW="6489700" imgH="2705100" progId="Equation.3">
                  <p:embed/>
                </p:oleObj>
              </mc:Choice>
              <mc:Fallback>
                <p:oleObj name="公式" r:id="rId4" imgW="6489700" imgH="2705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413000"/>
                        <a:ext cx="6489700" cy="270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4"/>
          <p:cNvSpPr txBox="1">
            <a:spLocks noChangeArrowheads="1"/>
          </p:cNvSpPr>
          <p:nvPr/>
        </p:nvSpPr>
        <p:spPr bwMode="auto">
          <a:xfrm>
            <a:off x="539750" y="5876925"/>
            <a:ext cx="8353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4000" b="1" dirty="0">
                <a:solidFill>
                  <a:srgbClr val="FF0000"/>
                </a:solidFill>
              </a:rPr>
              <a:t>结论：初等变换不会改变方程组的解</a:t>
            </a:r>
          </a:p>
        </p:txBody>
      </p:sp>
      <p:sp>
        <p:nvSpPr>
          <p:cNvPr id="1536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784B3C-58B6-4470-93FF-57C8424DF14C}" type="slidenum">
              <a:rPr lang="zh-CN" altLang="en-US" smtClean="0"/>
              <a:pPr eaLnBrk="1" hangingPunct="1"/>
              <a:t>13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838200" y="233997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b="1">
                <a:latin typeface="Times New Roman" charset="0"/>
                <a:ea typeface="黑体" pitchFamily="2" charset="-122"/>
              </a:rPr>
              <a:t>特殊矩阵</a:t>
            </a:r>
          </a:p>
        </p:txBody>
      </p:sp>
      <p:graphicFrame>
        <p:nvGraphicFramePr>
          <p:cNvPr id="74755" name="Object 3"/>
          <p:cNvGraphicFramePr>
            <a:graphicFrameLocks noChangeAspect="1"/>
          </p:cNvGraphicFramePr>
          <p:nvPr/>
        </p:nvGraphicFramePr>
        <p:xfrm>
          <a:off x="2895600" y="838200"/>
          <a:ext cx="427038" cy="3581400"/>
        </p:xfrm>
        <a:graphic>
          <a:graphicData uri="http://schemas.openxmlformats.org/presentationml/2006/ole">
            <mc:AlternateContent xmlns:mc="http://schemas.openxmlformats.org/markup-compatibility/2006">
              <mc:Choice xmlns:v="urn:schemas-microsoft-com:vml" Requires="v">
                <p:oleObj name="公式" r:id="rId2" imgW="381000" imgH="2044700" progId="Equation.3">
                  <p:embed/>
                </p:oleObj>
              </mc:Choice>
              <mc:Fallback>
                <p:oleObj name="公式" r:id="rId2" imgW="381000" imgH="20447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838200"/>
                        <a:ext cx="427038"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6" name="Rectangle 4"/>
          <p:cNvSpPr>
            <a:spLocks noChangeArrowheads="1"/>
          </p:cNvSpPr>
          <p:nvPr/>
        </p:nvSpPr>
        <p:spPr bwMode="auto">
          <a:xfrm>
            <a:off x="3200400" y="838200"/>
            <a:ext cx="893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b="1">
                <a:solidFill>
                  <a:schemeClr val="bg2"/>
                </a:solidFill>
                <a:latin typeface="Times New Roman" charset="0"/>
                <a:ea typeface="黑体" pitchFamily="2" charset="-122"/>
              </a:rPr>
              <a:t>方阵</a:t>
            </a:r>
          </a:p>
        </p:txBody>
      </p:sp>
      <p:graphicFrame>
        <p:nvGraphicFramePr>
          <p:cNvPr id="74757" name="Object 5"/>
          <p:cNvGraphicFramePr>
            <a:graphicFrameLocks noChangeAspect="1"/>
          </p:cNvGraphicFramePr>
          <p:nvPr/>
        </p:nvGraphicFramePr>
        <p:xfrm>
          <a:off x="4222750" y="914400"/>
          <a:ext cx="1219200" cy="406400"/>
        </p:xfrm>
        <a:graphic>
          <a:graphicData uri="http://schemas.openxmlformats.org/presentationml/2006/ole">
            <mc:AlternateContent xmlns:mc="http://schemas.openxmlformats.org/markup-compatibility/2006">
              <mc:Choice xmlns:v="urn:schemas-microsoft-com:vml" Requires="v">
                <p:oleObj name="公式" r:id="rId4" imgW="1218671" imgH="406224" progId="Equation.3">
                  <p:embed/>
                </p:oleObj>
              </mc:Choice>
              <mc:Fallback>
                <p:oleObj name="公式" r:id="rId4" imgW="1218671" imgH="406224"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914400"/>
                        <a:ext cx="1219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Rectangle 6"/>
          <p:cNvSpPr>
            <a:spLocks noChangeArrowheads="1"/>
          </p:cNvSpPr>
          <p:nvPr/>
        </p:nvSpPr>
        <p:spPr bwMode="auto">
          <a:xfrm>
            <a:off x="3200400" y="1600200"/>
            <a:ext cx="27432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b="1">
                <a:latin typeface="Times New Roman" charset="0"/>
                <a:ea typeface="黑体" pitchFamily="2" charset="-122"/>
              </a:rPr>
              <a:t>上（下）三角阵</a:t>
            </a:r>
          </a:p>
          <a:p>
            <a:endParaRPr kumimoji="1" lang="zh-CN" altLang="en-US" sz="2800" b="1">
              <a:latin typeface="Times New Roman" charset="0"/>
            </a:endParaRPr>
          </a:p>
        </p:txBody>
      </p:sp>
      <p:sp>
        <p:nvSpPr>
          <p:cNvPr id="74759" name="Rectangle 7"/>
          <p:cNvSpPr>
            <a:spLocks noChangeArrowheads="1"/>
          </p:cNvSpPr>
          <p:nvPr/>
        </p:nvSpPr>
        <p:spPr bwMode="auto">
          <a:xfrm>
            <a:off x="3200400" y="2286000"/>
            <a:ext cx="178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b="1">
                <a:latin typeface="黑体" pitchFamily="2" charset="-122"/>
                <a:ea typeface="黑体" pitchFamily="2" charset="-122"/>
              </a:rPr>
              <a:t>单位矩阵</a:t>
            </a:r>
            <a:r>
              <a:rPr kumimoji="1" lang="en-US" altLang="zh-CN" sz="2800" b="1">
                <a:latin typeface="黑体" pitchFamily="2" charset="-122"/>
                <a:ea typeface="黑体" pitchFamily="2" charset="-122"/>
              </a:rPr>
              <a:t>;</a:t>
            </a:r>
          </a:p>
        </p:txBody>
      </p:sp>
      <p:sp>
        <p:nvSpPr>
          <p:cNvPr id="74760" name="Rectangle 8"/>
          <p:cNvSpPr>
            <a:spLocks noChangeArrowheads="1"/>
          </p:cNvSpPr>
          <p:nvPr/>
        </p:nvSpPr>
        <p:spPr bwMode="auto">
          <a:xfrm>
            <a:off x="3200400" y="3048000"/>
            <a:ext cx="4572000" cy="519113"/>
          </a:xfrm>
          <a:prstGeom prst="rect">
            <a:avLst/>
          </a:prstGeom>
          <a:noFill/>
          <a:ln w="9525">
            <a:noFill/>
            <a:miter lim="800000"/>
            <a:headEnd/>
            <a:tailEnd/>
          </a:ln>
          <a:effectLst/>
        </p:spPr>
        <p:txBody>
          <a:bodyPr>
            <a:spAutoFit/>
          </a:bodyPr>
          <a:lstStyle/>
          <a:p>
            <a:pPr>
              <a:spcBef>
                <a:spcPct val="50000"/>
              </a:spcBef>
              <a:defRPr/>
            </a:pPr>
            <a:r>
              <a:rPr kumimoji="1" lang="zh-CN" altLang="en-US" sz="2800" b="1">
                <a:effectLst>
                  <a:outerShdw blurRad="38100" dist="38100" dir="2700000" algn="tl">
                    <a:srgbClr val="C0C0C0"/>
                  </a:outerShdw>
                </a:effectLst>
                <a:latin typeface="Times New Roman" pitchFamily="18" charset="0"/>
                <a:ea typeface="黑体" pitchFamily="2" charset="-122"/>
              </a:rPr>
              <a:t>对角矩阵</a:t>
            </a:r>
            <a:r>
              <a:rPr kumimoji="1" lang="en-US" altLang="zh-CN" sz="2800" b="1">
                <a:latin typeface="Times New Roman" pitchFamily="18" charset="0"/>
              </a:rPr>
              <a:t>;</a:t>
            </a:r>
          </a:p>
        </p:txBody>
      </p:sp>
      <p:sp>
        <p:nvSpPr>
          <p:cNvPr id="74761" name="Rectangle 9"/>
          <p:cNvSpPr>
            <a:spLocks noChangeArrowheads="1"/>
          </p:cNvSpPr>
          <p:nvPr/>
        </p:nvSpPr>
        <p:spPr bwMode="auto">
          <a:xfrm>
            <a:off x="3352800" y="3733800"/>
            <a:ext cx="1349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b="1">
                <a:latin typeface="Times New Roman" charset="0"/>
                <a:ea typeface="黑体" pitchFamily="2" charset="-122"/>
              </a:rPr>
              <a:t>零矩阵</a:t>
            </a:r>
            <a:r>
              <a:rPr kumimoji="1" lang="en-US" altLang="zh-CN" sz="2800" b="1">
                <a:latin typeface="Times New Roman" charset="0"/>
              </a:rPr>
              <a:t>.</a:t>
            </a:r>
          </a:p>
        </p:txBody>
      </p:sp>
      <p:graphicFrame>
        <p:nvGraphicFramePr>
          <p:cNvPr id="74762" name="Object 10"/>
          <p:cNvGraphicFramePr>
            <a:graphicFrameLocks noChangeAspect="1"/>
          </p:cNvGraphicFramePr>
          <p:nvPr/>
        </p:nvGraphicFramePr>
        <p:xfrm>
          <a:off x="5943600" y="2286000"/>
          <a:ext cx="2498725" cy="1905000"/>
        </p:xfrm>
        <a:graphic>
          <a:graphicData uri="http://schemas.openxmlformats.org/presentationml/2006/ole">
            <mc:AlternateContent xmlns:mc="http://schemas.openxmlformats.org/markup-compatibility/2006">
              <mc:Choice xmlns:v="urn:schemas-microsoft-com:vml" Requires="v">
                <p:oleObj name="公式" r:id="rId6" imgW="2667023" imgH="2038230" progId="Equation.3">
                  <p:embed/>
                </p:oleObj>
              </mc:Choice>
              <mc:Fallback>
                <p:oleObj name="公式" r:id="rId6" imgW="2667023" imgH="203823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2286000"/>
                        <a:ext cx="2498725"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3" name="Object 11"/>
          <p:cNvGraphicFramePr>
            <a:graphicFrameLocks noChangeAspect="1"/>
          </p:cNvGraphicFramePr>
          <p:nvPr/>
        </p:nvGraphicFramePr>
        <p:xfrm>
          <a:off x="6629400" y="4191000"/>
          <a:ext cx="1447800" cy="2057400"/>
        </p:xfrm>
        <a:graphic>
          <a:graphicData uri="http://schemas.openxmlformats.org/presentationml/2006/ole">
            <mc:AlternateContent xmlns:mc="http://schemas.openxmlformats.org/markup-compatibility/2006">
              <mc:Choice xmlns:v="urn:schemas-microsoft-com:vml" Requires="v">
                <p:oleObj name="公式" r:id="rId8" imgW="1438188" imgH="2047950" progId="Equation.3">
                  <p:embed/>
                </p:oleObj>
              </mc:Choice>
              <mc:Fallback>
                <p:oleObj name="公式" r:id="rId8" imgW="1438188" imgH="204795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4191000"/>
                        <a:ext cx="1447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4" name="Object 12"/>
          <p:cNvGraphicFramePr>
            <a:graphicFrameLocks/>
          </p:cNvGraphicFramePr>
          <p:nvPr/>
        </p:nvGraphicFramePr>
        <p:xfrm>
          <a:off x="5943600" y="4419600"/>
          <a:ext cx="2603500" cy="431800"/>
        </p:xfrm>
        <a:graphic>
          <a:graphicData uri="http://schemas.openxmlformats.org/presentationml/2006/ole">
            <mc:AlternateContent xmlns:mc="http://schemas.openxmlformats.org/markup-compatibility/2006">
              <mc:Choice xmlns:v="urn:schemas-microsoft-com:vml" Requires="v">
                <p:oleObj name="公式" r:id="rId10" imgW="2590845" imgH="419040" progId="Equation.3">
                  <p:embed/>
                </p:oleObj>
              </mc:Choice>
              <mc:Fallback>
                <p:oleObj name="公式" r:id="rId10" imgW="2590845" imgH="419040" progId="Equation.3">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4419600"/>
                        <a:ext cx="2603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5" name="Object 13"/>
          <p:cNvGraphicFramePr>
            <a:graphicFrameLocks noChangeAspect="1"/>
          </p:cNvGraphicFramePr>
          <p:nvPr/>
        </p:nvGraphicFramePr>
        <p:xfrm>
          <a:off x="5292725" y="2276475"/>
          <a:ext cx="2667000" cy="2044700"/>
        </p:xfrm>
        <a:graphic>
          <a:graphicData uri="http://schemas.openxmlformats.org/presentationml/2006/ole">
            <mc:AlternateContent xmlns:mc="http://schemas.openxmlformats.org/markup-compatibility/2006">
              <mc:Choice xmlns:v="urn:schemas-microsoft-com:vml" Requires="v">
                <p:oleObj name="公式" r:id="rId12" imgW="2876646" imgH="2200230" progId="Equation.3">
                  <p:embed/>
                </p:oleObj>
              </mc:Choice>
              <mc:Fallback>
                <p:oleObj name="公式" r:id="rId12" imgW="2876646" imgH="220023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2725" y="2276475"/>
                        <a:ext cx="26670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6" name="Text Box 14"/>
          <p:cNvSpPr txBox="1">
            <a:spLocks noChangeArrowheads="1"/>
          </p:cNvSpPr>
          <p:nvPr/>
        </p:nvSpPr>
        <p:spPr bwMode="auto">
          <a:xfrm>
            <a:off x="3124200" y="44196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charset="0"/>
                <a:ea typeface="黑体" pitchFamily="2" charset="-122"/>
              </a:rPr>
              <a:t>行矩阵与列矩阵</a:t>
            </a:r>
            <a:r>
              <a:rPr kumimoji="1" lang="en-US" altLang="zh-CN" sz="2800" b="1">
                <a:latin typeface="Times New Roman" charset="0"/>
              </a:rPr>
              <a:t>;</a:t>
            </a:r>
            <a:endParaRPr kumimoji="1" lang="en-US" altLang="zh-CN" sz="2400" b="1">
              <a:latin typeface="Times New Roman" charset="0"/>
              <a:ea typeface="黑体" pitchFamily="2" charset="-122"/>
            </a:endParaRPr>
          </a:p>
        </p:txBody>
      </p:sp>
      <p:graphicFrame>
        <p:nvGraphicFramePr>
          <p:cNvPr id="74767" name="Object 15"/>
          <p:cNvGraphicFramePr>
            <a:graphicFrameLocks noGrp="1" noChangeAspect="1"/>
          </p:cNvGraphicFramePr>
          <p:nvPr>
            <p:ph sz="half" idx="1"/>
          </p:nvPr>
        </p:nvGraphicFramePr>
        <p:xfrm>
          <a:off x="5795963" y="576263"/>
          <a:ext cx="2305050" cy="1625600"/>
        </p:xfrm>
        <a:graphic>
          <a:graphicData uri="http://schemas.openxmlformats.org/presentationml/2006/ole">
            <mc:AlternateContent xmlns:mc="http://schemas.openxmlformats.org/markup-compatibility/2006">
              <mc:Choice xmlns:v="urn:schemas-microsoft-com:vml" Requires="v">
                <p:oleObj name="公式" r:id="rId14" imgW="1323922" imgH="933390" progId="Equation.3">
                  <p:embed/>
                </p:oleObj>
              </mc:Choice>
              <mc:Fallback>
                <p:oleObj name="公式" r:id="rId14" imgW="1323922" imgH="933390" progId="Equation.3">
                  <p:embed/>
                  <p:pic>
                    <p:nvPicPr>
                      <p:cNvPr id="0" name="Object 15"/>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5963" y="576263"/>
                        <a:ext cx="230505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8" name="Object 16"/>
          <p:cNvGraphicFramePr>
            <a:graphicFrameLocks noGrp="1" noChangeAspect="1"/>
          </p:cNvGraphicFramePr>
          <p:nvPr>
            <p:ph sz="quarter" idx="2"/>
          </p:nvPr>
        </p:nvGraphicFramePr>
        <p:xfrm>
          <a:off x="5508625" y="454025"/>
          <a:ext cx="2376488" cy="1708150"/>
        </p:xfrm>
        <a:graphic>
          <a:graphicData uri="http://schemas.openxmlformats.org/presentationml/2006/ole">
            <mc:AlternateContent xmlns:mc="http://schemas.openxmlformats.org/markup-compatibility/2006">
              <mc:Choice xmlns:v="urn:schemas-microsoft-com:vml" Requires="v">
                <p:oleObj name="公式" r:id="rId16" imgW="1295287" imgH="933390" progId="Equation.3">
                  <p:embed/>
                </p:oleObj>
              </mc:Choice>
              <mc:Fallback>
                <p:oleObj name="公式" r:id="rId16" imgW="1295287" imgH="933390" progId="Equation.3">
                  <p:embed/>
                  <p:pic>
                    <p:nvPicPr>
                      <p:cNvPr id="0" name="Object 16"/>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08625" y="454025"/>
                        <a:ext cx="2376488"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9" name="Object 17"/>
          <p:cNvGraphicFramePr>
            <a:graphicFrameLocks noGrp="1" noChangeAspect="1"/>
          </p:cNvGraphicFramePr>
          <p:nvPr>
            <p:ph sz="quarter" idx="3"/>
          </p:nvPr>
        </p:nvGraphicFramePr>
        <p:xfrm>
          <a:off x="4951413" y="3646488"/>
          <a:ext cx="601662" cy="649287"/>
        </p:xfrm>
        <a:graphic>
          <a:graphicData uri="http://schemas.openxmlformats.org/presentationml/2006/ole">
            <mc:AlternateContent xmlns:mc="http://schemas.openxmlformats.org/markup-compatibility/2006">
              <mc:Choice xmlns:v="urn:schemas-microsoft-com:vml" Requires="v">
                <p:oleObj name="公式" r:id="rId18" imgW="152355" imgH="171450" progId="Equation.3">
                  <p:embed/>
                </p:oleObj>
              </mc:Choice>
              <mc:Fallback>
                <p:oleObj name="公式" r:id="rId18" imgW="152355" imgH="171450" progId="Equation.3">
                  <p:embed/>
                  <p:pic>
                    <p:nvPicPr>
                      <p:cNvPr id="0" name="Object 17"/>
                      <p:cNvPicPr>
                        <a:picLocks noGrp="1"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1413" y="3646488"/>
                        <a:ext cx="601662"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70" name="Rectangle 18"/>
          <p:cNvSpPr>
            <a:spLocks noChangeArrowheads="1"/>
          </p:cNvSpPr>
          <p:nvPr/>
        </p:nvSpPr>
        <p:spPr bwMode="auto">
          <a:xfrm>
            <a:off x="250825" y="4986338"/>
            <a:ext cx="576103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Font typeface="Wingdings" pitchFamily="2" charset="2"/>
              <a:buNone/>
            </a:pPr>
            <a:r>
              <a:rPr lang="zh-CN" altLang="en-US" sz="3200" b="1"/>
              <a:t>对称</a:t>
            </a:r>
            <a:r>
              <a:rPr lang="zh-CN" altLang="en-US" sz="3200" b="1">
                <a:solidFill>
                  <a:srgbClr val="7030A0"/>
                </a:solidFill>
              </a:rPr>
              <a:t>正定</a:t>
            </a:r>
            <a:r>
              <a:rPr lang="zh-CN" altLang="en-US" sz="3200" b="1"/>
              <a:t>矩阵</a:t>
            </a:r>
            <a:r>
              <a:rPr lang="en-US" altLang="zh-CN" sz="3200" b="1" i="1">
                <a:latin typeface="Times New Roman" charset="0"/>
              </a:rPr>
              <a:t>A: X</a:t>
            </a:r>
            <a:r>
              <a:rPr lang="en-US" altLang="zh-CN" sz="3200" b="1" i="1" baseline="30000">
                <a:latin typeface="Times New Roman" charset="0"/>
              </a:rPr>
              <a:t>τ</a:t>
            </a:r>
            <a:r>
              <a:rPr lang="en-US" altLang="zh-CN" sz="3200" b="1" i="1">
                <a:latin typeface="Times New Roman" charset="0"/>
              </a:rPr>
              <a:t>AX</a:t>
            </a:r>
            <a:r>
              <a:rPr lang="en-US" altLang="zh-CN" sz="3200" b="1" i="1">
                <a:latin typeface="Times New Roman" charset="0"/>
                <a:cs typeface="Times New Roman" charset="0"/>
              </a:rPr>
              <a:t>≥0; </a:t>
            </a:r>
          </a:p>
          <a:p>
            <a:pPr marL="342900" indent="-342900">
              <a:spcBef>
                <a:spcPct val="20000"/>
              </a:spcBef>
              <a:buClr>
                <a:schemeClr val="accent1"/>
              </a:buClr>
              <a:buFont typeface="Wingdings" pitchFamily="2" charset="2"/>
              <a:buNone/>
            </a:pPr>
            <a:r>
              <a:rPr lang="en-US" altLang="zh-CN" sz="3200" b="1" i="1">
                <a:latin typeface="Times New Roman" charset="0"/>
                <a:cs typeface="Times New Roman" charset="0"/>
              </a:rPr>
              <a:t>                            X</a:t>
            </a:r>
            <a:r>
              <a:rPr lang="en-US" altLang="zh-CN" sz="3200" b="1" i="1" baseline="30000">
                <a:latin typeface="Times New Roman" charset="0"/>
              </a:rPr>
              <a:t>τ</a:t>
            </a:r>
            <a:r>
              <a:rPr lang="en-US" altLang="zh-CN" sz="3200" b="1" i="1">
                <a:latin typeface="Times New Roman" charset="0"/>
                <a:cs typeface="Times New Roman" charset="0"/>
              </a:rPr>
              <a:t>AX=0</a:t>
            </a:r>
            <a:r>
              <a:rPr lang="en-US" altLang="zh-CN" sz="3200" b="1" i="1">
                <a:latin typeface="Times New Roman" charset="0"/>
                <a:cs typeface="Times New Roman" charset="0"/>
                <a:sym typeface="Symbol" pitchFamily="18" charset="2"/>
              </a:rPr>
              <a:t>X=0</a:t>
            </a:r>
          </a:p>
          <a:p>
            <a:pPr marL="342900" indent="-342900">
              <a:spcBef>
                <a:spcPct val="20000"/>
              </a:spcBef>
              <a:buClr>
                <a:schemeClr val="accent1"/>
              </a:buClr>
              <a:buFont typeface="Wingdings" pitchFamily="2" charset="2"/>
              <a:buNone/>
            </a:pPr>
            <a:r>
              <a:rPr lang="zh-CN" altLang="en-US" sz="3200" b="1">
                <a:solidFill>
                  <a:srgbClr val="7030A0"/>
                </a:solidFill>
              </a:rPr>
              <a:t>正交</a:t>
            </a:r>
            <a:r>
              <a:rPr lang="zh-CN" altLang="en-US" sz="3200" b="1"/>
              <a:t>矩阵</a:t>
            </a:r>
            <a:r>
              <a:rPr lang="en-US" altLang="zh-CN" sz="3200" b="1" i="1">
                <a:latin typeface="Times New Roman" charset="0"/>
              </a:rPr>
              <a:t>A: AA</a:t>
            </a:r>
            <a:r>
              <a:rPr lang="en-US" altLang="zh-CN" sz="3200" b="1" i="1" baseline="30000">
                <a:latin typeface="Times New Roman" charset="0"/>
              </a:rPr>
              <a:t>τ</a:t>
            </a:r>
            <a:r>
              <a:rPr lang="en-US" altLang="zh-CN" sz="3200" b="1" i="1">
                <a:latin typeface="Times New Roman" charset="0"/>
              </a:rPr>
              <a:t>=A</a:t>
            </a:r>
            <a:r>
              <a:rPr lang="en-US" altLang="zh-CN" sz="3200" b="1" i="1" baseline="30000">
                <a:latin typeface="Times New Roman" charset="0"/>
              </a:rPr>
              <a:t>τ</a:t>
            </a:r>
            <a:r>
              <a:rPr lang="en-US" altLang="zh-CN" sz="3200" b="1" i="1">
                <a:latin typeface="Times New Roman" charset="0"/>
              </a:rPr>
              <a:t>A=I</a:t>
            </a:r>
            <a:r>
              <a:rPr lang="zh-CN" altLang="en-US" sz="3200" b="1"/>
              <a:t>　　　　</a:t>
            </a:r>
            <a:endParaRPr lang="en-US" altLang="zh-CN" sz="3200" b="1"/>
          </a:p>
        </p:txBody>
      </p:sp>
      <p:sp>
        <p:nvSpPr>
          <p:cNvPr id="1640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328FB3-C4DA-4FAC-8973-8EE356A7CD97}" type="slidenum">
              <a:rPr lang="zh-CN" altLang="en-US" smtClean="0"/>
              <a:pPr eaLnBrk="1" hangingPunct="1"/>
              <a:t>14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0-#ppt_w/2"/>
                                          </p:val>
                                        </p:tav>
                                        <p:tav tm="100000">
                                          <p:val>
                                            <p:strVal val="#ppt_x"/>
                                          </p:val>
                                        </p:tav>
                                      </p:tavLst>
                                    </p:anim>
                                    <p:anim calcmode="lin" valueType="num">
                                      <p:cBhvr additive="base">
                                        <p:cTn id="8" dur="500" fill="hold"/>
                                        <p:tgtEl>
                                          <p:spTgt spid="74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additive="base">
                                        <p:cTn id="13" dur="500" fill="hold"/>
                                        <p:tgtEl>
                                          <p:spTgt spid="74755"/>
                                        </p:tgtEl>
                                        <p:attrNameLst>
                                          <p:attrName>ppt_x</p:attrName>
                                        </p:attrNameLst>
                                      </p:cBhvr>
                                      <p:tavLst>
                                        <p:tav tm="0">
                                          <p:val>
                                            <p:strVal val="0-#ppt_w/2"/>
                                          </p:val>
                                        </p:tav>
                                        <p:tav tm="100000">
                                          <p:val>
                                            <p:strVal val="#ppt_x"/>
                                          </p:val>
                                        </p:tav>
                                      </p:tavLst>
                                    </p:anim>
                                    <p:anim calcmode="lin" valueType="num">
                                      <p:cBhvr additive="base">
                                        <p:cTn id="14"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6"/>
                                        </p:tgtEl>
                                        <p:attrNameLst>
                                          <p:attrName>style.visibility</p:attrName>
                                        </p:attrNameLst>
                                      </p:cBhvr>
                                      <p:to>
                                        <p:strVal val="visible"/>
                                      </p:to>
                                    </p:set>
                                    <p:anim calcmode="lin" valueType="num">
                                      <p:cBhvr additive="base">
                                        <p:cTn id="19" dur="500" fill="hold"/>
                                        <p:tgtEl>
                                          <p:spTgt spid="74756"/>
                                        </p:tgtEl>
                                        <p:attrNameLst>
                                          <p:attrName>ppt_x</p:attrName>
                                        </p:attrNameLst>
                                      </p:cBhvr>
                                      <p:tavLst>
                                        <p:tav tm="0">
                                          <p:val>
                                            <p:strVal val="0-#ppt_w/2"/>
                                          </p:val>
                                        </p:tav>
                                        <p:tav tm="100000">
                                          <p:val>
                                            <p:strVal val="#ppt_x"/>
                                          </p:val>
                                        </p:tav>
                                      </p:tavLst>
                                    </p:anim>
                                    <p:anim calcmode="lin" valueType="num">
                                      <p:cBhvr additive="base">
                                        <p:cTn id="20"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4757"/>
                                        </p:tgtEl>
                                        <p:attrNameLst>
                                          <p:attrName>style.visibility</p:attrName>
                                        </p:attrNameLst>
                                      </p:cBhvr>
                                      <p:to>
                                        <p:strVal val="visible"/>
                                      </p:to>
                                    </p:set>
                                    <p:anim calcmode="lin" valueType="num">
                                      <p:cBhvr additive="base">
                                        <p:cTn id="25" dur="500" fill="hold"/>
                                        <p:tgtEl>
                                          <p:spTgt spid="74757"/>
                                        </p:tgtEl>
                                        <p:attrNameLst>
                                          <p:attrName>ppt_x</p:attrName>
                                        </p:attrNameLst>
                                      </p:cBhvr>
                                      <p:tavLst>
                                        <p:tav tm="0">
                                          <p:val>
                                            <p:strVal val="0-#ppt_w/2"/>
                                          </p:val>
                                        </p:tav>
                                        <p:tav tm="100000">
                                          <p:val>
                                            <p:strVal val="#ppt_x"/>
                                          </p:val>
                                        </p:tav>
                                      </p:tavLst>
                                    </p:anim>
                                    <p:anim calcmode="lin" valueType="num">
                                      <p:cBhvr additive="base">
                                        <p:cTn id="26"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758"/>
                                        </p:tgtEl>
                                        <p:attrNameLst>
                                          <p:attrName>style.visibility</p:attrName>
                                        </p:attrNameLst>
                                      </p:cBhvr>
                                      <p:to>
                                        <p:strVal val="visible"/>
                                      </p:to>
                                    </p:set>
                                    <p:anim calcmode="lin" valueType="num">
                                      <p:cBhvr additive="base">
                                        <p:cTn id="31" dur="500" fill="hold"/>
                                        <p:tgtEl>
                                          <p:spTgt spid="74758"/>
                                        </p:tgtEl>
                                        <p:attrNameLst>
                                          <p:attrName>ppt_x</p:attrName>
                                        </p:attrNameLst>
                                      </p:cBhvr>
                                      <p:tavLst>
                                        <p:tav tm="0">
                                          <p:val>
                                            <p:strVal val="0-#ppt_w/2"/>
                                          </p:val>
                                        </p:tav>
                                        <p:tav tm="100000">
                                          <p:val>
                                            <p:strVal val="#ppt_x"/>
                                          </p:val>
                                        </p:tav>
                                      </p:tavLst>
                                    </p:anim>
                                    <p:anim calcmode="lin" valueType="num">
                                      <p:cBhvr additive="base">
                                        <p:cTn id="32"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4768"/>
                                        </p:tgtEl>
                                        <p:attrNameLst>
                                          <p:attrName>style.visibility</p:attrName>
                                        </p:attrNameLst>
                                      </p:cBhvr>
                                      <p:to>
                                        <p:strVal val="visible"/>
                                      </p:to>
                                    </p:set>
                                    <p:anim calcmode="lin" valueType="num">
                                      <p:cBhvr additive="base">
                                        <p:cTn id="37" dur="500" fill="hold"/>
                                        <p:tgtEl>
                                          <p:spTgt spid="74768"/>
                                        </p:tgtEl>
                                        <p:attrNameLst>
                                          <p:attrName>ppt_x</p:attrName>
                                        </p:attrNameLst>
                                      </p:cBhvr>
                                      <p:tavLst>
                                        <p:tav tm="0">
                                          <p:val>
                                            <p:strVal val="0-#ppt_w/2"/>
                                          </p:val>
                                        </p:tav>
                                        <p:tav tm="100000">
                                          <p:val>
                                            <p:strVal val="#ppt_x"/>
                                          </p:val>
                                        </p:tav>
                                      </p:tavLst>
                                    </p:anim>
                                    <p:anim calcmode="lin" valueType="num">
                                      <p:cBhvr additive="base">
                                        <p:cTn id="38" dur="500" fill="hold"/>
                                        <p:tgtEl>
                                          <p:spTgt spid="7476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8"/>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4767"/>
                                        </p:tgtEl>
                                        <p:attrNameLst>
                                          <p:attrName>style.visibility</p:attrName>
                                        </p:attrNameLst>
                                      </p:cBhvr>
                                      <p:to>
                                        <p:strVal val="visible"/>
                                      </p:to>
                                    </p:set>
                                    <p:anim calcmode="lin" valueType="num">
                                      <p:cBhvr additive="base">
                                        <p:cTn id="43" dur="500" fill="hold"/>
                                        <p:tgtEl>
                                          <p:spTgt spid="74767"/>
                                        </p:tgtEl>
                                        <p:attrNameLst>
                                          <p:attrName>ppt_x</p:attrName>
                                        </p:attrNameLst>
                                      </p:cBhvr>
                                      <p:tavLst>
                                        <p:tav tm="0">
                                          <p:val>
                                            <p:strVal val="0-#ppt_w/2"/>
                                          </p:val>
                                        </p:tav>
                                        <p:tav tm="100000">
                                          <p:val>
                                            <p:strVal val="#ppt_x"/>
                                          </p:val>
                                        </p:tav>
                                      </p:tavLst>
                                    </p:anim>
                                    <p:anim calcmode="lin" valueType="num">
                                      <p:cBhvr additive="base">
                                        <p:cTn id="44" dur="500" fill="hold"/>
                                        <p:tgtEl>
                                          <p:spTgt spid="7476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7"/>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iterate type="lt">
                                    <p:tmPct val="100000"/>
                                  </p:iterate>
                                  <p:childTnLst>
                                    <p:set>
                                      <p:cBhvr>
                                        <p:cTn id="48" dur="1" fill="hold">
                                          <p:stCondLst>
                                            <p:cond delay="0"/>
                                          </p:stCondLst>
                                        </p:cTn>
                                        <p:tgtEl>
                                          <p:spTgt spid="74759"/>
                                        </p:tgtEl>
                                        <p:attrNameLst>
                                          <p:attrName>style.visibility</p:attrName>
                                        </p:attrNameLst>
                                      </p:cBhvr>
                                      <p:to>
                                        <p:strVal val="visible"/>
                                      </p:to>
                                    </p:set>
                                    <p:anim calcmode="lin" valueType="num">
                                      <p:cBhvr additive="base">
                                        <p:cTn id="49" dur="75" fill="hold"/>
                                        <p:tgtEl>
                                          <p:spTgt spid="74759"/>
                                        </p:tgtEl>
                                        <p:attrNameLst>
                                          <p:attrName>ppt_x</p:attrName>
                                        </p:attrNameLst>
                                      </p:cBhvr>
                                      <p:tavLst>
                                        <p:tav tm="0">
                                          <p:val>
                                            <p:strVal val="0-#ppt_w/2"/>
                                          </p:val>
                                        </p:tav>
                                        <p:tav tm="100000">
                                          <p:val>
                                            <p:strVal val="#ppt_x"/>
                                          </p:val>
                                        </p:tav>
                                      </p:tavLst>
                                    </p:anim>
                                    <p:anim calcmode="lin" valueType="num">
                                      <p:cBhvr additive="base">
                                        <p:cTn id="50" dur="75"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74762"/>
                                        </p:tgtEl>
                                        <p:attrNameLst>
                                          <p:attrName>style.visibility</p:attrName>
                                        </p:attrNameLst>
                                      </p:cBhvr>
                                      <p:to>
                                        <p:strVal val="visible"/>
                                      </p:to>
                                    </p:set>
                                    <p:anim calcmode="lin" valueType="num">
                                      <p:cBhvr additive="base">
                                        <p:cTn id="55" dur="500" fill="hold"/>
                                        <p:tgtEl>
                                          <p:spTgt spid="74762"/>
                                        </p:tgtEl>
                                        <p:attrNameLst>
                                          <p:attrName>ppt_x</p:attrName>
                                        </p:attrNameLst>
                                      </p:cBhvr>
                                      <p:tavLst>
                                        <p:tav tm="0">
                                          <p:val>
                                            <p:strVal val="0-#ppt_w/2"/>
                                          </p:val>
                                        </p:tav>
                                        <p:tav tm="100000">
                                          <p:val>
                                            <p:strVal val="#ppt_x"/>
                                          </p:val>
                                        </p:tav>
                                      </p:tavLst>
                                    </p:anim>
                                    <p:anim calcmode="lin" valueType="num">
                                      <p:cBhvr additive="base">
                                        <p:cTn id="56" dur="500" fill="hold"/>
                                        <p:tgtEl>
                                          <p:spTgt spid="7476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2"/>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iterate type="lt">
                                    <p:tmPct val="100000"/>
                                  </p:iterate>
                                  <p:childTnLst>
                                    <p:set>
                                      <p:cBhvr>
                                        <p:cTn id="60" dur="1" fill="hold">
                                          <p:stCondLst>
                                            <p:cond delay="0"/>
                                          </p:stCondLst>
                                        </p:cTn>
                                        <p:tgtEl>
                                          <p:spTgt spid="74760"/>
                                        </p:tgtEl>
                                        <p:attrNameLst>
                                          <p:attrName>style.visibility</p:attrName>
                                        </p:attrNameLst>
                                      </p:cBhvr>
                                      <p:to>
                                        <p:strVal val="visible"/>
                                      </p:to>
                                    </p:set>
                                    <p:anim calcmode="lin" valueType="num">
                                      <p:cBhvr additive="base">
                                        <p:cTn id="61" dur="75" fill="hold"/>
                                        <p:tgtEl>
                                          <p:spTgt spid="74760"/>
                                        </p:tgtEl>
                                        <p:attrNameLst>
                                          <p:attrName>ppt_x</p:attrName>
                                        </p:attrNameLst>
                                      </p:cBhvr>
                                      <p:tavLst>
                                        <p:tav tm="0">
                                          <p:val>
                                            <p:strVal val="0-#ppt_w/2"/>
                                          </p:val>
                                        </p:tav>
                                        <p:tav tm="100000">
                                          <p:val>
                                            <p:strVal val="#ppt_x"/>
                                          </p:val>
                                        </p:tav>
                                      </p:tavLst>
                                    </p:anim>
                                    <p:anim calcmode="lin" valueType="num">
                                      <p:cBhvr additive="base">
                                        <p:cTn id="62" dur="75" fill="hold"/>
                                        <p:tgtEl>
                                          <p:spTgt spid="7476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74765"/>
                                        </p:tgtEl>
                                        <p:attrNameLst>
                                          <p:attrName>style.visibility</p:attrName>
                                        </p:attrNameLst>
                                      </p:cBhvr>
                                      <p:to>
                                        <p:strVal val="visible"/>
                                      </p:to>
                                    </p:set>
                                    <p:anim calcmode="lin" valueType="num">
                                      <p:cBhvr additive="base">
                                        <p:cTn id="67" dur="500" fill="hold"/>
                                        <p:tgtEl>
                                          <p:spTgt spid="74765"/>
                                        </p:tgtEl>
                                        <p:attrNameLst>
                                          <p:attrName>ppt_x</p:attrName>
                                        </p:attrNameLst>
                                      </p:cBhvr>
                                      <p:tavLst>
                                        <p:tav tm="0">
                                          <p:val>
                                            <p:strVal val="0-#ppt_w/2"/>
                                          </p:val>
                                        </p:tav>
                                        <p:tav tm="100000">
                                          <p:val>
                                            <p:strVal val="#ppt_x"/>
                                          </p:val>
                                        </p:tav>
                                      </p:tavLst>
                                    </p:anim>
                                    <p:anim calcmode="lin" valueType="num">
                                      <p:cBhvr additive="base">
                                        <p:cTn id="68" dur="500" fill="hold"/>
                                        <p:tgtEl>
                                          <p:spTgt spid="7476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5"/>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iterate type="lt">
                                    <p:tmPct val="100000"/>
                                  </p:iterate>
                                  <p:childTnLst>
                                    <p:set>
                                      <p:cBhvr>
                                        <p:cTn id="72" dur="1" fill="hold">
                                          <p:stCondLst>
                                            <p:cond delay="0"/>
                                          </p:stCondLst>
                                        </p:cTn>
                                        <p:tgtEl>
                                          <p:spTgt spid="74761"/>
                                        </p:tgtEl>
                                        <p:attrNameLst>
                                          <p:attrName>style.visibility</p:attrName>
                                        </p:attrNameLst>
                                      </p:cBhvr>
                                      <p:to>
                                        <p:strVal val="visible"/>
                                      </p:to>
                                    </p:set>
                                    <p:anim calcmode="lin" valueType="num">
                                      <p:cBhvr additive="base">
                                        <p:cTn id="73" dur="75" fill="hold"/>
                                        <p:tgtEl>
                                          <p:spTgt spid="74761"/>
                                        </p:tgtEl>
                                        <p:attrNameLst>
                                          <p:attrName>ppt_x</p:attrName>
                                        </p:attrNameLst>
                                      </p:cBhvr>
                                      <p:tavLst>
                                        <p:tav tm="0">
                                          <p:val>
                                            <p:strVal val="0-#ppt_w/2"/>
                                          </p:val>
                                        </p:tav>
                                        <p:tav tm="100000">
                                          <p:val>
                                            <p:strVal val="#ppt_x"/>
                                          </p:val>
                                        </p:tav>
                                      </p:tavLst>
                                    </p:anim>
                                    <p:anim calcmode="lin" valueType="num">
                                      <p:cBhvr additive="base">
                                        <p:cTn id="74" dur="75"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74769"/>
                                        </p:tgtEl>
                                        <p:attrNameLst>
                                          <p:attrName>style.visibility</p:attrName>
                                        </p:attrNameLst>
                                      </p:cBhvr>
                                      <p:to>
                                        <p:strVal val="visible"/>
                                      </p:to>
                                    </p:set>
                                    <p:anim calcmode="lin" valueType="num">
                                      <p:cBhvr additive="base">
                                        <p:cTn id="79" dur="500" fill="hold"/>
                                        <p:tgtEl>
                                          <p:spTgt spid="74769"/>
                                        </p:tgtEl>
                                        <p:attrNameLst>
                                          <p:attrName>ppt_x</p:attrName>
                                        </p:attrNameLst>
                                      </p:cBhvr>
                                      <p:tavLst>
                                        <p:tav tm="0">
                                          <p:val>
                                            <p:strVal val="0-#ppt_w/2"/>
                                          </p:val>
                                        </p:tav>
                                        <p:tav tm="100000">
                                          <p:val>
                                            <p:strVal val="#ppt_x"/>
                                          </p:val>
                                        </p:tav>
                                      </p:tavLst>
                                    </p:anim>
                                    <p:anim calcmode="lin" valueType="num">
                                      <p:cBhvr additive="base">
                                        <p:cTn id="80" dur="500" fill="hold"/>
                                        <p:tgtEl>
                                          <p:spTgt spid="7476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9"/>
                                        </p:tgtEl>
                                        <p:attrNameLst>
                                          <p:attrName>style.visibility</p:attrName>
                                        </p:attrNameLst>
                                      </p:cBhvr>
                                      <p:to>
                                        <p:strVal val="hidden"/>
                                      </p:to>
                                    </p:set>
                                  </p:sub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4766"/>
                                        </p:tgtEl>
                                        <p:attrNameLst>
                                          <p:attrName>style.visibility</p:attrName>
                                        </p:attrNameLst>
                                      </p:cBhvr>
                                      <p:to>
                                        <p:strVal val="visible"/>
                                      </p:to>
                                    </p:set>
                                    <p:anim calcmode="lin" valueType="num">
                                      <p:cBhvr additive="base">
                                        <p:cTn id="85" dur="500" fill="hold"/>
                                        <p:tgtEl>
                                          <p:spTgt spid="74766"/>
                                        </p:tgtEl>
                                        <p:attrNameLst>
                                          <p:attrName>ppt_x</p:attrName>
                                        </p:attrNameLst>
                                      </p:cBhvr>
                                      <p:tavLst>
                                        <p:tav tm="0">
                                          <p:val>
                                            <p:strVal val="0-#ppt_w/2"/>
                                          </p:val>
                                        </p:tav>
                                        <p:tav tm="100000">
                                          <p:val>
                                            <p:strVal val="#ppt_x"/>
                                          </p:val>
                                        </p:tav>
                                      </p:tavLst>
                                    </p:anim>
                                    <p:anim calcmode="lin" valueType="num">
                                      <p:cBhvr additive="base">
                                        <p:cTn id="86" dur="500" fill="hold"/>
                                        <p:tgtEl>
                                          <p:spTgt spid="7476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74764"/>
                                        </p:tgtEl>
                                        <p:attrNameLst>
                                          <p:attrName>style.visibility</p:attrName>
                                        </p:attrNameLst>
                                      </p:cBhvr>
                                      <p:to>
                                        <p:strVal val="visible"/>
                                      </p:to>
                                    </p:set>
                                    <p:anim calcmode="lin" valueType="num">
                                      <p:cBhvr additive="base">
                                        <p:cTn id="91" dur="500" fill="hold"/>
                                        <p:tgtEl>
                                          <p:spTgt spid="74764"/>
                                        </p:tgtEl>
                                        <p:attrNameLst>
                                          <p:attrName>ppt_x</p:attrName>
                                        </p:attrNameLst>
                                      </p:cBhvr>
                                      <p:tavLst>
                                        <p:tav tm="0">
                                          <p:val>
                                            <p:strVal val="0-#ppt_w/2"/>
                                          </p:val>
                                        </p:tav>
                                        <p:tav tm="100000">
                                          <p:val>
                                            <p:strVal val="#ppt_x"/>
                                          </p:val>
                                        </p:tav>
                                      </p:tavLst>
                                    </p:anim>
                                    <p:anim calcmode="lin" valueType="num">
                                      <p:cBhvr additive="base">
                                        <p:cTn id="92" dur="500" fill="hold"/>
                                        <p:tgtEl>
                                          <p:spTgt spid="7476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4"/>
                                        </p:tgtEl>
                                        <p:attrNameLst>
                                          <p:attrName>style.visibility</p:attrName>
                                        </p:attrNameLst>
                                      </p:cBhvr>
                                      <p:to>
                                        <p:strVal val="hidden"/>
                                      </p:to>
                                    </p:set>
                                  </p:sub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74763"/>
                                        </p:tgtEl>
                                        <p:attrNameLst>
                                          <p:attrName>style.visibility</p:attrName>
                                        </p:attrNameLst>
                                      </p:cBhvr>
                                      <p:to>
                                        <p:strVal val="visible"/>
                                      </p:to>
                                    </p:set>
                                    <p:anim calcmode="lin" valueType="num">
                                      <p:cBhvr additive="base">
                                        <p:cTn id="97" dur="500" fill="hold"/>
                                        <p:tgtEl>
                                          <p:spTgt spid="74763"/>
                                        </p:tgtEl>
                                        <p:attrNameLst>
                                          <p:attrName>ppt_x</p:attrName>
                                        </p:attrNameLst>
                                      </p:cBhvr>
                                      <p:tavLst>
                                        <p:tav tm="0">
                                          <p:val>
                                            <p:strVal val="0-#ppt_w/2"/>
                                          </p:val>
                                        </p:tav>
                                        <p:tav tm="100000">
                                          <p:val>
                                            <p:strVal val="#ppt_x"/>
                                          </p:val>
                                        </p:tav>
                                      </p:tavLst>
                                    </p:anim>
                                    <p:anim calcmode="lin" valueType="num">
                                      <p:cBhvr additive="base">
                                        <p:cTn id="98" dur="500" fill="hold"/>
                                        <p:tgtEl>
                                          <p:spTgt spid="7476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3"/>
                                        </p:tgtEl>
                                        <p:attrNameLst>
                                          <p:attrName>style.visibility</p:attrName>
                                        </p:attrNameLst>
                                      </p:cBhvr>
                                      <p:to>
                                        <p:strVal val="hidden"/>
                                      </p:to>
                                    </p:set>
                                  </p:sub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4770"/>
                                        </p:tgtEl>
                                        <p:attrNameLst>
                                          <p:attrName>style.visibility</p:attrName>
                                        </p:attrNameLst>
                                      </p:cBhvr>
                                      <p:to>
                                        <p:strVal val="visible"/>
                                      </p:to>
                                    </p:set>
                                    <p:anim calcmode="lin" valueType="num">
                                      <p:cBhvr additive="base">
                                        <p:cTn id="103" dur="500" fill="hold"/>
                                        <p:tgtEl>
                                          <p:spTgt spid="74770"/>
                                        </p:tgtEl>
                                        <p:attrNameLst>
                                          <p:attrName>ppt_x</p:attrName>
                                        </p:attrNameLst>
                                      </p:cBhvr>
                                      <p:tavLst>
                                        <p:tav tm="0">
                                          <p:val>
                                            <p:strVal val="#ppt_x"/>
                                          </p:val>
                                        </p:tav>
                                        <p:tav tm="100000">
                                          <p:val>
                                            <p:strVal val="#ppt_x"/>
                                          </p:val>
                                        </p:tav>
                                      </p:tavLst>
                                    </p:anim>
                                    <p:anim calcmode="lin" valueType="num">
                                      <p:cBhvr additive="base">
                                        <p:cTn id="104" dur="500" fill="hold"/>
                                        <p:tgtEl>
                                          <p:spTgt spid="747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6" grpId="0" autoUpdateAnimBg="0"/>
      <p:bldP spid="74758" grpId="0" autoUpdateAnimBg="0"/>
      <p:bldP spid="74759" grpId="0" autoUpdateAnimBg="0"/>
      <p:bldP spid="74760" grpId="0" autoUpdateAnimBg="0"/>
      <p:bldP spid="74761" grpId="0" autoUpdateAnimBg="0"/>
      <p:bldP spid="74766" grpId="0" autoUpdateAnimBg="0"/>
      <p:bldP spid="747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600" b="1">
                <a:solidFill>
                  <a:schemeClr val="folHlink"/>
                </a:solidFill>
              </a:rPr>
              <a:t>定理</a:t>
            </a:r>
            <a:r>
              <a:rPr lang="en-US" altLang="zh-CN" sz="3600" b="1">
                <a:solidFill>
                  <a:schemeClr val="folHlink"/>
                </a:solidFill>
              </a:rPr>
              <a:t>1</a:t>
            </a:r>
            <a:r>
              <a:rPr lang="en-US" altLang="zh-CN"/>
              <a:t> </a:t>
            </a:r>
            <a:r>
              <a:rPr lang="zh-CN" altLang="en-US"/>
              <a:t>关于非奇异的等价命题</a:t>
            </a:r>
          </a:p>
        </p:txBody>
      </p:sp>
      <p:sp>
        <p:nvSpPr>
          <p:cNvPr id="17411" name="Rectangle 3"/>
          <p:cNvSpPr>
            <a:spLocks noGrp="1" noChangeArrowheads="1"/>
          </p:cNvSpPr>
          <p:nvPr>
            <p:ph type="body" idx="1"/>
          </p:nvPr>
        </p:nvSpPr>
        <p:spPr/>
        <p:txBody>
          <a:bodyPr/>
          <a:lstStyle/>
          <a:p>
            <a:pPr eaLnBrk="1" hangingPunct="1"/>
            <a:r>
              <a:rPr lang="zh-CN" altLang="en-US"/>
              <a:t>设</a:t>
            </a:r>
            <a:r>
              <a:rPr lang="en-US" altLang="zh-CN" b="1" i="1">
                <a:latin typeface="Times New Roman" charset="0"/>
              </a:rPr>
              <a:t>A∈R</a:t>
            </a:r>
            <a:r>
              <a:rPr lang="en-US" altLang="zh-CN" b="1" i="1" baseline="30000">
                <a:latin typeface="Times New Roman" charset="0"/>
              </a:rPr>
              <a:t>n×n</a:t>
            </a:r>
            <a:r>
              <a:rPr lang="zh-CN" altLang="en-US"/>
              <a:t>，则下述命题等价</a:t>
            </a:r>
          </a:p>
          <a:p>
            <a:pPr lvl="1" eaLnBrk="1" hangingPunct="1"/>
            <a:r>
              <a:rPr lang="zh-CN" altLang="en-US"/>
              <a:t>对任何</a:t>
            </a:r>
            <a:r>
              <a:rPr lang="en-US" altLang="zh-CN" sz="3200" b="1" i="1">
                <a:latin typeface="Times New Roman" charset="0"/>
              </a:rPr>
              <a:t>b∈R</a:t>
            </a:r>
            <a:r>
              <a:rPr lang="en-US" altLang="zh-CN" sz="3200" b="1" i="1" baseline="30000">
                <a:latin typeface="Times New Roman" charset="0"/>
              </a:rPr>
              <a:t>n</a:t>
            </a:r>
            <a:r>
              <a:rPr lang="zh-CN" altLang="en-US"/>
              <a:t>，方程组</a:t>
            </a:r>
            <a:r>
              <a:rPr lang="en-US" altLang="zh-CN" sz="3200" b="1" i="1">
                <a:latin typeface="Times New Roman" charset="0"/>
              </a:rPr>
              <a:t>Ax=b</a:t>
            </a:r>
            <a:r>
              <a:rPr lang="zh-CN" altLang="en-US"/>
              <a:t>有唯一解</a:t>
            </a:r>
          </a:p>
          <a:p>
            <a:pPr lvl="1" eaLnBrk="1" hangingPunct="1"/>
            <a:r>
              <a:rPr lang="zh-CN" altLang="en-US"/>
              <a:t>齐次方程组</a:t>
            </a:r>
            <a:r>
              <a:rPr lang="en-US" altLang="zh-CN" sz="3200" b="1" i="1">
                <a:latin typeface="Times New Roman" charset="0"/>
              </a:rPr>
              <a:t>Ax=0</a:t>
            </a:r>
            <a:r>
              <a:rPr lang="zh-CN" altLang="en-US"/>
              <a:t>只有唯一解</a:t>
            </a:r>
            <a:r>
              <a:rPr lang="en-US" altLang="zh-CN" sz="3200" b="1" i="1">
                <a:latin typeface="Times New Roman" charset="0"/>
              </a:rPr>
              <a:t>x=0</a:t>
            </a:r>
          </a:p>
          <a:p>
            <a:pPr lvl="1" eaLnBrk="1" hangingPunct="1"/>
            <a:r>
              <a:rPr lang="en-US" altLang="zh-CN" sz="3200" b="1" i="1">
                <a:latin typeface="Times New Roman" charset="0"/>
              </a:rPr>
              <a:t>det(A) ≠0</a:t>
            </a:r>
          </a:p>
          <a:p>
            <a:pPr lvl="1" eaLnBrk="1" hangingPunct="1"/>
            <a:r>
              <a:rPr lang="en-US" altLang="zh-CN" sz="3200" b="1" i="1">
                <a:latin typeface="Times New Roman" charset="0"/>
              </a:rPr>
              <a:t>A</a:t>
            </a:r>
            <a:r>
              <a:rPr lang="en-US" altLang="zh-CN" sz="3200" b="1" i="1" baseline="30000">
                <a:latin typeface="Times New Roman" charset="0"/>
              </a:rPr>
              <a:t>-1</a:t>
            </a:r>
            <a:r>
              <a:rPr lang="zh-CN" altLang="en-US"/>
              <a:t>存在</a:t>
            </a:r>
          </a:p>
          <a:p>
            <a:pPr lvl="1" eaLnBrk="1" hangingPunct="1"/>
            <a:r>
              <a:rPr lang="en-US" altLang="zh-CN" sz="3200" b="1" i="1">
                <a:latin typeface="Times New Roman" charset="0"/>
              </a:rPr>
              <a:t>A</a:t>
            </a:r>
            <a:r>
              <a:rPr lang="zh-CN" altLang="en-US"/>
              <a:t>的秩</a:t>
            </a:r>
            <a:r>
              <a:rPr lang="en-US" altLang="zh-CN" sz="3200" b="1" i="1">
                <a:latin typeface="Times New Roman" charset="0"/>
              </a:rPr>
              <a:t>rank(A)=n</a:t>
            </a:r>
          </a:p>
        </p:txBody>
      </p:sp>
      <p:sp>
        <p:nvSpPr>
          <p:cNvPr id="1741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707CDE3-C6AF-474B-86CA-DB975C0E8361}" type="slidenum">
              <a:rPr lang="zh-CN" altLang="en-US" smtClean="0"/>
              <a:pPr eaLnBrk="1" hangingPunct="1"/>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高斯消去法</a:t>
            </a:r>
          </a:p>
        </p:txBody>
      </p:sp>
      <p:sp>
        <p:nvSpPr>
          <p:cNvPr id="18435" name="Rectangle 3"/>
          <p:cNvSpPr>
            <a:spLocks noGrp="1" noChangeArrowheads="1"/>
          </p:cNvSpPr>
          <p:nvPr>
            <p:ph type="body" idx="1"/>
          </p:nvPr>
        </p:nvSpPr>
        <p:spPr>
          <a:xfrm>
            <a:off x="685800" y="1412875"/>
            <a:ext cx="7773988" cy="3744913"/>
          </a:xfrm>
        </p:spPr>
        <p:txBody>
          <a:bodyPr/>
          <a:lstStyle/>
          <a:p>
            <a:pPr eaLnBrk="1" hangingPunct="1">
              <a:lnSpc>
                <a:spcPct val="90000"/>
              </a:lnSpc>
            </a:pPr>
            <a:r>
              <a:rPr lang="zh-CN" altLang="en-US" sz="2400"/>
              <a:t>经过一系列</a:t>
            </a:r>
            <a:r>
              <a:rPr lang="zh-CN" altLang="en-US" sz="2400">
                <a:solidFill>
                  <a:srgbClr val="FF0000"/>
                </a:solidFill>
              </a:rPr>
              <a:t>行变换</a:t>
            </a:r>
            <a:r>
              <a:rPr lang="zh-CN" altLang="en-US" sz="2400"/>
              <a:t>，把</a:t>
            </a:r>
            <a:r>
              <a:rPr lang="en-US" altLang="zh-CN" sz="2400" b="1" i="1">
                <a:latin typeface="Times New Roman" charset="0"/>
              </a:rPr>
              <a:t>AX = b</a:t>
            </a:r>
            <a:r>
              <a:rPr lang="zh-CN" altLang="en-US" sz="2400"/>
              <a:t>化成</a:t>
            </a:r>
            <a:r>
              <a:rPr lang="en-US" altLang="zh-CN" sz="2400" b="1" i="1">
                <a:latin typeface="Times New Roman" charset="0"/>
              </a:rPr>
              <a:t>A</a:t>
            </a:r>
            <a:r>
              <a:rPr lang="en-US" altLang="zh-CN" sz="2400" b="1" i="1" baseline="30000">
                <a:latin typeface="Times New Roman" charset="0"/>
              </a:rPr>
              <a:t>(n)</a:t>
            </a:r>
            <a:r>
              <a:rPr lang="en-US" altLang="zh-CN" sz="2400" b="1" i="1">
                <a:latin typeface="Times New Roman" charset="0"/>
              </a:rPr>
              <a:t>X=b</a:t>
            </a:r>
            <a:r>
              <a:rPr lang="en-US" altLang="zh-CN" sz="2400" b="1" i="1" baseline="30000">
                <a:latin typeface="Times New Roman" charset="0"/>
              </a:rPr>
              <a:t>(n)</a:t>
            </a:r>
            <a:r>
              <a:rPr lang="zh-CN" altLang="en-US" sz="2400">
                <a:latin typeface="Times New Roman" charset="0"/>
              </a:rPr>
              <a:t>，</a:t>
            </a:r>
            <a:r>
              <a:rPr lang="zh-CN" altLang="en-US" sz="2400"/>
              <a:t>其中：</a:t>
            </a:r>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en-US" altLang="zh-CN" sz="2400" i="1">
              <a:latin typeface="Times New Roman" charset="0"/>
            </a:endParaRPr>
          </a:p>
          <a:p>
            <a:pPr eaLnBrk="1" hangingPunct="1">
              <a:lnSpc>
                <a:spcPct val="90000"/>
              </a:lnSpc>
            </a:pPr>
            <a:r>
              <a:rPr lang="en-US" altLang="zh-CN" sz="2400" b="1" i="1">
                <a:latin typeface="Times New Roman" charset="0"/>
              </a:rPr>
              <a:t>L</a:t>
            </a:r>
            <a:r>
              <a:rPr lang="en-US" altLang="zh-CN" sz="2400" b="1" i="1" baseline="-25000">
                <a:latin typeface="Times New Roman" charset="0"/>
              </a:rPr>
              <a:t>i</a:t>
            </a:r>
            <a:r>
              <a:rPr lang="zh-CN" altLang="en-US" sz="2400"/>
              <a:t>是第三类行初等变换．（</a:t>
            </a:r>
            <a:r>
              <a:rPr lang="zh-CN" altLang="en-US" sz="2400" b="1">
                <a:solidFill>
                  <a:srgbClr val="FF0000"/>
                </a:solidFill>
              </a:rPr>
              <a:t>单位下三角阵</a:t>
            </a:r>
            <a:r>
              <a:rPr lang="zh-CN" altLang="en-US" sz="2400"/>
              <a:t>）</a:t>
            </a:r>
          </a:p>
          <a:p>
            <a:pPr eaLnBrk="1" hangingPunct="1">
              <a:lnSpc>
                <a:spcPct val="90000"/>
              </a:lnSpc>
            </a:pPr>
            <a:r>
              <a:rPr lang="zh-CN" altLang="en-US" sz="2400"/>
              <a:t>因为行初等变换不会改变方程组的解，所以， </a:t>
            </a:r>
            <a:r>
              <a:rPr lang="en-US" altLang="zh-CN" sz="2400" b="1" i="1">
                <a:latin typeface="Times New Roman" charset="0"/>
              </a:rPr>
              <a:t>AX = b</a:t>
            </a:r>
            <a:r>
              <a:rPr lang="zh-CN" altLang="en-US" sz="2400"/>
              <a:t>与</a:t>
            </a:r>
            <a:r>
              <a:rPr lang="en-US" altLang="zh-CN" sz="2400" b="1" i="1">
                <a:latin typeface="Times New Roman" charset="0"/>
              </a:rPr>
              <a:t>A</a:t>
            </a:r>
            <a:r>
              <a:rPr lang="en-US" altLang="zh-CN" sz="2400" b="1" i="1" baseline="30000">
                <a:latin typeface="Times New Roman" charset="0"/>
              </a:rPr>
              <a:t>(n)</a:t>
            </a:r>
            <a:r>
              <a:rPr lang="en-US" altLang="zh-CN" sz="2400" b="1" i="1">
                <a:latin typeface="Times New Roman" charset="0"/>
              </a:rPr>
              <a:t>X=b</a:t>
            </a:r>
            <a:r>
              <a:rPr lang="en-US" altLang="zh-CN" sz="2400" b="1" i="1" baseline="30000">
                <a:latin typeface="Times New Roman" charset="0"/>
              </a:rPr>
              <a:t>(n)</a:t>
            </a:r>
            <a:r>
              <a:rPr lang="zh-CN" altLang="en-US" sz="2400"/>
              <a:t>等价</a:t>
            </a:r>
          </a:p>
          <a:p>
            <a:pPr eaLnBrk="1" hangingPunct="1">
              <a:lnSpc>
                <a:spcPct val="90000"/>
              </a:lnSpc>
            </a:pPr>
            <a:r>
              <a:rPr lang="zh-CN" altLang="en-US" sz="2400">
                <a:solidFill>
                  <a:srgbClr val="FF0000"/>
                </a:solidFill>
              </a:rPr>
              <a:t>目的</a:t>
            </a:r>
            <a:r>
              <a:rPr lang="zh-CN" altLang="en-US" sz="2400"/>
              <a:t>是令</a:t>
            </a:r>
            <a:r>
              <a:rPr lang="en-US" altLang="zh-CN" sz="2400" b="1" i="1">
                <a:latin typeface="Times New Roman" charset="0"/>
              </a:rPr>
              <a:t>A</a:t>
            </a:r>
            <a:r>
              <a:rPr lang="en-US" altLang="zh-CN" sz="2400" b="1" i="1" baseline="30000">
                <a:latin typeface="Times New Roman" charset="0"/>
              </a:rPr>
              <a:t>(n)</a:t>
            </a:r>
            <a:r>
              <a:rPr lang="zh-CN" altLang="en-US" sz="2400"/>
              <a:t>变成（上）三角矩阵，其解通过回代过程立得．</a:t>
            </a:r>
          </a:p>
        </p:txBody>
      </p:sp>
      <p:pic>
        <p:nvPicPr>
          <p:cNvPr id="18436" name="Picture 8" descr="2-10"/>
          <p:cNvPicPr>
            <a:picLocks noChangeAspect="1" noChangeArrowheads="1"/>
          </p:cNvPicPr>
          <p:nvPr/>
        </p:nvPicPr>
        <p:blipFill>
          <a:blip r:embed="rId3">
            <a:extLst>
              <a:ext uri="{28A0092B-C50C-407E-A947-70E740481C1C}">
                <a14:useLocalDpi xmlns:a14="http://schemas.microsoft.com/office/drawing/2010/main" val="0"/>
              </a:ext>
            </a:extLst>
          </a:blip>
          <a:srcRect r="29349"/>
          <a:stretch>
            <a:fillRect/>
          </a:stretch>
        </p:blipFill>
        <p:spPr bwMode="auto">
          <a:xfrm>
            <a:off x="2051050" y="4565650"/>
            <a:ext cx="5545138"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7" name="Object 9"/>
          <p:cNvGraphicFramePr>
            <a:graphicFrameLocks noChangeAspect="1"/>
          </p:cNvGraphicFramePr>
          <p:nvPr/>
        </p:nvGraphicFramePr>
        <p:xfrm>
          <a:off x="2643188" y="1857375"/>
          <a:ext cx="2500312" cy="1000125"/>
        </p:xfrm>
        <a:graphic>
          <a:graphicData uri="http://schemas.openxmlformats.org/presentationml/2006/ole">
            <mc:AlternateContent xmlns:mc="http://schemas.openxmlformats.org/markup-compatibility/2006">
              <mc:Choice xmlns:v="urn:schemas-microsoft-com:vml" Requires="v">
                <p:oleObj name="公式" r:id="rId4" imgW="1206500" imgH="482600" progId="Equation.3">
                  <p:embed/>
                </p:oleObj>
              </mc:Choice>
              <mc:Fallback>
                <p:oleObj name="公式" r:id="rId4" imgW="1206500" imgH="482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1857375"/>
                        <a:ext cx="2500312"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CAC731-94D3-4F92-BC9E-A0F4AEA97336}" type="slidenum">
              <a:rPr lang="zh-CN" altLang="en-US" smtClean="0"/>
              <a:pPr eaLnBrk="1" hangingPunct="1"/>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1438" y="274638"/>
            <a:ext cx="9001125" cy="1143000"/>
          </a:xfrm>
        </p:spPr>
        <p:txBody>
          <a:bodyPr/>
          <a:lstStyle/>
          <a:p>
            <a:pPr eaLnBrk="1" hangingPunct="1"/>
            <a:r>
              <a:rPr lang="zh-CN" altLang="en-US" b="1">
                <a:solidFill>
                  <a:srgbClr val="0E9F03"/>
                </a:solidFill>
              </a:rPr>
              <a:t>例</a:t>
            </a:r>
            <a:r>
              <a:rPr lang="en-US" altLang="zh-CN" b="1">
                <a:solidFill>
                  <a:srgbClr val="0E9F03"/>
                </a:solidFill>
              </a:rPr>
              <a:t>2</a:t>
            </a:r>
            <a:r>
              <a:rPr lang="en-US" altLang="zh-CN"/>
              <a:t> </a:t>
            </a:r>
            <a:r>
              <a:rPr lang="zh-CN" altLang="en-US"/>
              <a:t>用高斯消去法解方程组 </a:t>
            </a:r>
            <a:r>
              <a:rPr lang="en-US" altLang="zh-CN" sz="2800" b="1">
                <a:solidFill>
                  <a:schemeClr val="hlink"/>
                </a:solidFill>
              </a:rPr>
              <a:t>P143</a:t>
            </a:r>
            <a:endParaRPr lang="en-US" altLang="zh-CN"/>
          </a:p>
        </p:txBody>
      </p:sp>
      <p:pic>
        <p:nvPicPr>
          <p:cNvPr id="19459" name="Picture 4" descr="例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9715"/>
          <a:stretch>
            <a:fillRect/>
          </a:stretch>
        </p:blipFill>
        <p:spPr bwMode="auto">
          <a:xfrm>
            <a:off x="323850" y="1268413"/>
            <a:ext cx="8281988"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69C35C2-C6A4-46D9-B848-341C6ED0C6F4}" type="slidenum">
              <a:rPr lang="zh-CN" altLang="en-US" smtClean="0"/>
              <a:pPr eaLnBrk="1" hangingPunct="1"/>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b="1">
                <a:solidFill>
                  <a:schemeClr val="folHlink"/>
                </a:solidFill>
              </a:rPr>
              <a:t>定理</a:t>
            </a:r>
            <a:r>
              <a:rPr lang="en-US" altLang="zh-CN" b="1">
                <a:solidFill>
                  <a:schemeClr val="folHlink"/>
                </a:solidFill>
              </a:rPr>
              <a:t>5</a:t>
            </a:r>
            <a:r>
              <a:rPr lang="en-US" altLang="zh-CN"/>
              <a:t> </a:t>
            </a:r>
            <a:r>
              <a:rPr lang="zh-CN" altLang="en-US"/>
              <a:t>高斯消去法主要算法</a:t>
            </a:r>
          </a:p>
        </p:txBody>
      </p:sp>
      <p:pic>
        <p:nvPicPr>
          <p:cNvPr id="20483" name="Picture 4" descr="定理5"/>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9388" y="1412875"/>
            <a:ext cx="8137525"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5"/>
          <p:cNvSpPr txBox="1">
            <a:spLocks noChangeArrowheads="1"/>
          </p:cNvSpPr>
          <p:nvPr/>
        </p:nvSpPr>
        <p:spPr bwMode="auto">
          <a:xfrm>
            <a:off x="357188" y="5949950"/>
            <a:ext cx="82470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400" b="1">
                <a:solidFill>
                  <a:schemeClr val="hlink"/>
                </a:solidFill>
              </a:rPr>
              <a:t>P145 </a:t>
            </a:r>
            <a:r>
              <a:rPr lang="zh-CN" altLang="en-US" sz="3400" b="1">
                <a:solidFill>
                  <a:srgbClr val="FF0000"/>
                </a:solidFill>
              </a:rPr>
              <a:t>注意书上定理</a:t>
            </a:r>
            <a:r>
              <a:rPr lang="en-US" altLang="zh-CN" sz="3400" b="1">
                <a:solidFill>
                  <a:srgbClr val="FF0000"/>
                </a:solidFill>
              </a:rPr>
              <a:t>5</a:t>
            </a:r>
            <a:r>
              <a:rPr lang="zh-CN" altLang="en-US" sz="3400" b="1">
                <a:solidFill>
                  <a:srgbClr val="FF0000"/>
                </a:solidFill>
              </a:rPr>
              <a:t>的</a:t>
            </a:r>
            <a:r>
              <a:rPr lang="en-US" altLang="zh-CN" sz="3400" b="1">
                <a:solidFill>
                  <a:srgbClr val="FF0000"/>
                </a:solidFill>
              </a:rPr>
              <a:t>(2)</a:t>
            </a:r>
            <a:r>
              <a:rPr lang="zh-CN" altLang="en-US" sz="3400" b="1">
                <a:solidFill>
                  <a:srgbClr val="FF0000"/>
                </a:solidFill>
              </a:rPr>
              <a:t>表述</a:t>
            </a:r>
            <a:endParaRPr lang="zh-CN" altLang="en-US" sz="3400" b="1">
              <a:solidFill>
                <a:schemeClr val="hlink"/>
              </a:solidFill>
            </a:endParaRPr>
          </a:p>
        </p:txBody>
      </p:sp>
      <p:sp>
        <p:nvSpPr>
          <p:cNvPr id="2048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7CAF9-8186-436F-AAB0-A48EA0CCAD2B}" type="slidenum">
              <a:rPr lang="zh-CN" altLang="en-US" smtClean="0"/>
              <a:pPr eaLnBrk="1" hangingPunct="1"/>
              <a:t>18</a:t>
            </a:fld>
            <a:endParaRPr lang="en-US" altLang="zh-CN"/>
          </a:p>
        </p:txBody>
      </p:sp>
      <p:sp>
        <p:nvSpPr>
          <p:cNvPr id="2" name="爆炸形 2 1"/>
          <p:cNvSpPr/>
          <p:nvPr/>
        </p:nvSpPr>
        <p:spPr>
          <a:xfrm>
            <a:off x="1691680" y="1273175"/>
            <a:ext cx="1584176" cy="643657"/>
          </a:xfrm>
          <a:prstGeom prst="irregularSeal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4"/>
          <p:cNvSpPr>
            <a:spLocks noGrp="1"/>
          </p:cNvSpPr>
          <p:nvPr>
            <p:ph type="title"/>
          </p:nvPr>
        </p:nvSpPr>
        <p:spPr/>
        <p:txBody>
          <a:bodyPr/>
          <a:lstStyle/>
          <a:p>
            <a:r>
              <a:rPr lang="en-US" altLang="zh-CN">
                <a:latin typeface="Times New Roman" charset="0"/>
                <a:cs typeface="Times New Roman" charset="0"/>
              </a:rPr>
              <a:t>         </a:t>
            </a:r>
            <a:r>
              <a:rPr lang="zh-CN" altLang="en-US">
                <a:latin typeface="Times New Roman" charset="0"/>
                <a:cs typeface="Times New Roman" charset="0"/>
              </a:rPr>
              <a:t>是什么？</a:t>
            </a:r>
          </a:p>
        </p:txBody>
      </p:sp>
      <p:sp>
        <p:nvSpPr>
          <p:cNvPr id="215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2FE1D2-1BC3-47F0-A384-37D279A48A20}" type="slidenum">
              <a:rPr lang="zh-CN" altLang="en-US" smtClean="0"/>
              <a:pPr eaLnBrk="1" hangingPunct="1"/>
              <a:t>19</a:t>
            </a:fld>
            <a:endParaRPr lang="en-US" altLang="zh-CN"/>
          </a:p>
        </p:txBody>
      </p:sp>
      <p:pic>
        <p:nvPicPr>
          <p:cNvPr id="21508" name="Picture 4" descr="A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3022"/>
          <a:stretch>
            <a:fillRect/>
          </a:stretch>
        </p:blipFill>
        <p:spPr bwMode="auto">
          <a:xfrm>
            <a:off x="1116013" y="1700213"/>
            <a:ext cx="696753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9" name="对象 6"/>
          <p:cNvGraphicFramePr>
            <a:graphicFrameLocks noChangeAspect="1"/>
          </p:cNvGraphicFramePr>
          <p:nvPr/>
        </p:nvGraphicFramePr>
        <p:xfrm>
          <a:off x="539750" y="333375"/>
          <a:ext cx="1079500" cy="1079500"/>
        </p:xfrm>
        <a:graphic>
          <a:graphicData uri="http://schemas.openxmlformats.org/presentationml/2006/ole">
            <mc:AlternateContent xmlns:mc="http://schemas.openxmlformats.org/markup-compatibility/2006">
              <mc:Choice xmlns:v="urn:schemas-microsoft-com:vml" Requires="v">
                <p:oleObj name="公式" r:id="rId3" imgW="253800" imgH="253800" progId="Equation.3">
                  <p:embed/>
                </p:oleObj>
              </mc:Choice>
              <mc:Fallback>
                <p:oleObj name="公式" r:id="rId3" imgW="253800" imgH="253800" progId="Equation.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33375"/>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3995936" y="548680"/>
            <a:ext cx="1800200" cy="646331"/>
          </a:xfrm>
          <a:prstGeom prst="rect">
            <a:avLst/>
          </a:prstGeom>
          <a:noFill/>
        </p:spPr>
        <p:txBody>
          <a:bodyPr wrap="square" rtlCol="0">
            <a:spAutoFit/>
          </a:bodyPr>
          <a:lstStyle/>
          <a:p>
            <a:r>
              <a:rPr lang="zh-CN" altLang="en-US" sz="3600" b="1" dirty="0">
                <a:solidFill>
                  <a:srgbClr val="FF0000"/>
                </a:solidFill>
              </a:rPr>
              <a:t>主元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第</a:t>
            </a:r>
            <a:r>
              <a:rPr lang="en-US" altLang="zh-CN"/>
              <a:t>5</a:t>
            </a:r>
            <a:r>
              <a:rPr lang="zh-CN" altLang="en-US"/>
              <a:t>章 解线性方程组的</a:t>
            </a:r>
            <a:r>
              <a:rPr lang="zh-CN" altLang="en-US" b="1">
                <a:solidFill>
                  <a:schemeClr val="folHlink"/>
                </a:solidFill>
              </a:rPr>
              <a:t>直接方法</a:t>
            </a:r>
          </a:p>
        </p:txBody>
      </p:sp>
      <p:sp>
        <p:nvSpPr>
          <p:cNvPr id="4099" name="Rectangle 3"/>
          <p:cNvSpPr>
            <a:spLocks noGrp="1" noChangeArrowheads="1"/>
          </p:cNvSpPr>
          <p:nvPr>
            <p:ph type="body" idx="1"/>
          </p:nvPr>
        </p:nvSpPr>
        <p:spPr>
          <a:xfrm>
            <a:off x="457200" y="2000250"/>
            <a:ext cx="8229600" cy="4130675"/>
          </a:xfrm>
        </p:spPr>
        <p:txBody>
          <a:bodyPr/>
          <a:lstStyle/>
          <a:p>
            <a:pPr eaLnBrk="1" hangingPunct="1">
              <a:spcAft>
                <a:spcPts val="600"/>
              </a:spcAft>
            </a:pPr>
            <a:r>
              <a:rPr lang="zh-CN" altLang="en-US" dirty="0"/>
              <a:t>引言与预备知识</a:t>
            </a:r>
          </a:p>
          <a:p>
            <a:pPr eaLnBrk="1" hangingPunct="1">
              <a:spcAft>
                <a:spcPts val="600"/>
              </a:spcAft>
            </a:pPr>
            <a:r>
              <a:rPr lang="zh-CN" altLang="en-US" dirty="0"/>
              <a:t>高斯消去法</a:t>
            </a:r>
            <a:endParaRPr lang="en-US" altLang="zh-CN" dirty="0"/>
          </a:p>
          <a:p>
            <a:pPr eaLnBrk="1" hangingPunct="1">
              <a:spcAft>
                <a:spcPts val="600"/>
              </a:spcAft>
            </a:pPr>
            <a:r>
              <a:rPr lang="zh-CN" altLang="en-US" dirty="0"/>
              <a:t>高斯主元素消去法</a:t>
            </a:r>
          </a:p>
          <a:p>
            <a:pPr eaLnBrk="1" hangingPunct="1">
              <a:spcAft>
                <a:spcPts val="600"/>
              </a:spcAft>
            </a:pPr>
            <a:r>
              <a:rPr lang="zh-CN" altLang="en-US" dirty="0">
                <a:solidFill>
                  <a:schemeClr val="bg2"/>
                </a:solidFill>
              </a:rPr>
              <a:t>矩阵三角分解法</a:t>
            </a:r>
          </a:p>
          <a:p>
            <a:pPr eaLnBrk="1" hangingPunct="1">
              <a:spcAft>
                <a:spcPts val="600"/>
              </a:spcAft>
            </a:pPr>
            <a:r>
              <a:rPr lang="zh-CN" altLang="en-US" dirty="0">
                <a:solidFill>
                  <a:schemeClr val="bg2"/>
                </a:solidFill>
              </a:rPr>
              <a:t>向量和矩阵的范数</a:t>
            </a:r>
          </a:p>
          <a:p>
            <a:pPr eaLnBrk="1" hangingPunct="1">
              <a:spcAft>
                <a:spcPts val="600"/>
              </a:spcAft>
            </a:pPr>
            <a:r>
              <a:rPr lang="zh-CN" altLang="en-US" dirty="0">
                <a:solidFill>
                  <a:schemeClr val="bg2"/>
                </a:solidFill>
              </a:rPr>
              <a:t>误差分析</a:t>
            </a:r>
          </a:p>
        </p:txBody>
      </p:sp>
      <p:sp>
        <p:nvSpPr>
          <p:cNvPr id="41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DFD003A-F221-4C5E-B6A6-FA225CDD76C3}" type="slidenum">
              <a:rPr lang="zh-CN" altLang="en-US" smtClean="0"/>
              <a:pPr eaLnBrk="1" hangingPunct="1"/>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高斯消去法的编程技巧</a:t>
            </a:r>
          </a:p>
        </p:txBody>
      </p:sp>
      <p:sp>
        <p:nvSpPr>
          <p:cNvPr id="22531" name="Rectangle 3"/>
          <p:cNvSpPr>
            <a:spLocks noGrp="1" noChangeArrowheads="1"/>
          </p:cNvSpPr>
          <p:nvPr>
            <p:ph type="body" idx="1"/>
          </p:nvPr>
        </p:nvSpPr>
        <p:spPr>
          <a:xfrm>
            <a:off x="457200" y="1600200"/>
            <a:ext cx="8229600" cy="5068888"/>
          </a:xfrm>
        </p:spPr>
        <p:txBody>
          <a:bodyPr/>
          <a:lstStyle/>
          <a:p>
            <a:pPr eaLnBrk="1" hangingPunct="1"/>
            <a:r>
              <a:rPr lang="zh-CN" altLang="en-US"/>
              <a:t>消去过程：</a:t>
            </a:r>
          </a:p>
          <a:p>
            <a:pPr lvl="1" eaLnBrk="1" hangingPunct="1"/>
            <a:r>
              <a:rPr lang="zh-CN" altLang="en-US"/>
              <a:t>以</a:t>
            </a:r>
            <a:r>
              <a:rPr lang="en-US" altLang="zh-CN" b="1" i="1">
                <a:latin typeface="Times New Roman" charset="0"/>
              </a:rPr>
              <a:t>A</a:t>
            </a:r>
            <a:r>
              <a:rPr lang="en-US" altLang="zh-CN" b="1" i="1" baseline="30000">
                <a:latin typeface="Times New Roman" charset="0"/>
              </a:rPr>
              <a:t>(k)</a:t>
            </a:r>
            <a:r>
              <a:rPr lang="zh-CN" altLang="en-US"/>
              <a:t>覆盖</a:t>
            </a:r>
            <a:r>
              <a:rPr lang="en-US" altLang="zh-CN" b="1" i="1">
                <a:latin typeface="Times New Roman" charset="0"/>
              </a:rPr>
              <a:t>A</a:t>
            </a:r>
          </a:p>
          <a:p>
            <a:pPr lvl="1" eaLnBrk="1" hangingPunct="1"/>
            <a:r>
              <a:rPr lang="zh-CN" altLang="en-US"/>
              <a:t>以</a:t>
            </a:r>
            <a:r>
              <a:rPr lang="en-US" altLang="zh-CN" b="1" i="1">
                <a:latin typeface="Times New Roman" charset="0"/>
              </a:rPr>
              <a:t>m</a:t>
            </a:r>
            <a:r>
              <a:rPr lang="en-US" altLang="zh-CN" b="1" i="1" baseline="-25000">
                <a:latin typeface="Times New Roman" charset="0"/>
              </a:rPr>
              <a:t>ik</a:t>
            </a:r>
            <a:r>
              <a:rPr lang="zh-CN" altLang="en-US"/>
              <a:t>覆盖</a:t>
            </a:r>
            <a:r>
              <a:rPr lang="en-US" altLang="zh-CN" b="1" i="1">
                <a:latin typeface="Times New Roman" charset="0"/>
              </a:rPr>
              <a:t>a</a:t>
            </a:r>
            <a:r>
              <a:rPr lang="en-US" altLang="zh-CN" b="1" i="1" baseline="-25000">
                <a:latin typeface="Times New Roman" charset="0"/>
              </a:rPr>
              <a:t>ik</a:t>
            </a:r>
          </a:p>
          <a:p>
            <a:pPr lvl="1" eaLnBrk="1" hangingPunct="1"/>
            <a:endParaRPr lang="en-US" altLang="zh-CN" b="1" i="1" baseline="-25000">
              <a:latin typeface="Times New Roman" charset="0"/>
            </a:endParaRPr>
          </a:p>
          <a:p>
            <a:pPr lvl="1" eaLnBrk="1" hangingPunct="1"/>
            <a:endParaRPr lang="en-US" altLang="zh-CN" b="1" i="1" baseline="-25000">
              <a:latin typeface="Times New Roman" charset="0"/>
            </a:endParaRPr>
          </a:p>
          <a:p>
            <a:pPr lvl="1" eaLnBrk="1" hangingPunct="1"/>
            <a:endParaRPr lang="en-US" altLang="zh-CN" b="1" i="1" baseline="-25000">
              <a:latin typeface="Times New Roman" charset="0"/>
            </a:endParaRPr>
          </a:p>
          <a:p>
            <a:pPr lvl="1" eaLnBrk="1" hangingPunct="1"/>
            <a:endParaRPr lang="en-US" altLang="zh-CN" b="1" i="1" baseline="-25000">
              <a:latin typeface="Times New Roman" charset="0"/>
            </a:endParaRPr>
          </a:p>
          <a:p>
            <a:pPr lvl="1" eaLnBrk="1" hangingPunct="1"/>
            <a:endParaRPr lang="en-US" altLang="zh-CN" b="1" i="1" baseline="-25000">
              <a:latin typeface="Times New Roman" charset="0"/>
            </a:endParaRPr>
          </a:p>
          <a:p>
            <a:pPr eaLnBrk="1" hangingPunct="1"/>
            <a:r>
              <a:rPr lang="zh-CN" altLang="en-US"/>
              <a:t>回代算法</a:t>
            </a:r>
          </a:p>
          <a:p>
            <a:pPr lvl="1" eaLnBrk="1" hangingPunct="1"/>
            <a:r>
              <a:rPr lang="en-US" altLang="zh-CN" b="1" i="1">
                <a:latin typeface="Times New Roman" charset="0"/>
              </a:rPr>
              <a:t>i=n,…,1</a:t>
            </a:r>
          </a:p>
          <a:p>
            <a:pPr eaLnBrk="1" hangingPunct="1"/>
            <a:r>
              <a:rPr lang="zh-CN" altLang="en-US" b="1">
                <a:latin typeface="Times New Roman" charset="0"/>
              </a:rPr>
              <a:t>实例：</a:t>
            </a:r>
            <a:r>
              <a:rPr lang="en-US" altLang="zh-CN" sz="3600">
                <a:solidFill>
                  <a:srgbClr val="CCCC00"/>
                </a:solidFill>
              </a:rPr>
              <a:t>gauss.m</a:t>
            </a:r>
          </a:p>
        </p:txBody>
      </p:sp>
      <p:pic>
        <p:nvPicPr>
          <p:cNvPr id="22532" name="Picture 4" descr="A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250" y="2781300"/>
            <a:ext cx="6697663"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224475B-23E3-44AB-B6E2-EE4A54F6BF78}" type="slidenum">
              <a:rPr lang="zh-CN" altLang="en-US" smtClean="0"/>
              <a:pPr eaLnBrk="1" hangingPunct="1"/>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高斯消去法相应的三角分解</a:t>
            </a:r>
          </a:p>
        </p:txBody>
      </p:sp>
      <p:sp>
        <p:nvSpPr>
          <p:cNvPr id="23555" name="Rectangle 3"/>
          <p:cNvSpPr>
            <a:spLocks noGrp="1" noChangeArrowheads="1"/>
          </p:cNvSpPr>
          <p:nvPr>
            <p:ph type="body" sz="half" idx="1"/>
          </p:nvPr>
        </p:nvSpPr>
        <p:spPr>
          <a:xfrm>
            <a:off x="457200" y="1600200"/>
            <a:ext cx="8218488" cy="4530725"/>
          </a:xfrm>
        </p:spPr>
        <p:txBody>
          <a:bodyPr/>
          <a:lstStyle/>
          <a:p>
            <a:pPr eaLnBrk="1" hangingPunct="1"/>
            <a:r>
              <a:rPr lang="zh-CN" altLang="en-US" sz="2800"/>
              <a:t>每次的消元步骤都是第三类初等行变换</a:t>
            </a:r>
          </a:p>
          <a:p>
            <a:pPr eaLnBrk="1" hangingPunct="1"/>
            <a:r>
              <a:rPr lang="zh-CN" altLang="en-US" sz="2800"/>
              <a:t>第三类初等行变换对应左乘</a:t>
            </a:r>
            <a:r>
              <a:rPr lang="en-US" altLang="zh-CN" sz="2800" b="1" i="1">
                <a:latin typeface="Times New Roman" charset="0"/>
              </a:rPr>
              <a:t>L</a:t>
            </a:r>
            <a:r>
              <a:rPr lang="en-US" altLang="zh-CN" sz="2800" b="1" i="1" baseline="-25000">
                <a:latin typeface="Times New Roman" charset="0"/>
              </a:rPr>
              <a:t>i</a:t>
            </a:r>
          </a:p>
          <a:p>
            <a:pPr lvl="1" eaLnBrk="1" hangingPunct="1"/>
            <a:r>
              <a:rPr lang="en-US" altLang="zh-CN" sz="2300" b="1" i="1">
                <a:latin typeface="Times New Roman" charset="0"/>
              </a:rPr>
              <a:t>L</a:t>
            </a:r>
            <a:r>
              <a:rPr lang="en-US" altLang="zh-CN" sz="2300" b="1" i="1" baseline="-25000">
                <a:latin typeface="Times New Roman" charset="0"/>
              </a:rPr>
              <a:t>n-1</a:t>
            </a:r>
            <a:r>
              <a:rPr lang="en-US" altLang="zh-CN" sz="2300" b="1" i="1">
                <a:latin typeface="Times New Roman" charset="0"/>
              </a:rPr>
              <a:t>…L</a:t>
            </a:r>
            <a:r>
              <a:rPr lang="en-US" altLang="zh-CN" sz="2300" b="1" i="1" baseline="-25000">
                <a:latin typeface="Times New Roman" charset="0"/>
              </a:rPr>
              <a:t>2</a:t>
            </a:r>
            <a:r>
              <a:rPr lang="en-US" altLang="zh-CN" sz="2300" b="1" i="1">
                <a:latin typeface="Times New Roman" charset="0"/>
              </a:rPr>
              <a:t>L</a:t>
            </a:r>
            <a:r>
              <a:rPr lang="en-US" altLang="zh-CN" sz="2300" b="1" i="1" baseline="-25000">
                <a:latin typeface="Times New Roman" charset="0"/>
              </a:rPr>
              <a:t>1</a:t>
            </a:r>
            <a:r>
              <a:rPr lang="en-US" altLang="zh-CN" sz="2300" b="1" i="1">
                <a:latin typeface="Times New Roman" charset="0"/>
              </a:rPr>
              <a:t>A</a:t>
            </a:r>
            <a:r>
              <a:rPr lang="en-US" altLang="zh-CN" sz="2300" b="1" i="1" baseline="30000">
                <a:latin typeface="Times New Roman" charset="0"/>
              </a:rPr>
              <a:t>(1)</a:t>
            </a:r>
            <a:r>
              <a:rPr lang="en-US" altLang="zh-CN" sz="2300" b="1" i="1">
                <a:latin typeface="Times New Roman" charset="0"/>
              </a:rPr>
              <a:t>=A</a:t>
            </a:r>
            <a:r>
              <a:rPr lang="en-US" altLang="zh-CN" sz="2300" b="1" i="1" baseline="30000">
                <a:latin typeface="Times New Roman" charset="0"/>
              </a:rPr>
              <a:t>(n) </a:t>
            </a:r>
          </a:p>
          <a:p>
            <a:pPr lvl="1" eaLnBrk="1" hangingPunct="1"/>
            <a:r>
              <a:rPr lang="en-US" altLang="zh-CN" sz="2300" b="1" i="1">
                <a:latin typeface="Times New Roman" charset="0"/>
              </a:rPr>
              <a:t>L</a:t>
            </a:r>
            <a:r>
              <a:rPr lang="en-US" altLang="zh-CN" sz="2300" b="1" i="1" baseline="-25000">
                <a:latin typeface="Times New Roman" charset="0"/>
              </a:rPr>
              <a:t>n-1</a:t>
            </a:r>
            <a:r>
              <a:rPr lang="en-US" altLang="zh-CN" sz="2300" b="1" i="1">
                <a:latin typeface="Times New Roman" charset="0"/>
              </a:rPr>
              <a:t>…L</a:t>
            </a:r>
            <a:r>
              <a:rPr lang="en-US" altLang="zh-CN" sz="2300" b="1" i="1" baseline="-25000">
                <a:latin typeface="Times New Roman" charset="0"/>
              </a:rPr>
              <a:t>2</a:t>
            </a:r>
            <a:r>
              <a:rPr lang="en-US" altLang="zh-CN" sz="2300" b="1" i="1">
                <a:latin typeface="Times New Roman" charset="0"/>
              </a:rPr>
              <a:t>L</a:t>
            </a:r>
            <a:r>
              <a:rPr lang="en-US" altLang="zh-CN" sz="2300" b="1" i="1" baseline="-25000">
                <a:latin typeface="Times New Roman" charset="0"/>
              </a:rPr>
              <a:t>1</a:t>
            </a:r>
            <a:r>
              <a:rPr lang="en-US" altLang="zh-CN" sz="2300" b="1" i="1">
                <a:latin typeface="Times New Roman" charset="0"/>
              </a:rPr>
              <a:t>b</a:t>
            </a:r>
            <a:r>
              <a:rPr lang="en-US" altLang="zh-CN" sz="2300" b="1" i="1" baseline="30000">
                <a:latin typeface="Times New Roman" charset="0"/>
              </a:rPr>
              <a:t>(1)</a:t>
            </a:r>
            <a:r>
              <a:rPr lang="en-US" altLang="zh-CN" sz="2300" b="1" i="1">
                <a:latin typeface="Times New Roman" charset="0"/>
              </a:rPr>
              <a:t> = b</a:t>
            </a:r>
            <a:r>
              <a:rPr lang="en-US" altLang="zh-CN" sz="2300" b="1" i="1" baseline="30000">
                <a:latin typeface="Times New Roman" charset="0"/>
              </a:rPr>
              <a:t>(n)</a:t>
            </a:r>
          </a:p>
          <a:p>
            <a:pPr eaLnBrk="1" hangingPunct="1"/>
            <a:r>
              <a:rPr lang="en-US" altLang="zh-CN" sz="2800" b="1" i="1">
                <a:latin typeface="Times New Roman" charset="0"/>
              </a:rPr>
              <a:t>L</a:t>
            </a:r>
            <a:r>
              <a:rPr lang="en-US" altLang="zh-CN" sz="2800" b="1" i="1" baseline="-25000">
                <a:latin typeface="Times New Roman" charset="0"/>
              </a:rPr>
              <a:t>i</a:t>
            </a:r>
            <a:r>
              <a:rPr lang="zh-CN" altLang="en-US" sz="2800">
                <a:latin typeface="宋体" pitchFamily="2" charset="-122"/>
              </a:rPr>
              <a:t>是单位下三角阵</a:t>
            </a:r>
          </a:p>
          <a:p>
            <a:pPr eaLnBrk="1" hangingPunct="1"/>
            <a:r>
              <a:rPr lang="en-US" altLang="zh-CN" sz="2300" b="1" i="1">
                <a:latin typeface="Times New Roman" charset="0"/>
              </a:rPr>
              <a:t>A</a:t>
            </a:r>
            <a:r>
              <a:rPr lang="en-US" altLang="zh-CN" sz="2300" b="1" i="1" baseline="30000">
                <a:latin typeface="Times New Roman" charset="0"/>
              </a:rPr>
              <a:t>(n)</a:t>
            </a:r>
            <a:r>
              <a:rPr lang="zh-CN" altLang="en-US" sz="2800">
                <a:latin typeface="宋体" pitchFamily="2" charset="-122"/>
              </a:rPr>
              <a:t>为</a:t>
            </a:r>
            <a:r>
              <a:rPr lang="zh-CN" altLang="en-US" sz="2800" b="1">
                <a:solidFill>
                  <a:schemeClr val="folHlink"/>
                </a:solidFill>
                <a:latin typeface="宋体" pitchFamily="2" charset="-122"/>
              </a:rPr>
              <a:t>上三角</a:t>
            </a:r>
            <a:r>
              <a:rPr lang="zh-CN" altLang="en-US" sz="2800">
                <a:latin typeface="宋体" pitchFamily="2" charset="-122"/>
              </a:rPr>
              <a:t>阵，记为</a:t>
            </a:r>
            <a:r>
              <a:rPr lang="en-US" altLang="zh-CN" sz="2300" b="1" i="1">
                <a:latin typeface="Times New Roman" charset="0"/>
              </a:rPr>
              <a:t>U</a:t>
            </a:r>
            <a:r>
              <a:rPr lang="zh-CN" altLang="en-US" sz="2300">
                <a:latin typeface="Times New Roman" charset="0"/>
              </a:rPr>
              <a:t>，可得</a:t>
            </a:r>
            <a:endParaRPr lang="zh-CN" altLang="en-US" sz="2300" i="1">
              <a:latin typeface="Times New Roman" charset="0"/>
            </a:endParaRPr>
          </a:p>
          <a:p>
            <a:pPr eaLnBrk="1" hangingPunct="1"/>
            <a:r>
              <a:rPr lang="zh-CN" altLang="en-US" sz="2800"/>
              <a:t>下三角阵的逆阵为下三角阵</a:t>
            </a:r>
            <a:r>
              <a:rPr lang="en-US" altLang="zh-CN" sz="2800"/>
              <a:t>,</a:t>
            </a:r>
            <a:r>
              <a:rPr lang="zh-CN" altLang="en-US" sz="2800"/>
              <a:t>且其主对角线上的元素为其原对角元素的倒数 </a:t>
            </a:r>
          </a:p>
          <a:p>
            <a:pPr eaLnBrk="1" hangingPunct="1"/>
            <a:r>
              <a:rPr lang="zh-CN" altLang="en-US" sz="2800"/>
              <a:t>所以，                      </a:t>
            </a:r>
            <a:r>
              <a:rPr lang="zh-CN" altLang="en-US" sz="2800" b="1">
                <a:solidFill>
                  <a:schemeClr val="folHlink"/>
                </a:solidFill>
              </a:rPr>
              <a:t>还是</a:t>
            </a:r>
            <a:r>
              <a:rPr lang="zh-CN" altLang="en-US" sz="2800" b="1">
                <a:solidFill>
                  <a:srgbClr val="FF0000"/>
                </a:solidFill>
              </a:rPr>
              <a:t>单位</a:t>
            </a:r>
            <a:r>
              <a:rPr lang="zh-CN" altLang="en-US" sz="2800" b="1">
                <a:solidFill>
                  <a:schemeClr val="folHlink"/>
                </a:solidFill>
              </a:rPr>
              <a:t>下三角阵</a:t>
            </a:r>
            <a:r>
              <a:rPr lang="zh-CN" altLang="en-US" sz="2800"/>
              <a:t>  </a:t>
            </a:r>
          </a:p>
        </p:txBody>
      </p:sp>
      <p:graphicFrame>
        <p:nvGraphicFramePr>
          <p:cNvPr id="23556" name="Object 4"/>
          <p:cNvGraphicFramePr>
            <a:graphicFrameLocks noGrp="1" noChangeAspect="1"/>
          </p:cNvGraphicFramePr>
          <p:nvPr>
            <p:ph sz="quarter" idx="2"/>
          </p:nvPr>
        </p:nvGraphicFramePr>
        <p:xfrm>
          <a:off x="5219700" y="4076700"/>
          <a:ext cx="1743075" cy="360363"/>
        </p:xfrm>
        <a:graphic>
          <a:graphicData uri="http://schemas.openxmlformats.org/presentationml/2006/ole">
            <mc:AlternateContent xmlns:mc="http://schemas.openxmlformats.org/markup-compatibility/2006">
              <mc:Choice xmlns:v="urn:schemas-microsoft-com:vml" Requires="v">
                <p:oleObj name="公式" r:id="rId2" imgW="1168400" imgH="241300" progId="Equation.3">
                  <p:embed/>
                </p:oleObj>
              </mc:Choice>
              <mc:Fallback>
                <p:oleObj name="公式" r:id="rId2" imgW="1168400" imgH="241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4076700"/>
                        <a:ext cx="17430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6"/>
          <p:cNvGraphicFramePr>
            <a:graphicFrameLocks noGrp="1" noChangeAspect="1"/>
          </p:cNvGraphicFramePr>
          <p:nvPr>
            <p:ph sz="quarter" idx="3"/>
          </p:nvPr>
        </p:nvGraphicFramePr>
        <p:xfrm>
          <a:off x="1908175" y="5445125"/>
          <a:ext cx="2133600" cy="493713"/>
        </p:xfrm>
        <a:graphic>
          <a:graphicData uri="http://schemas.openxmlformats.org/presentationml/2006/ole">
            <mc:AlternateContent xmlns:mc="http://schemas.openxmlformats.org/markup-compatibility/2006">
              <mc:Choice xmlns:v="urn:schemas-microsoft-com:vml" Requires="v">
                <p:oleObj name="公式" r:id="rId4" imgW="1040948" imgH="241195" progId="Equation.3">
                  <p:embed/>
                </p:oleObj>
              </mc:Choice>
              <mc:Fallback>
                <p:oleObj name="公式" r:id="rId4" imgW="1040948" imgH="24119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5445125"/>
                        <a:ext cx="2133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E54AEA-65AC-427E-B2FA-82048B852C4D}" type="slidenum">
              <a:rPr lang="zh-CN" altLang="en-US" smtClean="0"/>
              <a:pPr eaLnBrk="1" hangingPunct="1"/>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高斯消去法等价三角分解</a:t>
            </a:r>
          </a:p>
        </p:txBody>
      </p:sp>
      <p:sp>
        <p:nvSpPr>
          <p:cNvPr id="24579" name="Rectangle 3"/>
          <p:cNvSpPr>
            <a:spLocks noGrp="1" noChangeArrowheads="1"/>
          </p:cNvSpPr>
          <p:nvPr>
            <p:ph type="body" sz="half" idx="1"/>
          </p:nvPr>
        </p:nvSpPr>
        <p:spPr/>
        <p:txBody>
          <a:bodyPr/>
          <a:lstStyle/>
          <a:p>
            <a:pPr eaLnBrk="1" hangingPunct="1"/>
            <a:r>
              <a:rPr lang="en-US" altLang="zh-CN" sz="2800" b="1" i="1">
                <a:latin typeface="Times New Roman" charset="0"/>
              </a:rPr>
              <a:t>A=LU</a:t>
            </a:r>
          </a:p>
          <a:p>
            <a:pPr eaLnBrk="1" hangingPunct="1"/>
            <a:r>
              <a:rPr lang="en-US" altLang="zh-CN" sz="2800" b="1" i="1">
                <a:latin typeface="Times New Roman" charset="0"/>
              </a:rPr>
              <a:t>L</a:t>
            </a:r>
            <a:r>
              <a:rPr lang="zh-CN" altLang="en-US" sz="2800"/>
              <a:t>是单位下三角阵</a:t>
            </a:r>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r>
              <a:rPr lang="en-US" altLang="zh-CN" sz="2800" b="1" i="1">
                <a:latin typeface="Times New Roman" charset="0"/>
              </a:rPr>
              <a:t>U=A</a:t>
            </a:r>
            <a:r>
              <a:rPr lang="en-US" altLang="zh-CN" sz="2800" b="1" i="1" baseline="30000">
                <a:latin typeface="Times New Roman" charset="0"/>
              </a:rPr>
              <a:t>(n)</a:t>
            </a:r>
            <a:r>
              <a:rPr lang="zh-CN" altLang="en-US" sz="2800"/>
              <a:t>是上三角阵</a:t>
            </a:r>
          </a:p>
          <a:p>
            <a:pPr eaLnBrk="1" hangingPunct="1"/>
            <a:endParaRPr lang="en-US" altLang="zh-CN" sz="2800"/>
          </a:p>
        </p:txBody>
      </p:sp>
      <p:graphicFrame>
        <p:nvGraphicFramePr>
          <p:cNvPr id="24580" name="Object 4"/>
          <p:cNvGraphicFramePr>
            <a:graphicFrameLocks noGrp="1" noChangeAspect="1"/>
          </p:cNvGraphicFramePr>
          <p:nvPr>
            <p:ph sz="half" idx="2"/>
          </p:nvPr>
        </p:nvGraphicFramePr>
        <p:xfrm>
          <a:off x="971550" y="2565400"/>
          <a:ext cx="4038600" cy="2544763"/>
        </p:xfrm>
        <a:graphic>
          <a:graphicData uri="http://schemas.openxmlformats.org/presentationml/2006/ole">
            <mc:AlternateContent xmlns:mc="http://schemas.openxmlformats.org/markup-compatibility/2006">
              <mc:Choice xmlns:v="urn:schemas-microsoft-com:vml" Requires="v">
                <p:oleObj name="公式" r:id="rId2" imgW="1854200" imgH="1168400" progId="Equation.3">
                  <p:embed/>
                </p:oleObj>
              </mc:Choice>
              <mc:Fallback>
                <p:oleObj name="公式" r:id="rId2" imgW="1854200" imgH="1168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565400"/>
                        <a:ext cx="4038600" cy="254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EE75372-6FC5-4767-9A76-4B518D1996AB}" type="slidenum">
              <a:rPr lang="zh-CN" altLang="en-US" smtClean="0"/>
              <a:pPr eaLnBrk="1" hangingPunct="1"/>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85800" y="620713"/>
            <a:ext cx="7772400" cy="5545137"/>
          </a:xfrm>
          <a:noFill/>
        </p:spPr>
      </p:pic>
      <p:sp>
        <p:nvSpPr>
          <p:cNvPr id="25603" name="Text Box 7"/>
          <p:cNvSpPr txBox="1">
            <a:spLocks noChangeArrowheads="1"/>
          </p:cNvSpPr>
          <p:nvPr/>
        </p:nvSpPr>
        <p:spPr bwMode="auto">
          <a:xfrm>
            <a:off x="1908175" y="1231900"/>
            <a:ext cx="5762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a:t>6</a:t>
            </a:r>
          </a:p>
        </p:txBody>
      </p:sp>
      <p:sp>
        <p:nvSpPr>
          <p:cNvPr id="25604" name="Text Box 8"/>
          <p:cNvSpPr txBox="1">
            <a:spLocks noChangeArrowheads="1"/>
          </p:cNvSpPr>
          <p:nvPr/>
        </p:nvSpPr>
        <p:spPr bwMode="auto">
          <a:xfrm>
            <a:off x="2124075" y="4581525"/>
            <a:ext cx="50323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a:t>6</a:t>
            </a:r>
          </a:p>
        </p:txBody>
      </p:sp>
      <p:sp>
        <p:nvSpPr>
          <p:cNvPr id="25605" name="Text Box 9"/>
          <p:cNvSpPr txBox="1">
            <a:spLocks noChangeArrowheads="1"/>
          </p:cNvSpPr>
          <p:nvPr/>
        </p:nvSpPr>
        <p:spPr bwMode="auto">
          <a:xfrm>
            <a:off x="3852863" y="4508500"/>
            <a:ext cx="14398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t>推论</a:t>
            </a:r>
          </a:p>
        </p:txBody>
      </p:sp>
      <p:sp>
        <p:nvSpPr>
          <p:cNvPr id="25606" name="Text Box 10"/>
          <p:cNvSpPr txBox="1">
            <a:spLocks noChangeArrowheads="1"/>
          </p:cNvSpPr>
          <p:nvPr/>
        </p:nvSpPr>
        <p:spPr bwMode="auto">
          <a:xfrm>
            <a:off x="1331913" y="5084763"/>
            <a:ext cx="11525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t>推论：</a:t>
            </a:r>
          </a:p>
        </p:txBody>
      </p:sp>
      <p:sp>
        <p:nvSpPr>
          <p:cNvPr id="25607" name="Rectangle 13"/>
          <p:cNvSpPr>
            <a:spLocks noChangeArrowheads="1"/>
          </p:cNvSpPr>
          <p:nvPr/>
        </p:nvSpPr>
        <p:spPr bwMode="auto">
          <a:xfrm>
            <a:off x="6084888" y="5661025"/>
            <a:ext cx="935037" cy="360363"/>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560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1B551F-C757-417D-8C0A-D18CD62353E4}" type="slidenum">
              <a:rPr lang="zh-CN" altLang="en-US" smtClean="0"/>
              <a:pPr eaLnBrk="1" hangingPunct="1"/>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高斯消去法的缺陷一：</a:t>
            </a:r>
          </a:p>
        </p:txBody>
      </p:sp>
      <p:sp>
        <p:nvSpPr>
          <p:cNvPr id="26627" name="Rectangle 3"/>
          <p:cNvSpPr>
            <a:spLocks noGrp="1" noChangeArrowheads="1"/>
          </p:cNvSpPr>
          <p:nvPr>
            <p:ph type="body" sz="half" idx="1"/>
          </p:nvPr>
        </p:nvSpPr>
        <p:spPr>
          <a:xfrm>
            <a:off x="457200" y="1600200"/>
            <a:ext cx="7859713" cy="4530725"/>
          </a:xfrm>
        </p:spPr>
        <p:txBody>
          <a:bodyPr/>
          <a:lstStyle/>
          <a:p>
            <a:pPr eaLnBrk="1" hangingPunct="1"/>
            <a:r>
              <a:rPr lang="zh-CN" altLang="en-US" sz="2800" b="1"/>
              <a:t>易见，</a:t>
            </a:r>
            <a:r>
              <a:rPr lang="en-US" altLang="zh-CN" sz="2800" b="1" i="1">
                <a:latin typeface="Times New Roman" charset="0"/>
              </a:rPr>
              <a:t>AX = b</a:t>
            </a:r>
            <a:r>
              <a:rPr lang="zh-CN" altLang="en-US" sz="2800" b="1"/>
              <a:t>的解存在唯一当且仅当</a:t>
            </a:r>
            <a:r>
              <a:rPr lang="en-US" altLang="zh-CN" sz="2800" b="1" i="1">
                <a:latin typeface="Times New Roman" charset="0"/>
              </a:rPr>
              <a:t>A</a:t>
            </a:r>
            <a:r>
              <a:rPr lang="zh-CN" altLang="en-US" sz="2800" b="1"/>
              <a:t>非奇异．但是</a:t>
            </a:r>
            <a:r>
              <a:rPr lang="en-US" altLang="zh-CN" sz="2800" b="1" i="1">
                <a:latin typeface="Times New Roman" charset="0"/>
              </a:rPr>
              <a:t>A</a:t>
            </a:r>
            <a:r>
              <a:rPr lang="zh-CN" altLang="en-US" sz="2800" b="1"/>
              <a:t>非奇异，并不保证</a:t>
            </a:r>
            <a:r>
              <a:rPr lang="en-US" altLang="zh-CN" sz="2800" b="1" i="1">
                <a:latin typeface="Times New Roman" charset="0"/>
              </a:rPr>
              <a:t>A</a:t>
            </a:r>
            <a:r>
              <a:rPr lang="zh-CN" altLang="en-US" sz="2800" b="1"/>
              <a:t>的所有顺序主子阵非奇异．所以，高斯消去法的条件比较苛刻．</a:t>
            </a:r>
          </a:p>
          <a:p>
            <a:pPr eaLnBrk="1" hangingPunct="1"/>
            <a:endParaRPr lang="zh-CN" altLang="en-US" sz="2800" b="1"/>
          </a:p>
          <a:p>
            <a:pPr eaLnBrk="1" hangingPunct="1"/>
            <a:r>
              <a:rPr lang="en-US" altLang="zh-CN">
                <a:solidFill>
                  <a:srgbClr val="CCCC00"/>
                </a:solidFill>
              </a:rPr>
              <a:t>gauss.m</a:t>
            </a:r>
            <a:r>
              <a:rPr lang="zh-CN" altLang="en-US"/>
              <a:t>示例</a:t>
            </a:r>
            <a:endParaRPr lang="zh-CN" altLang="en-US">
              <a:solidFill>
                <a:srgbClr val="CCCC00"/>
              </a:solidFill>
            </a:endParaRPr>
          </a:p>
        </p:txBody>
      </p:sp>
      <p:graphicFrame>
        <p:nvGraphicFramePr>
          <p:cNvPr id="26628" name="Object 4"/>
          <p:cNvGraphicFramePr>
            <a:graphicFrameLocks noGrp="1" noChangeAspect="1"/>
          </p:cNvGraphicFramePr>
          <p:nvPr>
            <p:ph sz="half" idx="2"/>
          </p:nvPr>
        </p:nvGraphicFramePr>
        <p:xfrm>
          <a:off x="3995738" y="3284538"/>
          <a:ext cx="3467100" cy="2268537"/>
        </p:xfrm>
        <a:graphic>
          <a:graphicData uri="http://schemas.openxmlformats.org/presentationml/2006/ole">
            <mc:AlternateContent xmlns:mc="http://schemas.openxmlformats.org/markup-compatibility/2006">
              <mc:Choice xmlns:v="urn:schemas-microsoft-com:vml" Requires="v">
                <p:oleObj name="公式" r:id="rId2" imgW="1397000" imgH="914400" progId="Equation.3">
                  <p:embed/>
                </p:oleObj>
              </mc:Choice>
              <mc:Fallback>
                <p:oleObj name="公式" r:id="rId2" imgW="1397000" imgH="914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3284538"/>
                        <a:ext cx="3467100" cy="226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18929B-69ED-4410-A794-B7544B78CE28}" type="slidenum">
              <a:rPr lang="zh-CN" altLang="en-US" smtClean="0"/>
              <a:pPr eaLnBrk="1" hangingPunct="1"/>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pPr eaLnBrk="1" hangingPunct="1"/>
            <a:r>
              <a:rPr lang="zh-CN" altLang="en-US"/>
              <a:t>高斯消去法的缺陷二：</a:t>
            </a:r>
          </a:p>
        </p:txBody>
      </p:sp>
      <p:sp>
        <p:nvSpPr>
          <p:cNvPr id="27651" name="Rectangle 3"/>
          <p:cNvSpPr>
            <a:spLocks noGrp="1" noChangeArrowheads="1"/>
          </p:cNvSpPr>
          <p:nvPr>
            <p:ph type="body" sz="half" idx="1"/>
          </p:nvPr>
        </p:nvSpPr>
        <p:spPr>
          <a:xfrm>
            <a:off x="457200" y="1600200"/>
            <a:ext cx="7931150" cy="4530725"/>
          </a:xfrm>
        </p:spPr>
        <p:txBody>
          <a:bodyPr/>
          <a:lstStyle/>
          <a:p>
            <a:pPr eaLnBrk="1" hangingPunct="1"/>
            <a:r>
              <a:rPr lang="zh-CN" altLang="en-US" sz="2800" b="1"/>
              <a:t>另一方面，每一次化简时，都要用一个数　 作除数</a:t>
            </a:r>
            <a:r>
              <a:rPr lang="en-US" altLang="zh-CN" sz="2800" b="1"/>
              <a:t>(</a:t>
            </a:r>
            <a:r>
              <a:rPr lang="zh-CN" altLang="en-US" sz="2800" b="1"/>
              <a:t>该数通常称为</a:t>
            </a:r>
            <a:r>
              <a:rPr lang="zh-CN" altLang="en-US" sz="2800" b="1">
                <a:solidFill>
                  <a:srgbClr val="FF0000"/>
                </a:solidFill>
              </a:rPr>
              <a:t>主元</a:t>
            </a:r>
            <a:r>
              <a:rPr lang="en-US" altLang="zh-CN" sz="2800" b="1"/>
              <a:t>)</a:t>
            </a:r>
            <a:r>
              <a:rPr lang="zh-CN" altLang="en-US" sz="2800" b="1"/>
              <a:t>．当该数很小时，可能产生舍入误差．</a:t>
            </a:r>
          </a:p>
          <a:p>
            <a:pPr eaLnBrk="1" hangingPunct="1"/>
            <a:endParaRPr lang="en-US" altLang="zh-CN" sz="2800" b="1"/>
          </a:p>
          <a:p>
            <a:pPr eaLnBrk="1" hangingPunct="1"/>
            <a:r>
              <a:rPr lang="en-US" altLang="zh-CN">
                <a:solidFill>
                  <a:srgbClr val="CCCC00"/>
                </a:solidFill>
              </a:rPr>
              <a:t>gauss.m</a:t>
            </a:r>
            <a:r>
              <a:rPr lang="zh-CN" altLang="en-US"/>
              <a:t>示例</a:t>
            </a:r>
          </a:p>
          <a:p>
            <a:pPr eaLnBrk="1" hangingPunct="1"/>
            <a:r>
              <a:rPr lang="en-US" altLang="zh-CN">
                <a:solidFill>
                  <a:srgbClr val="CCCC00"/>
                </a:solidFill>
              </a:rPr>
              <a:t>gauss0.m</a:t>
            </a:r>
            <a:r>
              <a:rPr lang="zh-CN" altLang="en-US"/>
              <a:t>示例</a:t>
            </a:r>
            <a:endParaRPr lang="en-US" altLang="zh-CN"/>
          </a:p>
        </p:txBody>
      </p:sp>
      <p:graphicFrame>
        <p:nvGraphicFramePr>
          <p:cNvPr id="27652" name="Object 4"/>
          <p:cNvGraphicFramePr>
            <a:graphicFrameLocks noChangeAspect="1"/>
          </p:cNvGraphicFramePr>
          <p:nvPr/>
        </p:nvGraphicFramePr>
        <p:xfrm>
          <a:off x="7308850" y="1557338"/>
          <a:ext cx="546100" cy="558800"/>
        </p:xfrm>
        <a:graphic>
          <a:graphicData uri="http://schemas.openxmlformats.org/presentationml/2006/ole">
            <mc:AlternateContent xmlns:mc="http://schemas.openxmlformats.org/markup-compatibility/2006">
              <mc:Choice xmlns:v="urn:schemas-microsoft-com:vml" Requires="v">
                <p:oleObj name="Equation" r:id="rId2" imgW="545863" imgH="558558" progId="Equation.DSMT4">
                  <p:embed/>
                </p:oleObj>
              </mc:Choice>
              <mc:Fallback>
                <p:oleObj name="Equation" r:id="rId2" imgW="545863" imgH="558558"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1557338"/>
                        <a:ext cx="5461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6"/>
          <p:cNvGraphicFramePr>
            <a:graphicFrameLocks noGrp="1" noChangeAspect="1"/>
          </p:cNvGraphicFramePr>
          <p:nvPr>
            <p:ph sz="half" idx="2"/>
          </p:nvPr>
        </p:nvGraphicFramePr>
        <p:xfrm>
          <a:off x="3708400" y="3284538"/>
          <a:ext cx="4038600" cy="1538287"/>
        </p:xfrm>
        <a:graphic>
          <a:graphicData uri="http://schemas.openxmlformats.org/presentationml/2006/ole">
            <mc:AlternateContent xmlns:mc="http://schemas.openxmlformats.org/markup-compatibility/2006">
              <mc:Choice xmlns:v="urn:schemas-microsoft-com:vml" Requires="v">
                <p:oleObj name="公式" r:id="rId4" imgW="1866900" imgH="711200" progId="Equation.3">
                  <p:embed/>
                </p:oleObj>
              </mc:Choice>
              <mc:Fallback>
                <p:oleObj name="公式" r:id="rId4" imgW="1866900" imgH="711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3284538"/>
                        <a:ext cx="4038600" cy="153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1C1F16-D267-4D92-89E5-F04DA6B322C5}" type="slidenum">
              <a:rPr lang="zh-CN" altLang="en-US" smtClean="0"/>
              <a:pPr eaLnBrk="1" hangingPunct="1"/>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高斯主元素消去法</a:t>
            </a:r>
          </a:p>
        </p:txBody>
      </p:sp>
      <p:sp>
        <p:nvSpPr>
          <p:cNvPr id="28675" name="Rectangle 3"/>
          <p:cNvSpPr>
            <a:spLocks noGrp="1" noChangeArrowheads="1"/>
          </p:cNvSpPr>
          <p:nvPr>
            <p:ph type="body" idx="1"/>
          </p:nvPr>
        </p:nvSpPr>
        <p:spPr>
          <a:xfrm>
            <a:off x="457200" y="1600200"/>
            <a:ext cx="8229600" cy="4997450"/>
          </a:xfrm>
        </p:spPr>
        <p:txBody>
          <a:bodyPr/>
          <a:lstStyle/>
          <a:p>
            <a:pPr eaLnBrk="1" hangingPunct="1"/>
            <a:r>
              <a:rPr lang="zh-CN" altLang="en-US" b="1"/>
              <a:t>为了提高数值稳定性，希望尽可能地让主元的绝对值尽量大</a:t>
            </a:r>
          </a:p>
          <a:p>
            <a:pPr eaLnBrk="1" hangingPunct="1"/>
            <a:endParaRPr lang="zh-CN" altLang="en-US" b="1"/>
          </a:p>
          <a:p>
            <a:pPr eaLnBrk="1" hangingPunct="1"/>
            <a:r>
              <a:rPr lang="zh-CN" altLang="en-US" b="1"/>
              <a:t>这是可以做到的．适当做些行或列变换即可．这就是所谓的</a:t>
            </a:r>
            <a:r>
              <a:rPr lang="zh-CN" altLang="en-US" b="1">
                <a:solidFill>
                  <a:srgbClr val="FF0000"/>
                </a:solidFill>
              </a:rPr>
              <a:t>选主元高斯消去法</a:t>
            </a:r>
          </a:p>
          <a:p>
            <a:pPr eaLnBrk="1" hangingPunct="1"/>
            <a:endParaRPr lang="zh-CN" altLang="en-US" b="1"/>
          </a:p>
          <a:p>
            <a:pPr eaLnBrk="1" hangingPunct="1"/>
            <a:r>
              <a:rPr lang="zh-CN" altLang="en-US" b="1"/>
              <a:t>根据挑选“主元”的范围分成两类</a:t>
            </a:r>
          </a:p>
          <a:p>
            <a:pPr lvl="1" eaLnBrk="1" hangingPunct="1"/>
            <a:r>
              <a:rPr lang="zh-CN" altLang="en-US" b="1"/>
              <a:t>列主元高斯消去法</a:t>
            </a:r>
          </a:p>
          <a:p>
            <a:pPr lvl="1" eaLnBrk="1" hangingPunct="1"/>
            <a:r>
              <a:rPr lang="zh-CN" altLang="en-US" b="1"/>
              <a:t>全主元高斯消去法．</a:t>
            </a:r>
          </a:p>
        </p:txBody>
      </p:sp>
      <p:sp>
        <p:nvSpPr>
          <p:cNvPr id="286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CEBAA4-8375-439A-8D66-CEA894E591FE}" type="slidenum">
              <a:rPr lang="zh-CN" altLang="en-US" smtClean="0"/>
              <a:pPr eaLnBrk="1" hangingPunct="1"/>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t>列主元高斯消去法</a:t>
            </a:r>
          </a:p>
        </p:txBody>
      </p:sp>
      <p:sp>
        <p:nvSpPr>
          <p:cNvPr id="29699" name="Rectangle 3"/>
          <p:cNvSpPr>
            <a:spLocks noGrp="1" noChangeArrowheads="1"/>
          </p:cNvSpPr>
          <p:nvPr>
            <p:ph type="body" idx="1"/>
          </p:nvPr>
        </p:nvSpPr>
        <p:spPr/>
        <p:txBody>
          <a:bodyPr/>
          <a:lstStyle/>
          <a:p>
            <a:pPr eaLnBrk="1" hangingPunct="1"/>
            <a:r>
              <a:rPr lang="zh-CN" altLang="en-US" b="1">
                <a:solidFill>
                  <a:schemeClr val="folHlink"/>
                </a:solidFill>
              </a:rPr>
              <a:t>想法：</a:t>
            </a:r>
            <a:r>
              <a:rPr lang="zh-CN" altLang="en-US"/>
              <a:t>从上往下消元过程中，在做完第</a:t>
            </a:r>
            <a:r>
              <a:rPr lang="en-US" altLang="zh-CN" b="1" i="1">
                <a:latin typeface="Times New Roman" charset="0"/>
              </a:rPr>
              <a:t>i</a:t>
            </a:r>
            <a:r>
              <a:rPr lang="zh-CN" altLang="en-US"/>
              <a:t>次消元后，在新的矩阵的第</a:t>
            </a:r>
            <a:r>
              <a:rPr lang="en-US" altLang="zh-CN" b="1" i="1">
                <a:latin typeface="Times New Roman" charset="0"/>
              </a:rPr>
              <a:t>i+1</a:t>
            </a:r>
            <a:r>
              <a:rPr lang="zh-CN" altLang="en-US"/>
              <a:t>列的主对角元素</a:t>
            </a:r>
            <a:r>
              <a:rPr lang="zh-CN" altLang="en-US" b="1">
                <a:solidFill>
                  <a:srgbClr val="FF0000"/>
                </a:solidFill>
              </a:rPr>
              <a:t>以下</a:t>
            </a:r>
            <a:r>
              <a:rPr lang="en-US" altLang="zh-CN" b="1" i="1">
                <a:solidFill>
                  <a:srgbClr val="FF0000"/>
                </a:solidFill>
                <a:latin typeface="Times New Roman" charset="0"/>
              </a:rPr>
              <a:t>n-i-1</a:t>
            </a:r>
            <a:r>
              <a:rPr lang="zh-CN" altLang="en-US" b="1">
                <a:solidFill>
                  <a:srgbClr val="FF0000"/>
                </a:solidFill>
              </a:rPr>
              <a:t>个元素</a:t>
            </a:r>
            <a:r>
              <a:rPr lang="zh-CN" altLang="en-US"/>
              <a:t>中选取绝对值最大的元作为主元，选好主元后，作一个</a:t>
            </a:r>
            <a:r>
              <a:rPr lang="zh-CN" altLang="en-US" b="1">
                <a:solidFill>
                  <a:srgbClr val="FF0000"/>
                </a:solidFill>
              </a:rPr>
              <a:t>第一类行变换</a:t>
            </a:r>
            <a:r>
              <a:rPr lang="zh-CN" altLang="en-US"/>
              <a:t>，把它换到第</a:t>
            </a:r>
            <a:r>
              <a:rPr lang="en-US" altLang="zh-CN" b="1" i="1">
                <a:latin typeface="Times New Roman" charset="0"/>
              </a:rPr>
              <a:t>i+1</a:t>
            </a:r>
            <a:r>
              <a:rPr lang="zh-CN" altLang="en-US"/>
              <a:t>行，再消元．消元后，用同样的方法选一个新的主元</a:t>
            </a:r>
            <a:r>
              <a:rPr lang="en-US" altLang="zh-CN"/>
              <a:t>… </a:t>
            </a:r>
            <a:r>
              <a:rPr lang="zh-CN" altLang="en-US"/>
              <a:t>共做</a:t>
            </a:r>
            <a:r>
              <a:rPr lang="en-US" altLang="zh-CN" b="1" i="1">
                <a:latin typeface="Times New Roman" charset="0"/>
              </a:rPr>
              <a:t>n-1</a:t>
            </a:r>
            <a:r>
              <a:rPr lang="zh-CN" altLang="en-US"/>
              <a:t>次，把原来的方程组</a:t>
            </a:r>
            <a:r>
              <a:rPr lang="en-US" altLang="zh-CN" b="1" i="1">
                <a:latin typeface="Times New Roman" charset="0"/>
              </a:rPr>
              <a:t>AX = b</a:t>
            </a:r>
            <a:r>
              <a:rPr lang="zh-CN" altLang="en-US"/>
              <a:t>变成了</a:t>
            </a:r>
            <a:r>
              <a:rPr lang="en-US" altLang="zh-CN" b="1" i="1">
                <a:latin typeface="Times New Roman" charset="0"/>
              </a:rPr>
              <a:t>A</a:t>
            </a:r>
            <a:r>
              <a:rPr lang="en-US" altLang="zh-CN" b="1" i="1" baseline="30000">
                <a:latin typeface="Times New Roman" charset="0"/>
              </a:rPr>
              <a:t>(n)</a:t>
            </a:r>
            <a:r>
              <a:rPr lang="en-US" altLang="zh-CN" b="1" i="1">
                <a:latin typeface="Times New Roman" charset="0"/>
              </a:rPr>
              <a:t>X=b</a:t>
            </a:r>
            <a:r>
              <a:rPr lang="en-US" altLang="zh-CN" b="1" i="1" baseline="30000">
                <a:latin typeface="Times New Roman" charset="0"/>
              </a:rPr>
              <a:t>(n)</a:t>
            </a:r>
            <a:r>
              <a:rPr lang="zh-CN" altLang="en-US"/>
              <a:t> ，其中</a:t>
            </a:r>
            <a:r>
              <a:rPr lang="en-US" altLang="zh-CN" b="1" i="1">
                <a:latin typeface="Times New Roman" charset="0"/>
              </a:rPr>
              <a:t>A</a:t>
            </a:r>
            <a:r>
              <a:rPr lang="en-US" altLang="zh-CN" b="1" i="1" baseline="30000">
                <a:latin typeface="Times New Roman" charset="0"/>
              </a:rPr>
              <a:t>(n)</a:t>
            </a:r>
            <a:r>
              <a:rPr lang="zh-CN" altLang="en-US"/>
              <a:t>是上三角阵．</a:t>
            </a:r>
          </a:p>
        </p:txBody>
      </p:sp>
      <p:sp>
        <p:nvSpPr>
          <p:cNvPr id="297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E467DF1-8974-445B-9E5F-DA4D6020A7EA}" type="slidenum">
              <a:rPr lang="zh-CN" altLang="en-US" smtClean="0"/>
              <a:pPr eaLnBrk="1" hangingPunct="1"/>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列主元素消去法的改进</a:t>
            </a:r>
          </a:p>
        </p:txBody>
      </p:sp>
      <p:sp>
        <p:nvSpPr>
          <p:cNvPr id="30723" name="Rectangle 3"/>
          <p:cNvSpPr>
            <a:spLocks noGrp="1" noChangeArrowheads="1"/>
          </p:cNvSpPr>
          <p:nvPr>
            <p:ph type="body" idx="1"/>
          </p:nvPr>
        </p:nvSpPr>
        <p:spPr/>
        <p:txBody>
          <a:bodyPr/>
          <a:lstStyle/>
          <a:p>
            <a:pPr eaLnBrk="1" hangingPunct="1"/>
            <a:r>
              <a:rPr lang="zh-CN" altLang="en-US"/>
              <a:t>每次都先通过第一类初等行变换将当前要消去元素的所在列系数绝对值最大的一个选为主元</a:t>
            </a:r>
          </a:p>
        </p:txBody>
      </p:sp>
      <p:pic>
        <p:nvPicPr>
          <p:cNvPr id="30724" name="Picture 4" descr="A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8888" y="2924175"/>
            <a:ext cx="6697662"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5"/>
          <p:cNvSpPr>
            <a:spLocks noChangeShapeType="1"/>
          </p:cNvSpPr>
          <p:nvPr/>
        </p:nvSpPr>
        <p:spPr bwMode="auto">
          <a:xfrm>
            <a:off x="6228184" y="4453341"/>
            <a:ext cx="0" cy="122555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B34C9B-B1F5-464E-AEEA-4820C595809E}" type="slidenum">
              <a:rPr lang="zh-CN" altLang="en-US" smtClean="0"/>
              <a:pPr eaLnBrk="1" hangingPunct="1"/>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1000"/>
                                        <p:tgtEl>
                                          <p:spTgt spid="32773"/>
                                        </p:tgtEl>
                                      </p:cBhvr>
                                    </p:animEffect>
                                    <p:anim calcmode="lin" valueType="num">
                                      <p:cBhvr>
                                        <p:cTn id="8" dur="1000" fill="hold"/>
                                        <p:tgtEl>
                                          <p:spTgt spid="32773"/>
                                        </p:tgtEl>
                                        <p:attrNameLst>
                                          <p:attrName>ppt_x</p:attrName>
                                        </p:attrNameLst>
                                      </p:cBhvr>
                                      <p:tavLst>
                                        <p:tav tm="0">
                                          <p:val>
                                            <p:strVal val="#ppt_x"/>
                                          </p:val>
                                        </p:tav>
                                        <p:tav tm="100000">
                                          <p:val>
                                            <p:strVal val="#ppt_x"/>
                                          </p:val>
                                        </p:tav>
                                      </p:tavLst>
                                    </p:anim>
                                    <p:anim calcmode="lin" valueType="num">
                                      <p:cBhvr>
                                        <p:cTn id="9" dur="1000" fill="hold"/>
                                        <p:tgtEl>
                                          <p:spTgt spid="327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列主元消去法流程图</a:t>
            </a:r>
          </a:p>
        </p:txBody>
      </p:sp>
      <p:sp>
        <p:nvSpPr>
          <p:cNvPr id="31747" name="Rectangle 6"/>
          <p:cNvSpPr>
            <a:spLocks noChangeArrowheads="1"/>
          </p:cNvSpPr>
          <p:nvPr/>
        </p:nvSpPr>
        <p:spPr bwMode="auto">
          <a:xfrm>
            <a:off x="5867400" y="4025900"/>
            <a:ext cx="288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CCCC00"/>
                </a:solidFill>
              </a:rPr>
              <a:t>gauss1.m</a:t>
            </a:r>
            <a:r>
              <a:rPr lang="zh-CN" altLang="en-US" sz="2800" b="1"/>
              <a:t>示例</a:t>
            </a:r>
          </a:p>
        </p:txBody>
      </p:sp>
      <p:graphicFrame>
        <p:nvGraphicFramePr>
          <p:cNvPr id="31748" name="Object 72"/>
          <p:cNvGraphicFramePr>
            <a:graphicFrameLocks noGrp="1" noChangeAspect="1"/>
          </p:cNvGraphicFramePr>
          <p:nvPr>
            <p:ph sz="half" idx="2"/>
          </p:nvPr>
        </p:nvGraphicFramePr>
        <p:xfrm>
          <a:off x="684213" y="1700213"/>
          <a:ext cx="5543550" cy="4654550"/>
        </p:xfrm>
        <a:graphic>
          <a:graphicData uri="http://schemas.openxmlformats.org/presentationml/2006/ole">
            <mc:AlternateContent xmlns:mc="http://schemas.openxmlformats.org/markup-compatibility/2006">
              <mc:Choice xmlns:v="urn:schemas-microsoft-com:vml" Requires="v">
                <p:oleObj name="公式" r:id="rId2" imgW="2540000" imgH="2133600" progId="Equation.3">
                  <p:embed/>
                </p:oleObj>
              </mc:Choice>
              <mc:Fallback>
                <p:oleObj name="公式" r:id="rId2" imgW="2540000" imgH="2133600" progId="Equation.3">
                  <p:embed/>
                  <p:pic>
                    <p:nvPicPr>
                      <p:cNvPr id="0" name="Object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00213"/>
                        <a:ext cx="5543550" cy="465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1EE95DB-E60D-43C9-A73E-79A42547B6F3}" type="slidenum">
              <a:rPr lang="zh-CN" altLang="en-US" smtClean="0"/>
              <a:pPr eaLnBrk="1" hangingPunct="1"/>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线性方程组及其矩阵表示</a:t>
            </a:r>
          </a:p>
        </p:txBody>
      </p:sp>
      <p:graphicFrame>
        <p:nvGraphicFramePr>
          <p:cNvPr id="5123" name="Object 4"/>
          <p:cNvGraphicFramePr>
            <a:graphicFrameLocks noGrp="1" noChangeAspect="1"/>
          </p:cNvGraphicFramePr>
          <p:nvPr>
            <p:ph idx="1"/>
          </p:nvPr>
        </p:nvGraphicFramePr>
        <p:xfrm>
          <a:off x="539750" y="1550988"/>
          <a:ext cx="8064500" cy="4956175"/>
        </p:xfrm>
        <a:graphic>
          <a:graphicData uri="http://schemas.openxmlformats.org/presentationml/2006/ole">
            <mc:AlternateContent xmlns:mc="http://schemas.openxmlformats.org/markup-compatibility/2006">
              <mc:Choice xmlns:v="urn:schemas-microsoft-com:vml" Requires="v">
                <p:oleObj name="公式" r:id="rId2" imgW="4470400" imgH="2336800" progId="Equation.3">
                  <p:embed/>
                </p:oleObj>
              </mc:Choice>
              <mc:Fallback>
                <p:oleObj name="公式" r:id="rId2" imgW="4470400" imgH="2336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r="14900"/>
                      <a:stretch>
                        <a:fillRect/>
                      </a:stretch>
                    </p:blipFill>
                    <p:spPr bwMode="auto">
                      <a:xfrm>
                        <a:off x="539750" y="1550988"/>
                        <a:ext cx="8064500" cy="495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3BBA1-8AA5-454F-947E-6B8B95A30A16}" type="slidenum">
              <a:rPr lang="zh-CN" altLang="en-US" smtClean="0"/>
              <a:pPr eaLnBrk="1" hangingPunct="1"/>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pPr eaLnBrk="1" hangingPunct="1"/>
            <a:r>
              <a:rPr lang="zh-CN" altLang="en-US">
                <a:solidFill>
                  <a:schemeClr val="folHlink"/>
                </a:solidFill>
              </a:rPr>
              <a:t>定理</a:t>
            </a:r>
            <a:r>
              <a:rPr lang="zh-CN" altLang="en-US"/>
              <a:t>　若</a:t>
            </a:r>
            <a:r>
              <a:rPr lang="en-US" altLang="zh-CN" b="1" i="1">
                <a:latin typeface="Times New Roman" charset="0"/>
              </a:rPr>
              <a:t>n</a:t>
            </a:r>
            <a:r>
              <a:rPr lang="zh-CN" altLang="en-US"/>
              <a:t>阶矩阵</a:t>
            </a:r>
            <a:r>
              <a:rPr lang="en-US" altLang="zh-CN" b="1" i="1">
                <a:latin typeface="Times New Roman" charset="0"/>
              </a:rPr>
              <a:t>A</a:t>
            </a:r>
            <a:r>
              <a:rPr lang="zh-CN" altLang="en-US"/>
              <a:t>非奇异，则可用列主消元法求解线性方程组</a:t>
            </a:r>
            <a:r>
              <a:rPr lang="en-US" altLang="zh-CN" b="1" i="1">
                <a:latin typeface="Times New Roman" charset="0"/>
              </a:rPr>
              <a:t>AX = b</a:t>
            </a:r>
            <a:r>
              <a:rPr lang="en-US" altLang="zh-CN" i="1"/>
              <a:t>.</a:t>
            </a:r>
            <a:endParaRPr lang="zh-CN" altLang="en-US" i="1"/>
          </a:p>
        </p:txBody>
      </p:sp>
      <p:sp>
        <p:nvSpPr>
          <p:cNvPr id="32771" name="Rectangle 3"/>
          <p:cNvSpPr>
            <a:spLocks noGrp="1" noChangeArrowheads="1"/>
          </p:cNvSpPr>
          <p:nvPr>
            <p:ph type="body" sz="half" idx="1"/>
          </p:nvPr>
        </p:nvSpPr>
        <p:spPr>
          <a:xfrm>
            <a:off x="457200" y="2133600"/>
            <a:ext cx="8218488" cy="3997325"/>
          </a:xfrm>
        </p:spPr>
        <p:txBody>
          <a:bodyPr/>
          <a:lstStyle/>
          <a:p>
            <a:pPr eaLnBrk="1" hangingPunct="1"/>
            <a:r>
              <a:rPr lang="zh-CN" altLang="en-US"/>
              <a:t>证明：只需证明每个　   </a:t>
            </a:r>
            <a:r>
              <a:rPr lang="en-US" altLang="zh-CN" b="1">
                <a:latin typeface="Times New Roman" charset="0"/>
              </a:rPr>
              <a:t>(</a:t>
            </a:r>
            <a:r>
              <a:rPr lang="en-US" altLang="zh-CN" b="1" i="1">
                <a:latin typeface="Times New Roman" charset="0"/>
              </a:rPr>
              <a:t>k=1, 2, …, n</a:t>
            </a:r>
            <a:r>
              <a:rPr lang="en-US" altLang="zh-CN" b="1">
                <a:latin typeface="Times New Roman" charset="0"/>
              </a:rPr>
              <a:t>)</a:t>
            </a:r>
            <a:r>
              <a:rPr lang="zh-CN" altLang="en-US"/>
              <a:t>都不等于</a:t>
            </a:r>
            <a:r>
              <a:rPr lang="en-US" altLang="zh-CN" b="1" i="1">
                <a:latin typeface="Times New Roman" charset="0"/>
              </a:rPr>
              <a:t>0</a:t>
            </a:r>
            <a:r>
              <a:rPr lang="en-US" altLang="zh-CN"/>
              <a:t>.</a:t>
            </a:r>
          </a:p>
          <a:p>
            <a:pPr eaLnBrk="1" hangingPunct="1"/>
            <a:endParaRPr lang="zh-CN" altLang="en-US"/>
          </a:p>
          <a:p>
            <a:pPr eaLnBrk="1" hangingPunct="1"/>
            <a:r>
              <a:rPr lang="zh-CN" altLang="en-US"/>
              <a:t>显然成立</a:t>
            </a:r>
          </a:p>
          <a:p>
            <a:pPr eaLnBrk="1" hangingPunct="1"/>
            <a:endParaRPr lang="zh-CN" altLang="en-US"/>
          </a:p>
          <a:p>
            <a:pPr eaLnBrk="1" hangingPunct="1"/>
            <a:r>
              <a:rPr lang="zh-CN" altLang="en-US"/>
              <a:t>为什么？</a:t>
            </a:r>
          </a:p>
        </p:txBody>
      </p:sp>
      <p:graphicFrame>
        <p:nvGraphicFramePr>
          <p:cNvPr id="32772" name="Object 5"/>
          <p:cNvGraphicFramePr>
            <a:graphicFrameLocks noGrp="1" noChangeAspect="1"/>
          </p:cNvGraphicFramePr>
          <p:nvPr>
            <p:ph sz="half" idx="2"/>
          </p:nvPr>
        </p:nvGraphicFramePr>
        <p:xfrm>
          <a:off x="4572000" y="2133600"/>
          <a:ext cx="628650" cy="598488"/>
        </p:xfrm>
        <a:graphic>
          <a:graphicData uri="http://schemas.openxmlformats.org/presentationml/2006/ole">
            <mc:AlternateContent xmlns:mc="http://schemas.openxmlformats.org/markup-compatibility/2006">
              <mc:Choice xmlns:v="urn:schemas-microsoft-com:vml" Requires="v">
                <p:oleObj name="公式" r:id="rId2" imgW="266469" imgH="253780" progId="Equation.3">
                  <p:embed/>
                </p:oleObj>
              </mc:Choice>
              <mc:Fallback>
                <p:oleObj name="公式" r:id="rId2" imgW="266469" imgH="25378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33600"/>
                        <a:ext cx="62865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7E3D5E-0D3B-4DE6-B9CF-B1ACA5BAE966}" type="slidenum">
              <a:rPr lang="zh-CN" altLang="en-US" smtClean="0"/>
              <a:pPr eaLnBrk="1" hangingPunct="1"/>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列主元消去法的三角分解</a:t>
            </a:r>
          </a:p>
        </p:txBody>
      </p:sp>
      <p:sp>
        <p:nvSpPr>
          <p:cNvPr id="33795" name="Rectangle 4"/>
          <p:cNvSpPr>
            <a:spLocks noGrp="1" noChangeArrowheads="1"/>
          </p:cNvSpPr>
          <p:nvPr>
            <p:ph type="body" sz="half" idx="1"/>
          </p:nvPr>
        </p:nvSpPr>
        <p:spPr>
          <a:xfrm>
            <a:off x="457200" y="1600200"/>
            <a:ext cx="8147050" cy="4530725"/>
          </a:xfrm>
          <a:noFill/>
        </p:spPr>
        <p:txBody>
          <a:bodyPr/>
          <a:lstStyle/>
          <a:p>
            <a:pPr eaLnBrk="1" hangingPunct="1"/>
            <a:r>
              <a:rPr lang="en-US" altLang="zh-CN" sz="2800" b="1" i="1">
                <a:latin typeface="Times New Roman" charset="0"/>
              </a:rPr>
              <a:t>PA=LU</a:t>
            </a:r>
          </a:p>
          <a:p>
            <a:pPr eaLnBrk="1" hangingPunct="1"/>
            <a:endParaRPr lang="en-US" altLang="zh-CN" sz="2800" b="1" i="1"/>
          </a:p>
          <a:p>
            <a:pPr eaLnBrk="1" hangingPunct="1"/>
            <a:r>
              <a:rPr lang="en-US" altLang="zh-CN" sz="2800" b="1" i="1">
                <a:latin typeface="Times New Roman" charset="0"/>
              </a:rPr>
              <a:t>L</a:t>
            </a:r>
            <a:r>
              <a:rPr lang="zh-CN" altLang="en-US" sz="2800"/>
              <a:t>是单位下三角阵，由所进行的第一类初等变换和第三类初等变换共同决定</a:t>
            </a:r>
            <a:r>
              <a:rPr lang="en-US" altLang="zh-CN" sz="2800" b="1">
                <a:solidFill>
                  <a:schemeClr val="folHlink"/>
                </a:solidFill>
              </a:rPr>
              <a:t>P151</a:t>
            </a:r>
            <a:endParaRPr lang="en-US" altLang="zh-CN" sz="2800"/>
          </a:p>
          <a:p>
            <a:pPr eaLnBrk="1" hangingPunct="1"/>
            <a:endParaRPr lang="zh-CN" altLang="en-US" sz="2800"/>
          </a:p>
          <a:p>
            <a:pPr eaLnBrk="1" hangingPunct="1"/>
            <a:r>
              <a:rPr lang="en-US" altLang="zh-CN" sz="2800" b="1" i="1">
                <a:latin typeface="Times New Roman" charset="0"/>
              </a:rPr>
              <a:t>P</a:t>
            </a:r>
            <a:r>
              <a:rPr lang="zh-CN" altLang="en-US" sz="2800"/>
              <a:t>是排列矩阵，完全由所进行的第一类初等变换决定</a:t>
            </a:r>
          </a:p>
          <a:p>
            <a:pPr eaLnBrk="1" hangingPunct="1"/>
            <a:endParaRPr lang="zh-CN" altLang="en-US" sz="2800"/>
          </a:p>
          <a:p>
            <a:pPr eaLnBrk="1" hangingPunct="1"/>
            <a:r>
              <a:rPr lang="en-US" altLang="zh-CN" sz="2800" b="1" i="1">
                <a:latin typeface="Times New Roman" charset="0"/>
              </a:rPr>
              <a:t>U=A</a:t>
            </a:r>
            <a:r>
              <a:rPr lang="en-US" altLang="zh-CN" sz="2800" b="1" i="1" baseline="30000">
                <a:latin typeface="Times New Roman" charset="0"/>
              </a:rPr>
              <a:t>(n)</a:t>
            </a:r>
            <a:r>
              <a:rPr lang="zh-CN" altLang="en-US" sz="2800"/>
              <a:t>是上三角阵</a:t>
            </a:r>
            <a:endParaRPr lang="en-US" altLang="zh-CN" sz="2800"/>
          </a:p>
        </p:txBody>
      </p:sp>
      <p:sp>
        <p:nvSpPr>
          <p:cNvPr id="337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ED50E3F-3AF8-45B0-8992-1F91E632540C}" type="slidenum">
              <a:rPr lang="zh-CN" altLang="en-US" smtClean="0"/>
              <a:pPr eaLnBrk="1" hangingPunct="1"/>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333375"/>
            <a:ext cx="7772400" cy="731838"/>
          </a:xfrm>
        </p:spPr>
        <p:txBody>
          <a:bodyPr/>
          <a:lstStyle/>
          <a:p>
            <a:pPr eaLnBrk="1" hangingPunct="1"/>
            <a:r>
              <a:rPr lang="zh-CN" altLang="en-US"/>
              <a:t>全主元高斯消去法</a:t>
            </a:r>
          </a:p>
        </p:txBody>
      </p:sp>
      <p:sp>
        <p:nvSpPr>
          <p:cNvPr id="34819" name="Rectangle 3"/>
          <p:cNvSpPr>
            <a:spLocks noGrp="1" noChangeArrowheads="1"/>
          </p:cNvSpPr>
          <p:nvPr>
            <p:ph type="body" sz="half" idx="1"/>
          </p:nvPr>
        </p:nvSpPr>
        <p:spPr>
          <a:xfrm>
            <a:off x="468313" y="1557338"/>
            <a:ext cx="8280400" cy="4967287"/>
          </a:xfrm>
        </p:spPr>
        <p:txBody>
          <a:bodyPr/>
          <a:lstStyle/>
          <a:p>
            <a:pPr eaLnBrk="1" hangingPunct="1">
              <a:lnSpc>
                <a:spcPct val="90000"/>
              </a:lnSpc>
            </a:pPr>
            <a:r>
              <a:rPr lang="zh-CN" altLang="en-US" sz="2800" b="1">
                <a:solidFill>
                  <a:schemeClr val="folHlink"/>
                </a:solidFill>
              </a:rPr>
              <a:t>想法：</a:t>
            </a:r>
            <a:r>
              <a:rPr lang="zh-CN" altLang="en-US" sz="2800"/>
              <a:t>从上往下消元过程中，在做完第</a:t>
            </a:r>
            <a:r>
              <a:rPr lang="en-US" altLang="zh-CN" sz="2800" b="1" i="1">
                <a:latin typeface="Times New Roman" charset="0"/>
              </a:rPr>
              <a:t>i</a:t>
            </a:r>
            <a:r>
              <a:rPr lang="zh-CN" altLang="en-US" sz="2800"/>
              <a:t>次消元后，在新的矩阵的第</a:t>
            </a:r>
            <a:r>
              <a:rPr lang="en-US" altLang="zh-CN" sz="2800" b="1" i="1">
                <a:latin typeface="Times New Roman" charset="0"/>
              </a:rPr>
              <a:t>i+1</a:t>
            </a:r>
            <a:r>
              <a:rPr lang="zh-CN" altLang="en-US" sz="2800"/>
              <a:t>列，第</a:t>
            </a:r>
            <a:r>
              <a:rPr lang="en-US" altLang="zh-CN" sz="2800" b="1" i="1">
                <a:latin typeface="Times New Roman" charset="0"/>
              </a:rPr>
              <a:t>i+1</a:t>
            </a:r>
            <a:r>
              <a:rPr lang="zh-CN" altLang="en-US" sz="2800"/>
              <a:t>行的下面</a:t>
            </a:r>
            <a:r>
              <a:rPr lang="en-US" altLang="zh-CN" sz="2800" b="1" i="1">
                <a:solidFill>
                  <a:srgbClr val="FF0000"/>
                </a:solidFill>
                <a:latin typeface="Times New Roman" charset="0"/>
              </a:rPr>
              <a:t>(n-i-1)×(n-i-1)</a:t>
            </a:r>
            <a:r>
              <a:rPr lang="zh-CN" altLang="en-US" sz="2800">
                <a:solidFill>
                  <a:srgbClr val="FF0000"/>
                </a:solidFill>
              </a:rPr>
              <a:t>矩阵</a:t>
            </a:r>
            <a:r>
              <a:rPr lang="zh-CN" altLang="en-US" sz="2800"/>
              <a:t>中选取绝对值最大的元作为主元，选好主元后，作一个</a:t>
            </a:r>
            <a:r>
              <a:rPr lang="zh-CN" altLang="en-US" sz="2800">
                <a:solidFill>
                  <a:srgbClr val="FF0000"/>
                </a:solidFill>
              </a:rPr>
              <a:t>第一类行变换和第一类列变换</a:t>
            </a:r>
            <a:r>
              <a:rPr lang="zh-CN" altLang="en-US" sz="2800"/>
              <a:t>，把它换到第</a:t>
            </a:r>
            <a:r>
              <a:rPr lang="en-US" altLang="zh-CN" sz="2800" b="1">
                <a:latin typeface="Times New Roman" charset="0"/>
              </a:rPr>
              <a:t>(</a:t>
            </a:r>
            <a:r>
              <a:rPr lang="en-US" altLang="zh-CN" sz="2800" b="1" i="1">
                <a:latin typeface="Times New Roman" charset="0"/>
              </a:rPr>
              <a:t>i+1, i+1</a:t>
            </a:r>
            <a:r>
              <a:rPr lang="en-US" altLang="zh-CN" sz="2800" b="1">
                <a:latin typeface="Times New Roman" charset="0"/>
              </a:rPr>
              <a:t>)</a:t>
            </a:r>
            <a:r>
              <a:rPr lang="zh-CN" altLang="en-US" sz="2800"/>
              <a:t>的位置上，再消元．消元后，用同样的选一个新的主元</a:t>
            </a:r>
            <a:r>
              <a:rPr lang="en-US" altLang="zh-CN" sz="2800"/>
              <a:t>… </a:t>
            </a:r>
            <a:r>
              <a:rPr lang="zh-CN" altLang="en-US" sz="2800"/>
              <a:t>共做</a:t>
            </a:r>
            <a:r>
              <a:rPr lang="en-US" altLang="zh-CN" sz="2800" b="1" i="1">
                <a:latin typeface="Times New Roman" charset="0"/>
              </a:rPr>
              <a:t>n-1</a:t>
            </a:r>
            <a:r>
              <a:rPr lang="zh-CN" altLang="en-US" sz="2800"/>
              <a:t>次，把原来的方程组</a:t>
            </a:r>
            <a:r>
              <a:rPr lang="en-US" altLang="zh-CN" sz="2800" b="1" i="1">
                <a:latin typeface="Times New Roman" charset="0"/>
              </a:rPr>
              <a:t>AX = b</a:t>
            </a:r>
            <a:r>
              <a:rPr lang="zh-CN" altLang="en-US" sz="2800"/>
              <a:t>变成了</a:t>
            </a:r>
            <a:r>
              <a:rPr lang="en-US" altLang="zh-CN" sz="2800" b="1" i="1">
                <a:latin typeface="Times New Roman" charset="0"/>
              </a:rPr>
              <a:t>A</a:t>
            </a:r>
            <a:r>
              <a:rPr lang="en-US" altLang="zh-CN" sz="2800" b="1" i="1" baseline="30000">
                <a:latin typeface="Times New Roman" charset="0"/>
              </a:rPr>
              <a:t>(n)</a:t>
            </a:r>
            <a:r>
              <a:rPr lang="en-US" altLang="zh-CN" sz="2800" b="1" i="1">
                <a:latin typeface="Times New Roman" charset="0"/>
              </a:rPr>
              <a:t>X</a:t>
            </a:r>
            <a:r>
              <a:rPr lang="en-US" altLang="zh-CN" sz="2800" b="1" i="1" baseline="30000">
                <a:latin typeface="Times New Roman" charset="0"/>
              </a:rPr>
              <a:t>(n)</a:t>
            </a:r>
            <a:r>
              <a:rPr lang="en-US" altLang="zh-CN" sz="2800" b="1" i="1">
                <a:latin typeface="Times New Roman" charset="0"/>
              </a:rPr>
              <a:t>=b</a:t>
            </a:r>
            <a:r>
              <a:rPr lang="en-US" altLang="zh-CN" sz="2800" b="1" i="1" baseline="30000">
                <a:latin typeface="Times New Roman" charset="0"/>
              </a:rPr>
              <a:t>(n)</a:t>
            </a:r>
            <a:r>
              <a:rPr lang="zh-CN" altLang="en-US" sz="2800"/>
              <a:t>，其中</a:t>
            </a:r>
            <a:r>
              <a:rPr lang="en-US" altLang="zh-CN" sz="2800" b="1" i="1">
                <a:latin typeface="Times New Roman" charset="0"/>
              </a:rPr>
              <a:t>A</a:t>
            </a:r>
            <a:r>
              <a:rPr lang="en-US" altLang="zh-CN" sz="2800" b="1" i="1" baseline="30000">
                <a:latin typeface="Times New Roman" charset="0"/>
              </a:rPr>
              <a:t>(n)</a:t>
            </a:r>
            <a:r>
              <a:rPr lang="zh-CN" altLang="en-US" sz="2800"/>
              <a:t>是上三角阵．</a:t>
            </a:r>
          </a:p>
        </p:txBody>
      </p:sp>
      <p:pic>
        <p:nvPicPr>
          <p:cNvPr id="34820" name="Picture 4" descr="A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4437063"/>
            <a:ext cx="4968875" cy="22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451725" y="5661025"/>
            <a:ext cx="1081088" cy="863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82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389A32-8D26-433D-848B-1C3E3798EF1C}" type="slidenum">
              <a:rPr lang="zh-CN" altLang="en-US" smtClean="0"/>
              <a:pPr eaLnBrk="1" hangingPunct="1"/>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p:cNvGraphicFramePr>
            <a:graphicFrameLocks noGrp="1" noChangeAspect="1"/>
          </p:cNvGraphicFramePr>
          <p:nvPr>
            <p:ph sz="half" idx="2"/>
          </p:nvPr>
        </p:nvGraphicFramePr>
        <p:xfrm>
          <a:off x="611188" y="1628775"/>
          <a:ext cx="8208962" cy="4795838"/>
        </p:xfrm>
        <a:graphic>
          <a:graphicData uri="http://schemas.openxmlformats.org/presentationml/2006/ole">
            <mc:AlternateContent xmlns:mc="http://schemas.openxmlformats.org/markup-compatibility/2006">
              <mc:Choice xmlns:v="urn:schemas-microsoft-com:vml" Requires="v">
                <p:oleObj name="公式" r:id="rId2" imgW="3695700" imgH="2159000" progId="Equation.3">
                  <p:embed/>
                </p:oleObj>
              </mc:Choice>
              <mc:Fallback>
                <p:oleObj name="公式" r:id="rId2" imgW="3695700" imgH="2159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28775"/>
                        <a:ext cx="8208962" cy="479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3" name="Rectangle 2"/>
          <p:cNvSpPr>
            <a:spLocks noGrp="1" noChangeArrowheads="1"/>
          </p:cNvSpPr>
          <p:nvPr>
            <p:ph type="title"/>
          </p:nvPr>
        </p:nvSpPr>
        <p:spPr/>
        <p:txBody>
          <a:bodyPr/>
          <a:lstStyle/>
          <a:p>
            <a:pPr eaLnBrk="1" hangingPunct="1"/>
            <a:r>
              <a:rPr lang="zh-CN" altLang="en-US"/>
              <a:t>全主元消去法流程图</a:t>
            </a:r>
          </a:p>
        </p:txBody>
      </p:sp>
      <p:sp>
        <p:nvSpPr>
          <p:cNvPr id="3584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937A4C3-4538-4A66-BA21-C7055F5B93F5}" type="slidenum">
              <a:rPr lang="zh-CN" altLang="en-US" smtClean="0"/>
              <a:pPr eaLnBrk="1" hangingPunct="1"/>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395288" y="1989138"/>
            <a:ext cx="8280400" cy="4392612"/>
          </a:xfrm>
        </p:spPr>
        <p:txBody>
          <a:bodyPr/>
          <a:lstStyle/>
          <a:p>
            <a:pPr eaLnBrk="1" hangingPunct="1"/>
            <a:r>
              <a:rPr lang="zh-CN" altLang="en-US"/>
              <a:t>后面将看到</a:t>
            </a:r>
            <a:r>
              <a:rPr lang="en-US" altLang="zh-CN"/>
              <a:t>,</a:t>
            </a:r>
            <a:r>
              <a:rPr lang="zh-CN" altLang="en-US"/>
              <a:t>列主消元法和全主消元法均是数值稳定的</a:t>
            </a:r>
            <a:r>
              <a:rPr lang="en-US" altLang="zh-CN"/>
              <a:t>.</a:t>
            </a:r>
            <a:endParaRPr lang="en-US" altLang="zh-CN" i="1"/>
          </a:p>
          <a:p>
            <a:pPr eaLnBrk="1" hangingPunct="1"/>
            <a:endParaRPr lang="zh-CN" altLang="en-US"/>
          </a:p>
          <a:p>
            <a:pPr eaLnBrk="1" hangingPunct="1"/>
            <a:r>
              <a:rPr lang="zh-CN" altLang="en-US"/>
              <a:t>列主消元法和全主消元法的精度差不多</a:t>
            </a:r>
            <a:r>
              <a:rPr lang="en-US" altLang="zh-CN"/>
              <a:t>,</a:t>
            </a:r>
            <a:r>
              <a:rPr lang="zh-CN" altLang="en-US"/>
              <a:t>故</a:t>
            </a:r>
            <a:r>
              <a:rPr lang="zh-CN" altLang="en-US" b="1">
                <a:solidFill>
                  <a:srgbClr val="FF0000"/>
                </a:solidFill>
              </a:rPr>
              <a:t>列主消元法更实用</a:t>
            </a:r>
            <a:r>
              <a:rPr lang="en-US" altLang="zh-CN"/>
              <a:t>(</a:t>
            </a:r>
            <a:r>
              <a:rPr lang="zh-CN" altLang="en-US"/>
              <a:t>因为它的计算量更小</a:t>
            </a:r>
            <a:r>
              <a:rPr lang="en-US" altLang="zh-CN"/>
              <a:t>)</a:t>
            </a:r>
            <a:r>
              <a:rPr lang="zh-CN" altLang="en-US">
                <a:solidFill>
                  <a:srgbClr val="FF0000"/>
                </a:solidFill>
                <a:sym typeface="Wingdings" pitchFamily="2" charset="2"/>
              </a:rPr>
              <a:t></a:t>
            </a:r>
            <a:endParaRPr lang="zh-CN" altLang="en-US">
              <a:solidFill>
                <a:srgbClr val="FF0000"/>
              </a:solidFill>
            </a:endParaRPr>
          </a:p>
          <a:p>
            <a:pPr eaLnBrk="1" hangingPunct="1"/>
            <a:endParaRPr lang="zh-CN" altLang="en-US"/>
          </a:p>
          <a:p>
            <a:pPr eaLnBrk="1" hangingPunct="1"/>
            <a:r>
              <a:rPr lang="zh-CN" altLang="en-US"/>
              <a:t>对于系数矩阵是对称</a:t>
            </a:r>
            <a:r>
              <a:rPr lang="zh-CN" altLang="en-US" b="1">
                <a:solidFill>
                  <a:srgbClr val="7030A0"/>
                </a:solidFill>
              </a:rPr>
              <a:t>正定</a:t>
            </a:r>
            <a:r>
              <a:rPr lang="zh-CN" altLang="en-US"/>
              <a:t>的线性方程组</a:t>
            </a:r>
            <a:r>
              <a:rPr lang="en-US" altLang="zh-CN"/>
              <a:t>,</a:t>
            </a:r>
            <a:r>
              <a:rPr lang="zh-CN" altLang="en-US"/>
              <a:t>即使利用高斯消元法</a:t>
            </a:r>
            <a:r>
              <a:rPr lang="en-US" altLang="zh-CN"/>
              <a:t>,</a:t>
            </a:r>
            <a:r>
              <a:rPr lang="zh-CN" altLang="en-US"/>
              <a:t>也能保持数值稳定</a:t>
            </a:r>
            <a:r>
              <a:rPr lang="en-US" altLang="zh-CN"/>
              <a:t>.</a:t>
            </a:r>
          </a:p>
        </p:txBody>
      </p:sp>
      <p:sp>
        <p:nvSpPr>
          <p:cNvPr id="36867" name="Rectangle 4"/>
          <p:cNvSpPr>
            <a:spLocks noGrp="1" noChangeArrowheads="1"/>
          </p:cNvSpPr>
          <p:nvPr>
            <p:ph type="title"/>
          </p:nvPr>
        </p:nvSpPr>
        <p:spPr>
          <a:xfrm>
            <a:off x="457200" y="274638"/>
            <a:ext cx="8218488" cy="1354137"/>
          </a:xfrm>
        </p:spPr>
        <p:txBody>
          <a:bodyPr/>
          <a:lstStyle/>
          <a:p>
            <a:pPr eaLnBrk="1" hangingPunct="1"/>
            <a:r>
              <a:rPr lang="zh-CN" altLang="en-US">
                <a:solidFill>
                  <a:schemeClr val="folHlink"/>
                </a:solidFill>
              </a:rPr>
              <a:t>定理</a:t>
            </a:r>
            <a:r>
              <a:rPr lang="zh-CN" altLang="en-US"/>
              <a:t>　若</a:t>
            </a:r>
            <a:r>
              <a:rPr lang="en-US" altLang="zh-CN" b="1" i="1">
                <a:latin typeface="Times New Roman" charset="0"/>
              </a:rPr>
              <a:t>n</a:t>
            </a:r>
            <a:r>
              <a:rPr lang="zh-CN" altLang="en-US"/>
              <a:t>阶矩阵</a:t>
            </a:r>
            <a:r>
              <a:rPr lang="en-US" altLang="zh-CN" b="1" i="1">
                <a:latin typeface="Times New Roman" charset="0"/>
              </a:rPr>
              <a:t>A</a:t>
            </a:r>
            <a:r>
              <a:rPr lang="zh-CN" altLang="en-US"/>
              <a:t>非奇异，则可用全主消元法求解线性方程组</a:t>
            </a:r>
            <a:r>
              <a:rPr lang="en-US" altLang="zh-CN" b="1" i="1">
                <a:latin typeface="Times New Roman" charset="0"/>
              </a:rPr>
              <a:t>AX = b</a:t>
            </a:r>
            <a:r>
              <a:rPr lang="en-US" altLang="zh-CN" i="1"/>
              <a:t>.</a:t>
            </a:r>
            <a:endParaRPr lang="zh-CN" altLang="en-US"/>
          </a:p>
        </p:txBody>
      </p:sp>
      <p:sp>
        <p:nvSpPr>
          <p:cNvPr id="3686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29241BB-DD46-44D8-A249-FF8E184B5D54}" type="slidenum">
              <a:rPr lang="zh-CN" altLang="en-US" smtClean="0"/>
              <a:pPr eaLnBrk="1" hangingPunct="1"/>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高斯</a:t>
            </a:r>
            <a:r>
              <a:rPr lang="en-US" altLang="zh-CN"/>
              <a:t>-</a:t>
            </a:r>
            <a:r>
              <a:rPr lang="zh-CN" altLang="en-US"/>
              <a:t>若当消去法</a:t>
            </a:r>
          </a:p>
        </p:txBody>
      </p:sp>
      <p:sp>
        <p:nvSpPr>
          <p:cNvPr id="37891" name="Rectangle 3"/>
          <p:cNvSpPr>
            <a:spLocks noGrp="1" noChangeArrowheads="1"/>
          </p:cNvSpPr>
          <p:nvPr>
            <p:ph type="body" idx="1"/>
          </p:nvPr>
        </p:nvSpPr>
        <p:spPr/>
        <p:txBody>
          <a:bodyPr/>
          <a:lstStyle/>
          <a:p>
            <a:pPr eaLnBrk="1" hangingPunct="1"/>
            <a:r>
              <a:rPr lang="zh-CN" altLang="en-US"/>
              <a:t>最终目标：将</a:t>
            </a:r>
            <a:r>
              <a:rPr lang="en-US" altLang="zh-CN" b="1" i="1">
                <a:latin typeface="Times New Roman" charset="0"/>
              </a:rPr>
              <a:t>A</a:t>
            </a:r>
            <a:r>
              <a:rPr lang="en-US" altLang="zh-CN" b="1" i="1" baseline="30000">
                <a:latin typeface="Times New Roman" charset="0"/>
              </a:rPr>
              <a:t>(n)</a:t>
            </a:r>
            <a:r>
              <a:rPr lang="zh-CN" altLang="en-US"/>
              <a:t>化成单位阵，则增广矩阵中</a:t>
            </a:r>
            <a:r>
              <a:rPr lang="en-US" altLang="zh-CN" b="1" i="1">
                <a:latin typeface="Times New Roman" charset="0"/>
              </a:rPr>
              <a:t>b</a:t>
            </a:r>
            <a:r>
              <a:rPr lang="zh-CN" altLang="en-US"/>
              <a:t>向量的变换结果即是解</a:t>
            </a:r>
          </a:p>
          <a:p>
            <a:pPr eaLnBrk="1" hangingPunct="1"/>
            <a:r>
              <a:rPr lang="zh-CN" altLang="en-US"/>
              <a:t>做法：一个主元确定后，不但用来对其下方进行消元，对其</a:t>
            </a:r>
            <a:r>
              <a:rPr lang="zh-CN" altLang="en-US">
                <a:solidFill>
                  <a:srgbClr val="FF0000"/>
                </a:solidFill>
              </a:rPr>
              <a:t>上方</a:t>
            </a:r>
            <a:r>
              <a:rPr lang="zh-CN" altLang="en-US"/>
              <a:t>也同样进行消元。</a:t>
            </a:r>
          </a:p>
          <a:p>
            <a:pPr eaLnBrk="1" hangingPunct="1"/>
            <a:r>
              <a:rPr lang="zh-CN" altLang="en-US"/>
              <a:t>本质：将回带过程在消元过程中完成</a:t>
            </a:r>
          </a:p>
          <a:p>
            <a:pPr eaLnBrk="1" hangingPunct="1"/>
            <a:r>
              <a:rPr lang="zh-CN" altLang="en-US"/>
              <a:t>应用</a:t>
            </a:r>
          </a:p>
          <a:p>
            <a:pPr lvl="1" eaLnBrk="1" hangingPunct="1"/>
            <a:r>
              <a:rPr lang="zh-CN" altLang="en-US"/>
              <a:t>求方程的解</a:t>
            </a:r>
          </a:p>
          <a:p>
            <a:pPr lvl="1" eaLnBrk="1" hangingPunct="1"/>
            <a:r>
              <a:rPr lang="zh-CN" altLang="en-US"/>
              <a:t>求</a:t>
            </a:r>
            <a:r>
              <a:rPr lang="en-US" altLang="zh-CN" sz="3200" b="1" i="1">
                <a:latin typeface="Times New Roman" charset="0"/>
              </a:rPr>
              <a:t>A</a:t>
            </a:r>
            <a:r>
              <a:rPr lang="zh-CN" altLang="en-US"/>
              <a:t>的逆阵</a:t>
            </a:r>
            <a:r>
              <a:rPr lang="en-US" altLang="zh-CN" sz="3200" b="1" i="1">
                <a:latin typeface="Times New Roman" charset="0"/>
              </a:rPr>
              <a:t>A</a:t>
            </a:r>
            <a:r>
              <a:rPr lang="en-US" altLang="zh-CN" sz="3200" b="1" i="1" baseline="30000">
                <a:latin typeface="Times New Roman" charset="0"/>
              </a:rPr>
              <a:t>-1</a:t>
            </a:r>
          </a:p>
        </p:txBody>
      </p:sp>
      <p:sp>
        <p:nvSpPr>
          <p:cNvPr id="37892" name="Rectangle 4"/>
          <p:cNvSpPr>
            <a:spLocks noChangeArrowheads="1"/>
          </p:cNvSpPr>
          <p:nvPr/>
        </p:nvSpPr>
        <p:spPr bwMode="auto">
          <a:xfrm>
            <a:off x="5867400" y="5084763"/>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CCCC00"/>
                </a:solidFill>
              </a:rPr>
              <a:t>jordan.m</a:t>
            </a:r>
            <a:r>
              <a:rPr lang="zh-CN" altLang="en-US" sz="2800" b="1"/>
              <a:t>示例</a:t>
            </a:r>
          </a:p>
        </p:txBody>
      </p:sp>
      <p:sp>
        <p:nvSpPr>
          <p:cNvPr id="3789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C39248-4D75-4B93-BD83-B7330C8532FD}" type="slidenum">
              <a:rPr lang="zh-CN" altLang="en-US" smtClean="0"/>
              <a:pPr eaLnBrk="1" hangingPunct="1"/>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习题</a:t>
            </a:r>
          </a:p>
        </p:txBody>
      </p:sp>
      <p:sp>
        <p:nvSpPr>
          <p:cNvPr id="38915" name="Rectangle 3"/>
          <p:cNvSpPr>
            <a:spLocks noGrp="1" noChangeArrowheads="1"/>
          </p:cNvSpPr>
          <p:nvPr>
            <p:ph type="body" idx="1"/>
          </p:nvPr>
        </p:nvSpPr>
        <p:spPr>
          <a:xfrm>
            <a:off x="457200" y="1556792"/>
            <a:ext cx="8229600" cy="4574133"/>
          </a:xfrm>
        </p:spPr>
        <p:txBody>
          <a:bodyPr/>
          <a:lstStyle/>
          <a:p>
            <a:pPr eaLnBrk="1" hangingPunct="1"/>
            <a:r>
              <a:rPr lang="en-US" altLang="zh-CN" dirty="0"/>
              <a:t>P176</a:t>
            </a:r>
          </a:p>
        </p:txBody>
      </p:sp>
      <p:sp>
        <p:nvSpPr>
          <p:cNvPr id="3891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C98DD9A-F86C-4426-9CF7-9B974DCA2B24}" type="slidenum">
              <a:rPr lang="zh-CN" altLang="en-US" smtClean="0"/>
              <a:pPr eaLnBrk="1" hangingPunct="1"/>
              <a:t>36</a:t>
            </a:fld>
            <a:endParaRPr lang="en-US" altLang="zh-CN"/>
          </a:p>
        </p:txBody>
      </p:sp>
      <p:pic>
        <p:nvPicPr>
          <p:cNvPr id="3" name="图片 2">
            <a:extLst>
              <a:ext uri="{FF2B5EF4-FFF2-40B4-BE49-F238E27FC236}">
                <a16:creationId xmlns:a16="http://schemas.microsoft.com/office/drawing/2014/main" id="{2B802376-9FF9-408D-A988-D9D1A6CE1B53}"/>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19672" y="1916832"/>
            <a:ext cx="6638418" cy="45365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nvGraphicFramePr>
        <p:xfrm>
          <a:off x="1116013" y="2997200"/>
          <a:ext cx="3873500" cy="2209800"/>
        </p:xfrm>
        <a:graphic>
          <a:graphicData uri="http://schemas.openxmlformats.org/presentationml/2006/ole">
            <mc:AlternateContent xmlns:mc="http://schemas.openxmlformats.org/markup-compatibility/2006">
              <mc:Choice xmlns:v="urn:schemas-microsoft-com:vml" Requires="v">
                <p:oleObj name="公式" r:id="rId2" imgW="3867223" imgH="2200230" progId="Equation.3">
                  <p:embed/>
                </p:oleObj>
              </mc:Choice>
              <mc:Fallback>
                <p:oleObj name="公式" r:id="rId2" imgW="3867223" imgH="220023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997200"/>
                        <a:ext cx="38735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7" name="Rectangle 3"/>
          <p:cNvSpPr>
            <a:spLocks noChangeArrowheads="1"/>
          </p:cNvSpPr>
          <p:nvPr/>
        </p:nvSpPr>
        <p:spPr bwMode="auto">
          <a:xfrm>
            <a:off x="5219700" y="3357563"/>
            <a:ext cx="2819400" cy="1373187"/>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FF0000"/>
                </a:solidFill>
                <a:latin typeface="Times New Roman" charset="0"/>
              </a:rPr>
              <a:t>对线性方程组的</a:t>
            </a:r>
          </a:p>
          <a:p>
            <a:r>
              <a:rPr kumimoji="1" lang="zh-CN" altLang="en-US" sz="2800" b="1">
                <a:solidFill>
                  <a:srgbClr val="FF0000"/>
                </a:solidFill>
                <a:latin typeface="Times New Roman" charset="0"/>
              </a:rPr>
              <a:t>研究可转化为对</a:t>
            </a:r>
          </a:p>
          <a:p>
            <a:r>
              <a:rPr kumimoji="1" lang="zh-CN" altLang="en-US" sz="2800" b="1">
                <a:solidFill>
                  <a:srgbClr val="FF0000"/>
                </a:solidFill>
                <a:latin typeface="Times New Roman" charset="0"/>
              </a:rPr>
              <a:t>这张表的研究</a:t>
            </a:r>
            <a:r>
              <a:rPr kumimoji="1" lang="en-US" altLang="zh-CN" sz="2800" b="1">
                <a:solidFill>
                  <a:srgbClr val="FF0000"/>
                </a:solidFill>
                <a:latin typeface="Times New Roman" charset="0"/>
              </a:rPr>
              <a:t>.</a:t>
            </a:r>
          </a:p>
        </p:txBody>
      </p:sp>
      <p:sp>
        <p:nvSpPr>
          <p:cNvPr id="6148" name="Rectangle 4"/>
          <p:cNvSpPr>
            <a:spLocks noChangeArrowheads="1"/>
          </p:cNvSpPr>
          <p:nvPr/>
        </p:nvSpPr>
        <p:spPr bwMode="auto">
          <a:xfrm>
            <a:off x="468313" y="525463"/>
            <a:ext cx="83534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800">
                <a:solidFill>
                  <a:schemeClr val="tx2"/>
                </a:solidFill>
              </a:rPr>
              <a:t>线性方程组的系数与常数项可排为</a:t>
            </a:r>
          </a:p>
        </p:txBody>
      </p:sp>
      <p:graphicFrame>
        <p:nvGraphicFramePr>
          <p:cNvPr id="6149" name="Object 5"/>
          <p:cNvGraphicFramePr>
            <a:graphicFrameLocks noChangeAspect="1"/>
          </p:cNvGraphicFramePr>
          <p:nvPr/>
        </p:nvGraphicFramePr>
        <p:xfrm>
          <a:off x="4476750" y="3219450"/>
          <a:ext cx="190500" cy="419100"/>
        </p:xfrm>
        <a:graphic>
          <a:graphicData uri="http://schemas.openxmlformats.org/presentationml/2006/ole">
            <mc:AlternateContent xmlns:mc="http://schemas.openxmlformats.org/markup-compatibility/2006">
              <mc:Choice xmlns:v="urn:schemas-microsoft-com:vml" Requires="v">
                <p:oleObj name="公式" r:id="rId4" imgW="190500" imgH="419100" progId="Equation.3">
                  <p:embed/>
                </p:oleObj>
              </mc:Choice>
              <mc:Fallback>
                <p:oleObj name="公式" r:id="rId4" imgW="1905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0" y="3219450"/>
                        <a:ext cx="190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8D696D-79E0-4B69-9461-AE74D7AFB640}" type="slidenum">
              <a:rPr lang="zh-CN" altLang="en-US" smtClean="0"/>
              <a:pPr eaLnBrk="1" hangingPunct="1"/>
              <a:t>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500"/>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2707"/>
                                        </p:tgtEl>
                                        <p:attrNameLst>
                                          <p:attrName>style.visibility</p:attrName>
                                        </p:attrNameLst>
                                      </p:cBhvr>
                                      <p:to>
                                        <p:strVal val="visible"/>
                                      </p:to>
                                    </p:set>
                                    <p:animEffect transition="in" filter="wipe(left)">
                                      <p:cBhvr>
                                        <p:cTn id="12" dur="75"/>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827088" y="1700213"/>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rgbClr val="FF33CC"/>
                </a:solidFill>
              </a:rPr>
              <a:t>定义</a:t>
            </a:r>
            <a:r>
              <a:rPr kumimoji="1" lang="zh-CN" altLang="en-US" sz="2800">
                <a:solidFill>
                  <a:schemeClr val="bg2"/>
                </a:solidFill>
                <a:latin typeface="黑体" pitchFamily="2" charset="-122"/>
                <a:ea typeface="黑体" pitchFamily="2" charset="-122"/>
              </a:rPr>
              <a:t>  </a:t>
            </a:r>
            <a:r>
              <a:rPr lang="zh-CN" altLang="en-US" sz="3200"/>
              <a:t>由单位矩阵</a:t>
            </a:r>
            <a:r>
              <a:rPr lang="en-US" altLang="zh-CN" sz="3200" i="1">
                <a:latin typeface="Times New Roman" charset="0"/>
              </a:rPr>
              <a:t>I</a:t>
            </a:r>
            <a:r>
              <a:rPr lang="zh-CN" altLang="en-US" sz="3200"/>
              <a:t>经过一次初等变换得到的方阵称为</a:t>
            </a:r>
            <a:r>
              <a:rPr lang="zh-CN" altLang="en-US" sz="3200" b="1">
                <a:solidFill>
                  <a:schemeClr val="folHlink"/>
                </a:solidFill>
              </a:rPr>
              <a:t>初等矩阵</a:t>
            </a:r>
            <a:endParaRPr lang="en-US" altLang="zh-CN" sz="3200" b="1">
              <a:solidFill>
                <a:schemeClr val="folHlink"/>
              </a:solidFill>
            </a:endParaRPr>
          </a:p>
        </p:txBody>
      </p:sp>
      <p:sp>
        <p:nvSpPr>
          <p:cNvPr id="62469" name="Text Box 5"/>
          <p:cNvSpPr txBox="1">
            <a:spLocks noChangeArrowheads="1"/>
          </p:cNvSpPr>
          <p:nvPr/>
        </p:nvSpPr>
        <p:spPr bwMode="auto">
          <a:xfrm>
            <a:off x="1979613" y="3141663"/>
            <a:ext cx="5630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chemeClr val="hlink"/>
                </a:solidFill>
                <a:latin typeface="Times New Roman" charset="0"/>
              </a:rPr>
              <a:t>三种初等变换对应着三种初等方阵</a:t>
            </a:r>
            <a:r>
              <a:rPr kumimoji="1" lang="en-US" altLang="zh-CN" sz="2800" b="1">
                <a:solidFill>
                  <a:schemeClr val="hlink"/>
                </a:solidFill>
                <a:latin typeface="Times New Roman" charset="0"/>
              </a:rPr>
              <a:t>.</a:t>
            </a:r>
          </a:p>
        </p:txBody>
      </p:sp>
      <p:graphicFrame>
        <p:nvGraphicFramePr>
          <p:cNvPr id="62472" name="Object 8"/>
          <p:cNvGraphicFramePr>
            <a:graphicFrameLocks noChangeAspect="1"/>
          </p:cNvGraphicFramePr>
          <p:nvPr/>
        </p:nvGraphicFramePr>
        <p:xfrm>
          <a:off x="900113" y="3933825"/>
          <a:ext cx="7488237" cy="1798638"/>
        </p:xfrm>
        <a:graphic>
          <a:graphicData uri="http://schemas.openxmlformats.org/presentationml/2006/ole">
            <mc:AlternateContent xmlns:mc="http://schemas.openxmlformats.org/markup-compatibility/2006">
              <mc:Choice xmlns:v="urn:schemas-microsoft-com:vml" Requires="v">
                <p:oleObj name="公式" r:id="rId2" imgW="3175000" imgH="736600" progId="Equation.3">
                  <p:embed/>
                </p:oleObj>
              </mc:Choice>
              <mc:Fallback>
                <p:oleObj name="公式" r:id="rId2" imgW="3175000" imgH="7366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933825"/>
                        <a:ext cx="7488237" cy="179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Rectangle 9"/>
          <p:cNvSpPr>
            <a:spLocks noGrp="1" noChangeArrowheads="1"/>
          </p:cNvSpPr>
          <p:nvPr>
            <p:ph type="title"/>
          </p:nvPr>
        </p:nvSpPr>
        <p:spPr/>
        <p:txBody>
          <a:bodyPr/>
          <a:lstStyle/>
          <a:p>
            <a:pPr eaLnBrk="1" hangingPunct="1"/>
            <a:r>
              <a:rPr lang="zh-CN" altLang="en-US"/>
              <a:t>矩阵的初等变换</a:t>
            </a:r>
          </a:p>
        </p:txBody>
      </p:sp>
      <p:sp>
        <p:nvSpPr>
          <p:cNvPr id="717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87934A-DAEF-485F-9A58-932699E6B2BD}" type="slidenum">
              <a:rPr lang="zh-CN" altLang="en-US" smtClean="0"/>
              <a:pPr eaLnBrk="1" hangingPunct="1"/>
              <a:t>5</a:t>
            </a:fld>
            <a:endParaRPr lang="en-US" altLang="zh-CN"/>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wipe(left)">
                                      <p:cBhvr>
                                        <p:cTn id="7" dur="500"/>
                                        <p:tgtEl>
                                          <p:spTgt spid="62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472"/>
                                        </p:tgtEl>
                                        <p:attrNameLst>
                                          <p:attrName>style.visibility</p:attrName>
                                        </p:attrNameLst>
                                      </p:cBhvr>
                                      <p:to>
                                        <p:strVal val="visible"/>
                                      </p:to>
                                    </p:set>
                                    <p:animEffect transition="in" filter="wipe(left)">
                                      <p:cBhvr>
                                        <p:cTn id="12" dur="5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2" name="Object 4"/>
          <p:cNvGraphicFramePr>
            <a:graphicFrameLocks noChangeAspect="1"/>
          </p:cNvGraphicFramePr>
          <p:nvPr/>
        </p:nvGraphicFramePr>
        <p:xfrm>
          <a:off x="1312863" y="2695575"/>
          <a:ext cx="5346700" cy="3681413"/>
        </p:xfrm>
        <a:graphic>
          <a:graphicData uri="http://schemas.openxmlformats.org/presentationml/2006/ole">
            <mc:AlternateContent xmlns:mc="http://schemas.openxmlformats.org/markup-compatibility/2006">
              <mc:Choice xmlns:v="urn:schemas-microsoft-com:vml" Requires="v">
                <p:oleObj name="公式" r:id="rId2" imgW="7493000" imgH="5778500" progId="Equation.3">
                  <p:embed/>
                </p:oleObj>
              </mc:Choice>
              <mc:Fallback>
                <p:oleObj name="公式" r:id="rId2" imgW="7493000" imgH="5778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863" y="2695575"/>
                        <a:ext cx="5346700" cy="368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3" name="Object 5"/>
          <p:cNvGraphicFramePr>
            <a:graphicFrameLocks noChangeAspect="1"/>
          </p:cNvGraphicFramePr>
          <p:nvPr/>
        </p:nvGraphicFramePr>
        <p:xfrm>
          <a:off x="6732588" y="3644900"/>
          <a:ext cx="1447800" cy="444500"/>
        </p:xfrm>
        <a:graphic>
          <a:graphicData uri="http://schemas.openxmlformats.org/presentationml/2006/ole">
            <mc:AlternateContent xmlns:mc="http://schemas.openxmlformats.org/markup-compatibility/2006">
              <mc:Choice xmlns:v="urn:schemas-microsoft-com:vml" Requires="v">
                <p:oleObj name="公式" r:id="rId4" imgW="1438188" imgH="438210" progId="Equation.3">
                  <p:embed/>
                </p:oleObj>
              </mc:Choice>
              <mc:Fallback>
                <p:oleObj name="公式" r:id="rId4" imgW="1438188" imgH="438210" progId="Equation.3">
                  <p:embed/>
                  <p:pic>
                    <p:nvPicPr>
                      <p:cNvPr id="0" name="Object 5"/>
                      <p:cNvPicPr>
                        <a:picLocks noChangeAspect="1" noChangeArrowheads="1"/>
                      </p:cNvPicPr>
                      <p:nvPr/>
                    </p:nvPicPr>
                    <p:blipFill>
                      <a:blip r:embed="rId5">
                        <a:lum contrast="-100000"/>
                        <a:extLst>
                          <a:ext uri="{28A0092B-C50C-407E-A947-70E740481C1C}">
                            <a14:useLocalDpi xmlns:a14="http://schemas.microsoft.com/office/drawing/2010/main" val="0"/>
                          </a:ext>
                        </a:extLst>
                      </a:blip>
                      <a:srcRect/>
                      <a:stretch>
                        <a:fillRect/>
                      </a:stretch>
                    </p:blipFill>
                    <p:spPr bwMode="auto">
                      <a:xfrm>
                        <a:off x="6732588" y="3644900"/>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5" name="Line 7"/>
          <p:cNvSpPr>
            <a:spLocks noChangeShapeType="1"/>
          </p:cNvSpPr>
          <p:nvPr/>
        </p:nvSpPr>
        <p:spPr bwMode="auto">
          <a:xfrm>
            <a:off x="2484438" y="3860800"/>
            <a:ext cx="403225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496" name="Line 8"/>
          <p:cNvSpPr>
            <a:spLocks noChangeShapeType="1"/>
          </p:cNvSpPr>
          <p:nvPr/>
        </p:nvSpPr>
        <p:spPr bwMode="auto">
          <a:xfrm>
            <a:off x="2484438" y="5229225"/>
            <a:ext cx="3959225"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497" name="Line 9"/>
          <p:cNvSpPr>
            <a:spLocks noChangeShapeType="1"/>
          </p:cNvSpPr>
          <p:nvPr/>
        </p:nvSpPr>
        <p:spPr bwMode="auto">
          <a:xfrm flipV="1">
            <a:off x="3708400" y="5767388"/>
            <a:ext cx="1588"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Line 10"/>
          <p:cNvSpPr>
            <a:spLocks noChangeShapeType="1"/>
          </p:cNvSpPr>
          <p:nvPr/>
        </p:nvSpPr>
        <p:spPr bwMode="auto">
          <a:xfrm flipV="1">
            <a:off x="5291138" y="5767388"/>
            <a:ext cx="1587"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3499" name="Object 11"/>
          <p:cNvGraphicFramePr>
            <a:graphicFrameLocks noChangeAspect="1"/>
          </p:cNvGraphicFramePr>
          <p:nvPr/>
        </p:nvGraphicFramePr>
        <p:xfrm>
          <a:off x="3419475" y="6370638"/>
          <a:ext cx="901700" cy="442912"/>
        </p:xfrm>
        <a:graphic>
          <a:graphicData uri="http://schemas.openxmlformats.org/presentationml/2006/ole">
            <mc:AlternateContent xmlns:mc="http://schemas.openxmlformats.org/markup-compatibility/2006">
              <mc:Choice xmlns:v="urn:schemas-microsoft-com:vml" Requires="v">
                <p:oleObj name="公式" r:id="rId6" imgW="901309" imgH="444307" progId="Equation.3">
                  <p:embed/>
                </p:oleObj>
              </mc:Choice>
              <mc:Fallback>
                <p:oleObj name="公式" r:id="rId6" imgW="901309" imgH="444307"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6370638"/>
                        <a:ext cx="9017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0" name="Object 12"/>
          <p:cNvGraphicFramePr>
            <a:graphicFrameLocks noChangeAspect="1"/>
          </p:cNvGraphicFramePr>
          <p:nvPr/>
        </p:nvGraphicFramePr>
        <p:xfrm>
          <a:off x="5076825" y="6370638"/>
          <a:ext cx="965200" cy="442912"/>
        </p:xfrm>
        <a:graphic>
          <a:graphicData uri="http://schemas.openxmlformats.org/presentationml/2006/ole">
            <mc:AlternateContent xmlns:mc="http://schemas.openxmlformats.org/markup-compatibility/2006">
              <mc:Choice xmlns:v="urn:schemas-microsoft-com:vml" Requires="v">
                <p:oleObj name="公式" r:id="rId8" imgW="965200" imgH="444500" progId="Equation.3">
                  <p:embed/>
                </p:oleObj>
              </mc:Choice>
              <mc:Fallback>
                <p:oleObj name="公式" r:id="rId8" imgW="965200" imgH="4445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825" y="6370638"/>
                        <a:ext cx="9652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1" name="Line 13"/>
          <p:cNvSpPr>
            <a:spLocks noChangeShapeType="1"/>
          </p:cNvSpPr>
          <p:nvPr/>
        </p:nvSpPr>
        <p:spPr bwMode="auto">
          <a:xfrm>
            <a:off x="3708400" y="2708275"/>
            <a:ext cx="1588" cy="3592513"/>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2" name="Line 14"/>
          <p:cNvSpPr>
            <a:spLocks noChangeShapeType="1"/>
          </p:cNvSpPr>
          <p:nvPr/>
        </p:nvSpPr>
        <p:spPr bwMode="auto">
          <a:xfrm>
            <a:off x="5292725" y="2636838"/>
            <a:ext cx="0" cy="366395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3521" name="Object 33"/>
          <p:cNvGraphicFramePr>
            <a:graphicFrameLocks noChangeAspect="1"/>
          </p:cNvGraphicFramePr>
          <p:nvPr/>
        </p:nvGraphicFramePr>
        <p:xfrm>
          <a:off x="6745288" y="5000625"/>
          <a:ext cx="1498600" cy="444500"/>
        </p:xfrm>
        <a:graphic>
          <a:graphicData uri="http://schemas.openxmlformats.org/presentationml/2006/ole">
            <mc:AlternateContent xmlns:mc="http://schemas.openxmlformats.org/markup-compatibility/2006">
              <mc:Choice xmlns:v="urn:schemas-microsoft-com:vml" Requires="v">
                <p:oleObj name="公式" r:id="rId10" imgW="1486001" imgH="438210" progId="Equation.3">
                  <p:embed/>
                </p:oleObj>
              </mc:Choice>
              <mc:Fallback>
                <p:oleObj name="公式" r:id="rId10" imgW="1486001" imgH="438210" progId="Equation.3">
                  <p:embed/>
                  <p:pic>
                    <p:nvPicPr>
                      <p:cNvPr id="0" name="Object 33"/>
                      <p:cNvPicPr>
                        <a:picLocks noChangeAspect="1" noChangeArrowheads="1"/>
                      </p:cNvPicPr>
                      <p:nvPr/>
                    </p:nvPicPr>
                    <p:blipFill>
                      <a:blip r:embed="rId11">
                        <a:lum contrast="-100000"/>
                        <a:extLst>
                          <a:ext uri="{28A0092B-C50C-407E-A947-70E740481C1C}">
                            <a14:useLocalDpi xmlns:a14="http://schemas.microsoft.com/office/drawing/2010/main" val="0"/>
                          </a:ext>
                        </a:extLst>
                      </a:blip>
                      <a:srcRect/>
                      <a:stretch>
                        <a:fillRect/>
                      </a:stretch>
                    </p:blipFill>
                    <p:spPr bwMode="auto">
                      <a:xfrm>
                        <a:off x="6745288" y="5000625"/>
                        <a:ext cx="1498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Rectangle 3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800">
                <a:solidFill>
                  <a:schemeClr val="tx2"/>
                </a:solidFill>
              </a:rPr>
              <a:t>1.</a:t>
            </a:r>
            <a:r>
              <a:rPr lang="zh-CN" altLang="en-US" sz="3800">
                <a:solidFill>
                  <a:schemeClr val="tx2"/>
                </a:solidFill>
              </a:rPr>
              <a:t>对调两行或两列</a:t>
            </a:r>
          </a:p>
        </p:txBody>
      </p:sp>
      <p:sp>
        <p:nvSpPr>
          <p:cNvPr id="8206" name="Rectangle 35"/>
          <p:cNvSpPr>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Font typeface="Wingdings" pitchFamily="2" charset="2"/>
              <a:buChar char="l"/>
            </a:pPr>
            <a:r>
              <a:rPr lang="zh-CN" altLang="en-US" sz="3200"/>
              <a:t>对调</a:t>
            </a:r>
            <a:r>
              <a:rPr lang="en-US" altLang="zh-CN" sz="3200" b="1" i="1">
                <a:latin typeface="Times New Roman" charset="0"/>
              </a:rPr>
              <a:t>I</a:t>
            </a:r>
            <a:r>
              <a:rPr lang="zh-CN" altLang="en-US" sz="3200"/>
              <a:t>中</a:t>
            </a:r>
            <a:r>
              <a:rPr lang="en-US" altLang="zh-CN" sz="3200" b="1" i="1">
                <a:latin typeface="Times New Roman" charset="0"/>
              </a:rPr>
              <a:t>i</a:t>
            </a:r>
            <a:r>
              <a:rPr lang="zh-CN" altLang="en-US" sz="3200"/>
              <a:t>，</a:t>
            </a:r>
            <a:r>
              <a:rPr lang="en-US" altLang="zh-CN" sz="3200" b="1" i="1">
                <a:latin typeface="Times New Roman" charset="0"/>
              </a:rPr>
              <a:t>j</a:t>
            </a:r>
            <a:r>
              <a:rPr lang="zh-CN" altLang="en-US" sz="3200"/>
              <a:t>两行（列），即</a:t>
            </a:r>
            <a:r>
              <a:rPr lang="en-US" altLang="zh-CN" sz="3200" b="1" i="1">
                <a:latin typeface="Times New Roman" charset="0"/>
              </a:rPr>
              <a:t>r</a:t>
            </a:r>
            <a:r>
              <a:rPr lang="en-US" altLang="zh-CN" sz="3200" b="1" i="1" baseline="-25000">
                <a:latin typeface="Times New Roman" charset="0"/>
              </a:rPr>
              <a:t>ij</a:t>
            </a:r>
            <a:r>
              <a:rPr lang="zh-CN" altLang="en-US" sz="3200"/>
              <a:t>（</a:t>
            </a:r>
            <a:r>
              <a:rPr lang="en-US" altLang="zh-CN" sz="3200" b="1" i="1">
                <a:latin typeface="Times New Roman" charset="0"/>
              </a:rPr>
              <a:t>c</a:t>
            </a:r>
            <a:r>
              <a:rPr lang="en-US" altLang="zh-CN" sz="3200" b="1" i="1" baseline="-25000">
                <a:latin typeface="Times New Roman" charset="0"/>
              </a:rPr>
              <a:t>ij</a:t>
            </a:r>
            <a:r>
              <a:rPr lang="zh-CN" altLang="en-US" sz="3200"/>
              <a:t>），得初等行（列）矩阵</a:t>
            </a:r>
            <a:r>
              <a:rPr lang="en-US" altLang="zh-CN" sz="3200" b="1" i="1">
                <a:latin typeface="Times New Roman" charset="0"/>
              </a:rPr>
              <a:t>R</a:t>
            </a:r>
            <a:r>
              <a:rPr lang="en-US" altLang="zh-CN" sz="3200" b="1" i="1" baseline="-25000">
                <a:latin typeface="Times New Roman" charset="0"/>
              </a:rPr>
              <a:t>ij</a:t>
            </a:r>
            <a:r>
              <a:rPr lang="zh-CN" altLang="en-US" sz="3200"/>
              <a:t>（</a:t>
            </a:r>
            <a:r>
              <a:rPr lang="en-US" altLang="zh-CN" sz="3200" b="1" i="1">
                <a:latin typeface="Times New Roman" charset="0"/>
              </a:rPr>
              <a:t>C</a:t>
            </a:r>
            <a:r>
              <a:rPr lang="en-US" altLang="zh-CN" sz="3200" b="1" i="1" baseline="-25000">
                <a:latin typeface="Times New Roman" charset="0"/>
              </a:rPr>
              <a:t>ij</a:t>
            </a:r>
            <a:r>
              <a:rPr lang="zh-CN" altLang="en-US" sz="3200"/>
              <a:t>）</a:t>
            </a:r>
            <a:r>
              <a:rPr lang="en-US" altLang="zh-CN" sz="3200"/>
              <a:t>.</a:t>
            </a:r>
          </a:p>
        </p:txBody>
      </p:sp>
      <p:sp>
        <p:nvSpPr>
          <p:cNvPr id="820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0E6FEEB-8C1C-4EF5-A266-C3FEE80FFDEB}" type="slidenum">
              <a:rPr lang="zh-CN" altLang="en-US" smtClean="0"/>
              <a:pPr eaLnBrk="1" hangingPunct="1"/>
              <a:t>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wipe(left)">
                                      <p:cBhvr>
                                        <p:cTn id="12" dur="500"/>
                                        <p:tgtEl>
                                          <p:spTgt spid="63495"/>
                                        </p:tgtEl>
                                      </p:cBhvr>
                                    </p:animEffect>
                                  </p:childTnLst>
                                  <p:subTnLst>
                                    <p:set>
                                      <p:cBhvr override="childStyle">
                                        <p:cTn dur="1" fill="hold" display="0" masterRel="sameClick" afterEffect="1">
                                          <p:stCondLst>
                                            <p:cond evt="end" delay="0">
                                              <p:tn val="10"/>
                                            </p:cond>
                                          </p:stCondLst>
                                        </p:cTn>
                                        <p:tgtEl>
                                          <p:spTgt spid="63495"/>
                                        </p:tgtEl>
                                        <p:attrNameLst>
                                          <p:attrName>style.visibility</p:attrName>
                                        </p:attrNameLst>
                                      </p:cBhvr>
                                      <p:to>
                                        <p:strVal val="hidden"/>
                                      </p:to>
                                    </p:set>
                                  </p:sub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3493"/>
                                        </p:tgtEl>
                                        <p:attrNameLst>
                                          <p:attrName>style.visibility</p:attrName>
                                        </p:attrNameLst>
                                      </p:cBhvr>
                                      <p:to>
                                        <p:strVal val="visible"/>
                                      </p:to>
                                    </p:set>
                                    <p:animEffect transition="in" filter="wipe(left)">
                                      <p:cBhvr>
                                        <p:cTn id="16" dur="500"/>
                                        <p:tgtEl>
                                          <p:spTgt spid="63493"/>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3496"/>
                                        </p:tgtEl>
                                        <p:attrNameLst>
                                          <p:attrName>style.visibility</p:attrName>
                                        </p:attrNameLst>
                                      </p:cBhvr>
                                      <p:to>
                                        <p:strVal val="visible"/>
                                      </p:to>
                                    </p:set>
                                    <p:animEffect transition="in" filter="wipe(left)">
                                      <p:cBhvr>
                                        <p:cTn id="20" dur="500"/>
                                        <p:tgtEl>
                                          <p:spTgt spid="63496"/>
                                        </p:tgtEl>
                                      </p:cBhvr>
                                    </p:animEffect>
                                  </p:childTnLst>
                                  <p:subTnLst>
                                    <p:set>
                                      <p:cBhvr override="childStyle">
                                        <p:cTn dur="1" fill="hold" display="0" masterRel="sameClick" afterEffect="1">
                                          <p:stCondLst>
                                            <p:cond evt="end" delay="0">
                                              <p:tn val="18"/>
                                            </p:cond>
                                          </p:stCondLst>
                                        </p:cTn>
                                        <p:tgtEl>
                                          <p:spTgt spid="63496"/>
                                        </p:tgtEl>
                                        <p:attrNameLst>
                                          <p:attrName>style.visibility</p:attrName>
                                        </p:attrNameLst>
                                      </p:cBhvr>
                                      <p:to>
                                        <p:strVal val="hidden"/>
                                      </p:to>
                                    </p:set>
                                  </p:sub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63521"/>
                                        </p:tgtEl>
                                        <p:attrNameLst>
                                          <p:attrName>style.visibility</p:attrName>
                                        </p:attrNameLst>
                                      </p:cBhvr>
                                      <p:to>
                                        <p:strVal val="visible"/>
                                      </p:to>
                                    </p:set>
                                    <p:animEffect transition="in" filter="wipe(left)">
                                      <p:cBhvr>
                                        <p:cTn id="24" dur="500"/>
                                        <p:tgtEl>
                                          <p:spTgt spid="635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3501"/>
                                        </p:tgtEl>
                                        <p:attrNameLst>
                                          <p:attrName>style.visibility</p:attrName>
                                        </p:attrNameLst>
                                      </p:cBhvr>
                                      <p:to>
                                        <p:strVal val="visible"/>
                                      </p:to>
                                    </p:set>
                                    <p:animEffect transition="in" filter="wipe(left)">
                                      <p:cBhvr>
                                        <p:cTn id="29" dur="500"/>
                                        <p:tgtEl>
                                          <p:spTgt spid="63501"/>
                                        </p:tgtEl>
                                      </p:cBhvr>
                                    </p:animEffect>
                                  </p:childTnLst>
                                  <p:subTnLst>
                                    <p:set>
                                      <p:cBhvr override="childStyle">
                                        <p:cTn dur="1" fill="hold" display="0" masterRel="sameClick" afterEffect="1">
                                          <p:stCondLst>
                                            <p:cond evt="end" delay="0">
                                              <p:tn val="27"/>
                                            </p:cond>
                                          </p:stCondLst>
                                        </p:cTn>
                                        <p:tgtEl>
                                          <p:spTgt spid="63501"/>
                                        </p:tgtEl>
                                        <p:attrNameLst>
                                          <p:attrName>style.visibility</p:attrName>
                                        </p:attrNameLst>
                                      </p:cBhvr>
                                      <p:to>
                                        <p:strVal val="hidden"/>
                                      </p:to>
                                    </p:set>
                                  </p:sub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63497"/>
                                        </p:tgtEl>
                                        <p:attrNameLst>
                                          <p:attrName>style.visibility</p:attrName>
                                        </p:attrNameLst>
                                      </p:cBhvr>
                                      <p:to>
                                        <p:strVal val="visible"/>
                                      </p:to>
                                    </p:set>
                                    <p:animEffect transition="in" filter="wipe(left)">
                                      <p:cBhvr>
                                        <p:cTn id="33" dur="500"/>
                                        <p:tgtEl>
                                          <p:spTgt spid="63497"/>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63499"/>
                                        </p:tgtEl>
                                        <p:attrNameLst>
                                          <p:attrName>style.visibility</p:attrName>
                                        </p:attrNameLst>
                                      </p:cBhvr>
                                      <p:to>
                                        <p:strVal val="visible"/>
                                      </p:to>
                                    </p:set>
                                    <p:animEffect transition="in" filter="wipe(left)">
                                      <p:cBhvr>
                                        <p:cTn id="37" dur="500"/>
                                        <p:tgtEl>
                                          <p:spTgt spid="63499"/>
                                        </p:tgtEl>
                                      </p:cBhvr>
                                    </p:animEffect>
                                  </p:childTnLst>
                                </p:cTn>
                              </p:par>
                            </p:childTnLst>
                          </p:cTn>
                        </p:par>
                        <p:par>
                          <p:cTn id="38" fill="hold" nodeType="afterGroup">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63502"/>
                                        </p:tgtEl>
                                        <p:attrNameLst>
                                          <p:attrName>style.visibility</p:attrName>
                                        </p:attrNameLst>
                                      </p:cBhvr>
                                      <p:to>
                                        <p:strVal val="visible"/>
                                      </p:to>
                                    </p:set>
                                    <p:animEffect transition="in" filter="wipe(left)">
                                      <p:cBhvr>
                                        <p:cTn id="41" dur="500"/>
                                        <p:tgtEl>
                                          <p:spTgt spid="63502"/>
                                        </p:tgtEl>
                                      </p:cBhvr>
                                    </p:animEffect>
                                  </p:childTnLst>
                                  <p:subTnLst>
                                    <p:set>
                                      <p:cBhvr override="childStyle">
                                        <p:cTn dur="1" fill="hold" display="0" masterRel="sameClick" afterEffect="1">
                                          <p:stCondLst>
                                            <p:cond evt="end" delay="0">
                                              <p:tn val="39"/>
                                            </p:cond>
                                          </p:stCondLst>
                                        </p:cTn>
                                        <p:tgtEl>
                                          <p:spTgt spid="63502"/>
                                        </p:tgtEl>
                                        <p:attrNameLst>
                                          <p:attrName>style.visibility</p:attrName>
                                        </p:attrNameLst>
                                      </p:cBhvr>
                                      <p:to>
                                        <p:strVal val="hidden"/>
                                      </p:to>
                                    </p:set>
                                  </p:subTnLst>
                                </p:cTn>
                              </p:par>
                            </p:childTnLst>
                          </p:cTn>
                        </p:par>
                        <p:par>
                          <p:cTn id="42" fill="hold" nodeType="afterGroup">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63498"/>
                                        </p:tgtEl>
                                        <p:attrNameLst>
                                          <p:attrName>style.visibility</p:attrName>
                                        </p:attrNameLst>
                                      </p:cBhvr>
                                      <p:to>
                                        <p:strVal val="visible"/>
                                      </p:to>
                                    </p:set>
                                    <p:animEffect transition="in" filter="wipe(left)">
                                      <p:cBhvr>
                                        <p:cTn id="45" dur="500"/>
                                        <p:tgtEl>
                                          <p:spTgt spid="63498"/>
                                        </p:tgtEl>
                                      </p:cBhvr>
                                    </p:animEffect>
                                  </p:childTnLst>
                                </p:cTn>
                              </p:par>
                            </p:childTnLst>
                          </p:cTn>
                        </p:par>
                        <p:par>
                          <p:cTn id="46" fill="hold" nodeType="afterGroup">
                            <p:stCondLst>
                              <p:cond delay="2500"/>
                            </p:stCondLst>
                            <p:childTnLst>
                              <p:par>
                                <p:cTn id="47" presetID="22" presetClass="entr" presetSubtype="8" fill="hold" nodeType="afterEffect">
                                  <p:stCondLst>
                                    <p:cond delay="0"/>
                                  </p:stCondLst>
                                  <p:childTnLst>
                                    <p:set>
                                      <p:cBhvr>
                                        <p:cTn id="48" dur="1" fill="hold">
                                          <p:stCondLst>
                                            <p:cond delay="0"/>
                                          </p:stCondLst>
                                        </p:cTn>
                                        <p:tgtEl>
                                          <p:spTgt spid="63500"/>
                                        </p:tgtEl>
                                        <p:attrNameLst>
                                          <p:attrName>style.visibility</p:attrName>
                                        </p:attrNameLst>
                                      </p:cBhvr>
                                      <p:to>
                                        <p:strVal val="visible"/>
                                      </p:to>
                                    </p:set>
                                    <p:animEffect transition="in" filter="wipe(left)">
                                      <p:cBhvr>
                                        <p:cTn id="49" dur="500"/>
                                        <p:tgtEl>
                                          <p:spTgt spid="6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nimBg="1"/>
      <p:bldP spid="63496" grpId="0" animBg="1"/>
      <p:bldP spid="63497" grpId="0" animBg="1"/>
      <p:bldP spid="63498" grpId="0" animBg="1"/>
      <p:bldP spid="63501" grpId="0" animBg="1"/>
      <p:bldP spid="635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1187450" y="981075"/>
          <a:ext cx="6680200" cy="482600"/>
        </p:xfrm>
        <a:graphic>
          <a:graphicData uri="http://schemas.openxmlformats.org/presentationml/2006/ole">
            <mc:AlternateContent xmlns:mc="http://schemas.openxmlformats.org/markup-compatibility/2006">
              <mc:Choice xmlns:v="urn:schemas-microsoft-com:vml" Requires="v">
                <p:oleObj name="公式" r:id="rId2" imgW="6680200" imgH="482600" progId="Equation.3">
                  <p:embed/>
                </p:oleObj>
              </mc:Choice>
              <mc:Fallback>
                <p:oleObj name="公式" r:id="rId2" imgW="6680200" imgH="482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981075"/>
                        <a:ext cx="6680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3"/>
          <p:cNvGraphicFramePr>
            <a:graphicFrameLocks noChangeAspect="1"/>
          </p:cNvGraphicFramePr>
          <p:nvPr/>
        </p:nvGraphicFramePr>
        <p:xfrm>
          <a:off x="1042988" y="1773238"/>
          <a:ext cx="5053012" cy="3332162"/>
        </p:xfrm>
        <a:graphic>
          <a:graphicData uri="http://schemas.openxmlformats.org/presentationml/2006/ole">
            <mc:AlternateContent xmlns:mc="http://schemas.openxmlformats.org/markup-compatibility/2006">
              <mc:Choice xmlns:v="urn:schemas-microsoft-com:vml" Requires="v">
                <p:oleObj name="公式" r:id="rId4" imgW="4229100" imgH="3657600" progId="Equation.3">
                  <p:embed/>
                </p:oleObj>
              </mc:Choice>
              <mc:Fallback>
                <p:oleObj name="公式" r:id="rId4" imgW="4229100" imgH="3657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773238"/>
                        <a:ext cx="5053012" cy="333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6" name="Object 4"/>
          <p:cNvGraphicFramePr>
            <a:graphicFrameLocks noChangeAspect="1"/>
          </p:cNvGraphicFramePr>
          <p:nvPr/>
        </p:nvGraphicFramePr>
        <p:xfrm>
          <a:off x="6156325" y="2708275"/>
          <a:ext cx="1447800" cy="444500"/>
        </p:xfrm>
        <a:graphic>
          <a:graphicData uri="http://schemas.openxmlformats.org/presentationml/2006/ole">
            <mc:AlternateContent xmlns:mc="http://schemas.openxmlformats.org/markup-compatibility/2006">
              <mc:Choice xmlns:v="urn:schemas-microsoft-com:vml" Requires="v">
                <p:oleObj name="公式" r:id="rId6" imgW="1438188" imgH="438210" progId="Equation.3">
                  <p:embed/>
                </p:oleObj>
              </mc:Choice>
              <mc:Fallback>
                <p:oleObj name="公式" r:id="rId6" imgW="1438188" imgH="438210" progId="Equation.3">
                  <p:embed/>
                  <p:pic>
                    <p:nvPicPr>
                      <p:cNvPr id="0" name="Object 4"/>
                      <p:cNvPicPr>
                        <a:picLocks noChangeAspect="1" noChangeArrowheads="1"/>
                      </p:cNvPicPr>
                      <p:nvPr/>
                    </p:nvPicPr>
                    <p:blipFill>
                      <a:blip r:embed="rId7">
                        <a:lum contrast="-100000"/>
                        <a:extLst>
                          <a:ext uri="{28A0092B-C50C-407E-A947-70E740481C1C}">
                            <a14:useLocalDpi xmlns:a14="http://schemas.microsoft.com/office/drawing/2010/main" val="0"/>
                          </a:ext>
                        </a:extLst>
                      </a:blip>
                      <a:srcRect/>
                      <a:stretch>
                        <a:fillRect/>
                      </a:stretch>
                    </p:blipFill>
                    <p:spPr bwMode="auto">
                      <a:xfrm>
                        <a:off x="6156325" y="2708275"/>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5"/>
          <p:cNvGraphicFramePr>
            <a:graphicFrameLocks noChangeAspect="1"/>
          </p:cNvGraphicFramePr>
          <p:nvPr/>
        </p:nvGraphicFramePr>
        <p:xfrm>
          <a:off x="6156325" y="3705225"/>
          <a:ext cx="1498600" cy="444500"/>
        </p:xfrm>
        <a:graphic>
          <a:graphicData uri="http://schemas.openxmlformats.org/presentationml/2006/ole">
            <mc:AlternateContent xmlns:mc="http://schemas.openxmlformats.org/markup-compatibility/2006">
              <mc:Choice xmlns:v="urn:schemas-microsoft-com:vml" Requires="v">
                <p:oleObj name="公式" r:id="rId8" imgW="1486001" imgH="438210" progId="Equation.3">
                  <p:embed/>
                </p:oleObj>
              </mc:Choice>
              <mc:Fallback>
                <p:oleObj name="公式" r:id="rId8" imgW="1486001" imgH="438210" progId="Equation.3">
                  <p:embed/>
                  <p:pic>
                    <p:nvPicPr>
                      <p:cNvPr id="0" name="Object 5"/>
                      <p:cNvPicPr>
                        <a:picLocks noChangeAspect="1" noChangeArrowheads="1"/>
                      </p:cNvPicPr>
                      <p:nvPr/>
                    </p:nvPicPr>
                    <p:blipFill>
                      <a:blip r:embed="rId9">
                        <a:lum contrast="-100000"/>
                        <a:extLst>
                          <a:ext uri="{28A0092B-C50C-407E-A947-70E740481C1C}">
                            <a14:useLocalDpi xmlns:a14="http://schemas.microsoft.com/office/drawing/2010/main" val="0"/>
                          </a:ext>
                        </a:extLst>
                      </a:blip>
                      <a:srcRect/>
                      <a:stretch>
                        <a:fillRect/>
                      </a:stretch>
                    </p:blipFill>
                    <p:spPr bwMode="auto">
                      <a:xfrm>
                        <a:off x="6156325" y="3705225"/>
                        <a:ext cx="1498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Line 6"/>
          <p:cNvSpPr>
            <a:spLocks noChangeShapeType="1"/>
          </p:cNvSpPr>
          <p:nvPr/>
        </p:nvSpPr>
        <p:spPr bwMode="auto">
          <a:xfrm>
            <a:off x="2411413" y="2924175"/>
            <a:ext cx="345598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19" name="Line 7"/>
          <p:cNvSpPr>
            <a:spLocks noChangeShapeType="1"/>
          </p:cNvSpPr>
          <p:nvPr/>
        </p:nvSpPr>
        <p:spPr bwMode="auto">
          <a:xfrm>
            <a:off x="2411413" y="3933825"/>
            <a:ext cx="345598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4520" name="Object 8"/>
          <p:cNvGraphicFramePr>
            <a:graphicFrameLocks noChangeAspect="1"/>
          </p:cNvGraphicFramePr>
          <p:nvPr/>
        </p:nvGraphicFramePr>
        <p:xfrm>
          <a:off x="958850" y="5327650"/>
          <a:ext cx="6959600" cy="1054100"/>
        </p:xfrm>
        <a:graphic>
          <a:graphicData uri="http://schemas.openxmlformats.org/presentationml/2006/ole">
            <mc:AlternateContent xmlns:mc="http://schemas.openxmlformats.org/markup-compatibility/2006">
              <mc:Choice xmlns:v="urn:schemas-microsoft-com:vml" Requires="v">
                <p:oleObj name="公式" r:id="rId10" imgW="6959600" imgH="1054100" progId="Equation.3">
                  <p:embed/>
                </p:oleObj>
              </mc:Choice>
              <mc:Fallback>
                <p:oleObj name="公式" r:id="rId10" imgW="6959600" imgH="1054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8850" y="5327650"/>
                        <a:ext cx="6959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Line 9"/>
          <p:cNvSpPr>
            <a:spLocks noChangeShapeType="1"/>
          </p:cNvSpPr>
          <p:nvPr/>
        </p:nvSpPr>
        <p:spPr bwMode="auto">
          <a:xfrm>
            <a:off x="4716463" y="1412875"/>
            <a:ext cx="36036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25019F1-3513-451D-9343-3DF51A9A2745}" type="slidenum">
              <a:rPr lang="zh-CN" altLang="en-US" smtClean="0"/>
              <a:pPr eaLnBrk="1" hangingPunct="1"/>
              <a:t>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anim calcmode="lin" valueType="num">
                                      <p:cBhvr additive="base">
                                        <p:cTn id="7" dur="500" fill="hold"/>
                                        <p:tgtEl>
                                          <p:spTgt spid="5129"/>
                                        </p:tgtEl>
                                        <p:attrNameLst>
                                          <p:attrName>ppt_x</p:attrName>
                                        </p:attrNameLst>
                                      </p:cBhvr>
                                      <p:tavLst>
                                        <p:tav tm="0">
                                          <p:val>
                                            <p:strVal val="#ppt_x"/>
                                          </p:val>
                                        </p:tav>
                                        <p:tav tm="100000">
                                          <p:val>
                                            <p:strVal val="#ppt_x"/>
                                          </p:val>
                                        </p:tav>
                                      </p:tavLst>
                                    </p:anim>
                                    <p:anim calcmode="lin" valueType="num">
                                      <p:cBhvr additive="base">
                                        <p:cTn id="8" dur="500" fill="hold"/>
                                        <p:tgtEl>
                                          <p:spTgt spid="51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4515"/>
                                        </p:tgtEl>
                                        <p:attrNameLst>
                                          <p:attrName>style.visibility</p:attrName>
                                        </p:attrNameLst>
                                      </p:cBhvr>
                                      <p:to>
                                        <p:strVal val="visible"/>
                                      </p:to>
                                    </p:set>
                                    <p:animEffect transition="in" filter="wipe(left)">
                                      <p:cBhvr>
                                        <p:cTn id="13" dur="500"/>
                                        <p:tgtEl>
                                          <p:spTgt spid="64515"/>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4518"/>
                                        </p:tgtEl>
                                        <p:attrNameLst>
                                          <p:attrName>style.visibility</p:attrName>
                                        </p:attrNameLst>
                                      </p:cBhvr>
                                      <p:to>
                                        <p:strVal val="visible"/>
                                      </p:to>
                                    </p:set>
                                    <p:animEffect transition="in" filter="wipe(left)">
                                      <p:cBhvr>
                                        <p:cTn id="17" dur="500"/>
                                        <p:tgtEl>
                                          <p:spTgt spid="64518"/>
                                        </p:tgtEl>
                                      </p:cBhvr>
                                    </p:animEffect>
                                  </p:childTnLst>
                                  <p:subTnLst>
                                    <p:set>
                                      <p:cBhvr override="childStyle">
                                        <p:cTn dur="1" fill="hold" display="0" masterRel="sameClick" afterEffect="1">
                                          <p:stCondLst>
                                            <p:cond evt="end" delay="0">
                                              <p:tn val="15"/>
                                            </p:cond>
                                          </p:stCondLst>
                                        </p:cTn>
                                        <p:tgtEl>
                                          <p:spTgt spid="64518"/>
                                        </p:tgtEl>
                                        <p:attrNameLst>
                                          <p:attrName>style.visibility</p:attrName>
                                        </p:attrNameLst>
                                      </p:cBhvr>
                                      <p:to>
                                        <p:strVal val="hidden"/>
                                      </p:to>
                                    </p:set>
                                  </p:sub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4516"/>
                                        </p:tgtEl>
                                        <p:attrNameLst>
                                          <p:attrName>style.visibility</p:attrName>
                                        </p:attrNameLst>
                                      </p:cBhvr>
                                      <p:to>
                                        <p:strVal val="visible"/>
                                      </p:to>
                                    </p:set>
                                    <p:animEffect transition="in" filter="wipe(left)">
                                      <p:cBhvr>
                                        <p:cTn id="21" dur="500"/>
                                        <p:tgtEl>
                                          <p:spTgt spid="64516"/>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64519"/>
                                        </p:tgtEl>
                                        <p:attrNameLst>
                                          <p:attrName>style.visibility</p:attrName>
                                        </p:attrNameLst>
                                      </p:cBhvr>
                                      <p:to>
                                        <p:strVal val="visible"/>
                                      </p:to>
                                    </p:set>
                                    <p:animEffect transition="in" filter="wipe(left)">
                                      <p:cBhvr>
                                        <p:cTn id="25" dur="500"/>
                                        <p:tgtEl>
                                          <p:spTgt spid="64519"/>
                                        </p:tgtEl>
                                      </p:cBhvr>
                                    </p:animEffect>
                                  </p:childTnLst>
                                  <p:subTnLst>
                                    <p:set>
                                      <p:cBhvr override="childStyle">
                                        <p:cTn dur="1" fill="hold" display="0" masterRel="sameClick" afterEffect="1">
                                          <p:stCondLst>
                                            <p:cond evt="end" delay="0">
                                              <p:tn val="23"/>
                                            </p:cond>
                                          </p:stCondLst>
                                        </p:cTn>
                                        <p:tgtEl>
                                          <p:spTgt spid="64519"/>
                                        </p:tgtEl>
                                        <p:attrNameLst>
                                          <p:attrName>style.visibility</p:attrName>
                                        </p:attrNameLst>
                                      </p:cBhvr>
                                      <p:to>
                                        <p:strVal val="hidden"/>
                                      </p:to>
                                    </p:set>
                                  </p:subTnLst>
                                </p:cTn>
                              </p:par>
                            </p:childTnLst>
                          </p:cTn>
                        </p:par>
                        <p:par>
                          <p:cTn id="26" fill="hold" nodeType="afterGroup">
                            <p:stCondLst>
                              <p:cond delay="2000"/>
                            </p:stCondLst>
                            <p:childTnLst>
                              <p:par>
                                <p:cTn id="27" presetID="22" presetClass="entr" presetSubtype="2" fill="hold" nodeType="afterEffect">
                                  <p:stCondLst>
                                    <p:cond delay="0"/>
                                  </p:stCondLst>
                                  <p:childTnLst>
                                    <p:set>
                                      <p:cBhvr>
                                        <p:cTn id="28" dur="1" fill="hold">
                                          <p:stCondLst>
                                            <p:cond delay="0"/>
                                          </p:stCondLst>
                                        </p:cTn>
                                        <p:tgtEl>
                                          <p:spTgt spid="64517"/>
                                        </p:tgtEl>
                                        <p:attrNameLst>
                                          <p:attrName>style.visibility</p:attrName>
                                        </p:attrNameLst>
                                      </p:cBhvr>
                                      <p:to>
                                        <p:strVal val="visible"/>
                                      </p:to>
                                    </p:set>
                                    <p:animEffect transition="in" filter="wipe(right)">
                                      <p:cBhvr>
                                        <p:cTn id="29" dur="500"/>
                                        <p:tgtEl>
                                          <p:spTgt spid="645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64520"/>
                                        </p:tgtEl>
                                        <p:attrNameLst>
                                          <p:attrName>style.visibility</p:attrName>
                                        </p:attrNameLst>
                                      </p:cBhvr>
                                      <p:to>
                                        <p:strVal val="visible"/>
                                      </p:to>
                                    </p:set>
                                    <p:animEffect transition="in" filter="wipe(left)">
                                      <p:cBhvr>
                                        <p:cTn id="34" dur="500"/>
                                        <p:tgtEl>
                                          <p:spTgt spid="6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nimBg="1"/>
      <p:bldP spid="64519" grpId="0" animBg="1"/>
      <p:bldP spid="51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143000" y="908050"/>
          <a:ext cx="6153150" cy="1030288"/>
        </p:xfrm>
        <a:graphic>
          <a:graphicData uri="http://schemas.openxmlformats.org/presentationml/2006/ole">
            <mc:AlternateContent xmlns:mc="http://schemas.openxmlformats.org/markup-compatibility/2006">
              <mc:Choice xmlns:v="urn:schemas-microsoft-com:vml" Requires="v">
                <p:oleObj name="公式" r:id="rId2" imgW="6010188" imgH="1019250" progId="Equation.3">
                  <p:embed/>
                </p:oleObj>
              </mc:Choice>
              <mc:Fallback>
                <p:oleObj name="公式" r:id="rId2" imgW="6010188" imgH="101925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08050"/>
                        <a:ext cx="6153150"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39" name="Object 3"/>
          <p:cNvGraphicFramePr>
            <a:graphicFrameLocks noChangeAspect="1"/>
          </p:cNvGraphicFramePr>
          <p:nvPr/>
        </p:nvGraphicFramePr>
        <p:xfrm>
          <a:off x="1692275" y="2170113"/>
          <a:ext cx="6551613" cy="2338387"/>
        </p:xfrm>
        <a:graphic>
          <a:graphicData uri="http://schemas.openxmlformats.org/presentationml/2006/ole">
            <mc:AlternateContent xmlns:mc="http://schemas.openxmlformats.org/markup-compatibility/2006">
              <mc:Choice xmlns:v="urn:schemas-microsoft-com:vml" Requires="v">
                <p:oleObj name="公式" r:id="rId4" imgW="2641600" imgH="939800" progId="Equation.3">
                  <p:embed/>
                </p:oleObj>
              </mc:Choice>
              <mc:Fallback>
                <p:oleObj name="公式" r:id="rId4" imgW="2641600" imgH="939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170113"/>
                        <a:ext cx="6551613" cy="233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0" name="Object 4"/>
          <p:cNvGraphicFramePr>
            <a:graphicFrameLocks noChangeAspect="1"/>
          </p:cNvGraphicFramePr>
          <p:nvPr/>
        </p:nvGraphicFramePr>
        <p:xfrm>
          <a:off x="1071563" y="5429250"/>
          <a:ext cx="6959600" cy="1054100"/>
        </p:xfrm>
        <a:graphic>
          <a:graphicData uri="http://schemas.openxmlformats.org/presentationml/2006/ole">
            <mc:AlternateContent xmlns:mc="http://schemas.openxmlformats.org/markup-compatibility/2006">
              <mc:Choice xmlns:v="urn:schemas-microsoft-com:vml" Requires="v">
                <p:oleObj name="公式" r:id="rId6" imgW="6959600" imgH="1054100" progId="Equation.3">
                  <p:embed/>
                </p:oleObj>
              </mc:Choice>
              <mc:Fallback>
                <p:oleObj name="公式" r:id="rId6" imgW="6959600" imgH="1054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5429250"/>
                        <a:ext cx="6959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1" name="Line 5"/>
          <p:cNvSpPr>
            <a:spLocks noChangeShapeType="1"/>
          </p:cNvSpPr>
          <p:nvPr/>
        </p:nvSpPr>
        <p:spPr bwMode="auto">
          <a:xfrm>
            <a:off x="4660900" y="2362200"/>
            <a:ext cx="0" cy="190500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42" name="Line 6"/>
          <p:cNvSpPr>
            <a:spLocks noChangeShapeType="1"/>
          </p:cNvSpPr>
          <p:nvPr/>
        </p:nvSpPr>
        <p:spPr bwMode="auto">
          <a:xfrm>
            <a:off x="6134100" y="2425700"/>
            <a:ext cx="0" cy="190500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3" name="Line 7"/>
          <p:cNvSpPr>
            <a:spLocks noChangeShapeType="1"/>
          </p:cNvSpPr>
          <p:nvPr/>
        </p:nvSpPr>
        <p:spPr bwMode="auto">
          <a:xfrm>
            <a:off x="5364163" y="1844675"/>
            <a:ext cx="36036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flipV="1">
            <a:off x="4673600" y="4383088"/>
            <a:ext cx="1588"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p:cNvSpPr>
            <a:spLocks noChangeShapeType="1"/>
          </p:cNvSpPr>
          <p:nvPr/>
        </p:nvSpPr>
        <p:spPr bwMode="auto">
          <a:xfrm flipV="1">
            <a:off x="6143625" y="4383088"/>
            <a:ext cx="1588"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 name="Object 8"/>
          <p:cNvGraphicFramePr>
            <a:graphicFrameLocks noChangeAspect="1"/>
          </p:cNvGraphicFramePr>
          <p:nvPr/>
        </p:nvGraphicFramePr>
        <p:xfrm>
          <a:off x="4384675" y="4986338"/>
          <a:ext cx="901700" cy="442912"/>
        </p:xfrm>
        <a:graphic>
          <a:graphicData uri="http://schemas.openxmlformats.org/presentationml/2006/ole">
            <mc:AlternateContent xmlns:mc="http://schemas.openxmlformats.org/markup-compatibility/2006">
              <mc:Choice xmlns:v="urn:schemas-microsoft-com:vml" Requires="v">
                <p:oleObj name="公式" r:id="rId8" imgW="901309" imgH="444307" progId="Equation.3">
                  <p:embed/>
                </p:oleObj>
              </mc:Choice>
              <mc:Fallback>
                <p:oleObj name="公式" r:id="rId8" imgW="901309" imgH="44430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4675" y="4986338"/>
                        <a:ext cx="9017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p:cNvGraphicFramePr>
            <a:graphicFrameLocks noChangeAspect="1"/>
          </p:cNvGraphicFramePr>
          <p:nvPr/>
        </p:nvGraphicFramePr>
        <p:xfrm>
          <a:off x="5929313" y="4986338"/>
          <a:ext cx="965200" cy="442912"/>
        </p:xfrm>
        <a:graphic>
          <a:graphicData uri="http://schemas.openxmlformats.org/presentationml/2006/ole">
            <mc:AlternateContent xmlns:mc="http://schemas.openxmlformats.org/markup-compatibility/2006">
              <mc:Choice xmlns:v="urn:schemas-microsoft-com:vml" Requires="v">
                <p:oleObj name="公式" r:id="rId10" imgW="965200" imgH="444500" progId="Equation.3">
                  <p:embed/>
                </p:oleObj>
              </mc:Choice>
              <mc:Fallback>
                <p:oleObj name="公式" r:id="rId10" imgW="965200" imgH="4445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29313" y="4986338"/>
                        <a:ext cx="9652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FC58712-B67C-42B1-B0FC-41FC61A92707}" type="slidenum">
              <a:rPr lang="zh-CN" altLang="en-US" smtClean="0"/>
              <a:pPr eaLnBrk="1" hangingPunct="1"/>
              <a:t>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3"/>
                                        </p:tgtEl>
                                        <p:attrNameLst>
                                          <p:attrName>style.visibility</p:attrName>
                                        </p:attrNameLst>
                                      </p:cBhvr>
                                      <p:to>
                                        <p:strVal val="visible"/>
                                      </p:to>
                                    </p:set>
                                    <p:anim calcmode="lin" valueType="num">
                                      <p:cBhvr additive="base">
                                        <p:cTn id="7" dur="500" fill="hold"/>
                                        <p:tgtEl>
                                          <p:spTgt spid="6153"/>
                                        </p:tgtEl>
                                        <p:attrNameLst>
                                          <p:attrName>ppt_x</p:attrName>
                                        </p:attrNameLst>
                                      </p:cBhvr>
                                      <p:tavLst>
                                        <p:tav tm="0">
                                          <p:val>
                                            <p:strVal val="#ppt_x"/>
                                          </p:val>
                                        </p:tav>
                                        <p:tav tm="100000">
                                          <p:val>
                                            <p:strVal val="#ppt_x"/>
                                          </p:val>
                                        </p:tav>
                                      </p:tavLst>
                                    </p:anim>
                                    <p:anim calcmode="lin" valueType="num">
                                      <p:cBhvr additive="base">
                                        <p:cTn id="8"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5539"/>
                                        </p:tgtEl>
                                        <p:attrNameLst>
                                          <p:attrName>style.visibility</p:attrName>
                                        </p:attrNameLst>
                                      </p:cBhvr>
                                      <p:to>
                                        <p:strVal val="visible"/>
                                      </p:to>
                                    </p:set>
                                    <p:animEffect transition="in" filter="wipe(left)">
                                      <p:cBhvr>
                                        <p:cTn id="13" dur="500"/>
                                        <p:tgtEl>
                                          <p:spTgt spid="655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5541"/>
                                        </p:tgtEl>
                                        <p:attrNameLst>
                                          <p:attrName>style.visibility</p:attrName>
                                        </p:attrNameLst>
                                      </p:cBhvr>
                                      <p:to>
                                        <p:strVal val="visible"/>
                                      </p:to>
                                    </p:set>
                                    <p:animEffect transition="in" filter="wipe(up)">
                                      <p:cBhvr>
                                        <p:cTn id="18" dur="500"/>
                                        <p:tgtEl>
                                          <p:spTgt spid="65541"/>
                                        </p:tgtEl>
                                      </p:cBhvr>
                                    </p:animEffect>
                                  </p:childTnLst>
                                  <p:subTnLst>
                                    <p:set>
                                      <p:cBhvr override="childStyle">
                                        <p:cTn dur="1" fill="hold" display="0" masterRel="sameClick" afterEffect="1">
                                          <p:stCondLst>
                                            <p:cond evt="end" delay="0">
                                              <p:tn val="16"/>
                                            </p:cond>
                                          </p:stCondLst>
                                        </p:cTn>
                                        <p:tgtEl>
                                          <p:spTgt spid="65541"/>
                                        </p:tgtEl>
                                        <p:attrNameLst>
                                          <p:attrName>style.visibility</p:attrName>
                                        </p:attrNameLst>
                                      </p:cBhvr>
                                      <p:to>
                                        <p:strVal val="hidden"/>
                                      </p:to>
                                    </p:set>
                                  </p:sub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65542"/>
                                        </p:tgtEl>
                                        <p:attrNameLst>
                                          <p:attrName>style.visibility</p:attrName>
                                        </p:attrNameLst>
                                      </p:cBhvr>
                                      <p:to>
                                        <p:strVal val="visible"/>
                                      </p:to>
                                    </p:set>
                                    <p:animEffect transition="in" filter="wipe(up)">
                                      <p:cBhvr>
                                        <p:cTn id="22" dur="500"/>
                                        <p:tgtEl>
                                          <p:spTgt spid="65542"/>
                                        </p:tgtEl>
                                      </p:cBhvr>
                                    </p:animEffect>
                                  </p:childTnLst>
                                  <p:subTnLst>
                                    <p:set>
                                      <p:cBhvr override="childStyle">
                                        <p:cTn dur="1" fill="hold" display="0" masterRel="sameClick" afterEffect="1">
                                          <p:stCondLst>
                                            <p:cond evt="end" delay="0">
                                              <p:tn val="20"/>
                                            </p:cond>
                                          </p:stCondLst>
                                        </p:cTn>
                                        <p:tgtEl>
                                          <p:spTgt spid="65542"/>
                                        </p:tgtEl>
                                        <p:attrNameLst>
                                          <p:attrName>style.visibility</p:attrName>
                                        </p:attrNameLst>
                                      </p:cBhvr>
                                      <p:to>
                                        <p:strVal val="hidden"/>
                                      </p:to>
                                    </p:set>
                                  </p:sub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nodeType="afterGroup">
                            <p:stCondLst>
                              <p:cond delay="1500"/>
                            </p:stCondLst>
                            <p:childTnLst>
                              <p:par>
                                <p:cTn id="28" presetID="22" presetClass="entr" presetSubtype="8"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nodeType="afterGroup">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nodeType="afterGroup">
                            <p:stCondLst>
                              <p:cond delay="25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65540"/>
                                        </p:tgtEl>
                                        <p:attrNameLst>
                                          <p:attrName>style.visibility</p:attrName>
                                        </p:attrNameLst>
                                      </p:cBhvr>
                                      <p:to>
                                        <p:strVal val="visible"/>
                                      </p:to>
                                    </p:set>
                                    <p:animEffect transition="in" filter="wipe(left)">
                                      <p:cBhvr>
                                        <p:cTn id="43"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65542" grpId="0" animBg="1"/>
      <p:bldP spid="6153"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3" name="Object 3"/>
          <p:cNvGraphicFramePr>
            <a:graphicFrameLocks noChangeAspect="1"/>
          </p:cNvGraphicFramePr>
          <p:nvPr/>
        </p:nvGraphicFramePr>
        <p:xfrm>
          <a:off x="952500" y="1601788"/>
          <a:ext cx="7545388" cy="1001712"/>
        </p:xfrm>
        <a:graphic>
          <a:graphicData uri="http://schemas.openxmlformats.org/presentationml/2006/ole">
            <mc:AlternateContent xmlns:mc="http://schemas.openxmlformats.org/markup-compatibility/2006">
              <mc:Choice xmlns:v="urn:schemas-microsoft-com:vml" Requires="v">
                <p:oleObj name="公式" r:id="rId2" imgW="7543800" imgH="1003300" progId="Equation.3">
                  <p:embed/>
                </p:oleObj>
              </mc:Choice>
              <mc:Fallback>
                <p:oleObj name="公式" r:id="rId2" imgW="7543800" imgH="10033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601788"/>
                        <a:ext cx="7545388"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4" name="Object 4"/>
          <p:cNvGraphicFramePr>
            <a:graphicFrameLocks noChangeAspect="1"/>
          </p:cNvGraphicFramePr>
          <p:nvPr/>
        </p:nvGraphicFramePr>
        <p:xfrm>
          <a:off x="2057400" y="3124200"/>
          <a:ext cx="4114800" cy="2444750"/>
        </p:xfrm>
        <a:graphic>
          <a:graphicData uri="http://schemas.openxmlformats.org/presentationml/2006/ole">
            <mc:AlternateContent xmlns:mc="http://schemas.openxmlformats.org/markup-compatibility/2006">
              <mc:Choice xmlns:v="urn:schemas-microsoft-com:vml" Requires="v">
                <p:oleObj name="Equation" r:id="rId4" imgW="2717800" imgH="1612900" progId="Equation.3">
                  <p:embed/>
                </p:oleObj>
              </mc:Choice>
              <mc:Fallback>
                <p:oleObj name="Equation" r:id="rId4" imgW="2717800" imgH="1612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124200"/>
                        <a:ext cx="4114800" cy="244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p:cNvGraphicFramePr>
            <a:graphicFrameLocks noChangeAspect="1"/>
          </p:cNvGraphicFramePr>
          <p:nvPr/>
        </p:nvGraphicFramePr>
        <p:xfrm>
          <a:off x="6248400" y="4137025"/>
          <a:ext cx="1447800" cy="444500"/>
        </p:xfrm>
        <a:graphic>
          <a:graphicData uri="http://schemas.openxmlformats.org/presentationml/2006/ole">
            <mc:AlternateContent xmlns:mc="http://schemas.openxmlformats.org/markup-compatibility/2006">
              <mc:Choice xmlns:v="urn:schemas-microsoft-com:vml" Requires="v">
                <p:oleObj name="公式" r:id="rId6" imgW="1447172" imgH="444307" progId="Equation.3">
                  <p:embed/>
                </p:oleObj>
              </mc:Choice>
              <mc:Fallback>
                <p:oleObj name="公式" r:id="rId6" imgW="1447172" imgH="4443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137025"/>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6" name="Line 6"/>
          <p:cNvSpPr>
            <a:spLocks noChangeShapeType="1"/>
          </p:cNvSpPr>
          <p:nvPr/>
        </p:nvSpPr>
        <p:spPr bwMode="auto">
          <a:xfrm>
            <a:off x="3276600" y="4343400"/>
            <a:ext cx="28575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67" name="Line 7"/>
          <p:cNvSpPr>
            <a:spLocks noChangeShapeType="1"/>
          </p:cNvSpPr>
          <p:nvPr/>
        </p:nvSpPr>
        <p:spPr bwMode="auto">
          <a:xfrm>
            <a:off x="4876800" y="3124200"/>
            <a:ext cx="38100" cy="236220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8"/>
          <p:cNvGrpSpPr>
            <a:grpSpLocks/>
          </p:cNvGrpSpPr>
          <p:nvPr/>
        </p:nvGrpSpPr>
        <p:grpSpPr bwMode="auto">
          <a:xfrm>
            <a:off x="4932363" y="5805488"/>
            <a:ext cx="1727200" cy="671512"/>
            <a:chOff x="2928" y="3648"/>
            <a:chExt cx="929" cy="423"/>
          </a:xfrm>
        </p:grpSpPr>
        <p:sp>
          <p:nvSpPr>
            <p:cNvPr id="11275" name="Line 9"/>
            <p:cNvSpPr>
              <a:spLocks noChangeShapeType="1"/>
            </p:cNvSpPr>
            <p:nvPr/>
          </p:nvSpPr>
          <p:spPr bwMode="auto">
            <a:xfrm flipV="1">
              <a:off x="2928" y="364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Text Box 10"/>
            <p:cNvSpPr txBox="1">
              <a:spLocks noChangeArrowheads="1"/>
            </p:cNvSpPr>
            <p:nvPr/>
          </p:nvSpPr>
          <p:spPr bwMode="auto">
            <a:xfrm>
              <a:off x="3120" y="3744"/>
              <a:ext cx="7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charset="0"/>
                </a:rPr>
                <a:t>第 </a:t>
              </a:r>
              <a:r>
                <a:rPr kumimoji="1" lang="en-US" altLang="zh-CN" sz="2800" b="1" i="1">
                  <a:latin typeface="Times New Roman" charset="0"/>
                </a:rPr>
                <a:t>i </a:t>
              </a:r>
              <a:r>
                <a:rPr kumimoji="1" lang="zh-CN" altLang="en-US" sz="2800" b="1">
                  <a:latin typeface="Times New Roman" charset="0"/>
                </a:rPr>
                <a:t>列</a:t>
              </a:r>
              <a:endParaRPr kumimoji="1" lang="zh-CN" altLang="en-US" sz="2400">
                <a:latin typeface="Times New Roman" charset="0"/>
              </a:endParaRPr>
            </a:p>
          </p:txBody>
        </p:sp>
      </p:grpSp>
      <p:graphicFrame>
        <p:nvGraphicFramePr>
          <p:cNvPr id="66571" name="Object 11"/>
          <p:cNvGraphicFramePr>
            <a:graphicFrameLocks noChangeAspect="1"/>
          </p:cNvGraphicFramePr>
          <p:nvPr/>
        </p:nvGraphicFramePr>
        <p:xfrm>
          <a:off x="5905500" y="2133600"/>
          <a:ext cx="2095500" cy="430213"/>
        </p:xfrm>
        <a:graphic>
          <a:graphicData uri="http://schemas.openxmlformats.org/presentationml/2006/ole">
            <mc:AlternateContent xmlns:mc="http://schemas.openxmlformats.org/markup-compatibility/2006">
              <mc:Choice xmlns:v="urn:schemas-microsoft-com:vml" Requires="v">
                <p:oleObj name="公式" r:id="rId8" imgW="2085967" imgH="419040" progId="Equation.3">
                  <p:embed/>
                </p:oleObj>
              </mc:Choice>
              <mc:Fallback>
                <p:oleObj name="公式" r:id="rId8" imgW="2085967" imgH="4190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5500" y="2133600"/>
                        <a:ext cx="20955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Rectangle 1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800">
                <a:solidFill>
                  <a:schemeClr val="tx2"/>
                </a:solidFill>
              </a:rPr>
              <a:t>2.</a:t>
            </a:r>
            <a:r>
              <a:rPr lang="zh-CN" altLang="en-US" sz="3800">
                <a:solidFill>
                  <a:schemeClr val="tx2"/>
                </a:solidFill>
              </a:rPr>
              <a:t>以数</a:t>
            </a:r>
            <a:r>
              <a:rPr lang="el-GR" altLang="zh-CN" sz="3800" b="1" i="1">
                <a:solidFill>
                  <a:schemeClr val="tx2"/>
                </a:solidFill>
                <a:latin typeface="Times New Roman" charset="0"/>
              </a:rPr>
              <a:t>λ≠</a:t>
            </a:r>
            <a:r>
              <a:rPr lang="en-US" altLang="zh-CN" sz="3800" b="1" i="1">
                <a:solidFill>
                  <a:schemeClr val="tx2"/>
                </a:solidFill>
                <a:latin typeface="Times New Roman" charset="0"/>
              </a:rPr>
              <a:t>0</a:t>
            </a:r>
            <a:r>
              <a:rPr lang="zh-CN" altLang="en-US" sz="3800">
                <a:solidFill>
                  <a:schemeClr val="tx2"/>
                </a:solidFill>
              </a:rPr>
              <a:t>乘某行或某列</a:t>
            </a:r>
            <a:endParaRPr lang="zh-CN" altLang="el-GR" sz="3800">
              <a:solidFill>
                <a:schemeClr val="tx2"/>
              </a:solidFill>
            </a:endParaRPr>
          </a:p>
        </p:txBody>
      </p:sp>
      <p:sp>
        <p:nvSpPr>
          <p:cNvPr id="1127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F4CE74-74EB-4CB4-8FD8-697069DCB4BC}" type="slidenum">
              <a:rPr lang="zh-CN" altLang="en-US" smtClean="0"/>
              <a:pPr eaLnBrk="1" hangingPunct="1"/>
              <a:t>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wipe(left)">
                                      <p:cBhvr>
                                        <p:cTn id="7" dur="500"/>
                                        <p:tgtEl>
                                          <p:spTgt spid="66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71"/>
                                        </p:tgtEl>
                                        <p:attrNameLst>
                                          <p:attrName>style.visibility</p:attrName>
                                        </p:attrNameLst>
                                      </p:cBhvr>
                                      <p:to>
                                        <p:strVal val="visible"/>
                                      </p:to>
                                    </p:set>
                                    <p:animEffect transition="in" filter="wipe(left)">
                                      <p:cBhvr>
                                        <p:cTn id="12" dur="500"/>
                                        <p:tgtEl>
                                          <p:spTgt spid="66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4"/>
                                        </p:tgtEl>
                                        <p:attrNameLst>
                                          <p:attrName>style.visibility</p:attrName>
                                        </p:attrNameLst>
                                      </p:cBhvr>
                                      <p:to>
                                        <p:strVal val="visible"/>
                                      </p:to>
                                    </p:set>
                                    <p:animEffect transition="in" filter="wipe(left)">
                                      <p:cBhvr>
                                        <p:cTn id="17" dur="500"/>
                                        <p:tgtEl>
                                          <p:spTgt spid="66564"/>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6566"/>
                                        </p:tgtEl>
                                        <p:attrNameLst>
                                          <p:attrName>style.visibility</p:attrName>
                                        </p:attrNameLst>
                                      </p:cBhvr>
                                      <p:to>
                                        <p:strVal val="visible"/>
                                      </p:to>
                                    </p:set>
                                    <p:animEffect transition="in" filter="wipe(left)">
                                      <p:cBhvr>
                                        <p:cTn id="21" dur="500"/>
                                        <p:tgtEl>
                                          <p:spTgt spid="66566"/>
                                        </p:tgtEl>
                                      </p:cBhvr>
                                    </p:animEffect>
                                  </p:childTnLst>
                                  <p:subTnLst>
                                    <p:set>
                                      <p:cBhvr override="childStyle">
                                        <p:cTn dur="1" fill="hold" display="0" masterRel="sameClick" afterEffect="1">
                                          <p:stCondLst>
                                            <p:cond evt="end" delay="0">
                                              <p:tn val="19"/>
                                            </p:cond>
                                          </p:stCondLst>
                                        </p:cTn>
                                        <p:tgtEl>
                                          <p:spTgt spid="66566"/>
                                        </p:tgtEl>
                                        <p:attrNameLst>
                                          <p:attrName>style.visibility</p:attrName>
                                        </p:attrNameLst>
                                      </p:cBhvr>
                                      <p:to>
                                        <p:strVal val="hidden"/>
                                      </p:to>
                                    </p:set>
                                  </p:sub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66565"/>
                                        </p:tgtEl>
                                        <p:attrNameLst>
                                          <p:attrName>style.visibility</p:attrName>
                                        </p:attrNameLst>
                                      </p:cBhvr>
                                      <p:to>
                                        <p:strVal val="visible"/>
                                      </p:to>
                                    </p:set>
                                    <p:animEffect transition="in" filter="wipe(left)">
                                      <p:cBhvr>
                                        <p:cTn id="25" dur="500"/>
                                        <p:tgtEl>
                                          <p:spTgt spid="66565"/>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66567"/>
                                        </p:tgtEl>
                                        <p:attrNameLst>
                                          <p:attrName>style.visibility</p:attrName>
                                        </p:attrNameLst>
                                      </p:cBhvr>
                                      <p:to>
                                        <p:strVal val="visible"/>
                                      </p:to>
                                    </p:set>
                                    <p:animEffect transition="in" filter="wipe(left)">
                                      <p:cBhvr>
                                        <p:cTn id="29" dur="500"/>
                                        <p:tgtEl>
                                          <p:spTgt spid="66567"/>
                                        </p:tgtEl>
                                      </p:cBhvr>
                                    </p:animEffect>
                                  </p:childTnLst>
                                  <p:subTnLst>
                                    <p:set>
                                      <p:cBhvr override="childStyle">
                                        <p:cTn dur="1" fill="hold" display="0" masterRel="sameClick" afterEffect="1">
                                          <p:stCondLst>
                                            <p:cond evt="end" delay="0">
                                              <p:tn val="27"/>
                                            </p:cond>
                                          </p:stCondLst>
                                        </p:cTn>
                                        <p:tgtEl>
                                          <p:spTgt spid="66567"/>
                                        </p:tgtEl>
                                        <p:attrNameLst>
                                          <p:attrName>style.visibility</p:attrName>
                                        </p:attrNameLst>
                                      </p:cBhvr>
                                      <p:to>
                                        <p:strVal val="hidden"/>
                                      </p:to>
                                    </p:set>
                                  </p:sub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P spid="66567" grpId="0" animBg="1"/>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2718</TotalTime>
  <Words>1356</Words>
  <Application>Microsoft Office PowerPoint</Application>
  <PresentationFormat>全屏显示(4:3)</PresentationFormat>
  <Paragraphs>181</Paragraphs>
  <Slides>36</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4" baseType="lpstr">
      <vt:lpstr>黑体</vt:lpstr>
      <vt:lpstr>宋体</vt:lpstr>
      <vt:lpstr>Arial</vt:lpstr>
      <vt:lpstr>Times New Roman</vt:lpstr>
      <vt:lpstr>Wingdings</vt:lpstr>
      <vt:lpstr>Watermark</vt:lpstr>
      <vt:lpstr>公式</vt:lpstr>
      <vt:lpstr>Equation</vt:lpstr>
      <vt:lpstr>计算方法</vt:lpstr>
      <vt:lpstr>第5章 解线性方程组的直接方法</vt:lpstr>
      <vt:lpstr>线性方程组及其矩阵表示</vt:lpstr>
      <vt:lpstr>PowerPoint 演示文稿</vt:lpstr>
      <vt:lpstr>矩阵的初等变换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定理1 关于非奇异的等价命题</vt:lpstr>
      <vt:lpstr>高斯消去法</vt:lpstr>
      <vt:lpstr>例2 用高斯消去法解方程组 P143</vt:lpstr>
      <vt:lpstr>定理5 高斯消去法主要算法</vt:lpstr>
      <vt:lpstr>         是什么？</vt:lpstr>
      <vt:lpstr>高斯消去法的编程技巧</vt:lpstr>
      <vt:lpstr>高斯消去法相应的三角分解</vt:lpstr>
      <vt:lpstr>高斯消去法等价三角分解</vt:lpstr>
      <vt:lpstr>PowerPoint 演示文稿</vt:lpstr>
      <vt:lpstr>高斯消去法的缺陷一：</vt:lpstr>
      <vt:lpstr>高斯消去法的缺陷二：</vt:lpstr>
      <vt:lpstr>高斯主元素消去法</vt:lpstr>
      <vt:lpstr>列主元高斯消去法</vt:lpstr>
      <vt:lpstr>列主元素消去法的改进</vt:lpstr>
      <vt:lpstr>列主元消去法流程图</vt:lpstr>
      <vt:lpstr>定理　若n阶矩阵A非奇异，则可用列主消元法求解线性方程组AX = b.</vt:lpstr>
      <vt:lpstr>列主元消去法的三角分解</vt:lpstr>
      <vt:lpstr>全主元高斯消去法</vt:lpstr>
      <vt:lpstr>全主元消去法流程图</vt:lpstr>
      <vt:lpstr>定理　若n阶矩阵A非奇异，则可用全主消元法求解线性方程组AX = b.</vt:lpstr>
      <vt:lpstr>高斯-若当消去法</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fifo</dc:creator>
  <cp:lastModifiedBy>颖 鞠</cp:lastModifiedBy>
  <cp:revision>340</cp:revision>
  <dcterms:created xsi:type="dcterms:W3CDTF">1601-01-01T00:00:00Z</dcterms:created>
  <dcterms:modified xsi:type="dcterms:W3CDTF">2024-05-05T05:41:07Z</dcterms:modified>
</cp:coreProperties>
</file>