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9"/>
  </p:notesMasterIdLst>
  <p:sldIdLst>
    <p:sldId id="374" r:id="rId2"/>
    <p:sldId id="377" r:id="rId3"/>
    <p:sldId id="295" r:id="rId4"/>
    <p:sldId id="382" r:id="rId5"/>
    <p:sldId id="392" r:id="rId6"/>
    <p:sldId id="393" r:id="rId7"/>
    <p:sldId id="383" r:id="rId8"/>
    <p:sldId id="391" r:id="rId9"/>
    <p:sldId id="385" r:id="rId10"/>
    <p:sldId id="386" r:id="rId11"/>
    <p:sldId id="396" r:id="rId12"/>
    <p:sldId id="397" r:id="rId13"/>
    <p:sldId id="394" r:id="rId14"/>
    <p:sldId id="387" r:id="rId15"/>
    <p:sldId id="388" r:id="rId16"/>
    <p:sldId id="395" r:id="rId17"/>
    <p:sldId id="389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6600CC"/>
    <a:srgbClr val="333333"/>
    <a:srgbClr val="292929"/>
    <a:srgbClr val="4D4D4D"/>
    <a:srgbClr val="1C1C1C"/>
    <a:srgbClr val="660033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39" autoAdjust="0"/>
    <p:restoredTop sz="97365" autoAdjust="0"/>
  </p:normalViewPr>
  <p:slideViewPr>
    <p:cSldViewPr>
      <p:cViewPr varScale="1">
        <p:scale>
          <a:sx n="81" d="100"/>
          <a:sy n="81" d="100"/>
        </p:scale>
        <p:origin x="123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1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CDCDFD4-F95E-44C5-9B67-3F64A0CEC670}" type="datetimeFigureOut">
              <a:rPr lang="zh-CN" altLang="en-US"/>
              <a:pPr>
                <a:defRPr/>
              </a:pPr>
              <a:t>2024/5/26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58038E2-BC06-4C1C-9CA9-DAC62E2638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9686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8038E2-BC06-4C1C-9CA9-DAC62E263827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532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8038E2-BC06-4C1C-9CA9-DAC62E263827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401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8038E2-BC06-4C1C-9CA9-DAC62E263827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490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8038E2-BC06-4C1C-9CA9-DAC62E263827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103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5668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5668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48415A-413F-4877-BD78-D763421769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154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1323E2-377C-434A-A41D-8D6AB6E7FE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5630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F1260-D7E6-4765-A057-28FEFAB296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1694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7C1AA-DBF1-4837-AE09-3DB6777A84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6236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7E742-B114-455B-B8A4-34295F6E2C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9681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056201-2EE0-46ED-9920-4B39FE7CD8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2232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6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B26E9-AD4F-4B06-980E-19ACD23F18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2492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D68A40-9E36-4B38-9E15-4E3B251C6A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3511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2AB56-F489-488E-BE6C-997EE9C3E1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6335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A61E84-60CD-4A4F-B8F0-007C4F9282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000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0625CE-4013-4DD8-871A-452A3ACAC0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824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C40886-80B4-4835-BDE3-4F773D21A8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537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36042-708C-4102-8EAC-C76FFDBC77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1241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7B8762-8368-473E-A987-22DC971894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5189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55B0A-7E2B-480D-B22F-F6062A77AA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9705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EF8815-8C43-4622-AE9E-655C6AC107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7698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3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4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5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5565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565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565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800877F5-E7F6-40C5-B388-8CF7E1B3E2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计算方法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27</a:t>
            </a:r>
            <a:r>
              <a:rPr lang="zh-CN" altLang="en-US" dirty="0"/>
              <a:t>日</a:t>
            </a:r>
          </a:p>
        </p:txBody>
      </p:sp>
      <p:sp>
        <p:nvSpPr>
          <p:cNvPr id="307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BAB60D8-411D-4964-A3B0-C9A3676CE115}" type="slidenum">
              <a:rPr lang="en-US" altLang="zh-CN" smtClean="0"/>
              <a:pPr eaLnBrk="1" hangingPunct="1"/>
              <a:t>1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最速下降法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zh-CN" altLang="en-US" dirty="0"/>
              <a:t>修正方向选取（下降得最快）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说明：选取目标函数在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(k)</a:t>
            </a:r>
            <a:r>
              <a:rPr lang="zh-CN" altLang="en-US" dirty="0"/>
              <a:t>点的切平面上的梯度下降最快的方向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pic>
        <p:nvPicPr>
          <p:cNvPr id="10244" name="图片 3" descr="204-1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4" y="2204864"/>
            <a:ext cx="7619747" cy="1196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8231CCD-DCC1-4FE3-A57A-AE18D2C283B2}" type="slidenum">
              <a:rPr lang="en-US" altLang="zh-CN" smtClean="0"/>
              <a:pPr eaLnBrk="1" hangingPunct="1"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2264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最速下降法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zh-CN" altLang="en-US" dirty="0"/>
              <a:t>修正幅度选取（下降得最多）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说明：沿着之前的方向调整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/>
              <a:t>能使得目标函数达到最小的幅度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pic>
        <p:nvPicPr>
          <p:cNvPr id="10245" name="图片 4" descr="204-2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245357"/>
            <a:ext cx="2786062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8231CCD-DCC1-4FE3-A57A-AE18D2C283B2}" type="slidenum">
              <a:rPr lang="en-US" altLang="zh-CN" smtClean="0"/>
              <a:pPr eaLnBrk="1" hangingPunct="1"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099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最速下降法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zh-CN" altLang="en-US" dirty="0"/>
              <a:t>修正方法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说明：两次迭代修正量是</a:t>
            </a:r>
            <a:r>
              <a:rPr lang="zh-CN" altLang="en-US" b="1" dirty="0">
                <a:solidFill>
                  <a:srgbClr val="7030A0"/>
                </a:solidFill>
              </a:rPr>
              <a:t>正交</a:t>
            </a:r>
            <a:r>
              <a:rPr lang="zh-CN" altLang="en-US" dirty="0"/>
              <a:t>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缺陷：每一步最速并非</a:t>
            </a:r>
            <a:r>
              <a:rPr lang="zh-CN" altLang="en-US" b="1" dirty="0">
                <a:solidFill>
                  <a:srgbClr val="7030A0"/>
                </a:solidFill>
              </a:rPr>
              <a:t>全局最速，不稳定</a:t>
            </a:r>
          </a:p>
        </p:txBody>
      </p:sp>
      <p:pic>
        <p:nvPicPr>
          <p:cNvPr id="10246" name="图片 5" descr="204-3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204864"/>
            <a:ext cx="50006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8231CCD-DCC1-4FE3-A57A-AE18D2C283B2}" type="slidenum">
              <a:rPr lang="en-US" altLang="zh-CN" smtClean="0"/>
              <a:pPr eaLnBrk="1" hangingPunct="1"/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8833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1F772F-1C2D-4471-BF58-37467D8B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上帝视角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C69B331C-28B8-4C35-AE91-333405797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467272"/>
            <a:ext cx="5099656" cy="4781128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170F8B-C899-41FA-80EC-774E55620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2AB56-F489-488E-BE6C-997EE9C3E12F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15788D8-AD2A-1FD1-42E7-75DA555E26DC}"/>
              </a:ext>
            </a:extLst>
          </p:cNvPr>
          <p:cNvCxnSpPr/>
          <p:nvPr/>
        </p:nvCxnSpPr>
        <p:spPr bwMode="auto">
          <a:xfrm flipV="1">
            <a:off x="4283968" y="1467272"/>
            <a:ext cx="2016224" cy="23937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9EAFA5B-1664-FAE7-E91F-FBC5A0443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2901" y="2132856"/>
            <a:ext cx="1295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FF6600"/>
                </a:solidFill>
              </a:rPr>
              <a:t>cg22.m</a:t>
            </a:r>
            <a:endParaRPr lang="zh-CN" altLang="en-US" sz="20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628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共轭梯度法（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Conjugate Gradient </a:t>
            </a:r>
            <a:b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US" altLang="zh-CN" dirty="0"/>
              <a:t>CG</a:t>
            </a:r>
            <a:r>
              <a:rPr lang="zh-CN" altLang="en-US" dirty="0"/>
              <a:t>方法）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600200"/>
                <a:ext cx="8712968" cy="4530725"/>
              </a:xfrm>
            </p:spPr>
            <p:txBody>
              <a:bodyPr/>
              <a:lstStyle/>
              <a:p>
                <a:r>
                  <a:rPr lang="zh-CN" altLang="en-US" dirty="0"/>
                  <a:t>每一步的搜索方向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zh-CN" altLang="en-US" dirty="0"/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zh-CN" altLang="en-US" dirty="0"/>
                  <a:t>共轭向量组</a:t>
                </a:r>
                <a:endParaRPr lang="en-US" altLang="zh-CN" dirty="0"/>
              </a:p>
              <a:p>
                <a:r>
                  <a:rPr lang="zh-CN" altLang="en-US" dirty="0"/>
                  <a:t>修正方向选取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修正幅度选取</a:t>
                </a:r>
                <a:endParaRPr lang="en-US" altLang="zh-CN" dirty="0"/>
              </a:p>
              <a:p>
                <a:pPr>
                  <a:buFont typeface="Wingdings" pitchFamily="2" charset="2"/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1126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600200"/>
                <a:ext cx="8712968" cy="4530725"/>
              </a:xfrm>
              <a:blipFill>
                <a:blip r:embed="rId2"/>
                <a:stretch>
                  <a:fillRect l="-1538" t="-1884" r="-6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68" name="图片 6" descr="20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420888"/>
            <a:ext cx="3571875" cy="173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图片 7" descr="206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869160"/>
            <a:ext cx="3364979" cy="1111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BFA4A86-71F7-4D1D-9B0C-527BD745D123}" type="slidenum">
              <a:rPr lang="en-US" altLang="zh-CN" smtClean="0"/>
              <a:pPr eaLnBrk="1" hangingPunct="1"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5746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共轭梯度法算法步骤</a:t>
            </a:r>
          </a:p>
        </p:txBody>
      </p:sp>
      <p:pic>
        <p:nvPicPr>
          <p:cNvPr id="12291" name="内容占位符 3" descr="207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2875" y="2071688"/>
            <a:ext cx="8801100" cy="3500437"/>
          </a:xfrm>
        </p:spPr>
      </p:pic>
      <p:sp>
        <p:nvSpPr>
          <p:cNvPr id="1229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593CDBD-C74C-4B58-865B-EE13C96EDCAC}" type="slidenum">
              <a:rPr lang="en-US" altLang="zh-CN" smtClean="0"/>
              <a:pPr eaLnBrk="1" hangingPunct="1"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1168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3B655-CFAC-4162-936D-C4FA9FEB7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CEA2099-D515-43D2-8B03-226C46633D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P210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10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</a:t>
                </a:r>
                <a:r>
                  <a:rPr lang="zh-CN" altLang="en-US" dirty="0"/>
                  <a:t>取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，用共轭梯度法求解线性方程组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CEA2099-D515-43D2-8B03-226C46633D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30" t="-1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A6505F-D8F3-48B3-9B64-C422B55E0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2AB56-F489-488E-BE6C-997EE9C3E12F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8719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实验四</a:t>
            </a:r>
          </a:p>
        </p:txBody>
      </p:sp>
      <p:sp>
        <p:nvSpPr>
          <p:cNvPr id="13315" name="Rectangle 3"/>
          <p:cNvSpPr txBox="1">
            <a:spLocks noChangeArrowheads="1"/>
          </p:cNvSpPr>
          <p:nvPr/>
        </p:nvSpPr>
        <p:spPr bwMode="auto">
          <a:xfrm>
            <a:off x="609600" y="17526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zh-CN" altLang="en-US" sz="3200" dirty="0"/>
              <a:t>任务：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</a:pPr>
            <a:r>
              <a:rPr lang="zh-CN" altLang="en-US" sz="2700" dirty="0"/>
              <a:t>自己编程实现共轭梯度求解任意线性方程组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zh-CN" altLang="en-US" sz="3200" dirty="0"/>
              <a:t>目的：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</a:pPr>
            <a:r>
              <a:rPr lang="zh-CN" altLang="en-US" sz="2700" dirty="0"/>
              <a:t>熟悉共轭梯度法的原理、方法和算法流程，以及实现过程中要注意的细节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zh-CN" altLang="en-US" sz="3200" dirty="0"/>
              <a:t>要求：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</a:pPr>
            <a:r>
              <a:rPr lang="zh-CN" altLang="en-US" sz="2700" dirty="0"/>
              <a:t>采用语言不限</a:t>
            </a:r>
            <a:endParaRPr lang="en-US" altLang="zh-CN" sz="2700" dirty="0"/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</a:pPr>
            <a:r>
              <a:rPr lang="zh-CN" altLang="en-US" sz="2700" b="1" dirty="0">
                <a:solidFill>
                  <a:srgbClr val="FF0000"/>
                </a:solidFill>
              </a:rPr>
              <a:t>详细阐述你对共轭梯度法的理解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</a:pPr>
            <a:r>
              <a:rPr lang="zh-CN" altLang="en-US" sz="2700" dirty="0"/>
              <a:t>提交实验报告进行关键点说明和体会</a:t>
            </a:r>
          </a:p>
        </p:txBody>
      </p:sp>
      <p:sp>
        <p:nvSpPr>
          <p:cNvPr id="1331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AC14703-A756-44E5-87A3-D25A9A6241F8}" type="slidenum">
              <a:rPr lang="en-US" altLang="zh-CN" smtClean="0"/>
              <a:pPr eaLnBrk="1" hangingPunct="1"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272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 解线性方程组的迭代法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/>
                </a:solidFill>
              </a:rPr>
              <a:t>引言</a:t>
            </a:r>
          </a:p>
          <a:p>
            <a:pPr eaLnBrk="1" hangingPunct="1"/>
            <a:r>
              <a:rPr lang="zh-CN" altLang="en-US" dirty="0">
                <a:solidFill>
                  <a:schemeClr val="bg2"/>
                </a:solidFill>
              </a:rPr>
              <a:t>基本迭代法</a:t>
            </a:r>
          </a:p>
          <a:p>
            <a:pPr eaLnBrk="1" hangingPunct="1"/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迭代法的收敛性</a:t>
            </a:r>
          </a:p>
          <a:p>
            <a:pPr lvl="1" eaLnBrk="1" hangingPunct="1"/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是否收敛</a:t>
            </a:r>
          </a:p>
          <a:p>
            <a:pPr lvl="1" eaLnBrk="1" hangingPunct="1"/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收敛速度</a:t>
            </a:r>
          </a:p>
          <a:p>
            <a:pPr eaLnBrk="1" hangingPunct="1"/>
            <a:r>
              <a:rPr lang="zh-CN" altLang="en-US" dirty="0"/>
              <a:t>共轭梯度法</a:t>
            </a:r>
          </a:p>
        </p:txBody>
      </p:sp>
      <p:sp>
        <p:nvSpPr>
          <p:cNvPr id="410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34E3A28-DB05-463E-9DD2-F900E2EB5BE7}" type="slidenum">
              <a:rPr lang="en-US" altLang="zh-CN" smtClean="0"/>
              <a:pPr eaLnBrk="1" hangingPunct="1"/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3"/>
          <p:cNvSpPr txBox="1">
            <a:spLocks noChangeArrowheads="1"/>
          </p:cNvSpPr>
          <p:nvPr/>
        </p:nvSpPr>
        <p:spPr bwMode="auto">
          <a:xfrm>
            <a:off x="593725" y="1285875"/>
            <a:ext cx="6651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itchFamily="18" charset="0"/>
              </a:rPr>
              <a:t>1</a:t>
            </a:r>
            <a:r>
              <a:rPr kumimoji="1" lang="zh-CN" altLang="en-US" sz="2400" b="1">
                <a:latin typeface="宋体" pitchFamily="2" charset="-122"/>
              </a:rPr>
              <a:t>．</a:t>
            </a:r>
            <a:r>
              <a:rPr kumimoji="1" lang="zh-CN" altLang="en-US" sz="2400" b="1">
                <a:latin typeface="Times New Roman" pitchFamily="18" charset="0"/>
              </a:rPr>
              <a:t> </a:t>
            </a:r>
            <a:r>
              <a:rPr kumimoji="1" lang="en-US" altLang="zh-CN" sz="2400" b="1" i="1">
                <a:latin typeface="Times New Roman" pitchFamily="18" charset="0"/>
              </a:rPr>
              <a:t>Jacobi</a:t>
            </a:r>
            <a:r>
              <a:rPr kumimoji="1" lang="zh-CN" altLang="en-US" sz="2400" b="1">
                <a:latin typeface="宋体" pitchFamily="2" charset="-122"/>
              </a:rPr>
              <a:t>迭代法、</a:t>
            </a:r>
            <a:r>
              <a:rPr kumimoji="1" lang="en-US" altLang="zh-CN" sz="2400" b="1" i="1">
                <a:latin typeface="Times New Roman" pitchFamily="18" charset="0"/>
              </a:rPr>
              <a:t>Gauss-Seidel</a:t>
            </a:r>
            <a:r>
              <a:rPr kumimoji="1" lang="zh-CN" altLang="en-US" sz="2400" b="1">
                <a:latin typeface="宋体" pitchFamily="2" charset="-122"/>
              </a:rPr>
              <a:t>迭代法和</a:t>
            </a:r>
            <a:r>
              <a:rPr kumimoji="1" lang="en-US" altLang="zh-CN" sz="2400" b="1">
                <a:latin typeface="Times New Roman" pitchFamily="18" charset="0"/>
              </a:rPr>
              <a:t>SOR</a:t>
            </a:r>
            <a:r>
              <a:rPr kumimoji="1" lang="zh-CN" altLang="en-US" sz="2400" b="1">
                <a:latin typeface="宋体" pitchFamily="2" charset="-122"/>
              </a:rPr>
              <a:t>法</a:t>
            </a:r>
            <a:r>
              <a:rPr kumimoji="1" lang="zh-CN" altLang="en-US" sz="2400" b="1">
                <a:latin typeface="Times New Roman" pitchFamily="18" charset="0"/>
              </a:rPr>
              <a:t> </a:t>
            </a:r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917575" y="1854200"/>
            <a:ext cx="7916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itchFamily="18" charset="0"/>
              </a:rPr>
              <a:t>——</a:t>
            </a:r>
            <a:r>
              <a:rPr kumimoji="1" lang="zh-CN" altLang="en-US" sz="2400" b="1">
                <a:latin typeface="宋体" pitchFamily="2" charset="-122"/>
              </a:rPr>
              <a:t>计算分量形式、矩阵形式以及它们的迭代矩阵表示；</a:t>
            </a:r>
            <a:r>
              <a:rPr kumimoji="1" lang="zh-CN" altLang="en-US" sz="2400" b="1">
                <a:latin typeface="Times New Roman" pitchFamily="18" charset="0"/>
              </a:rPr>
              <a:t> </a:t>
            </a:r>
          </a:p>
        </p:txBody>
      </p:sp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1116013" y="5445125"/>
            <a:ext cx="75596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宋体" pitchFamily="2" charset="-122"/>
              </a:rPr>
              <a:t>(4)</a:t>
            </a:r>
            <a:r>
              <a:rPr kumimoji="1" lang="zh-CN" altLang="en-US" sz="2400" b="1">
                <a:latin typeface="宋体" pitchFamily="2" charset="-122"/>
              </a:rPr>
              <a:t>线性方程组的系数矩阵为</a:t>
            </a:r>
            <a:r>
              <a:rPr kumimoji="1" lang="zh-CN" altLang="en-US" sz="2400" b="1">
                <a:solidFill>
                  <a:srgbClr val="7030A0"/>
                </a:solidFill>
                <a:latin typeface="宋体" pitchFamily="2" charset="-122"/>
              </a:rPr>
              <a:t>对称正定矩阵</a:t>
            </a:r>
            <a:r>
              <a:rPr kumimoji="1" lang="zh-CN" altLang="en-US" sz="2400" b="1">
                <a:latin typeface="宋体" pitchFamily="2" charset="-122"/>
              </a:rPr>
              <a:t>时，</a:t>
            </a:r>
            <a:r>
              <a:rPr kumimoji="1" lang="en-US" altLang="zh-CN" sz="2400" b="1" i="1">
                <a:latin typeface="Times New Roman" pitchFamily="18" charset="0"/>
              </a:rPr>
              <a:t>Jacobi</a:t>
            </a:r>
            <a:r>
              <a:rPr kumimoji="1" lang="zh-CN" altLang="en-US" sz="2400" b="1">
                <a:latin typeface="宋体" pitchFamily="2" charset="-122"/>
              </a:rPr>
              <a:t>迭代法、</a:t>
            </a:r>
            <a:r>
              <a:rPr kumimoji="1" lang="en-US" altLang="zh-CN" sz="2400" b="1" i="1">
                <a:latin typeface="Times New Roman" pitchFamily="18" charset="0"/>
              </a:rPr>
              <a:t>Gauss-Seidel</a:t>
            </a:r>
            <a:r>
              <a:rPr kumimoji="1" lang="zh-CN" altLang="en-US" sz="2400" b="1">
                <a:latin typeface="宋体" pitchFamily="2" charset="-122"/>
              </a:rPr>
              <a:t>迭代法和</a:t>
            </a:r>
            <a:r>
              <a:rPr kumimoji="1" lang="en-US" altLang="zh-CN" sz="2400" b="1">
                <a:latin typeface="Times New Roman" pitchFamily="18" charset="0"/>
              </a:rPr>
              <a:t>SOR</a:t>
            </a:r>
            <a:r>
              <a:rPr kumimoji="1" lang="zh-CN" altLang="en-US" sz="2400" b="1">
                <a:latin typeface="宋体" pitchFamily="2" charset="-122"/>
              </a:rPr>
              <a:t>法的重要结论。</a:t>
            </a:r>
            <a:r>
              <a:rPr kumimoji="1" lang="zh-CN" altLang="en-US" sz="2400" b="1">
                <a:latin typeface="Times New Roman" pitchFamily="18" charset="0"/>
              </a:rPr>
              <a:t> </a:t>
            </a:r>
          </a:p>
        </p:txBody>
      </p:sp>
      <p:sp>
        <p:nvSpPr>
          <p:cNvPr id="35845" name="Text Box 6"/>
          <p:cNvSpPr txBox="1">
            <a:spLocks noChangeArrowheads="1"/>
          </p:cNvSpPr>
          <p:nvPr/>
        </p:nvSpPr>
        <p:spPr bwMode="auto">
          <a:xfrm>
            <a:off x="615950" y="2852738"/>
            <a:ext cx="5697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itchFamily="18" charset="0"/>
              </a:rPr>
              <a:t>2</a:t>
            </a:r>
            <a:r>
              <a:rPr kumimoji="1" lang="zh-CN" altLang="en-US" sz="2400" b="1">
                <a:latin typeface="宋体" pitchFamily="2" charset="-122"/>
              </a:rPr>
              <a:t>．</a:t>
            </a:r>
            <a:r>
              <a:rPr kumimoji="1" lang="zh-CN" altLang="en-US" sz="2400" b="1">
                <a:latin typeface="Times New Roman" pitchFamily="18" charset="0"/>
              </a:rPr>
              <a:t> </a:t>
            </a:r>
            <a:r>
              <a:rPr kumimoji="1" lang="zh-CN" altLang="en-US" sz="2400" b="1">
                <a:latin typeface="宋体" pitchFamily="2" charset="-122"/>
              </a:rPr>
              <a:t>迭代法收敛性的判定定理和收敛速度</a:t>
            </a:r>
            <a:r>
              <a:rPr kumimoji="1" lang="zh-CN" altLang="en-US" sz="2400" b="1">
                <a:latin typeface="Times New Roman" pitchFamily="18" charset="0"/>
              </a:rPr>
              <a:t> </a:t>
            </a:r>
          </a:p>
        </p:txBody>
      </p:sp>
      <p:sp>
        <p:nvSpPr>
          <p:cNvPr id="35846" name="Text Box 7"/>
          <p:cNvSpPr txBox="1">
            <a:spLocks noChangeArrowheads="1"/>
          </p:cNvSpPr>
          <p:nvPr/>
        </p:nvSpPr>
        <p:spPr bwMode="auto">
          <a:xfrm>
            <a:off x="1116013" y="3309938"/>
            <a:ext cx="4092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宋体" pitchFamily="2" charset="-122"/>
              </a:rPr>
              <a:t>(1)</a:t>
            </a:r>
            <a:r>
              <a:rPr kumimoji="1" lang="zh-CN" altLang="en-US" sz="2400" b="1">
                <a:latin typeface="宋体" pitchFamily="2" charset="-122"/>
              </a:rPr>
              <a:t>迭代法收敛的</a:t>
            </a:r>
            <a:r>
              <a:rPr kumimoji="1" lang="zh-CN" altLang="en-US" sz="2400" b="1">
                <a:solidFill>
                  <a:srgbClr val="7030A0"/>
                </a:solidFill>
                <a:latin typeface="宋体" pitchFamily="2" charset="-122"/>
              </a:rPr>
              <a:t>充要</a:t>
            </a:r>
            <a:r>
              <a:rPr kumimoji="1" lang="zh-CN" altLang="en-US" sz="2400" b="1">
                <a:latin typeface="宋体" pitchFamily="2" charset="-122"/>
              </a:rPr>
              <a:t>条件；</a:t>
            </a:r>
            <a:r>
              <a:rPr kumimoji="1" lang="zh-CN" altLang="en-US" sz="2400" b="1">
                <a:latin typeface="Times New Roman" pitchFamily="18" charset="0"/>
              </a:rPr>
              <a:t> </a:t>
            </a:r>
          </a:p>
        </p:txBody>
      </p:sp>
      <p:sp>
        <p:nvSpPr>
          <p:cNvPr id="35847" name="Text Box 8"/>
          <p:cNvSpPr txBox="1">
            <a:spLocks noChangeArrowheads="1"/>
          </p:cNvSpPr>
          <p:nvPr/>
        </p:nvSpPr>
        <p:spPr bwMode="auto">
          <a:xfrm>
            <a:off x="1116013" y="3741738"/>
            <a:ext cx="7462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宋体" pitchFamily="2" charset="-122"/>
              </a:rPr>
              <a:t>(2)</a:t>
            </a:r>
            <a:r>
              <a:rPr kumimoji="1" lang="zh-CN" altLang="en-US" sz="2400" b="1">
                <a:latin typeface="宋体" pitchFamily="2" charset="-122"/>
              </a:rPr>
              <a:t>从迭代矩阵的</a:t>
            </a:r>
            <a:r>
              <a:rPr kumimoji="1" lang="zh-CN" altLang="en-US" sz="2400" b="1">
                <a:solidFill>
                  <a:srgbClr val="7030A0"/>
                </a:solidFill>
                <a:latin typeface="宋体" pitchFamily="2" charset="-122"/>
              </a:rPr>
              <a:t>范数</a:t>
            </a:r>
            <a:r>
              <a:rPr kumimoji="1" lang="zh-CN" altLang="en-US" sz="2400" b="1">
                <a:latin typeface="宋体" pitchFamily="2" charset="-122"/>
              </a:rPr>
              <a:t>判别迭代法的收敛性及其证明；</a:t>
            </a:r>
            <a:r>
              <a:rPr kumimoji="1" lang="zh-CN" altLang="en-US" sz="2400" b="1">
                <a:latin typeface="Times New Roman" pitchFamily="18" charset="0"/>
              </a:rPr>
              <a:t> </a:t>
            </a:r>
          </a:p>
        </p:txBody>
      </p:sp>
      <p:sp>
        <p:nvSpPr>
          <p:cNvPr id="35848" name="Text Box 9"/>
          <p:cNvSpPr txBox="1">
            <a:spLocks noChangeArrowheads="1"/>
          </p:cNvSpPr>
          <p:nvPr/>
        </p:nvSpPr>
        <p:spPr bwMode="auto">
          <a:xfrm>
            <a:off x="1125538" y="4230688"/>
            <a:ext cx="74834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宋体" pitchFamily="2" charset="-122"/>
              </a:rPr>
              <a:t>(3)</a:t>
            </a:r>
            <a:r>
              <a:rPr kumimoji="1" lang="zh-CN" altLang="en-US" sz="2400" b="1">
                <a:latin typeface="宋体" pitchFamily="2" charset="-122"/>
              </a:rPr>
              <a:t>线性方程组的系数矩阵为</a:t>
            </a:r>
            <a:r>
              <a:rPr kumimoji="1" lang="zh-CN" altLang="en-US" sz="2400" b="1">
                <a:solidFill>
                  <a:srgbClr val="7030A0"/>
                </a:solidFill>
                <a:latin typeface="宋体" pitchFamily="2" charset="-122"/>
              </a:rPr>
              <a:t>严格对角占优</a:t>
            </a:r>
            <a:r>
              <a:rPr kumimoji="1" lang="zh-CN" altLang="en-US" sz="2400" b="1">
                <a:latin typeface="宋体" pitchFamily="2" charset="-122"/>
              </a:rPr>
              <a:t>阵，则</a:t>
            </a:r>
            <a:r>
              <a:rPr kumimoji="1" lang="en-US" altLang="zh-CN" sz="2400" b="1" i="1">
                <a:latin typeface="Times New Roman" pitchFamily="18" charset="0"/>
              </a:rPr>
              <a:t>Jacobi</a:t>
            </a:r>
            <a:r>
              <a:rPr kumimoji="1" lang="zh-CN" altLang="en-US" sz="2400" b="1">
                <a:latin typeface="宋体" pitchFamily="2" charset="-122"/>
              </a:rPr>
              <a:t>迭代法、</a:t>
            </a:r>
            <a:r>
              <a:rPr kumimoji="1" lang="en-US" altLang="zh-CN" sz="2400" b="1" i="1">
                <a:latin typeface="Times New Roman" pitchFamily="18" charset="0"/>
              </a:rPr>
              <a:t>Gauss-Seidel</a:t>
            </a:r>
            <a:r>
              <a:rPr kumimoji="1" lang="zh-CN" altLang="en-US" sz="2400" b="1">
                <a:latin typeface="宋体" pitchFamily="2" charset="-122"/>
              </a:rPr>
              <a:t>迭代法对任意初始向量均收敛；该定理的证明．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35849" name="Rectangle 10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zh-CN" altLang="en-US" sz="3400" b="1">
                <a:solidFill>
                  <a:schemeClr val="tx1"/>
                </a:solidFill>
                <a:latin typeface="宋体" pitchFamily="2" charset="-122"/>
              </a:rPr>
              <a:t>小节</a:t>
            </a:r>
          </a:p>
        </p:txBody>
      </p:sp>
      <p:sp>
        <p:nvSpPr>
          <p:cNvPr id="3585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CD01591-0725-4884-B790-B25ED1ED0357}" type="slidenum">
              <a:rPr lang="en-US" altLang="zh-CN" smtClean="0"/>
              <a:pPr eaLnBrk="1" hangingPunct="1"/>
              <a:t>3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太长不看版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共轭梯度是一种优化算法（求极值）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用于求解线性方程组的适用对象：系数矩阵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/>
              <a:t>是对称正定的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指导思想：把求方程组的解问题转化为求一个二次函数的极（小）值点的问题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求极值点的方法：最速下降、共轭梯度法</a:t>
            </a:r>
          </a:p>
        </p:txBody>
      </p:sp>
      <p:sp>
        <p:nvSpPr>
          <p:cNvPr id="614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92B15D0-0F78-41C5-84B0-39F269D483F8}" type="slidenum">
              <a:rPr lang="en-US" altLang="zh-CN" smtClean="0"/>
              <a:pPr eaLnBrk="1" hangingPunct="1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1233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7A0E0BA-4341-4FF8-AC40-FCCEB549A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zh-CN" altLang="en-US" dirty="0"/>
              <a:t>共轭梯度是一种优化算法（求极值）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4D3D09-9A8C-410F-AD59-245F56F32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优化问题：多变量目标函数求极值</a:t>
            </a:r>
            <a:endParaRPr lang="en-US" altLang="zh-CN" dirty="0"/>
          </a:p>
          <a:p>
            <a:r>
              <a:rPr lang="zh-CN" altLang="en-US" dirty="0"/>
              <a:t>类似于最佳平方逼近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389E78-7A5C-4BBB-BE27-1CA103C1A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2AB56-F489-488E-BE6C-997EE9C3E12F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7" name="Picture 4" descr="最佳平方逼近函数">
            <a:extLst>
              <a:ext uri="{FF2B5EF4-FFF2-40B4-BE49-F238E27FC236}">
                <a16:creationId xmlns:a16="http://schemas.microsoft.com/office/drawing/2014/main" id="{514294C4-891D-4F54-8122-4EBAC9BB6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2927350"/>
            <a:ext cx="7696200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5244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E8F1D-C328-43D7-B7B9-FA5031BE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何谓“共轭”？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D1DFDAA-B448-4F2E-B7C7-A880433774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向量的共轭</a:t>
                </a:r>
                <a:endParaRPr lang="en-US" altLang="zh-CN" dirty="0"/>
              </a:p>
              <a:p>
                <a:r>
                  <a:rPr lang="zh-CN" altLang="en-US" dirty="0"/>
                  <a:t>有条件的垂直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互为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zh-CN" altLang="en-US" dirty="0"/>
                  <a:t>共轭向量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zh-CN" altLang="en-US" dirty="0"/>
                  <a:t>正交的</a:t>
                </a:r>
                <a:endParaRPr lang="en-US" altLang="zh-CN" dirty="0"/>
              </a:p>
              <a:p>
                <a:r>
                  <a:rPr lang="zh-CN" altLang="en-US" dirty="0"/>
                  <a:t>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dirty="0"/>
                  <a:t>时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zh-CN" altLang="en-US" dirty="0"/>
                  <a:t>共轭性就是一般的正交性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用迭代法求解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D1DFDAA-B448-4F2E-B7C7-A880433774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30" t="-2153" b="-71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F5FB16-3FBB-4FCB-90B6-3D47A71A2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2AB56-F489-488E-BE6C-997EE9C3E12F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9088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与方程组等价的变分问题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构造一个二次函数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这个二次函数的极小值点就是方程的解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旁证：</a:t>
            </a:r>
          </a:p>
        </p:txBody>
      </p:sp>
      <p:pic>
        <p:nvPicPr>
          <p:cNvPr id="7172" name="图片 3" descr="2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1" t="8929" r="21800" b="77380"/>
          <a:stretch>
            <a:fillRect/>
          </a:stretch>
        </p:blipFill>
        <p:spPr bwMode="auto">
          <a:xfrm>
            <a:off x="785813" y="2357438"/>
            <a:ext cx="756285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4" descr="203-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9" t="28798" r="7579" b="57710"/>
          <a:stretch>
            <a:fillRect/>
          </a:stretch>
        </p:blipFill>
        <p:spPr bwMode="auto">
          <a:xfrm>
            <a:off x="571500" y="4000500"/>
            <a:ext cx="808196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图片 5" descr="2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5" t="30469" r="42599" b="53104"/>
          <a:stretch>
            <a:fillRect/>
          </a:stretch>
        </p:blipFill>
        <p:spPr bwMode="auto">
          <a:xfrm>
            <a:off x="2143125" y="5214938"/>
            <a:ext cx="6167438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9FE56CB-E4BE-4729-9A26-73C9222EE80E}" type="slidenum">
              <a:rPr lang="en-US" altLang="zh-CN" smtClean="0"/>
              <a:pPr eaLnBrk="1" hangingPunct="1"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7888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504151E2-A17D-4CBC-9C2B-04433106DD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400" dirty="0"/>
                  <a:t>一元线性方程（组）</a:t>
                </a:r>
                <a:endParaRPr lang="en-US" altLang="zh-CN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=1,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br>
                  <a:rPr lang="en-US" altLang="zh-CN" sz="2000" b="0" dirty="0"/>
                </a:br>
                <a14:m>
                  <m:oMath xmlns:m="http://schemas.openxmlformats.org/officeDocument/2006/math"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2000" dirty="0"/>
              </a:p>
              <a:p>
                <a:r>
                  <a:rPr lang="zh-CN" altLang="en-US" sz="2400" dirty="0"/>
                  <a:t>二元线性方程组</a:t>
                </a:r>
                <a:endParaRPr lang="en-US" altLang="zh-CN" sz="2400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=5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=4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br>
                  <a:rPr lang="en-US" altLang="zh-CN" sz="2000" b="0" dirty="0"/>
                </a:br>
                <a14:m>
                  <m:oMath xmlns:m="http://schemas.openxmlformats.org/officeDocument/2006/math"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CN" sz="2000" dirty="0"/>
              </a:p>
              <a:p>
                <a:r>
                  <a:rPr lang="zh-CN" altLang="en-US" sz="2400" dirty="0"/>
                  <a:t>如果不正定</a:t>
                </a:r>
                <a:endParaRPr lang="en-US" altLang="zh-CN" sz="2400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=4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br>
                  <a:rPr lang="en-US" altLang="zh-CN" sz="2000" dirty="0"/>
                </a:b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504151E2-A17D-4CBC-9C2B-04433106DD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480" b="-44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构造出的二次型是什么？</a:t>
            </a:r>
          </a:p>
        </p:txBody>
      </p:sp>
      <p:sp>
        <p:nvSpPr>
          <p:cNvPr id="8199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A63A12E-0681-47FB-9D45-BD149F16E778}" type="slidenum">
              <a:rPr lang="en-US" altLang="zh-CN" smtClean="0"/>
              <a:pPr eaLnBrk="1" hangingPunct="1"/>
              <a:t>8</a:t>
            </a:fld>
            <a:endParaRPr lang="en-US" altLang="zh-CN"/>
          </a:p>
        </p:txBody>
      </p:sp>
      <p:sp>
        <p:nvSpPr>
          <p:cNvPr id="8196" name="TextBox 6"/>
          <p:cNvSpPr txBox="1">
            <a:spLocks noChangeArrowheads="1"/>
          </p:cNvSpPr>
          <p:nvPr/>
        </p:nvSpPr>
        <p:spPr bwMode="auto">
          <a:xfrm>
            <a:off x="3707904" y="1609564"/>
            <a:ext cx="1295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FF6600"/>
                </a:solidFill>
              </a:rPr>
              <a:t>cg1.m</a:t>
            </a:r>
            <a:endParaRPr lang="zh-CN" altLang="en-US" sz="2000" b="1" dirty="0">
              <a:solidFill>
                <a:srgbClr val="FF6600"/>
              </a:solidFill>
            </a:endParaRPr>
          </a:p>
        </p:txBody>
      </p:sp>
      <p:sp>
        <p:nvSpPr>
          <p:cNvPr id="8197" name="TextBox 6"/>
          <p:cNvSpPr txBox="1">
            <a:spLocks noChangeArrowheads="1"/>
          </p:cNvSpPr>
          <p:nvPr/>
        </p:nvSpPr>
        <p:spPr bwMode="auto">
          <a:xfrm>
            <a:off x="3203848" y="2976563"/>
            <a:ext cx="1295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FF6600"/>
                </a:solidFill>
              </a:rPr>
              <a:t>cg2.m</a:t>
            </a:r>
            <a:endParaRPr lang="zh-CN" altLang="en-US" sz="2000" b="1" dirty="0">
              <a:solidFill>
                <a:srgbClr val="FF6600"/>
              </a:solidFill>
            </a:endParaRPr>
          </a:p>
        </p:txBody>
      </p:sp>
      <p:sp>
        <p:nvSpPr>
          <p:cNvPr id="8198" name="TextBox 6"/>
          <p:cNvSpPr txBox="1">
            <a:spLocks noChangeArrowheads="1"/>
          </p:cNvSpPr>
          <p:nvPr/>
        </p:nvSpPr>
        <p:spPr bwMode="auto">
          <a:xfrm>
            <a:off x="2627784" y="4562782"/>
            <a:ext cx="12954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dirty="0" err="1">
                <a:solidFill>
                  <a:srgbClr val="FF6600"/>
                </a:solidFill>
              </a:rPr>
              <a:t>cg.m</a:t>
            </a:r>
            <a:endParaRPr lang="zh-CN" altLang="en-US" sz="20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950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求极小值点的方法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选取初始点（任意）</a:t>
            </a:r>
            <a:endParaRPr lang="en-US" altLang="zh-CN"/>
          </a:p>
          <a:p>
            <a:endParaRPr lang="en-US" altLang="zh-CN"/>
          </a:p>
          <a:p>
            <a:r>
              <a:rPr lang="zh-CN" altLang="en-US" b="1">
                <a:solidFill>
                  <a:srgbClr val="7030A0"/>
                </a:solidFill>
              </a:rPr>
              <a:t>选修正方向</a:t>
            </a:r>
            <a:endParaRPr lang="en-US" altLang="zh-CN" b="1">
              <a:solidFill>
                <a:srgbClr val="7030A0"/>
              </a:solidFill>
            </a:endParaRPr>
          </a:p>
          <a:p>
            <a:endParaRPr lang="en-US" altLang="zh-CN"/>
          </a:p>
          <a:p>
            <a:r>
              <a:rPr lang="zh-CN" altLang="en-US" b="1">
                <a:solidFill>
                  <a:srgbClr val="7030A0"/>
                </a:solidFill>
              </a:rPr>
              <a:t>确定修正幅度</a:t>
            </a:r>
            <a:endParaRPr lang="en-US" altLang="zh-CN" b="1">
              <a:solidFill>
                <a:srgbClr val="7030A0"/>
              </a:solidFill>
            </a:endParaRPr>
          </a:p>
          <a:p>
            <a:endParaRPr lang="en-US" altLang="zh-CN"/>
          </a:p>
          <a:p>
            <a:r>
              <a:rPr lang="zh-CN" altLang="en-US"/>
              <a:t>以修正后的点为基础重复上面两步</a:t>
            </a:r>
          </a:p>
        </p:txBody>
      </p:sp>
      <p:sp>
        <p:nvSpPr>
          <p:cNvPr id="922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BC1CF68-4937-4D53-883D-7753E92D6AB3}" type="slidenum">
              <a:rPr lang="en-US" altLang="zh-CN" smtClean="0"/>
              <a:pPr eaLnBrk="1" hangingPunct="1"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3260924"/>
      </p:ext>
    </p:extLst>
  </p:cSld>
  <p:clrMapOvr>
    <a:masterClrMapping/>
  </p:clrMapOvr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7385</TotalTime>
  <Words>588</Words>
  <Application>Microsoft Office PowerPoint</Application>
  <PresentationFormat>全屏显示(4:3)</PresentationFormat>
  <Paragraphs>132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宋体</vt:lpstr>
      <vt:lpstr>Arial</vt:lpstr>
      <vt:lpstr>Calibri</vt:lpstr>
      <vt:lpstr>Cambria Math</vt:lpstr>
      <vt:lpstr>Times New Roman</vt:lpstr>
      <vt:lpstr>Wingdings</vt:lpstr>
      <vt:lpstr>Watermark</vt:lpstr>
      <vt:lpstr>计算方法</vt:lpstr>
      <vt:lpstr>第6章 解线性方程组的迭代法</vt:lpstr>
      <vt:lpstr>小节</vt:lpstr>
      <vt:lpstr>太长不看版</vt:lpstr>
      <vt:lpstr>共轭梯度是一种优化算法（求极值）</vt:lpstr>
      <vt:lpstr>何谓“共轭”？</vt:lpstr>
      <vt:lpstr>与方程组等价的变分问题</vt:lpstr>
      <vt:lpstr>构造出的二次型是什么？</vt:lpstr>
      <vt:lpstr>求极小值点的方法</vt:lpstr>
      <vt:lpstr>最速下降法</vt:lpstr>
      <vt:lpstr>最速下降法</vt:lpstr>
      <vt:lpstr>最速下降法</vt:lpstr>
      <vt:lpstr>上帝视角</vt:lpstr>
      <vt:lpstr>共轭梯度法（Conjugate Gradient  CG方法）</vt:lpstr>
      <vt:lpstr>共轭梯度法算法步骤</vt:lpstr>
      <vt:lpstr>作业</vt:lpstr>
      <vt:lpstr>实验四</vt:lpstr>
    </vt:vector>
  </TitlesOfParts>
  <Company>ww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fmzou</dc:creator>
  <cp:lastModifiedBy>颖 鞠</cp:lastModifiedBy>
  <cp:revision>732</cp:revision>
  <dcterms:created xsi:type="dcterms:W3CDTF">2003-10-30T10:30:42Z</dcterms:created>
  <dcterms:modified xsi:type="dcterms:W3CDTF">2024-05-26T09:53:03Z</dcterms:modified>
</cp:coreProperties>
</file>