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sldIdLst>
    <p:sldId id="256" r:id="rId2"/>
    <p:sldId id="284" r:id="rId3"/>
    <p:sldId id="282" r:id="rId4"/>
    <p:sldId id="287" r:id="rId5"/>
    <p:sldId id="257" r:id="rId6"/>
    <p:sldId id="28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85" r:id="rId22"/>
    <p:sldId id="286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067E0B0-3859-4568-8F4F-EA6B4E414BD9}" type="datetimeFigureOut">
              <a:rPr lang="zh-CN" altLang="en-US"/>
              <a:pPr>
                <a:defRPr/>
              </a:pPr>
              <a:t>2024/3/19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9FD8F09-1607-4AA8-B558-C4726963E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85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246C-B958-4D9B-967E-95FF897F16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4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71B7B-BD0A-4085-9566-C1B590D9E4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62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A947-BE04-4BFC-BAF4-CF5D7321D2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89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96DFF-26F0-4D23-A6FA-EB37D250D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59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9B304-A2B7-4A33-A2D2-2B6B1FB525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55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BB036-133C-44C7-B3E1-6F1DFF41F7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21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E9913-C77A-4C90-89DC-B575B4D75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3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C8987-53BA-476B-898A-8EFE8FF545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7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C8E2-1727-493A-8F4A-FA31F12324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04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42013-FE0A-48EF-B174-06E1F44391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78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8504D-D1EB-4D45-9253-154E99F7C3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78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28DA2-C491-4BAF-881C-626A0A6534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37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C02BE-5DEB-42AF-9702-7C0A98C92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44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04147BA-070B-484E-8F35-D09BAECFB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6860824-8835-4739-8B8E-5BCD2EA25187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如何求得正交多项式？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49325" y="1676400"/>
            <a:ext cx="7661275" cy="4419600"/>
          </a:xfrm>
        </p:spPr>
        <p:txBody>
          <a:bodyPr/>
          <a:lstStyle/>
          <a:p>
            <a:pPr eaLnBrk="1" hangingPunct="1"/>
            <a:r>
              <a:rPr lang="zh-CN" altLang="en-US" sz="1800" b="1">
                <a:solidFill>
                  <a:srgbClr val="660066"/>
                </a:solidFill>
              </a:rPr>
              <a:t>我们已经有一组线性无关的多项式，幂函数：</a:t>
            </a:r>
            <a:r>
              <a:rPr lang="en-US" altLang="zh-CN" sz="1800" b="1" i="1">
                <a:solidFill>
                  <a:srgbClr val="660066"/>
                </a:solidFill>
                <a:latin typeface="Times New Roman" pitchFamily="18" charset="0"/>
              </a:rPr>
              <a:t>1</a:t>
            </a:r>
            <a:r>
              <a:rPr lang="zh-CN" altLang="en-US" sz="1800" b="1" i="1">
                <a:solidFill>
                  <a:srgbClr val="660066"/>
                </a:solidFill>
                <a:latin typeface="Times New Roman" pitchFamily="18" charset="0"/>
              </a:rPr>
              <a:t>，</a:t>
            </a:r>
            <a:r>
              <a:rPr lang="en-US" altLang="zh-CN" sz="1800" b="1" i="1">
                <a:solidFill>
                  <a:srgbClr val="660066"/>
                </a:solidFill>
                <a:latin typeface="Times New Roman" pitchFamily="18" charset="0"/>
              </a:rPr>
              <a:t>x</a:t>
            </a:r>
            <a:r>
              <a:rPr lang="zh-CN" altLang="en-US" sz="1800" b="1" i="1">
                <a:solidFill>
                  <a:srgbClr val="660066"/>
                </a:solidFill>
                <a:latin typeface="Times New Roman" pitchFamily="18" charset="0"/>
              </a:rPr>
              <a:t>，</a:t>
            </a:r>
            <a:r>
              <a:rPr lang="en-US" altLang="zh-CN" sz="1800" b="1" i="1">
                <a:solidFill>
                  <a:srgbClr val="660066"/>
                </a:solidFill>
                <a:latin typeface="Times New Roman" pitchFamily="18" charset="0"/>
              </a:rPr>
              <a:t>x</a:t>
            </a:r>
            <a:r>
              <a:rPr lang="en-US" altLang="zh-CN" sz="1800" b="1" i="1" baseline="30000">
                <a:solidFill>
                  <a:srgbClr val="660066"/>
                </a:solidFill>
                <a:latin typeface="Times New Roman" pitchFamily="18" charset="0"/>
              </a:rPr>
              <a:t>2</a:t>
            </a:r>
            <a:r>
              <a:rPr lang="zh-CN" altLang="en-US" sz="1800" b="1" i="1">
                <a:solidFill>
                  <a:srgbClr val="660066"/>
                </a:solidFill>
                <a:latin typeface="Times New Roman" pitchFamily="18" charset="0"/>
              </a:rPr>
              <a:t>，</a:t>
            </a:r>
            <a:r>
              <a:rPr lang="en-US" altLang="zh-CN" sz="1800" b="1" i="1">
                <a:solidFill>
                  <a:srgbClr val="660066"/>
                </a:solidFill>
                <a:latin typeface="Times New Roman" pitchFamily="18" charset="0"/>
              </a:rPr>
              <a:t>…</a:t>
            </a:r>
            <a:r>
              <a:rPr lang="zh-CN" altLang="en-US" sz="1800" b="1" i="1">
                <a:solidFill>
                  <a:srgbClr val="660066"/>
                </a:solidFill>
                <a:latin typeface="Times New Roman" pitchFamily="18" charset="0"/>
              </a:rPr>
              <a:t>，</a:t>
            </a:r>
            <a:r>
              <a:rPr lang="en-US" altLang="zh-CN" sz="1800" b="1" i="1">
                <a:solidFill>
                  <a:srgbClr val="660066"/>
                </a:solidFill>
                <a:latin typeface="Times New Roman" pitchFamily="18" charset="0"/>
              </a:rPr>
              <a:t>x</a:t>
            </a:r>
            <a:r>
              <a:rPr lang="en-US" altLang="zh-CN" sz="1800" b="1" i="1" baseline="30000">
                <a:solidFill>
                  <a:srgbClr val="660066"/>
                </a:solidFill>
                <a:latin typeface="Times New Roman" pitchFamily="18" charset="0"/>
              </a:rPr>
              <a:t>n</a:t>
            </a:r>
          </a:p>
        </p:txBody>
      </p:sp>
      <p:pic>
        <p:nvPicPr>
          <p:cNvPr id="15364" name="Picture 4" descr="正交化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46760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9720BC-96D0-411F-AAD0-0ABD323357F5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pic>
        <p:nvPicPr>
          <p:cNvPr id="6" name="Picture 5" descr="C:\Documents and Settings\fifo\Local Settings\Temporary Internet Files\Content.IE5\APNIT11T\MCj0282176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057400"/>
            <a:ext cx="514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以上正交多项式序列性质</a:t>
            </a:r>
          </a:p>
        </p:txBody>
      </p:sp>
      <p:pic>
        <p:nvPicPr>
          <p:cNvPr id="16387" name="Picture 4" descr="正交化性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772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21AA35-25F2-4B63-8D67-EE4DD111A2E4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注意：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前述方法是一个构造正交多项式序列的</a:t>
            </a:r>
            <a:r>
              <a:rPr lang="zh-CN" altLang="en-US" b="1">
                <a:solidFill>
                  <a:srgbClr val="660066"/>
                </a:solidFill>
              </a:rPr>
              <a:t>通用</a:t>
            </a:r>
            <a:r>
              <a:rPr lang="zh-CN" altLang="en-US"/>
              <a:t>方法</a:t>
            </a:r>
          </a:p>
          <a:p>
            <a:pPr eaLnBrk="1" hangingPunct="1"/>
            <a:r>
              <a:rPr lang="zh-CN" altLang="en-US"/>
              <a:t>因为多项式的内积定义与</a:t>
            </a:r>
            <a:r>
              <a:rPr lang="zh-CN" altLang="en-US" b="1">
                <a:solidFill>
                  <a:srgbClr val="660066"/>
                </a:solidFill>
              </a:rPr>
              <a:t>权函数</a:t>
            </a:r>
            <a:r>
              <a:rPr lang="el-GR" altLang="zh-CN" b="1" i="1">
                <a:solidFill>
                  <a:srgbClr val="660066"/>
                </a:solidFill>
                <a:latin typeface="Times New Roman" pitchFamily="18" charset="0"/>
              </a:rPr>
              <a:t>ρ</a:t>
            </a:r>
            <a:r>
              <a:rPr lang="en-US" altLang="zh-CN" b="1" i="1">
                <a:solidFill>
                  <a:srgbClr val="660066"/>
                </a:solidFill>
                <a:latin typeface="Times New Roman" pitchFamily="18" charset="0"/>
              </a:rPr>
              <a:t>(x)</a:t>
            </a:r>
            <a:r>
              <a:rPr lang="zh-CN" altLang="en-US">
                <a:latin typeface="宋体" pitchFamily="2" charset="-122"/>
              </a:rPr>
              <a:t>和</a:t>
            </a:r>
            <a:r>
              <a:rPr lang="zh-CN" altLang="en-US" b="1">
                <a:solidFill>
                  <a:srgbClr val="660066"/>
                </a:solidFill>
              </a:rPr>
              <a:t>区间</a:t>
            </a:r>
            <a:r>
              <a:rPr lang="zh-CN" altLang="en-US">
                <a:latin typeface="宋体" pitchFamily="2" charset="-122"/>
              </a:rPr>
              <a:t>有关，所以取不同的权函数和区间，所构造出的正交多项式序列是不同的</a:t>
            </a:r>
          </a:p>
          <a:p>
            <a:pPr eaLnBrk="1" hangingPunct="1"/>
            <a:r>
              <a:rPr lang="zh-CN" altLang="en-US">
                <a:latin typeface="宋体" pitchFamily="2" charset="-122"/>
              </a:rPr>
              <a:t>对于一些特别的权函数，已有成熟的结论</a:t>
            </a:r>
            <a:r>
              <a:rPr lang="en-US" altLang="zh-CN">
                <a:latin typeface="宋体" pitchFamily="2" charset="-122"/>
              </a:rPr>
              <a:t>——</a:t>
            </a:r>
            <a:endParaRPr lang="el-GR" altLang="zh-CN">
              <a:latin typeface="宋体" pitchFamily="2" charset="-122"/>
            </a:endParaRP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6DB20F-5EF1-4115-88BD-974A90993253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勒让德多项式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299EA3-F122-4740-810E-9C1E98F549D7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81000" y="1978982"/>
            <a:ext cx="3429000" cy="457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1200"/>
                <a:ext cx="8305799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/>
                  <a:t>区间</a:t>
                </a:r>
                <a:r>
                  <a:rPr lang="en-US" altLang="zh-CN" sz="2000" dirty="0"/>
                  <a:t>[-1,1]</a:t>
                </a:r>
                <a:r>
                  <a:rPr lang="zh-CN" altLang="en-US" sz="2000" dirty="0"/>
                  <a:t>，权函数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)≡1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简单表达式为：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=1,2,⋯)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所以首项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/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!)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若希望让首项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/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，则可将形式变换为：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1200"/>
                <a:ext cx="8305799" cy="4114800"/>
              </a:xfrm>
              <a:blipFill>
                <a:blip r:embed="rId2"/>
                <a:stretch>
                  <a:fillRect l="-734" t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勒让德多项式的性质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递推性</a:t>
            </a:r>
          </a:p>
        </p:txBody>
      </p:sp>
      <p:pic>
        <p:nvPicPr>
          <p:cNvPr id="20484" name="Picture 4" descr="递推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5"/>
          <a:stretch>
            <a:fillRect/>
          </a:stretch>
        </p:blipFill>
        <p:spPr bwMode="auto">
          <a:xfrm>
            <a:off x="838200" y="2882900"/>
            <a:ext cx="8077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C:\Documents and Settings\fifo\Local Settings\Temporary Internet Files\Content.IE5\APNIT11T\MCj0282176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4872038"/>
            <a:ext cx="514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D99223-8C48-4A08-A6FD-D1283334DDDF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勒让德多项式的性质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75075" cy="4648200"/>
          </a:xfrm>
        </p:spPr>
        <p:txBody>
          <a:bodyPr/>
          <a:lstStyle/>
          <a:p>
            <a:pPr eaLnBrk="1" hangingPunct="1"/>
            <a:r>
              <a:rPr lang="zh-CN" altLang="en-US"/>
              <a:t>正交性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奇偶性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证明自学</a:t>
            </a:r>
          </a:p>
          <a:p>
            <a:pPr eaLnBrk="1" hangingPunct="1"/>
            <a:r>
              <a:rPr lang="zh-CN" altLang="en-US"/>
              <a:t>示例：</a:t>
            </a:r>
            <a:r>
              <a:rPr lang="en-US" altLang="zh-CN"/>
              <a:t>lgd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2590800"/>
          <a:ext cx="44958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86000" imgH="584200" progId="Equation.3">
                  <p:embed/>
                </p:oleObj>
              </mc:Choice>
              <mc:Fallback>
                <p:oleObj name="公式" r:id="rId2" imgW="22860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44958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4343400"/>
          <a:ext cx="2743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57300" imgH="241300" progId="Equation.3">
                  <p:embed/>
                </p:oleObj>
              </mc:Choice>
              <mc:Fallback>
                <p:oleObj name="公式" r:id="rId4" imgW="12573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27432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A218E36-C9A4-4B0B-9ABE-7A86EEB75025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  <p:pic>
        <p:nvPicPr>
          <p:cNvPr id="2" name="Picture 5" descr="C:\Documents and Settings\fifo\Local Settings\Temporary Internet Files\Content.IE5\APNIT11T\MCj02821760000[1].wmf">
            <a:extLst>
              <a:ext uri="{FF2B5EF4-FFF2-40B4-BE49-F238E27FC236}">
                <a16:creationId xmlns:a16="http://schemas.microsoft.com/office/drawing/2014/main" id="{C66778AA-F95A-420B-4EF3-5D046A4F7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855913"/>
            <a:ext cx="514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勒让德多项式的性质</a:t>
            </a:r>
          </a:p>
        </p:txBody>
      </p:sp>
      <p:pic>
        <p:nvPicPr>
          <p:cNvPr id="21507" name="Picture 4" descr="实零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7056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EA4DA6-95F6-43E9-9604-78ECD5975A79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切比雪夫多项式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9325" y="4876800"/>
            <a:ext cx="7661275" cy="1219200"/>
          </a:xfrm>
        </p:spPr>
        <p:txBody>
          <a:bodyPr/>
          <a:lstStyle/>
          <a:p>
            <a:pPr eaLnBrk="1" hangingPunct="1"/>
            <a:r>
              <a:rPr lang="en-US" altLang="zh-CN"/>
              <a:t>chbs  chbs1</a:t>
            </a:r>
          </a:p>
        </p:txBody>
      </p:sp>
      <p:pic>
        <p:nvPicPr>
          <p:cNvPr id="22532" name="Picture 4" descr="切比雪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9248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0B9CD4-6B73-4E06-877D-CBA6C13016A1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676400" y="2727960"/>
            <a:ext cx="5029200" cy="85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切比雪夫多项式性质</a:t>
            </a:r>
          </a:p>
        </p:txBody>
      </p:sp>
      <p:pic>
        <p:nvPicPr>
          <p:cNvPr id="23555" name="Picture 4" descr="切比雪夫递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00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C:\Documents and Settings\fifo\Local Settings\Temporary Internet Files\Content.IE5\APNIT11T\MCj0282176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13" y="4194175"/>
            <a:ext cx="514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B11F9D1-3B1F-4763-B814-A97F25047267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切比雪夫多项式性质</a:t>
            </a:r>
          </a:p>
        </p:txBody>
      </p:sp>
      <p:pic>
        <p:nvPicPr>
          <p:cNvPr id="24579" name="Picture 4" descr="切比雪夫正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5532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691746-CCF2-4DC6-A4B3-A2DA5031D1A7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7848600" cy="1143000"/>
          </a:xfrm>
        </p:spPr>
        <p:txBody>
          <a:bodyPr/>
          <a:lstStyle/>
          <a:p>
            <a:pPr eaLnBrk="1" hangingPunct="1"/>
            <a:r>
              <a:rPr lang="zh-CN" altLang="en-US" sz="3600"/>
              <a:t>第</a:t>
            </a:r>
            <a:r>
              <a:rPr lang="en-US" altLang="zh-CN" sz="3600"/>
              <a:t>3</a:t>
            </a:r>
            <a:r>
              <a:rPr lang="zh-CN" altLang="en-US" sz="3600"/>
              <a:t>章 函数逼近与快速傅里叶变换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函数逼近的基本概念</a:t>
            </a:r>
          </a:p>
          <a:p>
            <a:pPr eaLnBrk="1" hangingPunct="1"/>
            <a:r>
              <a:rPr lang="zh-CN" altLang="en-US"/>
              <a:t>正交多项式</a:t>
            </a:r>
            <a:endParaRPr lang="en-US" altLang="zh-CN"/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最佳一致逼近（多项式）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最佳平方逼近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最小二乘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有理逼近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三角逼近与</a:t>
            </a:r>
            <a:r>
              <a:rPr lang="en-US" altLang="zh-CN">
                <a:solidFill>
                  <a:srgbClr val="8E8C46"/>
                </a:solidFill>
              </a:rPr>
              <a:t>FFT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8326558-1727-49E8-8801-F202C05B936B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切比雪夫多项式性质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奇偶性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零点</a:t>
            </a:r>
          </a:p>
        </p:txBody>
      </p:sp>
      <p:pic>
        <p:nvPicPr>
          <p:cNvPr id="25604" name="Picture 5" descr="切比雪夫性质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47"/>
          <a:stretch>
            <a:fillRect/>
          </a:stretch>
        </p:blipFill>
        <p:spPr bwMode="auto">
          <a:xfrm>
            <a:off x="1143000" y="274320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切比雪夫性质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3"/>
          <a:stretch>
            <a:fillRect/>
          </a:stretch>
        </p:blipFill>
        <p:spPr bwMode="auto">
          <a:xfrm>
            <a:off x="304800" y="4495800"/>
            <a:ext cx="69342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2646C1-42F3-46CA-8C5E-1BA4ABB40DB0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切比雪夫点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极值点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chbs2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62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5" t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30" name="图片 5" descr="切比雪夫点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5105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5291871-0D71-4469-B491-F4D84B800ED4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切比雪夫多项式零点插值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949325" y="1676400"/>
            <a:ext cx="7661275" cy="4419600"/>
          </a:xfrm>
        </p:spPr>
        <p:txBody>
          <a:bodyPr/>
          <a:lstStyle/>
          <a:p>
            <a:r>
              <a:rPr lang="zh-CN" altLang="en-US"/>
              <a:t>如果插值节点为切比雪夫多项式零点，则可导出插值误差最小化的结论</a:t>
            </a:r>
            <a:r>
              <a:rPr lang="zh-CN" altLang="en-US">
                <a:sym typeface="Wingdings" pitchFamily="2" charset="2"/>
              </a:rPr>
              <a:t></a:t>
            </a:r>
            <a:endParaRPr lang="en-US" altLang="zh-CN">
              <a:sym typeface="Wingdings" pitchFamily="2" charset="2"/>
            </a:endParaRPr>
          </a:p>
          <a:p>
            <a:r>
              <a:rPr lang="en-US" altLang="zh-CN">
                <a:sym typeface="Wingdings" pitchFamily="2" charset="2"/>
              </a:rPr>
              <a:t>chbs3</a:t>
            </a:r>
            <a:endParaRPr lang="zh-CN" altLang="en-US"/>
          </a:p>
        </p:txBody>
      </p:sp>
      <p:pic>
        <p:nvPicPr>
          <p:cNvPr id="27652" name="图片 3" descr="切比雪夫零点插值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53340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80DD1B-5E42-4A09-8521-DE0DEB7AB145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第二类切比雪夫多项式</a:t>
            </a:r>
          </a:p>
        </p:txBody>
      </p:sp>
      <p:pic>
        <p:nvPicPr>
          <p:cNvPr id="28675" name="Picture 4" descr="第二类切比雪夫多项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696200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1533E3A-CB07-4379-B37A-594398DBA262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拉盖尔多项式</a:t>
            </a:r>
          </a:p>
        </p:txBody>
      </p:sp>
      <p:pic>
        <p:nvPicPr>
          <p:cNvPr id="29699" name="Picture 4" descr="拉盖尔多项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620000" cy="406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3AB0D53-14C0-4721-AB65-D9AE20DB94A2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埃尔米特多项式</a:t>
            </a:r>
          </a:p>
        </p:txBody>
      </p:sp>
      <p:pic>
        <p:nvPicPr>
          <p:cNvPr id="30723" name="Picture 4" descr="埃尔米特多项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6200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5096B0-A86A-44EB-97B2-783BF00D35EC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2362200"/>
            <a:ext cx="7661275" cy="3733800"/>
          </a:xfrm>
        </p:spPr>
        <p:txBody>
          <a:bodyPr/>
          <a:lstStyle/>
          <a:p>
            <a:pPr lvl="1" eaLnBrk="1" hangingPunct="1"/>
            <a:r>
              <a:rPr lang="en-US" altLang="zh-CN" dirty="0"/>
              <a:t>P84</a:t>
            </a:r>
          </a:p>
          <a:p>
            <a:pPr lvl="1" eaLnBrk="1" hangingPunct="1"/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D33D4C4-B998-4298-8D60-EB2471F114EF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96FE0B-444E-489A-9F31-2ED8FFD92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20836"/>
            <a:ext cx="8165284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类比于向量空间，我们确定了函数空间的若干定义</a:t>
            </a:r>
          </a:p>
          <a:p>
            <a:pPr eaLnBrk="1" hangingPunct="1"/>
            <a:endParaRPr lang="zh-CN" altLang="en-US"/>
          </a:p>
          <a:p>
            <a:pPr lvl="1" eaLnBrk="1" hangingPunct="1"/>
            <a:r>
              <a:rPr lang="zh-CN" altLang="en-US"/>
              <a:t>线性相关、线性无关</a:t>
            </a:r>
          </a:p>
          <a:p>
            <a:pPr lvl="1" eaLnBrk="1" hangingPunct="1"/>
            <a:r>
              <a:rPr lang="zh-CN" altLang="en-US"/>
              <a:t>基、空间、坐标</a:t>
            </a:r>
          </a:p>
          <a:p>
            <a:pPr lvl="1" eaLnBrk="1" hangingPunct="1"/>
            <a:r>
              <a:rPr lang="zh-CN" altLang="en-US"/>
              <a:t>范数</a:t>
            </a:r>
          </a:p>
          <a:p>
            <a:pPr lvl="1" eaLnBrk="1" hangingPunct="1"/>
            <a:r>
              <a:rPr lang="zh-CN" altLang="en-US"/>
              <a:t>内积（带权）</a:t>
            </a:r>
          </a:p>
        </p:txBody>
      </p:sp>
      <p:sp>
        <p:nvSpPr>
          <p:cNvPr id="102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C5B8F10-1BBC-43BF-90BF-F52DD772C218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931863" y="304800"/>
            <a:ext cx="7158037" cy="1128713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</a:rPr>
              <a:t>复习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n</a:t>
            </a:r>
            <a:r>
              <a:rPr lang="zh-CN" altLang="en-US" sz="3600" dirty="0"/>
              <a:t>次多项式空间的基和坐标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1656"/>
            <a:ext cx="7661275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如果选择</a:t>
            </a:r>
            <a:r>
              <a:rPr lang="zh-CN" altLang="en-US" sz="2800" b="1" dirty="0">
                <a:solidFill>
                  <a:srgbClr val="FF0000"/>
                </a:solidFill>
              </a:rPr>
              <a:t>基</a:t>
            </a:r>
            <a:r>
              <a:rPr lang="zh-CN" altLang="en-US" sz="2800" dirty="0"/>
              <a:t>为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400" b="1" i="1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2400" b="1" i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sz="2400" b="1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zh-CN" altLang="en-US" sz="2400" b="1" i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sz="2400" b="1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sz="2400" b="1" i="1" baseline="30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 sz="2400" b="1" i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sz="2400" b="1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sz="2400" b="1" i="1" baseline="30000" dirty="0">
                <a:latin typeface="Times New Roman" pitchFamily="18" charset="0"/>
                <a:sym typeface="Wingdings" pitchFamily="2" charset="2"/>
              </a:rPr>
              <a:t>3</a:t>
            </a:r>
            <a:r>
              <a:rPr lang="en-US" altLang="zh-CN" sz="2400" b="1" i="1" dirty="0">
                <a:latin typeface="Times New Roman" pitchFamily="18" charset="0"/>
                <a:sym typeface="Wingdings" pitchFamily="2" charset="2"/>
              </a:rPr>
              <a:t>,……, </a:t>
            </a:r>
            <a:r>
              <a:rPr lang="en-US" altLang="zh-CN" sz="2400" b="1" i="1" dirty="0" err="1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sz="2400" b="1" i="1" baseline="30000" dirty="0" err="1">
                <a:latin typeface="Times New Roman" pitchFamily="18" charset="0"/>
                <a:sym typeface="Wingdings" pitchFamily="2" charset="2"/>
              </a:rPr>
              <a:t>n</a:t>
            </a:r>
            <a:endParaRPr lang="en-US" altLang="zh-CN" sz="2400" b="1" i="1" baseline="30000" dirty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800" dirty="0"/>
              <a:t>所有的</a:t>
            </a:r>
            <a:r>
              <a:rPr lang="en-US" altLang="zh-CN" sz="2800" b="1" i="1" dirty="0">
                <a:latin typeface="+mj-lt"/>
              </a:rPr>
              <a:t>n</a:t>
            </a:r>
            <a:r>
              <a:rPr lang="zh-CN" altLang="en-US" sz="2800" dirty="0"/>
              <a:t>次多项式共同组成的</a:t>
            </a:r>
            <a:r>
              <a:rPr lang="zh-CN" altLang="en-US" sz="2800" b="1" dirty="0">
                <a:solidFill>
                  <a:srgbClr val="FF0000"/>
                </a:solidFill>
              </a:rPr>
              <a:t>空间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空间中的某一个</a:t>
            </a:r>
            <a:r>
              <a:rPr lang="zh-CN" altLang="en-US" sz="2800" b="1" dirty="0">
                <a:solidFill>
                  <a:srgbClr val="FF0000"/>
                </a:solidFill>
              </a:rPr>
              <a:t>向量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zh-CN" sz="2400" b="1" i="1" dirty="0">
                <a:latin typeface="+mj-lt"/>
              </a:rPr>
              <a:t>a</a:t>
            </a:r>
            <a:r>
              <a:rPr lang="en-US" altLang="zh-CN" sz="2400" b="1" i="1" baseline="-25000" dirty="0">
                <a:latin typeface="+mj-lt"/>
              </a:rPr>
              <a:t>n</a:t>
            </a: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i="1" baseline="30000" dirty="0">
                <a:latin typeface="+mj-lt"/>
              </a:rPr>
              <a:t>n</a:t>
            </a:r>
            <a:r>
              <a:rPr lang="en-US" altLang="zh-CN" sz="2400" b="1" i="1" dirty="0">
                <a:latin typeface="+mj-lt"/>
              </a:rPr>
              <a:t>+a</a:t>
            </a:r>
            <a:r>
              <a:rPr lang="en-US" altLang="zh-CN" sz="2400" b="1" i="1" baseline="-25000" dirty="0">
                <a:latin typeface="+mj-lt"/>
              </a:rPr>
              <a:t>n-1</a:t>
            </a: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i="1" baseline="30000" dirty="0">
                <a:latin typeface="+mj-lt"/>
              </a:rPr>
              <a:t>n-1</a:t>
            </a:r>
            <a:r>
              <a:rPr lang="en-US" altLang="zh-CN" sz="2400" b="1" i="1" dirty="0">
                <a:latin typeface="+mj-lt"/>
              </a:rPr>
              <a:t>+……+a</a:t>
            </a:r>
            <a:r>
              <a:rPr lang="en-US" altLang="zh-CN" sz="2400" b="1" i="1" baseline="-25000" dirty="0">
                <a:latin typeface="+mj-lt"/>
              </a:rPr>
              <a:t>1</a:t>
            </a:r>
            <a:r>
              <a:rPr lang="en-US" altLang="zh-CN" sz="2400" b="1" i="1" dirty="0">
                <a:latin typeface="+mj-lt"/>
              </a:rPr>
              <a:t>x+a</a:t>
            </a:r>
            <a:r>
              <a:rPr lang="en-US" altLang="zh-CN" sz="2400" b="1" i="1" baseline="-25000" dirty="0">
                <a:latin typeface="+mj-lt"/>
              </a:rPr>
              <a:t>0</a:t>
            </a:r>
          </a:p>
          <a:p>
            <a:pPr eaLnBrk="1" hangingPunct="1">
              <a:defRPr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坐标</a:t>
            </a:r>
            <a:r>
              <a:rPr lang="zh-CN" altLang="en-US" sz="2800" dirty="0"/>
              <a:t>为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400" dirty="0"/>
              <a:t>(</a:t>
            </a:r>
            <a:r>
              <a:rPr lang="en-US" altLang="zh-CN" sz="2400" b="1" i="1" dirty="0">
                <a:latin typeface="+mj-lt"/>
              </a:rPr>
              <a:t>a</a:t>
            </a:r>
            <a:r>
              <a:rPr lang="en-US" altLang="zh-CN" sz="2400" b="1" i="1" baseline="-25000" dirty="0">
                <a:latin typeface="+mj-lt"/>
              </a:rPr>
              <a:t>n </a:t>
            </a:r>
            <a:r>
              <a:rPr lang="en-US" altLang="zh-CN" sz="2400" b="1" i="1" dirty="0">
                <a:latin typeface="+mj-lt"/>
              </a:rPr>
              <a:t>, a</a:t>
            </a:r>
            <a:r>
              <a:rPr lang="en-US" altLang="zh-CN" sz="2400" b="1" i="1" baseline="-25000" dirty="0">
                <a:latin typeface="+mj-lt"/>
              </a:rPr>
              <a:t>n-1</a:t>
            </a:r>
            <a:r>
              <a:rPr lang="en-US" altLang="zh-CN" sz="2400" b="1" i="1" dirty="0">
                <a:latin typeface="+mj-lt"/>
              </a:rPr>
              <a:t> , …… , a</a:t>
            </a:r>
            <a:r>
              <a:rPr lang="en-US" altLang="zh-CN" sz="2400" b="1" i="1" baseline="-25000" dirty="0">
                <a:latin typeface="+mj-lt"/>
              </a:rPr>
              <a:t>1</a:t>
            </a:r>
            <a:r>
              <a:rPr lang="en-US" altLang="zh-CN" sz="2400" b="1" i="1" dirty="0">
                <a:latin typeface="+mj-lt"/>
              </a:rPr>
              <a:t> , a</a:t>
            </a:r>
            <a:r>
              <a:rPr lang="en-US" altLang="zh-CN" sz="2400" b="1" i="1" baseline="-25000" dirty="0">
                <a:latin typeface="+mj-lt"/>
              </a:rPr>
              <a:t>0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A9069D-638C-4F2D-9E68-85E107D3E065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5" name="TextBox 5"/>
          <p:cNvSpPr txBox="1"/>
          <p:nvPr/>
        </p:nvSpPr>
        <p:spPr>
          <a:xfrm>
            <a:off x="5562600" y="2286000"/>
            <a:ext cx="3276600" cy="584775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7030A0"/>
                </a:solidFill>
              </a:rPr>
              <a:t>基函数，干吗用？</a:t>
            </a:r>
          </a:p>
        </p:txBody>
      </p:sp>
    </p:spTree>
    <p:extLst>
      <p:ext uri="{BB962C8B-B14F-4D97-AF65-F5344CB8AC3E}">
        <p14:creationId xmlns:p14="http://schemas.microsoft.com/office/powerpoint/2010/main" val="37348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为什么还需要正交多项式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维向量空间</a:t>
            </a:r>
          </a:p>
          <a:p>
            <a:pPr lvl="1" eaLnBrk="1" hangingPunct="1"/>
            <a:r>
              <a:rPr lang="zh-CN" altLang="en-US"/>
              <a:t>向量有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个</a:t>
            </a:r>
            <a:r>
              <a:rPr lang="zh-CN" altLang="en-US" b="1">
                <a:solidFill>
                  <a:srgbClr val="660066"/>
                </a:solidFill>
              </a:rPr>
              <a:t>分量</a:t>
            </a:r>
          </a:p>
          <a:p>
            <a:pPr lvl="1" eaLnBrk="1" hangingPunct="1"/>
            <a:r>
              <a:rPr lang="zh-CN" altLang="en-US"/>
              <a:t>任选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个线性无关的向量就可以作为</a:t>
            </a:r>
            <a:r>
              <a:rPr lang="zh-CN" altLang="en-US" b="1">
                <a:solidFill>
                  <a:srgbClr val="660066"/>
                </a:solidFill>
              </a:rPr>
              <a:t>基</a:t>
            </a:r>
          </a:p>
          <a:p>
            <a:pPr lvl="1" eaLnBrk="1" hangingPunct="1"/>
            <a:r>
              <a:rPr lang="zh-CN" altLang="en-US"/>
              <a:t>但是我们更喜欢</a:t>
            </a:r>
            <a:r>
              <a:rPr lang="zh-CN" altLang="en-US" b="1">
                <a:solidFill>
                  <a:srgbClr val="660066"/>
                </a:solidFill>
              </a:rPr>
              <a:t>正交基</a:t>
            </a:r>
            <a:r>
              <a:rPr lang="zh-CN" altLang="en-US"/>
              <a:t>向量</a:t>
            </a:r>
          </a:p>
          <a:p>
            <a:pPr lvl="1" eaLnBrk="1" hangingPunct="1"/>
            <a:r>
              <a:rPr lang="zh-CN" altLang="en-US"/>
              <a:t>如果是单位长度的</a:t>
            </a:r>
            <a:r>
              <a:rPr lang="zh-CN" altLang="en-US" b="1">
                <a:solidFill>
                  <a:srgbClr val="660066"/>
                </a:solidFill>
              </a:rPr>
              <a:t>标准正交基</a:t>
            </a:r>
            <a:r>
              <a:rPr lang="zh-CN" altLang="en-US"/>
              <a:t>向量组就更好了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dirty="0"/>
              <a:t>次多项式空间</a:t>
            </a:r>
          </a:p>
          <a:p>
            <a:pPr lvl="1" eaLnBrk="1" hangingPunct="1"/>
            <a:r>
              <a:rPr lang="zh-CN" altLang="en-US" dirty="0"/>
              <a:t>多项式有</a:t>
            </a:r>
            <a:r>
              <a:rPr lang="en-US" altLang="zh-CN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</a:t>
            </a:r>
            <a:r>
              <a:rPr lang="zh-CN" altLang="en-US" b="1" dirty="0">
                <a:solidFill>
                  <a:srgbClr val="660066"/>
                </a:solidFill>
              </a:rPr>
              <a:t>项</a:t>
            </a:r>
          </a:p>
          <a:p>
            <a:pPr lvl="1" eaLnBrk="1" hangingPunct="1"/>
            <a:r>
              <a:rPr lang="zh-CN" altLang="en-US" dirty="0"/>
              <a:t>最简单地选取</a:t>
            </a:r>
            <a:r>
              <a:rPr lang="en-US" altLang="zh-CN" b="1" i="1" dirty="0">
                <a:latin typeface="Times New Roman" pitchFamily="18" charset="0"/>
              </a:rPr>
              <a:t>1</a:t>
            </a:r>
            <a:r>
              <a:rPr lang="zh-CN" altLang="en-US" b="1" i="1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zh-CN" altLang="en-US" b="1" i="1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……</a:t>
            </a:r>
            <a:r>
              <a:rPr lang="zh-CN" altLang="en-US" b="1" i="1" dirty="0">
                <a:latin typeface="Times New Roman" pitchFamily="18" charset="0"/>
              </a:rPr>
              <a:t>，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i="1" baseline="30000" dirty="0" err="1">
                <a:latin typeface="Times New Roman" pitchFamily="18" charset="0"/>
              </a:rPr>
              <a:t>n</a:t>
            </a:r>
            <a:r>
              <a:rPr lang="zh-CN" altLang="en-US" dirty="0"/>
              <a:t>作为</a:t>
            </a:r>
            <a:r>
              <a:rPr lang="zh-CN" altLang="en-US" b="1" dirty="0">
                <a:solidFill>
                  <a:srgbClr val="660066"/>
                </a:solidFill>
              </a:rPr>
              <a:t>基</a:t>
            </a:r>
          </a:p>
          <a:p>
            <a:pPr lvl="1" eaLnBrk="1" hangingPunct="1"/>
            <a:r>
              <a:rPr lang="zh-CN" altLang="en-US" dirty="0"/>
              <a:t>希望能获得</a:t>
            </a:r>
            <a:r>
              <a:rPr lang="en-US" altLang="zh-CN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</a:t>
            </a:r>
            <a:r>
              <a:rPr lang="zh-CN" altLang="en-US" b="1" dirty="0">
                <a:solidFill>
                  <a:srgbClr val="660066"/>
                </a:solidFill>
              </a:rPr>
              <a:t>正交</a:t>
            </a:r>
            <a:r>
              <a:rPr lang="zh-CN" altLang="en-US" dirty="0"/>
              <a:t>的多项式作为基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zh-CN" altLang="en-US" dirty="0"/>
              <a:t>怎么定义函数的“正交”和“标准”？</a:t>
            </a:r>
          </a:p>
        </p:txBody>
      </p:sp>
      <p:sp>
        <p:nvSpPr>
          <p:cNvPr id="112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51F3F4-B5FE-481A-A828-1C0466703343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pic>
        <p:nvPicPr>
          <p:cNvPr id="6" name="Picture 4" descr="卡笛尔坐标系">
            <a:extLst>
              <a:ext uri="{FF2B5EF4-FFF2-40B4-BE49-F238E27FC236}">
                <a16:creationId xmlns:a16="http://schemas.microsoft.com/office/drawing/2014/main" id="{84196CA3-C6A1-41D8-8DF9-432FD3D7C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72482"/>
            <a:ext cx="1783182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</a:rPr>
              <a:t>复习</a:t>
            </a:r>
            <a:r>
              <a:rPr lang="zh-CN" altLang="en-US" sz="3800" dirty="0"/>
              <a:t>：函数的带权内积和</a:t>
            </a:r>
            <a:r>
              <a:rPr lang="en-US" altLang="zh-CN" sz="3800" dirty="0"/>
              <a:t>2</a:t>
            </a:r>
            <a:r>
              <a:rPr lang="zh-CN" altLang="en-US" sz="3800" dirty="0"/>
              <a:t>范数</a:t>
            </a:r>
          </a:p>
        </p:txBody>
      </p:sp>
      <p:pic>
        <p:nvPicPr>
          <p:cNvPr id="24579" name="Picture 5" descr="带权内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9588"/>
            <a:ext cx="7848600" cy="48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2ACFCE-6BE4-4F53-9118-15D003837DC0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371600" y="5160963"/>
            <a:ext cx="2867025" cy="206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（标准）正交函数</a:t>
            </a:r>
          </a:p>
        </p:txBody>
      </p:sp>
      <p:pic>
        <p:nvPicPr>
          <p:cNvPr id="12291" name="Picture 4" descr="正交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962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9835656-89F7-4E81-B208-DDA23408B531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6577584" y="3822190"/>
            <a:ext cx="838200" cy="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3048000" y="3822189"/>
            <a:ext cx="2971800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正交多项式</a:t>
            </a:r>
          </a:p>
        </p:txBody>
      </p:sp>
      <p:pic>
        <p:nvPicPr>
          <p:cNvPr id="13315" name="Picture 4" descr="正交多项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6962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BE57C3-5EF8-4D85-855D-CDD0E266DCB7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091780" y="3505199"/>
            <a:ext cx="1470819" cy="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876800" y="4800599"/>
            <a:ext cx="2971800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275A8CD-4273-FBDC-17BA-BC44723F444B}"/>
              </a:ext>
            </a:extLst>
          </p:cNvPr>
          <p:cNvSpPr/>
          <p:nvPr/>
        </p:nvSpPr>
        <p:spPr>
          <a:xfrm>
            <a:off x="6705600" y="2819400"/>
            <a:ext cx="304800" cy="30479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在向量空间如何求标准正交向量？</a:t>
            </a:r>
            <a:r>
              <a:rPr lang="zh-CN" altLang="en-US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3810000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施密特</a:t>
            </a:r>
            <a:r>
              <a:rPr lang="en-US" altLang="zh-CN" sz="2800"/>
              <a:t>(Schimidt)</a:t>
            </a:r>
            <a:br>
              <a:rPr lang="en-US" altLang="zh-CN" sz="2800"/>
            </a:br>
            <a:r>
              <a:rPr lang="zh-CN" altLang="en-US" sz="2800"/>
              <a:t>正交化过程</a:t>
            </a:r>
            <a:br>
              <a:rPr lang="zh-CN" altLang="en-US" sz="2800"/>
            </a:br>
            <a:r>
              <a:rPr lang="zh-CN" altLang="en-US" sz="2800"/>
              <a:t>（高等代数</a:t>
            </a:r>
            <a:r>
              <a:rPr lang="en-US" altLang="zh-CN" sz="2800"/>
              <a:t>P368</a:t>
            </a:r>
            <a:r>
              <a:rPr lang="en-US" altLang="zh-CN" sz="2800">
                <a:sym typeface="Wingdings" pitchFamily="2" charset="2"/>
              </a:rPr>
              <a:t></a:t>
            </a:r>
            <a:r>
              <a:rPr lang="zh-CN" altLang="en-US" sz="2800">
                <a:sym typeface="Wingdings" pitchFamily="2" charset="2"/>
              </a:rPr>
              <a:t>）</a:t>
            </a:r>
            <a:endParaRPr lang="zh-CN" altLang="en-US" sz="2800"/>
          </a:p>
        </p:txBody>
      </p:sp>
      <p:pic>
        <p:nvPicPr>
          <p:cNvPr id="14340" name="Picture 4" descr="施密特正交化过程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6624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5486400" y="4953000"/>
            <a:ext cx="2133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42" name="Picture 6" descr="内积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27432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713A729-1DF2-4EEA-B9CD-2EC7471F5627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816864" y="4803648"/>
            <a:ext cx="377952" cy="1246632"/>
          </a:xfrm>
          <a:prstGeom prst="straightConnector1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</p:bld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2562</TotalTime>
  <Words>535</Words>
  <Application>Microsoft Office PowerPoint</Application>
  <PresentationFormat>全屏显示(4:3)</PresentationFormat>
  <Paragraphs>122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Arial</vt:lpstr>
      <vt:lpstr>Calibri</vt:lpstr>
      <vt:lpstr>Cambria Math</vt:lpstr>
      <vt:lpstr>Times New Roman</vt:lpstr>
      <vt:lpstr>Wingdings</vt:lpstr>
      <vt:lpstr>Axis</vt:lpstr>
      <vt:lpstr>公式</vt:lpstr>
      <vt:lpstr>计算方法</vt:lpstr>
      <vt:lpstr>第3章 函数逼近与快速傅里叶变换</vt:lpstr>
      <vt:lpstr>复习</vt:lpstr>
      <vt:lpstr>复习：n次多项式空间的基和坐标</vt:lpstr>
      <vt:lpstr>为什么还需要正交多项式</vt:lpstr>
      <vt:lpstr>复习：函数的带权内积和2范数</vt:lpstr>
      <vt:lpstr>（标准）正交函数</vt:lpstr>
      <vt:lpstr>正交多项式</vt:lpstr>
      <vt:lpstr>在向量空间如何求标准正交向量？ </vt:lpstr>
      <vt:lpstr>如何求得正交多项式？</vt:lpstr>
      <vt:lpstr>以上正交多项式序列性质</vt:lpstr>
      <vt:lpstr>注意：</vt:lpstr>
      <vt:lpstr>勒让德多项式</vt:lpstr>
      <vt:lpstr>勒让德多项式的性质</vt:lpstr>
      <vt:lpstr>勒让德多项式的性质</vt:lpstr>
      <vt:lpstr>勒让德多项式的性质</vt:lpstr>
      <vt:lpstr>切比雪夫多项式</vt:lpstr>
      <vt:lpstr>切比雪夫多项式性质</vt:lpstr>
      <vt:lpstr>切比雪夫多项式性质</vt:lpstr>
      <vt:lpstr>切比雪夫多项式性质</vt:lpstr>
      <vt:lpstr>切比雪夫点</vt:lpstr>
      <vt:lpstr>切比雪夫多项式零点插值</vt:lpstr>
      <vt:lpstr>第二类切比雪夫多项式</vt:lpstr>
      <vt:lpstr>拉盖尔多项式</vt:lpstr>
      <vt:lpstr>埃尔米特多项式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117</cp:revision>
  <cp:lastPrinted>1601-01-01T00:00:00Z</cp:lastPrinted>
  <dcterms:created xsi:type="dcterms:W3CDTF">1601-01-01T00:00:00Z</dcterms:created>
  <dcterms:modified xsi:type="dcterms:W3CDTF">2024-03-19T09:33:29Z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