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6"/>
  </p:notesMasterIdLst>
  <p:sldIdLst>
    <p:sldId id="256" r:id="rId2"/>
    <p:sldId id="279" r:id="rId3"/>
    <p:sldId id="269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80" r:id="rId13"/>
    <p:sldId id="257" r:id="rId14"/>
    <p:sldId id="258" r:id="rId15"/>
    <p:sldId id="259" r:id="rId16"/>
    <p:sldId id="310" r:id="rId17"/>
    <p:sldId id="314" r:id="rId18"/>
    <p:sldId id="313" r:id="rId19"/>
    <p:sldId id="315" r:id="rId20"/>
    <p:sldId id="316" r:id="rId21"/>
    <p:sldId id="260" r:id="rId22"/>
    <p:sldId id="261" r:id="rId23"/>
    <p:sldId id="262" r:id="rId24"/>
    <p:sldId id="263" r:id="rId25"/>
    <p:sldId id="312" r:id="rId26"/>
    <p:sldId id="264" r:id="rId27"/>
    <p:sldId id="324" r:id="rId28"/>
    <p:sldId id="325" r:id="rId29"/>
    <p:sldId id="326" r:id="rId30"/>
    <p:sldId id="327" r:id="rId31"/>
    <p:sldId id="328" r:id="rId32"/>
    <p:sldId id="265" r:id="rId33"/>
    <p:sldId id="317" r:id="rId34"/>
    <p:sldId id="331" r:id="rId35"/>
    <p:sldId id="322" r:id="rId36"/>
    <p:sldId id="321" r:id="rId37"/>
    <p:sldId id="330" r:id="rId38"/>
    <p:sldId id="329" r:id="rId39"/>
    <p:sldId id="318" r:id="rId40"/>
    <p:sldId id="319" r:id="rId41"/>
    <p:sldId id="320" r:id="rId42"/>
    <p:sldId id="267" r:id="rId43"/>
    <p:sldId id="270" r:id="rId44"/>
    <p:sldId id="268" r:id="rId4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>
      <p:cViewPr varScale="1">
        <p:scale>
          <a:sx n="85" d="100"/>
          <a:sy n="85" d="100"/>
        </p:scale>
        <p:origin x="136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7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D528EC6-551F-4A35-AF6A-39CD717B745B}" type="datetimeFigureOut">
              <a:rPr lang="zh-CN" altLang="en-US"/>
              <a:pPr>
                <a:defRPr/>
              </a:pPr>
              <a:t>2024/3/31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4A7FFF2-C27D-4133-BF47-C2E5D38BFB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792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7332F13-1830-492B-8795-A8D6618A4445}" type="slidenum">
              <a:rPr lang="zh-CN" altLang="en-US" smtClean="0"/>
              <a:pPr eaLnBrk="1" hangingPunct="1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870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T0" fmla="*/ 44083 w 64000"/>
                <a:gd name="T1" fmla="*/ 2368 h 64000"/>
                <a:gd name="T2" fmla="*/ 64000 w 64000"/>
                <a:gd name="T3" fmla="*/ 32000 h 64000"/>
                <a:gd name="T4" fmla="*/ 44083 w 64000"/>
                <a:gd name="T5" fmla="*/ 61631 h 64000"/>
                <a:gd name="T6" fmla="*/ 44083 w 64000"/>
                <a:gd name="T7" fmla="*/ 61631 h 64000"/>
                <a:gd name="T8" fmla="*/ 44082 w 64000"/>
                <a:gd name="T9" fmla="*/ 61631 h 64000"/>
                <a:gd name="T10" fmla="*/ 44083 w 64000"/>
                <a:gd name="T11" fmla="*/ 61632 h 64000"/>
                <a:gd name="T12" fmla="*/ 44083 w 64000"/>
                <a:gd name="T13" fmla="*/ 2368 h 64000"/>
                <a:gd name="T14" fmla="*/ 44082 w 64000"/>
                <a:gd name="T15" fmla="*/ 2368 h 64000"/>
                <a:gd name="T16" fmla="*/ 44083 w 64000"/>
                <a:gd name="T17" fmla="*/ 2368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44083 w 64000"/>
                <a:gd name="T28" fmla="*/ -29639 h 64000"/>
                <a:gd name="T29" fmla="*/ 44083 w 64000"/>
                <a:gd name="T30" fmla="*/ 29639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T0" fmla="*/ 50994 w 64000"/>
                <a:gd name="T1" fmla="*/ 6246 h 64000"/>
                <a:gd name="T2" fmla="*/ 64000 w 64000"/>
                <a:gd name="T3" fmla="*/ 32000 h 64000"/>
                <a:gd name="T4" fmla="*/ 50994 w 64000"/>
                <a:gd name="T5" fmla="*/ 57753 h 64000"/>
                <a:gd name="T6" fmla="*/ 50994 w 64000"/>
                <a:gd name="T7" fmla="*/ 57753 h 64000"/>
                <a:gd name="T8" fmla="*/ 50993 w 64000"/>
                <a:gd name="T9" fmla="*/ 57753 h 64000"/>
                <a:gd name="T10" fmla="*/ 50994 w 64000"/>
                <a:gd name="T11" fmla="*/ 57754 h 64000"/>
                <a:gd name="T12" fmla="*/ 50994 w 64000"/>
                <a:gd name="T13" fmla="*/ 6246 h 64000"/>
                <a:gd name="T14" fmla="*/ 50993 w 64000"/>
                <a:gd name="T15" fmla="*/ 6246 h 64000"/>
                <a:gd name="T16" fmla="*/ 50994 w 64000"/>
                <a:gd name="T17" fmla="*/ 6246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994 w 64000"/>
                <a:gd name="T28" fmla="*/ -25761 h 64000"/>
                <a:gd name="T29" fmla="*/ 50994 w 64000"/>
                <a:gd name="T30" fmla="*/ 25761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2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D88FA-0A7C-4C0E-B567-B00AC85ABC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107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DC928-F63D-4E41-8CA4-73C2C359A4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63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E7691-52A9-4344-BAB9-64E9B680AD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2112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04A4E-93AD-43A1-BE49-4B5AA3AEB4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3552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02225" y="1827213"/>
            <a:ext cx="3581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02225" y="3960813"/>
            <a:ext cx="3581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ABECC-D3D1-4535-BD64-8D04DAB234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59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F4E8E-4E87-44A8-8926-0A61C92EBD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327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8F41B-4920-4101-9EED-6AA998F0BB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869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38D94-06AA-4208-A9D0-2DC655B8ED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066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73C20-70BD-4671-A7DE-367D7D4F8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120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DCA9F-09B2-440F-9166-E684974508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151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DFCA6-BC53-4377-9256-4369887BE9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297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7BB9E-0687-41DC-999E-2C63F6BCD5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992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0F18CE-43A2-4A56-8044-81DF877FC0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263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T0" fmla="*/ 50296 w 64000"/>
                <a:gd name="T1" fmla="*/ 5746 h 64000"/>
                <a:gd name="T2" fmla="*/ 64000 w 64000"/>
                <a:gd name="T3" fmla="*/ 32000 h 64000"/>
                <a:gd name="T4" fmla="*/ 50296 w 64000"/>
                <a:gd name="T5" fmla="*/ 58253 h 64000"/>
                <a:gd name="T6" fmla="*/ 50296 w 64000"/>
                <a:gd name="T7" fmla="*/ 58253 h 64000"/>
                <a:gd name="T8" fmla="*/ 50295 w 64000"/>
                <a:gd name="T9" fmla="*/ 58253 h 64000"/>
                <a:gd name="T10" fmla="*/ 50296 w 64000"/>
                <a:gd name="T11" fmla="*/ 58254 h 64000"/>
                <a:gd name="T12" fmla="*/ 50296 w 64000"/>
                <a:gd name="T13" fmla="*/ 5746 h 64000"/>
                <a:gd name="T14" fmla="*/ 50295 w 64000"/>
                <a:gd name="T15" fmla="*/ 5746 h 64000"/>
                <a:gd name="T16" fmla="*/ 50296 w 64000"/>
                <a:gd name="T17" fmla="*/ 5746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296 w 64000"/>
                <a:gd name="T28" fmla="*/ -26244 h 64000"/>
                <a:gd name="T29" fmla="*/ 50296 w 64000"/>
                <a:gd name="T30" fmla="*/ 26244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T0" fmla="*/ 50077 w 64000"/>
                <a:gd name="T1" fmla="*/ 5595 h 64000"/>
                <a:gd name="T2" fmla="*/ 64000 w 64000"/>
                <a:gd name="T3" fmla="*/ 32000 h 64000"/>
                <a:gd name="T4" fmla="*/ 50077 w 64000"/>
                <a:gd name="T5" fmla="*/ 58404 h 64000"/>
                <a:gd name="T6" fmla="*/ 50077 w 64000"/>
                <a:gd name="T7" fmla="*/ 58404 h 64000"/>
                <a:gd name="T8" fmla="*/ 50076 w 64000"/>
                <a:gd name="T9" fmla="*/ 58404 h 64000"/>
                <a:gd name="T10" fmla="*/ 50077 w 64000"/>
                <a:gd name="T11" fmla="*/ 58405 h 64000"/>
                <a:gd name="T12" fmla="*/ 50077 w 64000"/>
                <a:gd name="T13" fmla="*/ 5595 h 64000"/>
                <a:gd name="T14" fmla="*/ 50076 w 64000"/>
                <a:gd name="T15" fmla="*/ 5595 h 64000"/>
                <a:gd name="T16" fmla="*/ 50077 w 64000"/>
                <a:gd name="T17" fmla="*/ 5595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077 w 64000"/>
                <a:gd name="T28" fmla="*/ -26412 h 64000"/>
                <a:gd name="T29" fmla="*/ 50077 w 64000"/>
                <a:gd name="T30" fmla="*/ 26412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E31811A-1C46-4F6F-A534-231B2167F5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8.wmf"/><Relationship Id="rId7" Type="http://schemas.openxmlformats.org/officeDocument/2006/relationships/oleObject" Target="../embeddings/oleObject7.bin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计算方法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/>
              <a:t>日</a:t>
            </a:r>
            <a:endParaRPr lang="zh-CN" altLang="en-US" dirty="0"/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46A3C76-50FB-4732-B816-9B19A7A7A9AE}" type="slidenum">
              <a:rPr lang="en-US" altLang="zh-CN" smtClean="0"/>
              <a:pPr eaLnBrk="1" hangingPunct="1"/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838200"/>
            <a:ext cx="7313613" cy="658813"/>
          </a:xfrm>
        </p:spPr>
        <p:txBody>
          <a:bodyPr/>
          <a:lstStyle/>
          <a:p>
            <a:pPr eaLnBrk="1" hangingPunct="1"/>
            <a:r>
              <a:rPr lang="zh-CN" altLang="en-US" sz="3200"/>
              <a:t>如何求</a:t>
            </a:r>
            <a:r>
              <a:rPr lang="en-US" altLang="zh-CN" sz="3200" b="1" i="1">
                <a:latin typeface="Times New Roman" pitchFamily="18" charset="0"/>
              </a:rPr>
              <a:t>R</a:t>
            </a:r>
            <a:r>
              <a:rPr lang="en-US" altLang="zh-CN" sz="3200" b="1" i="1" baseline="-25000">
                <a:latin typeface="Times New Roman" pitchFamily="18" charset="0"/>
              </a:rPr>
              <a:t>mn</a:t>
            </a:r>
            <a:r>
              <a:rPr lang="en-US" altLang="zh-CN" sz="3200" b="1" i="1">
                <a:latin typeface="Times New Roman" pitchFamily="18" charset="0"/>
              </a:rPr>
              <a:t>(x)</a:t>
            </a:r>
            <a:r>
              <a:rPr lang="zh-CN" altLang="en-US" sz="3200"/>
              <a:t>呢？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1636713"/>
            <a:ext cx="7161213" cy="4611687"/>
          </a:xfrm>
        </p:spPr>
        <p:txBody>
          <a:bodyPr/>
          <a:lstStyle/>
          <a:p>
            <a:pPr eaLnBrk="1" hangingPunct="1"/>
            <a:r>
              <a:rPr lang="en-US" altLang="zh-CN" sz="2500" b="1" i="1">
                <a:latin typeface="Times New Roman" pitchFamily="18" charset="0"/>
              </a:rPr>
              <a:t>R</a:t>
            </a:r>
            <a:r>
              <a:rPr lang="en-US" altLang="zh-CN" sz="2500" b="1" i="1" baseline="-25000">
                <a:latin typeface="Times New Roman" pitchFamily="18" charset="0"/>
              </a:rPr>
              <a:t>mn</a:t>
            </a:r>
            <a:r>
              <a:rPr lang="en-US" altLang="zh-CN" sz="2500" b="1" i="1">
                <a:latin typeface="Times New Roman" pitchFamily="18" charset="0"/>
              </a:rPr>
              <a:t>(x)</a:t>
            </a:r>
            <a:r>
              <a:rPr lang="zh-CN" altLang="en-US" sz="2500"/>
              <a:t>有</a:t>
            </a:r>
            <a:r>
              <a:rPr lang="en-US" altLang="zh-CN" sz="2500" b="1" i="1">
                <a:latin typeface="Times New Roman" pitchFamily="18" charset="0"/>
              </a:rPr>
              <a:t>N+1</a:t>
            </a:r>
            <a:r>
              <a:rPr lang="zh-CN" altLang="en-US" sz="2500"/>
              <a:t>个未知数，条件</a:t>
            </a:r>
            <a:r>
              <a:rPr lang="en-US" altLang="zh-CN" sz="2500"/>
              <a:t>(*)</a:t>
            </a:r>
            <a:r>
              <a:rPr lang="zh-CN" altLang="en-US" sz="2500"/>
              <a:t>正好有</a:t>
            </a:r>
            <a:r>
              <a:rPr lang="en-US" altLang="zh-CN" sz="2500" b="1" i="1">
                <a:latin typeface="Times New Roman" pitchFamily="18" charset="0"/>
              </a:rPr>
              <a:t>N+1</a:t>
            </a:r>
            <a:r>
              <a:rPr lang="zh-CN" altLang="en-US" sz="2500"/>
              <a:t>个．如何求呢？</a:t>
            </a:r>
          </a:p>
          <a:p>
            <a:pPr eaLnBrk="1" hangingPunct="1"/>
            <a:r>
              <a:rPr lang="zh-CN" altLang="en-US" sz="2500"/>
              <a:t>转化成线性方程组的求解．如何构造方程呢？</a:t>
            </a:r>
          </a:p>
          <a:p>
            <a:pPr eaLnBrk="1" hangingPunct="1"/>
            <a:r>
              <a:rPr lang="zh-CN" altLang="en-US" sz="2500"/>
              <a:t>构造函数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i="1">
                <a:latin typeface="Times New Roman" pitchFamily="18" charset="0"/>
              </a:rPr>
              <a:t>h(x) = P(x)Q</a:t>
            </a:r>
            <a:r>
              <a:rPr lang="en-US" altLang="zh-CN" i="1" baseline="-25000">
                <a:latin typeface="Times New Roman" pitchFamily="18" charset="0"/>
              </a:rPr>
              <a:t>m</a:t>
            </a:r>
            <a:r>
              <a:rPr lang="en-US" altLang="zh-CN" i="1">
                <a:latin typeface="Times New Roman" pitchFamily="18" charset="0"/>
              </a:rPr>
              <a:t>(x)-P</a:t>
            </a:r>
            <a:r>
              <a:rPr lang="en-US" altLang="zh-CN" i="1" baseline="-25000">
                <a:latin typeface="Times New Roman" pitchFamily="18" charset="0"/>
              </a:rPr>
              <a:t>n</a:t>
            </a:r>
            <a:r>
              <a:rPr lang="en-US" altLang="zh-CN" i="1">
                <a:latin typeface="Times New Roman" pitchFamily="18" charset="0"/>
              </a:rPr>
              <a:t>(x),</a:t>
            </a:r>
          </a:p>
          <a:p>
            <a:pPr eaLnBrk="1" hangingPunct="1"/>
            <a:r>
              <a:rPr lang="zh-CN" altLang="en-US" sz="2500"/>
              <a:t>则条件</a:t>
            </a:r>
            <a:r>
              <a:rPr lang="en-US" altLang="zh-CN" sz="2500"/>
              <a:t>(*)</a:t>
            </a:r>
            <a:r>
              <a:rPr lang="zh-CN" altLang="en-US" sz="2500"/>
              <a:t>等价于：</a:t>
            </a:r>
          </a:p>
          <a:p>
            <a:pPr eaLnBrk="1" hangingPunct="1"/>
            <a:r>
              <a:rPr lang="zh-CN" altLang="en-US" sz="2500"/>
              <a:t>分别求出各阶导数，由莱布尼兹公式可得</a:t>
            </a:r>
          </a:p>
          <a:p>
            <a:pPr eaLnBrk="1" hangingPunct="1"/>
            <a:endParaRPr lang="en-US" altLang="zh-CN" sz="2500"/>
          </a:p>
        </p:txBody>
      </p:sp>
      <p:graphicFrame>
        <p:nvGraphicFramePr>
          <p:cNvPr id="1229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470400" y="3962400"/>
          <a:ext cx="284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22600" imgH="381000" progId="Equation.DSMT4">
                  <p:embed/>
                </p:oleObj>
              </mc:Choice>
              <mc:Fallback>
                <p:oleObj name="Equation" r:id="rId2" imgW="3022600" imgH="38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962400"/>
                        <a:ext cx="2844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Picture 9" descr="帕德求解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827588"/>
            <a:ext cx="6858000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294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924800" y="5016500"/>
          <a:ext cx="5016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57167" imgH="209520" progId="Equation.3">
                  <p:embed/>
                </p:oleObj>
              </mc:Choice>
              <mc:Fallback>
                <p:oleObj name="公式" r:id="rId5" imgW="257167" imgH="2095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5016500"/>
                        <a:ext cx="5016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12"/>
          <p:cNvGraphicFramePr>
            <a:graphicFrameLocks noChangeAspect="1"/>
          </p:cNvGraphicFramePr>
          <p:nvPr/>
        </p:nvGraphicFramePr>
        <p:xfrm>
          <a:off x="7924800" y="6172200"/>
          <a:ext cx="7413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380887" imgH="209520" progId="Equation.3">
                  <p:embed/>
                </p:oleObj>
              </mc:Choice>
              <mc:Fallback>
                <p:oleObj name="公式" r:id="rId7" imgW="380887" imgH="2095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6172200"/>
                        <a:ext cx="7413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7B5E52F-336C-4011-B152-8CDE4CAE8A42}" type="slidenum">
              <a:rPr lang="en-US" altLang="zh-CN" smtClean="0"/>
              <a:pPr eaLnBrk="1" hangingPunct="1"/>
              <a:t>10</a:t>
            </a:fld>
            <a:endParaRPr lang="en-US" altLang="zh-CN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3544824" y="5419344"/>
            <a:ext cx="228600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3922776" y="6608064"/>
            <a:ext cx="228600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4572000" y="5419344"/>
            <a:ext cx="228600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2819400" y="6602984"/>
            <a:ext cx="228600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609600"/>
            <a:ext cx="7313613" cy="874713"/>
          </a:xfrm>
        </p:spPr>
        <p:txBody>
          <a:bodyPr/>
          <a:lstStyle/>
          <a:p>
            <a:pPr eaLnBrk="1" hangingPunct="1"/>
            <a:r>
              <a:rPr lang="zh-CN" altLang="en-US"/>
              <a:t>定理</a:t>
            </a:r>
            <a:r>
              <a:rPr lang="en-US" altLang="zh-CN"/>
              <a:t>10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1628775"/>
            <a:ext cx="7377113" cy="4895850"/>
          </a:xfrm>
        </p:spPr>
        <p:txBody>
          <a:bodyPr/>
          <a:lstStyle/>
          <a:p>
            <a:pPr eaLnBrk="1" hangingPunct="1"/>
            <a:r>
              <a:rPr lang="zh-CN" altLang="en-US"/>
              <a:t>设　　　　　　　　    ，则形如定义</a:t>
            </a:r>
            <a:r>
              <a:rPr lang="en-US" altLang="zh-CN"/>
              <a:t>11</a:t>
            </a:r>
            <a:r>
              <a:rPr lang="zh-CN" altLang="en-US"/>
              <a:t>中的有理函数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 i="1" baseline="-25000">
                <a:latin typeface="Times New Roman" pitchFamily="18" charset="0"/>
              </a:rPr>
              <a:t>nm</a:t>
            </a:r>
            <a:r>
              <a:rPr lang="en-US" altLang="zh-CN" b="1" i="1">
                <a:latin typeface="Times New Roman" pitchFamily="18" charset="0"/>
              </a:rPr>
              <a:t>(x)</a:t>
            </a:r>
            <a:r>
              <a:rPr lang="zh-CN" altLang="en-US"/>
              <a:t>是</a:t>
            </a:r>
            <a:r>
              <a:rPr lang="en-US" altLang="zh-CN" b="1" i="1">
                <a:latin typeface="Times New Roman" pitchFamily="18" charset="0"/>
              </a:rPr>
              <a:t>f(x)</a:t>
            </a:r>
            <a:r>
              <a:rPr lang="zh-CN" altLang="en-US"/>
              <a:t>的</a:t>
            </a:r>
            <a:r>
              <a:rPr lang="en-US" altLang="zh-CN" b="1" i="1">
                <a:latin typeface="Times New Roman" pitchFamily="18" charset="0"/>
              </a:rPr>
              <a:t>(n, m)</a:t>
            </a:r>
            <a:r>
              <a:rPr lang="zh-CN" altLang="en-US"/>
              <a:t>阶帕德逼近的充要条件是多项式</a:t>
            </a:r>
            <a:r>
              <a:rPr lang="en-US" altLang="zh-CN" b="1" i="1">
                <a:latin typeface="Times New Roman" pitchFamily="18" charset="0"/>
              </a:rPr>
              <a:t>P</a:t>
            </a:r>
            <a:r>
              <a:rPr lang="en-US" altLang="zh-CN" b="1" i="1" baseline="-25000">
                <a:latin typeface="Times New Roman" pitchFamily="18" charset="0"/>
              </a:rPr>
              <a:t>n</a:t>
            </a:r>
            <a:r>
              <a:rPr lang="en-US" altLang="zh-CN" b="1" i="1">
                <a:latin typeface="Times New Roman" pitchFamily="18" charset="0"/>
              </a:rPr>
              <a:t>(x)</a:t>
            </a:r>
            <a:r>
              <a:rPr lang="zh-CN" altLang="en-US"/>
              <a:t>及</a:t>
            </a:r>
            <a:r>
              <a:rPr lang="en-US" altLang="zh-CN" b="1" i="1">
                <a:latin typeface="Times New Roman" pitchFamily="18" charset="0"/>
              </a:rPr>
              <a:t>Q</a:t>
            </a:r>
            <a:r>
              <a:rPr lang="en-US" altLang="zh-CN" b="1" i="1" baseline="-25000">
                <a:latin typeface="Times New Roman" pitchFamily="18" charset="0"/>
              </a:rPr>
              <a:t>m</a:t>
            </a:r>
            <a:r>
              <a:rPr lang="en-US" altLang="zh-CN" b="1" i="1">
                <a:latin typeface="Times New Roman" pitchFamily="18" charset="0"/>
              </a:rPr>
              <a:t>(x)</a:t>
            </a:r>
            <a:r>
              <a:rPr lang="zh-CN" altLang="en-US"/>
              <a:t>的系数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en-US" altLang="zh-CN" b="1" i="1" baseline="-25000">
                <a:latin typeface="Times New Roman" pitchFamily="18" charset="0"/>
              </a:rPr>
              <a:t>0</a:t>
            </a:r>
            <a:r>
              <a:rPr lang="en-US" altLang="zh-CN" b="1" i="1">
                <a:latin typeface="Times New Roman" pitchFamily="18" charset="0"/>
              </a:rPr>
              <a:t>, a</a:t>
            </a:r>
            <a:r>
              <a:rPr lang="en-US" altLang="zh-CN" b="1" i="1" baseline="-25000">
                <a:latin typeface="Times New Roman" pitchFamily="18" charset="0"/>
              </a:rPr>
              <a:t>1</a:t>
            </a:r>
            <a:r>
              <a:rPr lang="en-US" altLang="zh-CN" b="1" i="1">
                <a:latin typeface="Times New Roman" pitchFamily="18" charset="0"/>
              </a:rPr>
              <a:t>, …, a</a:t>
            </a:r>
            <a:r>
              <a:rPr lang="en-US" altLang="zh-CN" b="1" i="1" baseline="-25000">
                <a:latin typeface="Times New Roman" pitchFamily="18" charset="0"/>
              </a:rPr>
              <a:t>n</a:t>
            </a:r>
            <a:r>
              <a:rPr lang="en-US" altLang="zh-CN" b="1" i="1">
                <a:latin typeface="Times New Roman" pitchFamily="18" charset="0"/>
              </a:rPr>
              <a:t>, b</a:t>
            </a:r>
            <a:r>
              <a:rPr lang="en-US" altLang="zh-CN" b="1" i="1" baseline="-25000">
                <a:latin typeface="Times New Roman" pitchFamily="18" charset="0"/>
              </a:rPr>
              <a:t>1</a:t>
            </a:r>
            <a:r>
              <a:rPr lang="en-US" altLang="zh-CN" b="1" i="1">
                <a:latin typeface="Times New Roman" pitchFamily="18" charset="0"/>
              </a:rPr>
              <a:t>, …, b</a:t>
            </a:r>
            <a:r>
              <a:rPr lang="en-US" altLang="zh-CN" b="1" i="1" baseline="-25000">
                <a:latin typeface="Times New Roman" pitchFamily="18" charset="0"/>
              </a:rPr>
              <a:t>m</a:t>
            </a:r>
            <a:r>
              <a:rPr lang="zh-CN" altLang="en-US"/>
              <a:t>满足方程组</a:t>
            </a:r>
            <a:r>
              <a:rPr lang="en-US" altLang="zh-CN" b="1">
                <a:solidFill>
                  <a:srgbClr val="660066"/>
                </a:solidFill>
                <a:latin typeface="Times New Roman" pitchFamily="18" charset="0"/>
              </a:rPr>
              <a:t>(%)</a:t>
            </a:r>
            <a:r>
              <a:rPr lang="zh-CN" altLang="en-US"/>
              <a:t>和</a:t>
            </a:r>
            <a:r>
              <a:rPr lang="en-US" altLang="zh-CN" b="1">
                <a:solidFill>
                  <a:srgbClr val="660066"/>
                </a:solidFill>
                <a:latin typeface="Times New Roman" pitchFamily="18" charset="0"/>
              </a:rPr>
              <a:t>(%%)</a:t>
            </a:r>
            <a:r>
              <a:rPr lang="zh-CN" altLang="en-US"/>
              <a:t>。</a:t>
            </a:r>
          </a:p>
          <a:p>
            <a:pPr eaLnBrk="1" hangingPunct="1"/>
            <a:r>
              <a:rPr lang="zh-CN" altLang="en-US"/>
              <a:t>求解的步骤为</a:t>
            </a:r>
          </a:p>
          <a:p>
            <a:pPr lvl="1" eaLnBrk="1" hangingPunct="1"/>
            <a:r>
              <a:rPr lang="zh-CN" altLang="en-US"/>
              <a:t>根据泰勒展开确定</a:t>
            </a:r>
            <a:r>
              <a:rPr lang="en-US" altLang="zh-CN" b="1" i="1">
                <a:latin typeface="Times New Roman" pitchFamily="18" charset="0"/>
              </a:rPr>
              <a:t>c</a:t>
            </a:r>
            <a:r>
              <a:rPr lang="en-US" altLang="zh-CN" b="1" i="1" baseline="-25000">
                <a:latin typeface="Times New Roman" pitchFamily="18" charset="0"/>
              </a:rPr>
              <a:t>k</a:t>
            </a:r>
          </a:p>
          <a:p>
            <a:pPr lvl="1" eaLnBrk="1" hangingPunct="1"/>
            <a:r>
              <a:rPr lang="zh-CN" altLang="en-US"/>
              <a:t>根据</a:t>
            </a:r>
            <a:r>
              <a:rPr lang="en-US" altLang="zh-CN" b="1">
                <a:solidFill>
                  <a:srgbClr val="660066"/>
                </a:solidFill>
                <a:latin typeface="Times New Roman" pitchFamily="18" charset="0"/>
              </a:rPr>
              <a:t>(%%)</a:t>
            </a:r>
            <a:r>
              <a:rPr lang="zh-CN" altLang="en-US"/>
              <a:t>式确定</a:t>
            </a:r>
            <a:r>
              <a:rPr lang="en-US" altLang="zh-CN" b="1" i="1">
                <a:latin typeface="Times New Roman" pitchFamily="18" charset="0"/>
              </a:rPr>
              <a:t>b</a:t>
            </a:r>
            <a:r>
              <a:rPr lang="en-US" altLang="zh-CN" b="1" i="1" baseline="-25000">
                <a:latin typeface="Times New Roman" pitchFamily="18" charset="0"/>
              </a:rPr>
              <a:t>j</a:t>
            </a:r>
          </a:p>
          <a:p>
            <a:pPr lvl="1" eaLnBrk="1" hangingPunct="1"/>
            <a:r>
              <a:rPr lang="zh-CN" altLang="en-US"/>
              <a:t>根据</a:t>
            </a:r>
            <a:r>
              <a:rPr lang="en-US" altLang="zh-CN" b="1">
                <a:solidFill>
                  <a:srgbClr val="660066"/>
                </a:solidFill>
                <a:latin typeface="Times New Roman" pitchFamily="18" charset="0"/>
              </a:rPr>
              <a:t>(%)</a:t>
            </a:r>
            <a:r>
              <a:rPr lang="zh-CN" altLang="en-US"/>
              <a:t>式确定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en-US" altLang="zh-CN" b="1" i="1" baseline="-25000">
                <a:latin typeface="Times New Roman" pitchFamily="18" charset="0"/>
              </a:rPr>
              <a:t>i</a:t>
            </a:r>
          </a:p>
        </p:txBody>
      </p:sp>
      <p:graphicFrame>
        <p:nvGraphicFramePr>
          <p:cNvPr id="1331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209800" y="1689100"/>
          <a:ext cx="338296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59100" imgH="368300" progId="Equation.DSMT4">
                  <p:embed/>
                </p:oleObj>
              </mc:Choice>
              <mc:Fallback>
                <p:oleObj name="Equation" r:id="rId3" imgW="2959100" imgH="368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689100"/>
                        <a:ext cx="338296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099BE92-C520-4591-B1B4-EAA59878DAD9}" type="slidenum">
              <a:rPr lang="en-US" altLang="zh-CN" smtClean="0"/>
              <a:pPr eaLnBrk="1" hangingPunct="1"/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自学</a:t>
            </a:r>
          </a:p>
        </p:txBody>
      </p:sp>
      <p:sp>
        <p:nvSpPr>
          <p:cNvPr id="14339" name="文本占位符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P82-83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例</a:t>
            </a:r>
            <a:r>
              <a:rPr lang="en-US" altLang="zh-CN"/>
              <a:t>12</a:t>
            </a:r>
            <a:endParaRPr lang="zh-CN" altLang="en-US"/>
          </a:p>
        </p:txBody>
      </p:sp>
      <p:sp>
        <p:nvSpPr>
          <p:cNvPr id="1434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D1615681-B83B-4AA8-9ABA-35B759C94BF3}" type="slidenum">
              <a:rPr lang="en-US" altLang="zh-CN" smtClean="0"/>
              <a:pPr eaLnBrk="1" hangingPunct="1"/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/>
              <a:t>复习：傅立叶（</a:t>
            </a:r>
            <a:r>
              <a:rPr lang="en-US" altLang="zh-CN" sz="3200" dirty="0"/>
              <a:t>Fourier</a:t>
            </a:r>
            <a:r>
              <a:rPr lang="zh-CN" altLang="en-US" sz="3200" dirty="0"/>
              <a:t>）级数（变换）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827213"/>
            <a:ext cx="7313612" cy="4497387"/>
          </a:xfrm>
        </p:spPr>
        <p:txBody>
          <a:bodyPr/>
          <a:lstStyle/>
          <a:p>
            <a:pPr eaLnBrk="1" hangingPunct="1"/>
            <a:r>
              <a:rPr lang="zh-CN" altLang="en-US" dirty="0"/>
              <a:t>周期为</a:t>
            </a:r>
            <a:r>
              <a:rPr lang="en-US" altLang="zh-CN" b="1" i="1" dirty="0">
                <a:latin typeface="Times New Roman" pitchFamily="18" charset="0"/>
              </a:rPr>
              <a:t>2</a:t>
            </a:r>
            <a:r>
              <a:rPr lang="el-GR" altLang="zh-CN" b="1" i="1" dirty="0">
                <a:latin typeface="Times New Roman" pitchFamily="18" charset="0"/>
              </a:rPr>
              <a:t>π</a:t>
            </a:r>
            <a:r>
              <a:rPr lang="zh-CN" altLang="en-US" dirty="0"/>
              <a:t>的函数的傅立叶展开</a:t>
            </a:r>
          </a:p>
          <a:p>
            <a:pPr eaLnBrk="1" hangingPunct="1"/>
            <a:r>
              <a:rPr lang="zh-CN" altLang="en-US" dirty="0"/>
              <a:t>任意周期的函数的傅立叶展开</a:t>
            </a:r>
          </a:p>
          <a:p>
            <a:pPr eaLnBrk="1" hangingPunct="1"/>
            <a:r>
              <a:rPr lang="zh-CN" altLang="en-US" dirty="0"/>
              <a:t>傅立叶级数的复数形式</a:t>
            </a:r>
          </a:p>
          <a:p>
            <a:pPr eaLnBrk="1" hangingPunct="1"/>
            <a:r>
              <a:rPr lang="zh-CN" altLang="en-US" dirty="0"/>
              <a:t>非周期函数的傅立叶变换和逆变换</a:t>
            </a:r>
          </a:p>
          <a:p>
            <a:pPr eaLnBrk="1" hangingPunct="1"/>
            <a:r>
              <a:rPr lang="zh-CN" altLang="en-US" dirty="0"/>
              <a:t>离散傅立叶变换和逆变换</a:t>
            </a:r>
          </a:p>
          <a:p>
            <a:pPr eaLnBrk="1" hangingPunct="1"/>
            <a:r>
              <a:rPr lang="zh-CN" altLang="en-US" dirty="0"/>
              <a:t>快速傅立叶变换（</a:t>
            </a:r>
            <a:r>
              <a:rPr lang="en-US" altLang="zh-CN" dirty="0"/>
              <a:t>FFT</a:t>
            </a:r>
            <a:r>
              <a:rPr lang="zh-CN" altLang="en-US" dirty="0"/>
              <a:t>）</a:t>
            </a:r>
          </a:p>
          <a:p>
            <a:pPr eaLnBrk="1" hangingPunct="1"/>
            <a:r>
              <a:rPr lang="zh-CN" altLang="en-US" b="1" dirty="0">
                <a:solidFill>
                  <a:srgbClr val="660066"/>
                </a:solidFill>
              </a:rPr>
              <a:t>核心：傅立叶变换是把研究信号从</a:t>
            </a:r>
            <a:r>
              <a:rPr lang="zh-CN" altLang="en-US" b="1" dirty="0">
                <a:solidFill>
                  <a:srgbClr val="000066"/>
                </a:solidFill>
              </a:rPr>
              <a:t>时域</a:t>
            </a:r>
            <a:r>
              <a:rPr lang="zh-CN" altLang="en-US" b="1" dirty="0">
                <a:solidFill>
                  <a:srgbClr val="660066"/>
                </a:solidFill>
              </a:rPr>
              <a:t>转移到</a:t>
            </a:r>
            <a:r>
              <a:rPr lang="zh-CN" altLang="en-US" b="1" dirty="0">
                <a:solidFill>
                  <a:srgbClr val="000066"/>
                </a:solidFill>
              </a:rPr>
              <a:t>频域的</a:t>
            </a:r>
            <a:endParaRPr lang="zh-CN" altLang="el-GR" b="1" dirty="0">
              <a:solidFill>
                <a:srgbClr val="000066"/>
              </a:solidFill>
            </a:endParaRPr>
          </a:p>
        </p:txBody>
      </p:sp>
      <p:sp>
        <p:nvSpPr>
          <p:cNvPr id="1536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62DBC58-4B25-49E9-B305-BBF136C5647D}" type="slidenum">
              <a:rPr lang="en-US" altLang="zh-CN" smtClean="0"/>
              <a:pPr eaLnBrk="1" hangingPunct="1"/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周期为</a:t>
            </a:r>
            <a:r>
              <a:rPr lang="en-US" altLang="zh-CN" b="1" i="1">
                <a:latin typeface="Times New Roman" pitchFamily="18" charset="0"/>
              </a:rPr>
              <a:t>2</a:t>
            </a:r>
            <a:r>
              <a:rPr lang="el-GR" altLang="zh-CN" b="1" i="1">
                <a:latin typeface="Times New Roman" pitchFamily="18" charset="0"/>
              </a:rPr>
              <a:t>π</a:t>
            </a:r>
            <a:r>
              <a:rPr lang="zh-CN" altLang="en-US"/>
              <a:t>的函数的傅立叶展开</a:t>
            </a:r>
          </a:p>
        </p:txBody>
      </p:sp>
      <p:pic>
        <p:nvPicPr>
          <p:cNvPr id="16387" name="Picture 5" descr="2pai傅立叶级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51038"/>
            <a:ext cx="7315200" cy="368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28C6DE8-16CD-4974-AC12-6540842B7826}" type="slidenum">
              <a:rPr lang="en-US" altLang="zh-CN" smtClean="0"/>
              <a:pPr eaLnBrk="1" hangingPunct="1"/>
              <a:t>14</a:t>
            </a:fld>
            <a:endParaRPr lang="en-US" altLang="zh-CN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F71951-8767-431E-8C57-4CC574D9C309}"/>
              </a:ext>
            </a:extLst>
          </p:cNvPr>
          <p:cNvSpPr txBox="1"/>
          <p:nvPr/>
        </p:nvSpPr>
        <p:spPr>
          <a:xfrm>
            <a:off x="1752600" y="5895232"/>
            <a:ext cx="5952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</a:rPr>
              <a:t>最佳</a:t>
            </a:r>
            <a:r>
              <a:rPr lang="zh-CN" altLang="en-US" sz="3200" b="1">
                <a:solidFill>
                  <a:srgbClr val="7030A0"/>
                </a:solidFill>
              </a:rPr>
              <a:t>平方三角逼近，基函数正交</a:t>
            </a:r>
            <a:endParaRPr lang="zh-CN" altLang="en-US" sz="32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傅立叶级数展开示例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5867400"/>
            <a:ext cx="2135188" cy="611188"/>
          </a:xfrm>
        </p:spPr>
        <p:txBody>
          <a:bodyPr/>
          <a:lstStyle/>
          <a:p>
            <a:pPr eaLnBrk="1" hangingPunct="1"/>
            <a:r>
              <a:rPr lang="en-US" altLang="zh-CN" dirty="0"/>
              <a:t>Fourier1</a:t>
            </a:r>
          </a:p>
        </p:txBody>
      </p:sp>
      <p:pic>
        <p:nvPicPr>
          <p:cNvPr id="17412" name="Picture 4" descr="傅立叶级数例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6781800" cy="416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B2798621-5611-42D2-A2C3-706998B3CA6D}" type="slidenum">
              <a:rPr lang="en-US" altLang="zh-CN" smtClean="0"/>
              <a:pPr eaLnBrk="1" hangingPunct="1"/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375" y="457200"/>
            <a:ext cx="8074025" cy="1676400"/>
          </a:xfrm>
        </p:spPr>
        <p:txBody>
          <a:bodyPr/>
          <a:lstStyle/>
          <a:p>
            <a:r>
              <a:rPr lang="zh-CN" altLang="en-US" sz="2400" dirty="0">
                <a:solidFill>
                  <a:schemeClr val="tx1"/>
                </a:solidFill>
              </a:rPr>
              <a:t>下图是频域的图像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zh-CN" altLang="en-US" sz="2400" dirty="0">
                <a:solidFill>
                  <a:schemeClr val="tx1"/>
                </a:solidFill>
              </a:rPr>
              <a:t>频谱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r>
              <a:rPr lang="zh-CN" altLang="en-US" sz="2400" dirty="0">
                <a:solidFill>
                  <a:schemeClr val="tx1"/>
                </a:solidFill>
              </a:rPr>
              <a:t>，可以发现它是离散的，</a:t>
            </a:r>
            <a:r>
              <a:rPr lang="en-US" altLang="zh-CN" sz="2400" dirty="0">
                <a:solidFill>
                  <a:schemeClr val="tx1"/>
                </a:solidFill>
              </a:rPr>
              <a:t>why</a:t>
            </a:r>
            <a:r>
              <a:rPr lang="zh-CN" altLang="en-US" sz="2400" dirty="0">
                <a:solidFill>
                  <a:schemeClr val="tx1"/>
                </a:solidFill>
              </a:rPr>
              <a:t>？</a:t>
            </a:r>
            <a:br>
              <a:rPr lang="en-US" altLang="zh-CN" sz="2400" dirty="0">
                <a:solidFill>
                  <a:schemeClr val="tx1"/>
                </a:solidFill>
              </a:rPr>
            </a:br>
            <a:r>
              <a:rPr lang="zh-CN" altLang="en-US" sz="2400" dirty="0">
                <a:solidFill>
                  <a:schemeClr val="tx1"/>
                </a:solidFill>
              </a:rPr>
              <a:t>其实从傅立叶变换的定义就知道，频谱一定是</a:t>
            </a:r>
            <a:r>
              <a:rPr lang="en-US" altLang="zh-CN" sz="2400" dirty="0" err="1">
                <a:solidFill>
                  <a:schemeClr val="tx1"/>
                </a:solidFill>
              </a:rPr>
              <a:t>cos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</a:rPr>
              <a:t>nx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r>
              <a:rPr lang="zh-CN" altLang="en-US" sz="2400" dirty="0">
                <a:solidFill>
                  <a:schemeClr val="tx1"/>
                </a:solidFill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</a:rPr>
              <a:t>sin(</a:t>
            </a:r>
            <a:r>
              <a:rPr lang="en-US" altLang="zh-CN" sz="2400" dirty="0" err="1">
                <a:solidFill>
                  <a:schemeClr val="tx1"/>
                </a:solidFill>
              </a:rPr>
              <a:t>nx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r>
              <a:rPr lang="zh-CN" altLang="en-US" sz="2400" dirty="0">
                <a:solidFill>
                  <a:schemeClr val="tx1"/>
                </a:solidFill>
              </a:rPr>
              <a:t>的组合，而</a:t>
            </a:r>
            <a:r>
              <a:rPr lang="en-US" altLang="zh-CN" sz="2400" dirty="0">
                <a:solidFill>
                  <a:schemeClr val="tx1"/>
                </a:solidFill>
              </a:rPr>
              <a:t>n</a:t>
            </a:r>
            <a:r>
              <a:rPr lang="zh-CN" altLang="en-US" sz="2400" dirty="0">
                <a:solidFill>
                  <a:schemeClr val="tx1"/>
                </a:solidFill>
              </a:rPr>
              <a:t>是离散取值的</a:t>
            </a:r>
            <a:r>
              <a:rPr lang="en-US" altLang="zh-CN" sz="2400" dirty="0">
                <a:solidFill>
                  <a:schemeClr val="tx1"/>
                </a:solidFill>
              </a:rPr>
              <a:t>(n=0,1,2,…)</a:t>
            </a:r>
            <a:r>
              <a:rPr lang="zh-CN" altLang="en-US" sz="2400" dirty="0">
                <a:solidFill>
                  <a:schemeClr val="tx1"/>
                </a:solidFill>
              </a:rPr>
              <a:t>。</a:t>
            </a:r>
            <a:br>
              <a:rPr lang="en-US" altLang="zh-CN" sz="2400" dirty="0">
                <a:solidFill>
                  <a:schemeClr val="tx1"/>
                </a:solidFill>
              </a:rPr>
            </a:br>
            <a:br>
              <a:rPr lang="en-US" altLang="zh-CN" sz="2400" dirty="0">
                <a:solidFill>
                  <a:schemeClr val="tx1"/>
                </a:solidFill>
              </a:rPr>
            </a:br>
            <a:r>
              <a:rPr lang="zh-CN" altLang="en-US" sz="2400" dirty="0">
                <a:solidFill>
                  <a:schemeClr val="tx1"/>
                </a:solidFill>
              </a:rPr>
              <a:t>本例中，</a:t>
            </a:r>
            <a:r>
              <a:rPr lang="en-US" altLang="zh-CN" sz="2400" dirty="0">
                <a:solidFill>
                  <a:schemeClr val="tx1"/>
                </a:solidFill>
              </a:rPr>
              <a:t>sin2kx(k=1,2,...)</a:t>
            </a:r>
            <a:r>
              <a:rPr lang="zh-CN" altLang="en-US" sz="2400" dirty="0">
                <a:solidFill>
                  <a:schemeClr val="tx1"/>
                </a:solidFill>
              </a:rPr>
              <a:t>项的系数为</a:t>
            </a:r>
            <a:r>
              <a:rPr lang="en-US" altLang="zh-CN" sz="2400" dirty="0">
                <a:solidFill>
                  <a:schemeClr val="tx1"/>
                </a:solidFill>
              </a:rPr>
              <a:t>0</a:t>
            </a:r>
            <a:r>
              <a:rPr lang="zh-CN" altLang="en-US" sz="2400" dirty="0">
                <a:solidFill>
                  <a:schemeClr val="tx1"/>
                </a:solidFill>
              </a:rPr>
              <a:t>，所以只有奇数项。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F4E8E-4E87-44A8-8926-0A61C92EBD85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158752"/>
            <a:ext cx="4114800" cy="366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傅立叶级数例1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67"/>
          <a:stretch/>
        </p:blipFill>
        <p:spPr bwMode="auto">
          <a:xfrm>
            <a:off x="914400" y="2133600"/>
            <a:ext cx="6781800" cy="1050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972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用正弦曲线波叠加出一个矩形波</a:t>
            </a:r>
            <a:br>
              <a:rPr lang="zh-CN" altLang="en-US" dirty="0"/>
            </a:br>
            <a:r>
              <a:rPr lang="zh-CN" altLang="en-US" dirty="0"/>
              <a:t>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0013" y="1600200"/>
            <a:ext cx="7313612" cy="4341813"/>
          </a:xfrm>
        </p:spPr>
        <p:txBody>
          <a:bodyPr/>
          <a:lstStyle/>
          <a:p>
            <a:r>
              <a:rPr lang="zh-CN" altLang="en-US" sz="2400" dirty="0"/>
              <a:t>可以看到随着正弦波数量逐渐的增长，它们最终会叠加成一个标准的矩形。</a:t>
            </a:r>
            <a:endParaRPr lang="en-US" altLang="zh-CN" sz="2400" dirty="0"/>
          </a:p>
          <a:p>
            <a:r>
              <a:rPr lang="zh-CN" altLang="en-US" sz="2400" dirty="0"/>
              <a:t>那么，要多少个正弦波叠加起来才能形成一个标准</a:t>
            </a:r>
            <a:r>
              <a:rPr lang="en-US" altLang="zh-CN" sz="2400" dirty="0"/>
              <a:t>90</a:t>
            </a:r>
            <a:r>
              <a:rPr lang="zh-CN" altLang="en-US" sz="2400" dirty="0"/>
              <a:t>度角的矩形波呢？不幸的是，答案是无穷多个。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F4E8E-4E87-44A8-8926-0A61C92EBD85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14338" name="Picture 2" descr="http://www.elecfans.com/uploads/allimg/140527/0925155J7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439" y="3200400"/>
            <a:ext cx="4594761" cy="353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587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1" y="301625"/>
            <a:ext cx="4191000" cy="1143000"/>
          </a:xfrm>
        </p:spPr>
        <p:txBody>
          <a:bodyPr/>
          <a:lstStyle/>
          <a:p>
            <a:r>
              <a:rPr lang="zh-CN" altLang="en-US" sz="3000" dirty="0"/>
              <a:t>把刚才的叠加过程分解动作看看。。。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F4E8E-4E87-44A8-8926-0A61C92EBD85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15362" name="Picture 2" descr="http://www.elecfans.com/uploads/allimg/140527/0925151096-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3130"/>
            <a:ext cx="4191000" cy="675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370013" y="1827213"/>
            <a:ext cx="3354387" cy="4114800"/>
          </a:xfrm>
        </p:spPr>
        <p:txBody>
          <a:bodyPr/>
          <a:lstStyle/>
          <a:p>
            <a:r>
              <a:rPr lang="zh-CN" altLang="en-US" sz="2800" dirty="0"/>
              <a:t>最前面的线就是所有正弦波叠加而成的总和。</a:t>
            </a:r>
            <a:endParaRPr lang="en-US" altLang="zh-CN" sz="2800" dirty="0"/>
          </a:p>
          <a:p>
            <a:r>
              <a:rPr lang="zh-CN" altLang="en-US" sz="2800" dirty="0"/>
              <a:t>后面的正弦波就是组合为矩形波的各个分量，按照频率从低到高排列。</a:t>
            </a:r>
            <a:endParaRPr lang="en-US" altLang="zh-CN" sz="2800" dirty="0"/>
          </a:p>
          <a:p>
            <a:r>
              <a:rPr lang="zh-CN" altLang="en-US" sz="2800" dirty="0"/>
              <a:t>每一个波的振幅都是不同的。</a:t>
            </a:r>
          </a:p>
        </p:txBody>
      </p:sp>
    </p:spTree>
    <p:extLst>
      <p:ext uri="{BB962C8B-B14F-4D97-AF65-F5344CB8AC3E}">
        <p14:creationId xmlns:p14="http://schemas.microsoft.com/office/powerpoint/2010/main" val="1047800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来看看矩形波在频域的样子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0013" y="1827213"/>
            <a:ext cx="7164387" cy="4114800"/>
          </a:xfrm>
        </p:spPr>
        <p:txBody>
          <a:bodyPr/>
          <a:lstStyle/>
          <a:p>
            <a:r>
              <a:rPr lang="zh-CN" altLang="en-US" sz="2400" dirty="0"/>
              <a:t>其实，周期函数傅立叶变换后，基本都长这个样子。现在问题来了，为什么长成这个样子，有没有直观点的解释？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F4E8E-4E87-44A8-8926-0A61C92EBD85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16386" name="Picture 2" descr="http://www.elecfans.com/uploads/allimg/140527/0925153162-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052572"/>
            <a:ext cx="5181600" cy="365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646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 函数逼近与快速傅里叶变换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8E8C46"/>
                </a:solidFill>
              </a:rPr>
              <a:t>函数逼近的基本概念</a:t>
            </a:r>
          </a:p>
          <a:p>
            <a:pPr eaLnBrk="1" hangingPunct="1"/>
            <a:r>
              <a:rPr lang="zh-CN" altLang="en-US">
                <a:solidFill>
                  <a:srgbClr val="8E8C46"/>
                </a:solidFill>
              </a:rPr>
              <a:t>正交多项式</a:t>
            </a:r>
            <a:endParaRPr lang="en-US" altLang="zh-CN">
              <a:solidFill>
                <a:srgbClr val="8E8C46"/>
              </a:solidFill>
            </a:endParaRPr>
          </a:p>
          <a:p>
            <a:pPr eaLnBrk="1" hangingPunct="1"/>
            <a:r>
              <a:rPr lang="zh-CN" altLang="en-US">
                <a:solidFill>
                  <a:srgbClr val="8E8C46"/>
                </a:solidFill>
              </a:rPr>
              <a:t>最佳一致逼近</a:t>
            </a:r>
          </a:p>
          <a:p>
            <a:pPr eaLnBrk="1" hangingPunct="1"/>
            <a:r>
              <a:rPr lang="zh-CN" altLang="en-US">
                <a:solidFill>
                  <a:srgbClr val="8E8C46"/>
                </a:solidFill>
              </a:rPr>
              <a:t>最佳平方逼近</a:t>
            </a:r>
          </a:p>
          <a:p>
            <a:pPr eaLnBrk="1" hangingPunct="1"/>
            <a:r>
              <a:rPr lang="zh-CN" altLang="en-US">
                <a:solidFill>
                  <a:srgbClr val="8E8C46"/>
                </a:solidFill>
              </a:rPr>
              <a:t>最小二乘</a:t>
            </a:r>
          </a:p>
          <a:p>
            <a:pPr eaLnBrk="1" hangingPunct="1"/>
            <a:r>
              <a:rPr lang="zh-CN" altLang="en-US"/>
              <a:t>有理逼近</a:t>
            </a:r>
          </a:p>
          <a:p>
            <a:pPr eaLnBrk="1" hangingPunct="1"/>
            <a:r>
              <a:rPr lang="zh-CN" altLang="en-US"/>
              <a:t>三角逼近与</a:t>
            </a:r>
            <a:r>
              <a:rPr lang="en-US" altLang="zh-CN"/>
              <a:t>FFT</a:t>
            </a:r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3BAD7EC-A46B-4F9C-B753-97F3F71756F9}" type="slidenum">
              <a:rPr lang="en-US" altLang="zh-CN" smtClean="0"/>
              <a:pPr eaLnBrk="1" hangingPunct="1"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69652"/>
            <a:ext cx="2743200" cy="348794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 anchorCtr="0"/>
          <a:lstStyle/>
          <a:p>
            <a:r>
              <a:rPr lang="zh-CN" altLang="en-US" sz="2800" dirty="0"/>
              <a:t>现在是见证奇迹的时刻，尽情发挥一下你的空间想象力。。。</a:t>
            </a:r>
            <a:br>
              <a:rPr lang="en-US" altLang="zh-CN" sz="2800" dirty="0"/>
            </a:br>
            <a:br>
              <a:rPr lang="en-US" altLang="zh-CN" sz="2800" dirty="0"/>
            </a:br>
            <a:r>
              <a:rPr lang="zh-CN" altLang="en-US" sz="2800" dirty="0"/>
              <a:t>另，</a:t>
            </a:r>
            <a:br>
              <a:rPr lang="en-US" altLang="zh-CN" sz="2800" dirty="0"/>
            </a:br>
            <a:r>
              <a:rPr lang="zh-CN" altLang="en-US" sz="2800" dirty="0"/>
              <a:t>想象力不好的同学请看动画。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2" y="3710522"/>
            <a:ext cx="3280172" cy="2624137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F4E8E-4E87-44A8-8926-0A61C92EBD85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17410" name="Picture 2" descr="http://www.elecfans.com/uploads/allimg/140527/09251525I-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496" y="152400"/>
            <a:ext cx="57150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http://www.elecfans.com/uploads/allimg/140527/092515J54-1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048000"/>
            <a:ext cx="5715000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863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任意周期的函数的傅立叶展开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如果</a:t>
            </a:r>
            <a:r>
              <a:rPr lang="en-US" altLang="zh-CN" b="1" i="1">
                <a:latin typeface="Times New Roman" pitchFamily="18" charset="0"/>
              </a:rPr>
              <a:t>f(x)</a:t>
            </a:r>
            <a:r>
              <a:rPr lang="zh-CN" altLang="en-US"/>
              <a:t>的周期为</a:t>
            </a:r>
            <a:r>
              <a:rPr lang="en-US" altLang="zh-CN" b="1" i="1">
                <a:latin typeface="Times New Roman" pitchFamily="18" charset="0"/>
              </a:rPr>
              <a:t>2T</a:t>
            </a:r>
            <a:r>
              <a:rPr lang="zh-CN" altLang="en-US"/>
              <a:t>，可做坐标变换，有</a:t>
            </a:r>
          </a:p>
        </p:txBody>
      </p:sp>
      <p:pic>
        <p:nvPicPr>
          <p:cNvPr id="18436" name="Picture 4" descr="2T傅立叶级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95600"/>
            <a:ext cx="70866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5DBC8346-9593-4F0C-8330-66FE99CAD325}" type="slidenum">
              <a:rPr lang="en-US" altLang="zh-CN" smtClean="0"/>
              <a:pPr eaLnBrk="1" hangingPunct="1"/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傅立叶级数的复数形式</a:t>
            </a:r>
          </a:p>
        </p:txBody>
      </p:sp>
      <p:pic>
        <p:nvPicPr>
          <p:cNvPr id="19459" name="Picture 5" descr="复数傅立叶级数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0"/>
            <a:ext cx="6477000" cy="533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D844BD6-8578-4D73-B8EE-A7EC600EAD1E}" type="slidenum">
              <a:rPr lang="en-US" altLang="zh-CN" smtClean="0"/>
              <a:pPr eaLnBrk="1" hangingPunct="1"/>
              <a:t>22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39" y="2514600"/>
            <a:ext cx="7231761" cy="3171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非周期函数的傅立叶变换和逆变换</a:t>
            </a:r>
          </a:p>
        </p:txBody>
      </p:sp>
      <p:pic>
        <p:nvPicPr>
          <p:cNvPr id="20483" name="Picture 4" descr="傅立叶变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7315200" cy="416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367318FE-DFAA-4470-BBF8-A62462592545}" type="slidenum">
              <a:rPr lang="en-US" altLang="zh-CN" smtClean="0"/>
              <a:pPr eaLnBrk="1" hangingPunct="1"/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傅立叶变换示例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3200" y="3733800"/>
            <a:ext cx="2211388" cy="534988"/>
          </a:xfrm>
        </p:spPr>
        <p:txBody>
          <a:bodyPr/>
          <a:lstStyle/>
          <a:p>
            <a:pPr eaLnBrk="1" hangingPunct="1"/>
            <a:r>
              <a:rPr lang="en-US" altLang="zh-CN" dirty="0"/>
              <a:t>Fourier2</a:t>
            </a:r>
          </a:p>
        </p:txBody>
      </p:sp>
      <p:pic>
        <p:nvPicPr>
          <p:cNvPr id="21508" name="Picture 4" descr="傅立叶级数例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5791200" cy="457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D3BE8D1-3FCA-4257-8287-B847617D5FCA}" type="slidenum">
              <a:rPr lang="en-US" altLang="zh-CN" smtClean="0"/>
              <a:pPr eaLnBrk="1" hangingPunct="1"/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这个例子告诉我们，如果是非周期函数，其傅立叶变换的频谱就不是离散的，而是连续的。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F4E8E-4E87-44A8-8926-0A61C92EBD85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45" y="1828800"/>
            <a:ext cx="5486400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0624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离散傅立叶变换和逆变换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827213"/>
            <a:ext cx="7313612" cy="4497387"/>
          </a:xfrm>
        </p:spPr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计算过程需要</a:t>
            </a:r>
            <a:r>
              <a:rPr lang="en-US" altLang="zh-CN" b="1" i="1">
                <a:latin typeface="Times New Roman" pitchFamily="18" charset="0"/>
              </a:rPr>
              <a:t>N</a:t>
            </a:r>
            <a:r>
              <a:rPr lang="zh-CN" altLang="en-US"/>
              <a:t>次复数乘法和</a:t>
            </a:r>
            <a:r>
              <a:rPr lang="en-US" altLang="zh-CN" b="1" i="1">
                <a:latin typeface="Times New Roman" pitchFamily="18" charset="0"/>
              </a:rPr>
              <a:t>N</a:t>
            </a:r>
            <a:r>
              <a:rPr lang="zh-CN" altLang="en-US"/>
              <a:t>次复数加法，计算量很大</a:t>
            </a:r>
            <a:r>
              <a:rPr lang="zh-CN" altLang="en-US">
                <a:sym typeface="Wingdings" pitchFamily="2" charset="2"/>
              </a:rPr>
              <a:t></a:t>
            </a:r>
            <a:endParaRPr lang="zh-CN" altLang="en-US"/>
          </a:p>
        </p:txBody>
      </p:sp>
      <p:pic>
        <p:nvPicPr>
          <p:cNvPr id="22532" name="Picture 4" descr="离散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73152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796EE4B-9703-444D-ADBA-CAD3DB8CDA55}" type="slidenum">
              <a:rPr lang="en-US" altLang="zh-CN" smtClean="0"/>
              <a:pPr eaLnBrk="1" hangingPunct="1"/>
              <a:t>26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23C971-CE49-410D-8925-0D55D29A2E20}"/>
              </a:ext>
            </a:extLst>
          </p:cNvPr>
          <p:cNvSpPr txBox="1"/>
          <p:nvPr/>
        </p:nvSpPr>
        <p:spPr>
          <a:xfrm>
            <a:off x="7239000" y="3962400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</a:rPr>
              <a:t>三角插值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55CB1F5-AFE0-43B1-A089-30B346D954D7}"/>
              </a:ext>
            </a:extLst>
          </p:cNvPr>
          <p:cNvSpPr/>
          <p:nvPr/>
        </p:nvSpPr>
        <p:spPr>
          <a:xfrm>
            <a:off x="1420092" y="861290"/>
            <a:ext cx="990600" cy="533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3038" y="685800"/>
            <a:ext cx="7239000" cy="1744663"/>
          </a:xfrm>
        </p:spPr>
        <p:txBody>
          <a:bodyPr/>
          <a:lstStyle/>
          <a:p>
            <a:r>
              <a:rPr lang="zh-CN" altLang="en-US" sz="3200" dirty="0"/>
              <a:t>数学公式好吓人有木有？</a:t>
            </a:r>
            <a:br>
              <a:rPr lang="en-US" altLang="zh-CN" sz="3200" dirty="0"/>
            </a:br>
            <a:r>
              <a:rPr lang="zh-CN" altLang="en-US" dirty="0"/>
              <a:t>接下来的问题是，</a:t>
            </a:r>
            <a:br>
              <a:rPr lang="en-US" altLang="zh-CN" dirty="0"/>
            </a:br>
            <a:r>
              <a:rPr lang="zh-CN" altLang="en-US" sz="3200" dirty="0"/>
              <a:t>对我有什么用？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别急，给你看一个（古时候）很拉风的例子。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8D88FA-0A7C-4C0E-B567-B00AC85ABC95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2625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一维离散变换示例：</a:t>
            </a:r>
            <a:br>
              <a:rPr lang="en-US" altLang="zh-CN" dirty="0"/>
            </a:br>
            <a:r>
              <a:rPr lang="zh-CN" altLang="en-US" dirty="0"/>
              <a:t>听声音破解电话号码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2012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月的时候，一个南京的大学生从电视台播放的一段记者采访</a:t>
            </a:r>
            <a:r>
              <a:rPr lang="en-US" altLang="zh-CN" dirty="0"/>
              <a:t>360</a:t>
            </a:r>
            <a:r>
              <a:rPr lang="zh-CN" altLang="en-US" dirty="0"/>
              <a:t>总裁周鸿祎的视频中破解了周鸿祎的手机号码，一时间被网络热炒。</a:t>
            </a:r>
            <a:endParaRPr lang="en-US" altLang="zh-CN" dirty="0"/>
          </a:p>
          <a:p>
            <a:r>
              <a:rPr lang="zh-CN" altLang="en-US" dirty="0"/>
              <a:t>后来，又听说某人买车的时候使用电话银行付款，结果被人录下声音，破解了银行卡号和密码，导致存款被盗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听音破密码？有那么神奇吗？还真有。但是你知道技术原理吗？其实，就是我们刚学的离散傅立叶变换（</a:t>
            </a:r>
            <a:r>
              <a:rPr lang="en-US" altLang="zh-CN" dirty="0"/>
              <a:t>DFT</a:t>
            </a:r>
            <a:r>
              <a:rPr lang="zh-CN" altLang="en-US" dirty="0"/>
              <a:t>）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F4E8E-4E87-44A8-8926-0A61C92EBD85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524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电话按键音的生成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打电话拨号的时候，每按下一个键，就产生一个高频信号和低频信号的正弦信号组合，局端的电话交换机从这个组合信号中解出两个频率，就知道是那个按键被按下了。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F4E8E-4E87-44A8-8926-0A61C92EBD85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pic>
        <p:nvPicPr>
          <p:cNvPr id="14338" name="Picture 2" descr="http://img.blog.csdn.net/20131209002603671?watermark/2/text/aHR0cDovL2Jsb2cuY3Nkbi5uZXQvb3JiaXQ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594601"/>
            <a:ext cx="4419600" cy="293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21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有理逼近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用多项式或者三角函数做逼近对于有些情况效率很差，考虑采用有理函数。</a:t>
            </a:r>
          </a:p>
        </p:txBody>
      </p:sp>
      <p:pic>
        <p:nvPicPr>
          <p:cNvPr id="5124" name="Picture 4" descr="有理逼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352800"/>
            <a:ext cx="716280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A5433AC-EED9-45E5-8FF0-FAC12079DB86}" type="slidenum">
              <a:rPr lang="en-US" altLang="zh-CN" smtClean="0"/>
              <a:pPr eaLnBrk="1" hangingPunct="1"/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按键“</a:t>
            </a:r>
            <a:r>
              <a:rPr lang="en-US" altLang="zh-CN" dirty="0"/>
              <a:t>1”</a:t>
            </a:r>
            <a:r>
              <a:rPr lang="zh-CN" altLang="en-US" dirty="0"/>
              <a:t>对应的音频在时域和频域的形态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虽然受录音杂波影响很大，但是还是可以很明显看到在</a:t>
            </a:r>
            <a:r>
              <a:rPr lang="en-US" altLang="zh-CN" sz="2400" dirty="0"/>
              <a:t>697Hz</a:t>
            </a:r>
            <a:r>
              <a:rPr lang="zh-CN" altLang="en-US" sz="2400" dirty="0"/>
              <a:t>和</a:t>
            </a:r>
            <a:r>
              <a:rPr lang="en-US" altLang="zh-CN" sz="2400" dirty="0"/>
              <a:t>1209Hz</a:t>
            </a:r>
            <a:r>
              <a:rPr lang="zh-CN" altLang="en-US" sz="2400" dirty="0"/>
              <a:t>位置上，相对能量强度达到了最大值。</a:t>
            </a:r>
            <a:endParaRPr lang="en-US" altLang="zh-CN" sz="2400" dirty="0"/>
          </a:p>
          <a:p>
            <a:r>
              <a:rPr lang="zh-CN" altLang="en-US" sz="2400" dirty="0"/>
              <a:t>这就是听音破密码的原理，如何？</a:t>
            </a:r>
            <a:r>
              <a:rPr lang="en-US" altLang="zh-CN" sz="2400" dirty="0" err="1"/>
              <a:t>so~easy</a:t>
            </a:r>
            <a:r>
              <a:rPr lang="en-US" altLang="zh-CN" sz="2400" dirty="0"/>
              <a:t>~~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F4E8E-4E87-44A8-8926-0A61C92EBD85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pic>
        <p:nvPicPr>
          <p:cNvPr id="15362" name="Picture 2" descr="http://img.blog.csdn.net/20131209002931546?watermark/2/text/aHR0cDovL2Jsb2cuY3Nkbi5uZXQvb3JiaXQ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976" y="3429000"/>
            <a:ext cx="6195824" cy="335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59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总结一下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频域分析的好处在于，很多在时域上不可分解的东西，转成频域后很容易过滤和识别（亲，还记得那张离散的频谱图吗？）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音频分析就是基于上述的原理。所以你还可以利用该技术，从复杂的背景声音中，提取你想要的声音。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F4E8E-4E87-44A8-8926-0A61C92EBD85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407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二维离散变换示例一</a:t>
            </a:r>
          </a:p>
        </p:txBody>
      </p:sp>
      <p:sp>
        <p:nvSpPr>
          <p:cNvPr id="2355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CCA4AE8-0B5A-4F54-A579-A25E36EBA6FC}" type="slidenum">
              <a:rPr lang="en-US" altLang="zh-CN" smtClean="0"/>
              <a:pPr eaLnBrk="1" hangingPunct="1"/>
              <a:t>32</a:t>
            </a:fld>
            <a:endParaRPr lang="en-US" altLang="zh-CN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6723063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7315200" y="1542288"/>
            <a:ext cx="28346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左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解释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频域体现了图像在空域灰度变化剧烈程度。对图像而言，图像的</a:t>
            </a:r>
            <a:r>
              <a:rPr lang="zh-CN" altLang="en-US" sz="2800" b="1" dirty="0">
                <a:solidFill>
                  <a:srgbClr val="FF0000"/>
                </a:solidFill>
              </a:rPr>
              <a:t>边缘部分</a:t>
            </a:r>
            <a:r>
              <a:rPr lang="zh-CN" altLang="en-US" sz="2800" dirty="0"/>
              <a:t>是突变部分，变化较快，因此反应在频域上是高频分量；图像平缓变化部分则为低频分量。</a:t>
            </a:r>
            <a:endParaRPr lang="en-US" altLang="zh-CN" sz="2800" dirty="0"/>
          </a:p>
          <a:p>
            <a:r>
              <a:rPr lang="zh-CN" altLang="en-US" sz="2800" dirty="0"/>
              <a:t>变换后频谱图像是四角亮的，因为变换后的四角位置刚好对应着图像的低频成分，而一般来说图像的能量都集中在低频分量上（图像总是平稳变化的，突变较少）。</a:t>
            </a:r>
            <a:endParaRPr lang="en-US" altLang="zh-CN" sz="2800" dirty="0"/>
          </a:p>
          <a:p>
            <a:r>
              <a:rPr lang="zh-CN" altLang="en-US" sz="2800" dirty="0"/>
              <a:t>可以将频谱坐标原点从左上角平移到中心，这样能量就集中在中心了。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C38D94-06AA-4208-A9D0-2DC655B8EDB1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69784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4A768-C5C7-1B88-7E26-1B641878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二维频谱的含义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BCE659D-3792-4853-9463-4205AAACA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569" y="1855788"/>
            <a:ext cx="7048500" cy="405765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B9B241-5E76-E28A-68B4-1A5006EB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F4E8E-4E87-44A8-8926-0A61C92EBD85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7232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二维离散变换示例二（</a:t>
            </a:r>
            <a:r>
              <a:rPr lang="en-US" altLang="zh-CN" dirty="0" err="1"/>
              <a:t>lena</a:t>
            </a:r>
            <a:r>
              <a:rPr lang="zh-CN" altLang="en-US" dirty="0"/>
              <a:t>）</a:t>
            </a:r>
          </a:p>
        </p:txBody>
      </p:sp>
      <p:sp>
        <p:nvSpPr>
          <p:cNvPr id="2457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5BD1438-416E-4EF4-8F91-6895D5CC8F1B}" type="slidenum">
              <a:rPr lang="en-US" altLang="zh-CN" smtClean="0"/>
              <a:pPr eaLnBrk="1" hangingPunct="1"/>
              <a:t>35</a:t>
            </a:fld>
            <a:endParaRPr lang="en-US" altLang="zh-CN"/>
          </a:p>
        </p:txBody>
      </p:sp>
      <p:pic>
        <p:nvPicPr>
          <p:cNvPr id="24580" name="Picture 7" descr="C:\Users\fifo\AppData\Roaming\Tencent\Users\1187443189\QQ\WinTemp\RichOle\%NBOJB}A}O7JA%}FDH1TGU2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8154988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AutoShape 8" descr="C:\Users\fifo\AppData\Roaming\Tencent\Users\1187443189\QQ\WinTemp\RichOle\1WF]J[`G`ADX)X3`S8IML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7229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因为通常图像傅立叶变换的结果都很大，不好显示，所以右图的傅立叶变换结果经过了对数化处理和平移操作，图像中心才是频率坐标原点。这是通常显示图像</a:t>
            </a:r>
            <a:r>
              <a:rPr lang="en-US" altLang="zh-CN" sz="2800" dirty="0"/>
              <a:t>FFT</a:t>
            </a:r>
            <a:r>
              <a:rPr lang="zh-CN" altLang="en-US" sz="2800" dirty="0"/>
              <a:t>的作法。</a:t>
            </a:r>
            <a:endParaRPr lang="en-US" altLang="zh-CN" sz="2800" dirty="0"/>
          </a:p>
          <a:p>
            <a:r>
              <a:rPr lang="zh-CN" altLang="en-US" sz="2800" dirty="0"/>
              <a:t>变换结果上，</a:t>
            </a:r>
            <a:r>
              <a:rPr lang="zh-CN" altLang="en-US" sz="2800" b="1" dirty="0">
                <a:solidFill>
                  <a:srgbClr val="002060"/>
                </a:solidFill>
              </a:rPr>
              <a:t>亮度越大，表示的是能量越大（相当于出现次数多），不是频率越大</a:t>
            </a:r>
            <a:r>
              <a:rPr lang="zh-CN" altLang="en-US" sz="2800" dirty="0"/>
              <a:t>；</a:t>
            </a:r>
            <a:r>
              <a:rPr lang="zh-CN" altLang="en-US" sz="2800" b="1" dirty="0">
                <a:solidFill>
                  <a:srgbClr val="FF0000"/>
                </a:solidFill>
              </a:rPr>
              <a:t>频率是通过坐标轴体现的，以中心为原点，越向外越大。</a:t>
            </a:r>
            <a:r>
              <a:rPr lang="zh-CN" altLang="en-US" sz="2800" dirty="0"/>
              <a:t>所以图上的几个红圈，越外面的红圈，其所在位置的频率越高。</a:t>
            </a:r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F4E8E-4E87-44A8-8926-0A61C92EBD85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58677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二维离散变换示例二（</a:t>
            </a:r>
            <a:r>
              <a:rPr lang="en-US" altLang="zh-CN" dirty="0" err="1"/>
              <a:t>lena</a:t>
            </a:r>
            <a:r>
              <a:rPr lang="zh-CN" altLang="en-US" dirty="0"/>
              <a:t>）</a:t>
            </a:r>
          </a:p>
        </p:txBody>
      </p:sp>
      <p:sp>
        <p:nvSpPr>
          <p:cNvPr id="2457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5BD1438-416E-4EF4-8F91-6895D5CC8F1B}" type="slidenum">
              <a:rPr lang="en-US" altLang="zh-CN" smtClean="0"/>
              <a:pPr eaLnBrk="1" hangingPunct="1"/>
              <a:t>37</a:t>
            </a:fld>
            <a:endParaRPr lang="en-US" altLang="zh-CN"/>
          </a:p>
        </p:txBody>
      </p:sp>
      <p:pic>
        <p:nvPicPr>
          <p:cNvPr id="24580" name="Picture 7" descr="C:\Users\fifo\AppData\Roaming\Tencent\Users\1187443189\QQ\WinTemp\RichOle\%NBOJB}A}O7JA%}FDH1TGU2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8154988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AutoShape 8" descr="C:\Users\fifo\AppData\Roaming\Tencent\Users\1187443189\QQ\WinTemp\RichOle\1WF]J[`G`ADX)X3`S8IML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3202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只留圈里的，变回去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pic>
        <p:nvPicPr>
          <p:cNvPr id="25603" name="内容占位符 10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033"/>
          <a:stretch>
            <a:fillRect/>
          </a:stretch>
        </p:blipFill>
        <p:spPr>
          <a:xfrm>
            <a:off x="838200" y="1646238"/>
            <a:ext cx="5334000" cy="5006975"/>
          </a:xfrm>
        </p:spPr>
      </p:pic>
      <p:sp>
        <p:nvSpPr>
          <p:cNvPr id="2560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D23476E-3BD1-441C-A87D-FEC5801B249A}" type="slidenum">
              <a:rPr lang="en-US" altLang="zh-CN" smtClean="0"/>
              <a:pPr eaLnBrk="1" hangingPunct="1"/>
              <a:t>38</a:t>
            </a:fld>
            <a:endParaRPr lang="en-US" altLang="zh-CN"/>
          </a:p>
        </p:txBody>
      </p:sp>
      <p:sp>
        <p:nvSpPr>
          <p:cNvPr id="25605" name="AutoShape 1" descr="C:\Users\fifo\AppData\Roaming\Tencent\Users\1187443189\QQ\WinTemp\RichOle\1WF]J[`G`ADX)X3`S8IML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6" name="AutoShape 2" descr="C:\Users\fifo\AppData\Roaming\Tencent\Users\1187443189\QQ\WinTemp\RichOle\1WF]J[`G`ADX)X3`S8IML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7" name="AutoShape 3" descr="C:\Users\fifo\AppData\Roaming\Tencent\Users\1187443189\QQ\WinTemp\RichOle\1WF]J[`G`ADX)X3`S8IML.jp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5608" name="内容占位符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" t="66264" r="51593" b="835"/>
          <a:stretch>
            <a:fillRect/>
          </a:stretch>
        </p:blipFill>
        <p:spPr bwMode="auto">
          <a:xfrm>
            <a:off x="6324600" y="2886075"/>
            <a:ext cx="2541588" cy="249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C:\Users\fifo\AppData\Roaming\Tencent\Users\1187443189\QQ\WinTemp\RichOle\%NBOJB}A}O7JA%}FDH1TGU2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92"/>
          <a:stretch/>
        </p:blipFill>
        <p:spPr bwMode="auto">
          <a:xfrm>
            <a:off x="7010400" y="217649"/>
            <a:ext cx="1243604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48722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利用傅里叶变换处理图像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827212"/>
            <a:ext cx="8153400" cy="4802187"/>
          </a:xfrm>
        </p:spPr>
        <p:txBody>
          <a:bodyPr/>
          <a:lstStyle/>
          <a:p>
            <a:r>
              <a:rPr lang="zh-CN" altLang="en-US" sz="2600" dirty="0"/>
              <a:t>高频分量：图像突变部分；在某些情况下指图像边缘信息，某些情况下指噪声，更多是两者的混合；</a:t>
            </a:r>
          </a:p>
          <a:p>
            <a:r>
              <a:rPr lang="zh-CN" altLang="en-US" sz="2600" dirty="0"/>
              <a:t>低频分量：图像变化平缓的部分。</a:t>
            </a:r>
          </a:p>
          <a:p>
            <a:r>
              <a:rPr lang="zh-CN" altLang="en-US" sz="2600" dirty="0"/>
              <a:t>高通滤波器：让图像低频分量抑制，</a:t>
            </a:r>
            <a:r>
              <a:rPr lang="zh-CN" altLang="en-US" sz="2600" b="1" dirty="0">
                <a:solidFill>
                  <a:srgbClr val="FF0000"/>
                </a:solidFill>
              </a:rPr>
              <a:t>高频分量通过</a:t>
            </a:r>
            <a:r>
              <a:rPr lang="zh-CN" altLang="en-US" sz="2600" dirty="0"/>
              <a:t>。</a:t>
            </a:r>
          </a:p>
          <a:p>
            <a:r>
              <a:rPr lang="zh-CN" altLang="en-US" sz="2600" dirty="0"/>
              <a:t>低通滤波器：让图像高频分量抑制，</a:t>
            </a:r>
            <a:r>
              <a:rPr lang="zh-CN" altLang="en-US" sz="2600" b="1" dirty="0">
                <a:solidFill>
                  <a:srgbClr val="FF0000"/>
                </a:solidFill>
              </a:rPr>
              <a:t>低频分量通过</a:t>
            </a:r>
            <a:r>
              <a:rPr lang="zh-CN" altLang="en-US" sz="2600" dirty="0"/>
              <a:t>。</a:t>
            </a:r>
          </a:p>
          <a:p>
            <a:r>
              <a:rPr lang="zh-CN" altLang="en-US" sz="2600" dirty="0"/>
              <a:t>带通滤波器：使图像在某一部分的频率信息通过，其它过低或过高都抑制。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F4E8E-4E87-44A8-8926-0A61C92EBD85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83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连分式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0013" y="1524000"/>
            <a:ext cx="7240587" cy="4418013"/>
          </a:xfrm>
        </p:spPr>
        <p:txBody>
          <a:bodyPr/>
          <a:lstStyle/>
          <a:p>
            <a:pPr eaLnBrk="1" hangingPunct="1"/>
            <a:r>
              <a:rPr lang="zh-CN" altLang="en-US" sz="2500"/>
              <a:t>连分式是有理函数的另一种表示形式</a:t>
            </a:r>
          </a:p>
        </p:txBody>
      </p:sp>
      <p:graphicFrame>
        <p:nvGraphicFramePr>
          <p:cNvPr id="6148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40147475"/>
              </p:ext>
            </p:extLst>
          </p:nvPr>
        </p:nvGraphicFramePr>
        <p:xfrm>
          <a:off x="2063750" y="2227263"/>
          <a:ext cx="5245100" cy="440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159240" imgH="5168880" progId="Equation.DSMT4">
                  <p:embed/>
                </p:oleObj>
              </mc:Choice>
              <mc:Fallback>
                <p:oleObj name="Equation" r:id="rId2" imgW="6159240" imgH="5168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2227263"/>
                        <a:ext cx="5245100" cy="440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5105400" y="5257800"/>
            <a:ext cx="387798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Times New Roman" pitchFamily="18" charset="0"/>
              </a:rPr>
              <a:t>注：最后一个等式是连分式</a:t>
            </a:r>
          </a:p>
          <a:p>
            <a:pPr eaLnBrk="1" hangingPunct="1"/>
            <a:r>
              <a:rPr lang="zh-CN" altLang="en-US" sz="2400" dirty="0">
                <a:latin typeface="Times New Roman" pitchFamily="18" charset="0"/>
              </a:rPr>
              <a:t>的紧凑表示形式，写法参见</a:t>
            </a:r>
            <a:br>
              <a:rPr lang="en-US" altLang="zh-CN" sz="2400" dirty="0">
                <a:latin typeface="Times New Roman" pitchFamily="18" charset="0"/>
              </a:rPr>
            </a:br>
            <a:r>
              <a:rPr lang="zh-CN" altLang="en-US" sz="2400" dirty="0">
                <a:latin typeface="Times New Roman" pitchFamily="18" charset="0"/>
              </a:rPr>
              <a:t>红圈。</a:t>
            </a:r>
          </a:p>
        </p:txBody>
      </p:sp>
      <p:sp>
        <p:nvSpPr>
          <p:cNvPr id="615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D3F8EBB-E1D7-4242-B67E-F60E69369DB1}" type="slidenum">
              <a:rPr lang="en-US" altLang="zh-CN" smtClean="0"/>
              <a:pPr eaLnBrk="1" hangingPunct="1"/>
              <a:t>4</a:t>
            </a:fld>
            <a:endParaRPr lang="en-US" altLang="zh-CN"/>
          </a:p>
        </p:txBody>
      </p:sp>
      <p:sp>
        <p:nvSpPr>
          <p:cNvPr id="2" name="椭圆 1"/>
          <p:cNvSpPr/>
          <p:nvPr/>
        </p:nvSpPr>
        <p:spPr>
          <a:xfrm rot="19751329">
            <a:off x="2703387" y="5038032"/>
            <a:ext cx="13716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 rot="19751329">
            <a:off x="3340173" y="5360623"/>
            <a:ext cx="1119962" cy="4478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 rot="19751329">
            <a:off x="3912284" y="5576782"/>
            <a:ext cx="983339" cy="3728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低通滤波的另一个例子，高频被去除（注意亮度不表示频率高低，</a:t>
            </a:r>
            <a:r>
              <a:rPr lang="zh-CN" altLang="en-US" sz="3200" b="1" dirty="0"/>
              <a:t>位置才是</a:t>
            </a:r>
            <a:r>
              <a:rPr lang="zh-CN" altLang="en-US" sz="3200" dirty="0"/>
              <a:t>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F4E8E-4E87-44A8-8926-0A61C92EBD85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27" y="1590675"/>
            <a:ext cx="7753873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" y="594360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这个例子说明，要做图像压缩，可以适当保留低频部分的信息，高频清零。</a:t>
            </a:r>
          </a:p>
        </p:txBody>
      </p:sp>
    </p:spTree>
    <p:extLst>
      <p:ext uri="{BB962C8B-B14F-4D97-AF65-F5344CB8AC3E}">
        <p14:creationId xmlns:p14="http://schemas.microsoft.com/office/powerpoint/2010/main" val="42615077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高通滤波的例子，只保留了边缘（注意亮度不表示频率高低，</a:t>
            </a:r>
            <a:r>
              <a:rPr lang="zh-CN" altLang="en-US" sz="3200" b="1" dirty="0"/>
              <a:t>位置才是</a:t>
            </a:r>
            <a:r>
              <a:rPr lang="zh-CN" altLang="en-US" sz="32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F4E8E-4E87-44A8-8926-0A61C92EBD85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7358259" cy="433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14400" y="5943600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这个例子说明，图像边缘代表了高频信息，清掉低频将只留下边缘。</a:t>
            </a:r>
          </a:p>
        </p:txBody>
      </p:sp>
    </p:spTree>
    <p:extLst>
      <p:ext uri="{BB962C8B-B14F-4D97-AF65-F5344CB8AC3E}">
        <p14:creationId xmlns:p14="http://schemas.microsoft.com/office/powerpoint/2010/main" val="19205895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快速傅立叶变换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370013" y="1827213"/>
                <a:ext cx="7313612" cy="4649787"/>
              </a:xfrm>
            </p:spPr>
            <p:txBody>
              <a:bodyPr/>
              <a:lstStyle/>
              <a:p>
                <a:pPr eaLnBrk="1" hangingPunct="1"/>
                <a:r>
                  <a:rPr lang="zh-CN" altLang="en-US" dirty="0"/>
                  <a:t>为了提高运算速度进行改进</a:t>
                </a:r>
              </a:p>
              <a:p>
                <a:pPr eaLnBrk="1" hangingPunct="1"/>
                <a:r>
                  <a:rPr lang="zh-CN" altLang="en-US" dirty="0"/>
                  <a:t>注意到</a:t>
                </a:r>
                <a:endParaRPr lang="en-US" altLang="zh-CN" dirty="0"/>
              </a:p>
              <a:p>
                <a:pPr marL="0" indent="0" eaLnBrk="1" hangingPunct="1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dirty="0"/>
                  <a:t>（周期性）</a:t>
                </a:r>
              </a:p>
              <a:p>
                <a:pPr marL="0" indent="0" eaLnBrk="1" hangingPunct="1">
                  <a:buNone/>
                </a:pPr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dirty="0"/>
                  <a:t>（对称性），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𝑗𝑘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zh-CN" altLang="en-US" dirty="0"/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zh-CN" altLang="en-US" dirty="0"/>
                  <a:t>	可以减少乘法次数</a:t>
                </a:r>
              </a:p>
              <a:p>
                <a:pPr eaLnBrk="1" hangingPunct="1"/>
                <a:r>
                  <a:rPr lang="zh-CN" altLang="en-US" dirty="0"/>
                  <a:t>具体操作方法和步骤自学</a:t>
                </a:r>
              </a:p>
              <a:p>
                <a:pPr eaLnBrk="1" hangingPunct="1"/>
                <a:r>
                  <a:rPr lang="zh-CN" altLang="en-US" dirty="0"/>
                  <a:t>做一个编程实验</a:t>
                </a:r>
                <a:r>
                  <a:rPr lang="zh-CN" altLang="en-US" dirty="0">
                    <a:sym typeface="Wingdings" pitchFamily="2" charset="2"/>
                  </a:rPr>
                  <a:t>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66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70013" y="1827213"/>
                <a:ext cx="7313612" cy="4649787"/>
              </a:xfrm>
              <a:blipFill>
                <a:blip r:embed="rId2"/>
                <a:stretch>
                  <a:fillRect l="-751" t="-1704" r="-18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2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4EF80AB-62F9-4C1C-ADC3-67AC6221E4BA}" type="slidenum">
              <a:rPr lang="en-US" altLang="zh-CN" smtClean="0"/>
              <a:pPr eaLnBrk="1" hangingPunct="1"/>
              <a:t>42</a:t>
            </a:fld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习题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2362200"/>
            <a:ext cx="7313612" cy="3579813"/>
          </a:xfrm>
        </p:spPr>
        <p:txBody>
          <a:bodyPr/>
          <a:lstStyle/>
          <a:p>
            <a:pPr lvl="1"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en-US" altLang="zh-CN" dirty="0"/>
              <a:t>P95</a:t>
            </a:r>
          </a:p>
          <a:p>
            <a:pPr lvl="1" eaLnBrk="1" hangingPunct="1">
              <a:defRPr/>
            </a:pPr>
            <a:r>
              <a:rPr lang="en-US" altLang="zh-CN" dirty="0">
                <a:cs typeface="+mn-cs"/>
              </a:rPr>
              <a:t>20</a:t>
            </a:r>
          </a:p>
          <a:p>
            <a:pPr marL="457200" lvl="1" indent="0" eaLnBrk="1" hangingPunct="1">
              <a:buNone/>
              <a:defRPr/>
            </a:pPr>
            <a:r>
              <a:rPr lang="zh-CN" altLang="en-US" dirty="0">
                <a:cs typeface="+mn-cs"/>
              </a:rPr>
              <a:t>求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f(x)=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sinx</a:t>
            </a:r>
            <a:r>
              <a:rPr lang="zh-CN" altLang="en-US" dirty="0">
                <a:cs typeface="+mn-cs"/>
              </a:rPr>
              <a:t>在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x=0</a:t>
            </a:r>
            <a:r>
              <a:rPr lang="zh-CN" altLang="en-US" dirty="0">
                <a:cs typeface="+mn-cs"/>
              </a:rPr>
              <a:t>处的</a:t>
            </a:r>
            <a:r>
              <a:rPr lang="en-US" altLang="zh-CN" dirty="0">
                <a:cs typeface="+mn-cs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3,3</a:t>
            </a:r>
            <a:r>
              <a:rPr lang="en-US" altLang="zh-CN" dirty="0">
                <a:cs typeface="+mn-cs"/>
              </a:rPr>
              <a:t>)</a:t>
            </a:r>
            <a:r>
              <a:rPr lang="zh-CN" altLang="en-US" dirty="0">
                <a:cs typeface="+mn-cs"/>
              </a:rPr>
              <a:t>阶帕德逼近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n-US" altLang="zh-CN" dirty="0">
                <a:cs typeface="+mn-cs"/>
              </a:rPr>
              <a:t>.</a:t>
            </a:r>
          </a:p>
        </p:txBody>
      </p:sp>
      <p:sp>
        <p:nvSpPr>
          <p:cNvPr id="2765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E545134-E407-4D46-AFCE-9F61364305F8}" type="slidenum">
              <a:rPr lang="en-US" altLang="zh-CN" smtClean="0"/>
              <a:pPr eaLnBrk="1" hangingPunct="1"/>
              <a:t>43</a:t>
            </a:fld>
            <a:endParaRPr lang="en-US" alt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实验二：</a:t>
            </a:r>
            <a:r>
              <a:rPr lang="en-US" altLang="zh-CN"/>
              <a:t>FFT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编程实现</a:t>
            </a:r>
            <a:r>
              <a:rPr lang="en-US" altLang="zh-CN" dirty="0"/>
              <a:t>FFT</a:t>
            </a:r>
            <a:r>
              <a:rPr lang="zh-CN" altLang="en-US" dirty="0"/>
              <a:t>算法（</a:t>
            </a:r>
            <a:r>
              <a:rPr lang="en-US" altLang="zh-CN" dirty="0"/>
              <a:t>P96</a:t>
            </a:r>
            <a:r>
              <a:rPr lang="zh-CN" altLang="en-US" dirty="0"/>
              <a:t>计算实习题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zh-CN" altLang="en-US" dirty="0"/>
              <a:t>使用快速傅里叶变换确定函数</a:t>
            </a:r>
            <a:r>
              <a:rPr lang="en-US" altLang="zh-CN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f(x)=x</a:t>
            </a:r>
            <a:r>
              <a:rPr lang="en-US" altLang="zh-CN" sz="25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cosx</a:t>
            </a:r>
            <a:br>
              <a:rPr lang="en-US" altLang="zh-CN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/>
              <a:t>在</a:t>
            </a:r>
            <a:r>
              <a:rPr lang="en-US" altLang="zh-CN" dirty="0"/>
              <a:t>[</a:t>
            </a:r>
            <a:r>
              <a:rPr lang="en-US" altLang="zh-CN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-π,π</a:t>
            </a:r>
            <a:r>
              <a:rPr lang="en-US" altLang="zh-CN" dirty="0"/>
              <a:t>]</a:t>
            </a:r>
            <a:r>
              <a:rPr lang="zh-CN" altLang="en-US" dirty="0"/>
              <a:t>上的</a:t>
            </a:r>
            <a:r>
              <a:rPr lang="en-US" altLang="zh-CN" dirty="0"/>
              <a:t>16</a:t>
            </a:r>
            <a:r>
              <a:rPr lang="zh-CN" altLang="en-US" dirty="0"/>
              <a:t>次三角插值多项式</a:t>
            </a:r>
            <a:r>
              <a:rPr lang="en-US" altLang="zh-CN" dirty="0"/>
              <a:t>.</a:t>
            </a:r>
            <a:endParaRPr lang="zh-CN" altLang="en-US" dirty="0"/>
          </a:p>
          <a:p>
            <a:pPr eaLnBrk="1" hangingPunct="1"/>
            <a:r>
              <a:rPr lang="zh-CN" altLang="en-US" dirty="0"/>
              <a:t>要求</a:t>
            </a:r>
          </a:p>
          <a:p>
            <a:pPr lvl="1" eaLnBrk="1" hangingPunct="1"/>
            <a:r>
              <a:rPr lang="zh-CN" altLang="en-US" dirty="0"/>
              <a:t>语言不限，但不允许调用固有函数</a:t>
            </a:r>
            <a:r>
              <a:rPr lang="zh-CN" altLang="en-US" dirty="0">
                <a:sym typeface="Wingdings" pitchFamily="2" charset="2"/>
              </a:rPr>
              <a:t></a:t>
            </a:r>
          </a:p>
          <a:p>
            <a:pPr lvl="1" eaLnBrk="1" hangingPunct="1"/>
            <a:r>
              <a:rPr lang="zh-CN" altLang="en-US" dirty="0">
                <a:sym typeface="Wingdings" pitchFamily="2" charset="2"/>
              </a:rPr>
              <a:t>分析变换结果的含义</a:t>
            </a:r>
          </a:p>
          <a:p>
            <a:pPr lvl="1" eaLnBrk="1" hangingPunct="1"/>
            <a:r>
              <a:rPr lang="zh-CN" altLang="en-US" dirty="0">
                <a:sym typeface="Wingdings" pitchFamily="2" charset="2"/>
              </a:rPr>
              <a:t>撰写实验报告，重点在对傅立叶变换和快速傅立叶变换的理解和感想</a:t>
            </a:r>
          </a:p>
          <a:p>
            <a:pPr lvl="1" eaLnBrk="1" hangingPunct="1"/>
            <a:r>
              <a:rPr lang="zh-CN" altLang="en-US" dirty="0">
                <a:sym typeface="Wingdings" pitchFamily="2" charset="2"/>
              </a:rPr>
              <a:t>两周内上传至课程服务器</a:t>
            </a:r>
          </a:p>
          <a:p>
            <a:pPr lvl="1" eaLnBrk="1" hangingPunct="1"/>
            <a:r>
              <a:rPr lang="zh-CN" altLang="en-US" dirty="0">
                <a:sym typeface="Wingdings" pitchFamily="2" charset="2"/>
              </a:rPr>
              <a:t>请以学号</a:t>
            </a:r>
            <a:r>
              <a:rPr lang="en-US" altLang="zh-CN" dirty="0">
                <a:sym typeface="Wingdings" pitchFamily="2" charset="2"/>
              </a:rPr>
              <a:t>+</a:t>
            </a:r>
            <a:r>
              <a:rPr lang="zh-CN" altLang="en-US" dirty="0">
                <a:sym typeface="Wingdings" pitchFamily="2" charset="2"/>
              </a:rPr>
              <a:t>姓名为文件夹名</a:t>
            </a:r>
            <a:endParaRPr lang="zh-CN" altLang="en-US" dirty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9D61170-C751-46F7-950A-5293692B613D}" type="slidenum">
              <a:rPr lang="en-US" altLang="zh-CN" smtClean="0"/>
              <a:pPr eaLnBrk="1" hangingPunct="1"/>
              <a:t>44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i="1">
                <a:latin typeface="Times New Roman" pitchFamily="18" charset="0"/>
              </a:rPr>
              <a:t>ln(1+x)</a:t>
            </a:r>
            <a:r>
              <a:rPr lang="zh-CN" altLang="en-US"/>
              <a:t>的泰勒展开</a:t>
            </a:r>
          </a:p>
        </p:txBody>
      </p:sp>
      <p:graphicFrame>
        <p:nvGraphicFramePr>
          <p:cNvPr id="7171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371600" y="1600200"/>
          <a:ext cx="7315200" cy="472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762500" imgH="3073400" progId="Equation.3">
                  <p:embed/>
                </p:oleObj>
              </mc:Choice>
              <mc:Fallback>
                <p:oleObj name="公式" r:id="rId2" imgW="4762500" imgH="3073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600200"/>
                        <a:ext cx="7315200" cy="472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3827463" y="2597150"/>
            <a:ext cx="1143000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C5BE101-01AE-4CDA-AB00-06FC946CF415}" type="slidenum">
              <a:rPr lang="en-US" altLang="zh-CN" smtClean="0"/>
              <a:pPr eaLnBrk="1" hangingPunct="1"/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i="1">
                <a:latin typeface="Times New Roman" pitchFamily="18" charset="0"/>
              </a:rPr>
              <a:t>ln(1+x)</a:t>
            </a:r>
            <a:r>
              <a:rPr lang="zh-CN" altLang="en-US"/>
              <a:t>的连分式展开</a:t>
            </a:r>
          </a:p>
        </p:txBody>
      </p:sp>
      <p:graphicFrame>
        <p:nvGraphicFramePr>
          <p:cNvPr id="8195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600200" y="1752600"/>
          <a:ext cx="5867400" cy="455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25800" imgH="2501900" progId="Equation.DSMT4">
                  <p:embed/>
                </p:oleObj>
              </mc:Choice>
              <mc:Fallback>
                <p:oleObj name="Equation" r:id="rId2" imgW="3225800" imgH="2501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5867400" cy="455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E1B13D3-BF83-454E-AE10-A30EDF6CECDD}" type="slidenum">
              <a:rPr lang="en-US" altLang="zh-CN" smtClean="0"/>
              <a:pPr eaLnBrk="1" hangingPunct="1"/>
              <a:t>6</a:t>
            </a:fld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 rot="19941361">
            <a:off x="3695972" y="2542805"/>
            <a:ext cx="2637127" cy="5568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 rot="19920041">
            <a:off x="4107023" y="3060364"/>
            <a:ext cx="2637127" cy="6243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 rot="20189373">
            <a:off x="3430424" y="1859300"/>
            <a:ext cx="2637127" cy="6914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i="1">
                <a:latin typeface="Times New Roman" pitchFamily="18" charset="0"/>
              </a:rPr>
              <a:t>ln(1+x)</a:t>
            </a:r>
            <a:r>
              <a:rPr lang="zh-CN" altLang="en-US"/>
              <a:t>的有理逼近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example3b3</a:t>
            </a:r>
          </a:p>
        </p:txBody>
      </p:sp>
      <p:pic>
        <p:nvPicPr>
          <p:cNvPr id="9220" name="Picture 4" descr="ln有理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7315200" cy="271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CBB175C-8409-4120-9C7B-1221E4244FDD}" type="slidenum">
              <a:rPr lang="en-US" altLang="zh-CN" smtClean="0"/>
              <a:pPr eaLnBrk="1" hangingPunct="1"/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04813"/>
            <a:ext cx="7085013" cy="947737"/>
          </a:xfrm>
        </p:spPr>
        <p:txBody>
          <a:bodyPr/>
          <a:lstStyle/>
          <a:p>
            <a:pPr eaLnBrk="1" hangingPunct="1"/>
            <a:r>
              <a:rPr lang="zh-CN" altLang="en-US"/>
              <a:t>两种逼近方法的比较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557338"/>
            <a:ext cx="7086600" cy="4824412"/>
          </a:xfrm>
        </p:spPr>
        <p:txBody>
          <a:bodyPr/>
          <a:lstStyle/>
          <a:p>
            <a:pPr eaLnBrk="1" hangingPunct="1"/>
            <a:r>
              <a:rPr lang="zh-CN" altLang="en-US" dirty="0"/>
              <a:t>该例子说明有时候有理函数比多项式逼近好很多．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通常，连分式通常比级数展开收敛要快得多，并且收敛区域更大</a:t>
            </a:r>
            <a:r>
              <a:rPr lang="en-US" altLang="zh-CN" dirty="0"/>
              <a:t>.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最后给出利用</a:t>
            </a:r>
            <a:r>
              <a:rPr lang="en-US" altLang="zh-CN" b="1" i="1" dirty="0">
                <a:latin typeface="Times New Roman" pitchFamily="18" charset="0"/>
              </a:rPr>
              <a:t>f(x)</a:t>
            </a:r>
            <a:r>
              <a:rPr lang="zh-CN" altLang="en-US" dirty="0"/>
              <a:t>的泰勒展式得到它的有理逼近函数的方法－－帕德</a:t>
            </a:r>
            <a:r>
              <a:rPr lang="en-US" altLang="zh-CN" dirty="0"/>
              <a:t>(</a:t>
            </a:r>
            <a:r>
              <a:rPr lang="en-US" altLang="zh-CN" dirty="0" err="1"/>
              <a:t>Pad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é</a:t>
            </a:r>
            <a:r>
              <a:rPr lang="en-US" altLang="zh-CN" dirty="0"/>
              <a:t>)</a:t>
            </a:r>
            <a:r>
              <a:rPr lang="zh-CN" altLang="en-US" dirty="0"/>
              <a:t>逼近．</a:t>
            </a:r>
          </a:p>
        </p:txBody>
      </p:sp>
      <p:sp>
        <p:nvSpPr>
          <p:cNvPr id="1024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383EE4F-5880-40D5-AB13-C3FFE7A66F0E}" type="slidenum">
              <a:rPr lang="en-US" altLang="zh-CN" smtClean="0"/>
              <a:pPr eaLnBrk="1" hangingPunct="1"/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帕德逼近</a:t>
            </a:r>
          </a:p>
        </p:txBody>
      </p:sp>
      <p:pic>
        <p:nvPicPr>
          <p:cNvPr id="11267" name="Picture 5" descr="帕德逼近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7315200" cy="479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6428232" y="3535680"/>
            <a:ext cx="228600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269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7543800" y="5105400"/>
          <a:ext cx="3810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90444" imgH="209520" progId="Equation.3">
                  <p:embed/>
                </p:oleObj>
              </mc:Choice>
              <mc:Fallback>
                <p:oleObj name="公式" r:id="rId3" imgW="190444" imgH="2095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5105400"/>
                        <a:ext cx="3810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B285B8B3-AE20-41DE-8447-ED36B83E380C}" type="slidenum">
              <a:rPr lang="en-US" altLang="zh-CN" smtClean="0"/>
              <a:pPr eaLnBrk="1" hangingPunct="1"/>
              <a:t>9</a:t>
            </a:fld>
            <a:endParaRPr lang="en-US" altLang="zh-CN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5516880" y="5120640"/>
            <a:ext cx="457200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animBg="1"/>
      <p:bldP spid="7" grpId="0" animBg="1"/>
    </p:bldLst>
  </p:timing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3425</TotalTime>
  <Words>1735</Words>
  <Application>Microsoft Office PowerPoint</Application>
  <PresentationFormat>全屏显示(4:3)</PresentationFormat>
  <Paragraphs>195</Paragraphs>
  <Slides>44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53" baseType="lpstr">
      <vt:lpstr>Arial</vt:lpstr>
      <vt:lpstr>Calibri</vt:lpstr>
      <vt:lpstr>Cambria Math</vt:lpstr>
      <vt:lpstr>Times New Roman</vt:lpstr>
      <vt:lpstr>Verdana</vt:lpstr>
      <vt:lpstr>Wingdings</vt:lpstr>
      <vt:lpstr>Eclipse</vt:lpstr>
      <vt:lpstr>Equation</vt:lpstr>
      <vt:lpstr>公式</vt:lpstr>
      <vt:lpstr>计算方法</vt:lpstr>
      <vt:lpstr>第3章 函数逼近与快速傅里叶变换</vt:lpstr>
      <vt:lpstr>有理逼近</vt:lpstr>
      <vt:lpstr>连分式</vt:lpstr>
      <vt:lpstr>ln(1+x)的泰勒展开</vt:lpstr>
      <vt:lpstr>ln(1+x)的连分式展开</vt:lpstr>
      <vt:lpstr>ln(1+x)的有理逼近</vt:lpstr>
      <vt:lpstr>两种逼近方法的比较</vt:lpstr>
      <vt:lpstr>帕德逼近</vt:lpstr>
      <vt:lpstr>如何求Rmn(x)呢？</vt:lpstr>
      <vt:lpstr>定理10</vt:lpstr>
      <vt:lpstr>自学</vt:lpstr>
      <vt:lpstr>复习：傅立叶（Fourier）级数（变换）</vt:lpstr>
      <vt:lpstr>周期为2π的函数的傅立叶展开</vt:lpstr>
      <vt:lpstr>傅立叶级数展开示例</vt:lpstr>
      <vt:lpstr>下图是频域的图像(频谱)，可以发现它是离散的，why？ 其实从傅立叶变换的定义就知道，频谱一定是cos(nx)和sin(nx)的组合，而n是离散取值的(n=0,1,2,…)。  本例中，sin2kx(k=1,2,...)项的系数为0，所以只有奇数项。</vt:lpstr>
      <vt:lpstr>用正弦曲线波叠加出一个矩形波 的例子</vt:lpstr>
      <vt:lpstr>把刚才的叠加过程分解动作看看。。。</vt:lpstr>
      <vt:lpstr>来看看矩形波在频域的样子</vt:lpstr>
      <vt:lpstr>现在是见证奇迹的时刻，尽情发挥一下你的空间想象力。。。  另， 想象力不好的同学请看动画。</vt:lpstr>
      <vt:lpstr>任意周期的函数的傅立叶展开</vt:lpstr>
      <vt:lpstr>傅立叶级数的复数形式</vt:lpstr>
      <vt:lpstr>非周期函数的傅立叶变换和逆变换</vt:lpstr>
      <vt:lpstr>傅立叶变换示例</vt:lpstr>
      <vt:lpstr>这个例子告诉我们，如果是非周期函数，其傅立叶变换的频谱就不是离散的，而是连续的。</vt:lpstr>
      <vt:lpstr>离散傅立叶变换和逆变换</vt:lpstr>
      <vt:lpstr>数学公式好吓人有木有？ 接下来的问题是， 对我有什么用？</vt:lpstr>
      <vt:lpstr>一维离散变换示例： 听声音破解电话号码</vt:lpstr>
      <vt:lpstr>电话按键音的生成</vt:lpstr>
      <vt:lpstr>按键“1”对应的音频在时域和频域的形态</vt:lpstr>
      <vt:lpstr>总结一下</vt:lpstr>
      <vt:lpstr>二维离散变换示例一</vt:lpstr>
      <vt:lpstr>解释</vt:lpstr>
      <vt:lpstr>二维频谱的含义</vt:lpstr>
      <vt:lpstr>二维离散变换示例二（lena）</vt:lpstr>
      <vt:lpstr>解释</vt:lpstr>
      <vt:lpstr>二维离散变换示例二（lena）</vt:lpstr>
      <vt:lpstr>只留圈里的，变回去……</vt:lpstr>
      <vt:lpstr>利用傅里叶变换处理图像</vt:lpstr>
      <vt:lpstr>低通滤波的另一个例子，高频被去除（注意亮度不表示频率高低，位置才是）</vt:lpstr>
      <vt:lpstr>高通滤波的例子，只保留了边缘（注意亮度不表示频率高低，位置才是）</vt:lpstr>
      <vt:lpstr>快速傅立叶变换</vt:lpstr>
      <vt:lpstr>习题</vt:lpstr>
      <vt:lpstr>实验二：FFT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fifo</dc:creator>
  <cp:lastModifiedBy>颖 鞠</cp:lastModifiedBy>
  <cp:revision>168</cp:revision>
  <cp:lastPrinted>1601-01-01T00:00:00Z</cp:lastPrinted>
  <dcterms:created xsi:type="dcterms:W3CDTF">1601-01-01T00:00:00Z</dcterms:created>
  <dcterms:modified xsi:type="dcterms:W3CDTF">2024-03-31T09:42:15Z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