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sldIdLst>
    <p:sldId id="288" r:id="rId2"/>
    <p:sldId id="305" r:id="rId3"/>
    <p:sldId id="307" r:id="rId4"/>
    <p:sldId id="286" r:id="rId5"/>
    <p:sldId id="311" r:id="rId6"/>
    <p:sldId id="310" r:id="rId7"/>
    <p:sldId id="270" r:id="rId8"/>
    <p:sldId id="272" r:id="rId9"/>
    <p:sldId id="273" r:id="rId10"/>
    <p:sldId id="306" r:id="rId11"/>
    <p:sldId id="276" r:id="rId12"/>
    <p:sldId id="277" r:id="rId13"/>
    <p:sldId id="308" r:id="rId14"/>
    <p:sldId id="309" r:id="rId15"/>
    <p:sldId id="287" r:id="rId16"/>
    <p:sldId id="289" r:id="rId17"/>
    <p:sldId id="290" r:id="rId18"/>
    <p:sldId id="291" r:id="rId19"/>
    <p:sldId id="262" r:id="rId20"/>
    <p:sldId id="292" r:id="rId21"/>
    <p:sldId id="259" r:id="rId22"/>
    <p:sldId id="293" r:id="rId23"/>
    <p:sldId id="294" r:id="rId24"/>
    <p:sldId id="295" r:id="rId25"/>
    <p:sldId id="296" r:id="rId26"/>
    <p:sldId id="300" r:id="rId27"/>
    <p:sldId id="301" r:id="rId28"/>
    <p:sldId id="302" r:id="rId29"/>
    <p:sldId id="303" r:id="rId30"/>
    <p:sldId id="297" r:id="rId31"/>
    <p:sldId id="268" r:id="rId32"/>
    <p:sldId id="298" r:id="rId33"/>
    <p:sldId id="269" r:id="rId34"/>
    <p:sldId id="299" r:id="rId35"/>
    <p:sldId id="279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33CC"/>
    <a:srgbClr val="F6CEF1"/>
    <a:srgbClr val="CCCC00"/>
    <a:srgbClr val="07A11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82515" autoAdjust="0"/>
  </p:normalViewPr>
  <p:slideViewPr>
    <p:cSldViewPr>
      <p:cViewPr varScale="1">
        <p:scale>
          <a:sx n="85" d="100"/>
          <a:sy n="85" d="100"/>
        </p:scale>
        <p:origin x="150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34D2487-BF23-4A7C-B722-0D437CCACCE0}" type="datetimeFigureOut">
              <a:rPr lang="zh-CN" altLang="en-US"/>
              <a:pPr>
                <a:defRPr/>
              </a:pPr>
              <a:t>2024/4/7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ED89778-DAA6-4AB3-AD2A-E83D8111FB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85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 baseline="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 baseline="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 baseline="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 baseline="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 baseline="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 baseline="0">
                <a:latin typeface="Times New Roman" pitchFamily="18" charset="0"/>
              </a:endParaRPr>
            </a:p>
          </p:txBody>
        </p:sp>
      </p:grpSp>
      <p:sp>
        <p:nvSpPr>
          <p:cNvPr id="594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94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E8DF4-8683-4E4C-82EA-392B687618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14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CBE42-5EAB-4D67-98FA-8F86C64B6D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03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C5804-68B8-44B4-B5AF-7B40002862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7323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54119-90C7-43E9-B8D7-179C7B3923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8306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017E6-22B5-42D1-9E2D-3117612221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921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71896-E54C-4B9B-B0A7-68E8E2968E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2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AB7A8-20AE-4141-9791-2EAB584911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05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15E30-9989-412D-9CC3-8B09FB19DB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661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93CA4-764A-4D37-B6D6-2C638439D5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039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2114C-0530-496A-B269-313B716D5E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25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01852-2DD3-4AAC-80A7-93FB7B99DB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721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6B20E-A204-45BE-A6FF-CA713A4FCB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36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57C17-7691-4A97-99AF-327ABE47CA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649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 baseline="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 baseline="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 baseline="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 baseline="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 baseline="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837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aseline="0"/>
            </a:lvl1pPr>
          </a:lstStyle>
          <a:p>
            <a:pPr>
              <a:defRPr/>
            </a:pPr>
            <a:fld id="{1F9F461E-299B-4BA2-9A83-C00AA8F42C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slide" Target="slide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8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44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70BE792-8769-474A-AFA9-62A81172E56D}" type="slidenum">
              <a:rPr lang="zh-CN" altLang="en-US" baseline="0" smtClean="0"/>
              <a:pPr eaLnBrk="1" hangingPunct="1"/>
              <a:t>1</a:t>
            </a:fld>
            <a:endParaRPr lang="en-US" altLang="zh-CN" baseline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复习：梯形公式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梯形公式 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n=1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梯形公式余项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212850" y="4656138"/>
          <a:ext cx="65865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971800" imgH="406080" progId="Equation.3">
                  <p:embed/>
                </p:oleObj>
              </mc:Choice>
              <mc:Fallback>
                <p:oleObj name="公式" r:id="rId2" imgW="2971800" imgH="406080" progId="Equation.3">
                  <p:embed/>
                  <p:pic>
                    <p:nvPicPr>
                      <p:cNvPr id="6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4656138"/>
                        <a:ext cx="658653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E1493EB-967F-4F4C-8D10-95CE0F4AD18B}" type="slidenum">
              <a:rPr lang="zh-CN" altLang="en-US" baseline="0" smtClean="0"/>
              <a:pPr eaLnBrk="1" hangingPunct="1"/>
              <a:t>10</a:t>
            </a:fld>
            <a:endParaRPr lang="en-US" altLang="zh-CN" baseline="0"/>
          </a:p>
        </p:txBody>
      </p:sp>
      <p:graphicFrame>
        <p:nvGraphicFramePr>
          <p:cNvPr id="6150" name="对象 3"/>
          <p:cNvGraphicFramePr>
            <a:graphicFrameLocks noChangeAspect="1"/>
          </p:cNvGraphicFramePr>
          <p:nvPr/>
        </p:nvGraphicFramePr>
        <p:xfrm>
          <a:off x="1835150" y="2420938"/>
          <a:ext cx="45894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158920" imgH="406080" progId="Equation.3">
                  <p:embed/>
                </p:oleObj>
              </mc:Choice>
              <mc:Fallback>
                <p:oleObj name="公式" r:id="rId4" imgW="2158920" imgH="406080" progId="Equation.3">
                  <p:embed/>
                  <p:pic>
                    <p:nvPicPr>
                      <p:cNvPr id="615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420938"/>
                        <a:ext cx="45894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06658"/>
            <a:ext cx="3177932" cy="25583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2"/>
            <a:ext cx="8218487" cy="1295402"/>
          </a:xfrm>
        </p:spPr>
        <p:txBody>
          <a:bodyPr/>
          <a:lstStyle/>
          <a:p>
            <a:pPr eaLnBrk="1" hangingPunct="1"/>
            <a:r>
              <a:rPr lang="zh-CN" altLang="en-US" dirty="0"/>
              <a:t>抛物线公式的误差公式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785"/>
            <a:ext cx="8280400" cy="4968404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抛物形公式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/>
              <a:t>：</a:t>
            </a:r>
          </a:p>
          <a:p>
            <a:pPr eaLnBrk="1" fontAlgn="b" hangingPunct="1"/>
            <a:endParaRPr lang="zh-CN" altLang="en-US" sz="2800" dirty="0"/>
          </a:p>
          <a:p>
            <a:pPr eaLnBrk="1" fontAlgn="b" hangingPunct="1"/>
            <a:r>
              <a:rPr lang="zh-CN" altLang="en-US" sz="2800" dirty="0"/>
              <a:t>由定理</a:t>
            </a:r>
            <a:r>
              <a:rPr lang="en-US" altLang="zh-CN" sz="2800" dirty="0"/>
              <a:t>3</a:t>
            </a:r>
            <a:r>
              <a:rPr lang="zh-CN" altLang="en-US" sz="2800" dirty="0"/>
              <a:t>，它的代数精度至少是</a:t>
            </a:r>
            <a:r>
              <a:rPr lang="en-US" altLang="zh-CN" sz="2800" dirty="0"/>
              <a:t>3</a:t>
            </a:r>
            <a:r>
              <a:rPr lang="zh-CN" altLang="en-US" sz="2800" dirty="0"/>
              <a:t>次的</a:t>
            </a:r>
            <a:r>
              <a:rPr lang="en-US" altLang="zh-CN" sz="2800" dirty="0"/>
              <a:t>. </a:t>
            </a:r>
            <a:r>
              <a:rPr lang="zh-CN" altLang="en-US" sz="2800" dirty="0"/>
              <a:t>经过验证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R(x</a:t>
            </a:r>
            <a:r>
              <a:rPr lang="en-US" altLang="zh-CN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0</a:t>
            </a:r>
            <a:r>
              <a:rPr lang="en-US" altLang="zh-CN" sz="2800" dirty="0">
                <a:sym typeface="Symbol" pitchFamily="18" charset="2"/>
              </a:rPr>
              <a:t>. </a:t>
            </a:r>
            <a:r>
              <a:rPr lang="zh-CN" altLang="en-US" sz="2800" dirty="0">
                <a:sym typeface="Symbol" pitchFamily="18" charset="2"/>
              </a:rPr>
              <a:t>所以，它</a:t>
            </a:r>
            <a:r>
              <a:rPr lang="zh-CN" altLang="en-US" sz="2800" dirty="0"/>
              <a:t>的代数精度是</a:t>
            </a:r>
            <a:r>
              <a:rPr lang="en-US" altLang="zh-CN" sz="2800" dirty="0"/>
              <a:t>3</a:t>
            </a:r>
            <a:r>
              <a:rPr lang="zh-CN" altLang="en-US" sz="2800" dirty="0"/>
              <a:t>次的</a:t>
            </a:r>
            <a:r>
              <a:rPr lang="en-US" altLang="zh-CN" sz="2800" dirty="0"/>
              <a:t>. </a:t>
            </a:r>
            <a:r>
              <a:rPr lang="zh-CN" altLang="en-US" sz="2800" dirty="0"/>
              <a:t>构造三次插值多项式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sz="2800" i="1" dirty="0"/>
              <a:t>,</a:t>
            </a:r>
            <a:r>
              <a:rPr lang="en-US" altLang="zh-CN" sz="2800" dirty="0"/>
              <a:t> </a:t>
            </a:r>
            <a:r>
              <a:rPr lang="zh-CN" altLang="en-US" sz="2800" dirty="0"/>
              <a:t>使其满足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(a)=f(a)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(b)=f(b)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)/2)=f((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)/2)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)/2)=f’((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)/2)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fontAlgn="b" hangingPunct="1">
              <a:buFont typeface="Wingdings" pitchFamily="2" charset="2"/>
              <a:buNone/>
            </a:pPr>
            <a:r>
              <a:rPr lang="zh-CN" altLang="en-US" sz="2800" dirty="0"/>
              <a:t> 	由于</a:t>
            </a:r>
            <a:r>
              <a:rPr lang="zh-CN" altLang="en-US" sz="2800" dirty="0">
                <a:sym typeface="Symbol" pitchFamily="18" charset="2"/>
              </a:rPr>
              <a:t>它</a:t>
            </a:r>
            <a:r>
              <a:rPr lang="zh-CN" altLang="en-US" sz="2800" dirty="0"/>
              <a:t>的代数精度是</a:t>
            </a:r>
            <a:r>
              <a:rPr lang="en-US" altLang="zh-CN" sz="2800" dirty="0"/>
              <a:t>3</a:t>
            </a:r>
            <a:r>
              <a:rPr lang="zh-CN" altLang="en-US" sz="2800" dirty="0"/>
              <a:t>次的．所以</a:t>
            </a:r>
            <a:r>
              <a:rPr lang="en-US" altLang="zh-CN" sz="2800" dirty="0"/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R(P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</a:t>
            </a:r>
            <a:r>
              <a:rPr lang="en-US" altLang="zh-CN" sz="2800" dirty="0"/>
              <a:t>.</a:t>
            </a:r>
            <a:r>
              <a:rPr lang="zh-CN" altLang="en-US" sz="2800" dirty="0"/>
              <a:t>即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3924300" y="1844675"/>
          <a:ext cx="4241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41800" imgH="647700" progId="Equation.DSMT4">
                  <p:embed/>
                </p:oleObj>
              </mc:Choice>
              <mc:Fallback>
                <p:oleObj name="Equation" r:id="rId2" imgW="4241800" imgH="647700" progId="Equation.DSMT4">
                  <p:embed/>
                  <p:pic>
                    <p:nvPicPr>
                      <p:cNvPr id="30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844675"/>
                        <a:ext cx="4241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6"/>
          <p:cNvGraphicFramePr>
            <a:graphicFrameLocks noChangeAspect="1"/>
          </p:cNvGraphicFramePr>
          <p:nvPr/>
        </p:nvGraphicFramePr>
        <p:xfrm>
          <a:off x="1476375" y="5157788"/>
          <a:ext cx="56165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31000" imgH="1371600" progId="Equation.DSMT4">
                  <p:embed/>
                </p:oleObj>
              </mc:Choice>
              <mc:Fallback>
                <p:oleObj name="Equation" r:id="rId4" imgW="6731000" imgH="1371600" progId="Equation.DSMT4">
                  <p:embed/>
                  <p:pic>
                    <p:nvPicPr>
                      <p:cNvPr id="307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6557"/>
                      <a:stretch>
                        <a:fillRect/>
                      </a:stretch>
                    </p:blipFill>
                    <p:spPr bwMode="auto">
                      <a:xfrm>
                        <a:off x="1476375" y="5157788"/>
                        <a:ext cx="561657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插值余项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773238"/>
            <a:ext cx="8027987" cy="4751387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因为　　　　　　　　  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/>
              <a:t>内保号．由积分中值定理及前式，得误差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R(f)</a:t>
            </a:r>
            <a:r>
              <a:rPr lang="en-US" altLang="zh-CN" sz="2800" dirty="0"/>
              <a:t>:</a:t>
            </a:r>
          </a:p>
          <a:p>
            <a:pPr eaLnBrk="1" hangingPunct="1"/>
            <a:endParaRPr lang="zh-CN" altLang="en-US" sz="2800" dirty="0"/>
          </a:p>
          <a:p>
            <a:pPr eaLnBrk="1" hangingPunct="1"/>
            <a:endParaRPr lang="zh-CN" altLang="en-US" sz="2800" dirty="0"/>
          </a:p>
          <a:p>
            <a:pPr eaLnBrk="1" hangingPunct="1"/>
            <a:endParaRPr lang="zh-CN" altLang="en-US" sz="2800" dirty="0"/>
          </a:p>
          <a:p>
            <a:pPr eaLnBrk="1" hangingPunct="1"/>
            <a:endParaRPr lang="zh-CN" altLang="en-US" sz="2800" dirty="0"/>
          </a:p>
          <a:p>
            <a:pPr eaLnBrk="1" hangingPunct="1"/>
            <a:endParaRPr lang="zh-CN" altLang="en-US" sz="2800" dirty="0"/>
          </a:p>
          <a:p>
            <a:pPr eaLnBrk="1" fontAlgn="t" hangingPunct="1"/>
            <a:r>
              <a:rPr lang="zh-CN" altLang="en-US" sz="2800" dirty="0"/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C</a:t>
            </a:r>
            <a:r>
              <a:rPr lang="en-US" altLang="zh-CN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a, 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]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2800" dirty="0"/>
              <a:t>那么抛物线公式的截断误差由上式给出．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843213" y="1052513"/>
          <a:ext cx="60817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31000" imgH="647700" progId="Equation.DSMT4">
                  <p:embed/>
                </p:oleObj>
              </mc:Choice>
              <mc:Fallback>
                <p:oleObj name="Equation" r:id="rId2" imgW="6731000" imgH="647700" progId="Equation.DSMT4">
                  <p:embed/>
                  <p:pic>
                    <p:nvPicPr>
                      <p:cNvPr id="31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625"/>
                      <a:stretch>
                        <a:fillRect/>
                      </a:stretch>
                    </p:blipFill>
                    <p:spPr bwMode="auto">
                      <a:xfrm>
                        <a:off x="2843213" y="1052513"/>
                        <a:ext cx="60817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763713" y="1916113"/>
          <a:ext cx="2928937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05200" imgH="419100" progId="Equation.DSMT4">
                  <p:embed/>
                </p:oleObj>
              </mc:Choice>
              <mc:Fallback>
                <p:oleObj name="Equation" r:id="rId4" imgW="3505200" imgH="419100" progId="Equation.DSMT4">
                  <p:embed/>
                  <p:pic>
                    <p:nvPicPr>
                      <p:cNvPr id="31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916113"/>
                        <a:ext cx="2928937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1042988" y="2708275"/>
          <a:ext cx="5473700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29300" imgH="2705100" progId="Equation.DSMT4">
                  <p:embed/>
                </p:oleObj>
              </mc:Choice>
              <mc:Fallback>
                <p:oleObj name="Equation" r:id="rId6" imgW="5829300" imgH="2705100" progId="Equation.DSMT4">
                  <p:embed/>
                  <p:pic>
                    <p:nvPicPr>
                      <p:cNvPr id="317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708275"/>
                        <a:ext cx="5473700" cy="254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24"/>
          <p:cNvGraphicFramePr>
            <a:graphicFrameLocks noGrp="1" noChangeAspect="1"/>
          </p:cNvGraphicFramePr>
          <p:nvPr>
            <p:ph idx="1"/>
          </p:nvPr>
        </p:nvGraphicFramePr>
        <p:xfrm>
          <a:off x="5508625" y="4292600"/>
          <a:ext cx="33131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43401" imgH="657180" progId="Equation.DSMT4">
                  <p:embed/>
                </p:oleObj>
              </mc:Choice>
              <mc:Fallback>
                <p:oleObj name="Equation" r:id="rId8" imgW="3943401" imgH="657180" progId="Equation.DSMT4">
                  <p:embed/>
                  <p:pic>
                    <p:nvPicPr>
                      <p:cNvPr id="31751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292600"/>
                        <a:ext cx="33131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复习：辛普森公式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辛普森公式 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n=2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辛普森公式余项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620838" y="4672013"/>
          <a:ext cx="5770562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03500" imgH="393700" progId="Equation.3">
                  <p:embed/>
                </p:oleObj>
              </mc:Choice>
              <mc:Fallback>
                <p:oleObj name="公式" r:id="rId2" imgW="2603500" imgH="393700" progId="Equation.3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4672013"/>
                        <a:ext cx="5770562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EF86751-A0E0-4191-9C0F-47B924A7993A}" type="slidenum">
              <a:rPr lang="zh-CN" altLang="en-US" baseline="0" smtClean="0"/>
              <a:pPr eaLnBrk="1" hangingPunct="1"/>
              <a:t>13</a:t>
            </a:fld>
            <a:endParaRPr lang="en-US" altLang="zh-CN" baseline="0"/>
          </a:p>
        </p:txBody>
      </p:sp>
      <p:graphicFrame>
        <p:nvGraphicFramePr>
          <p:cNvPr id="7174" name="对象 2"/>
          <p:cNvGraphicFramePr>
            <a:graphicFrameLocks noChangeAspect="1"/>
          </p:cNvGraphicFramePr>
          <p:nvPr/>
        </p:nvGraphicFramePr>
        <p:xfrm>
          <a:off x="1449388" y="2565400"/>
          <a:ext cx="6426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022560" imgH="406080" progId="Equation.3">
                  <p:embed/>
                </p:oleObj>
              </mc:Choice>
              <mc:Fallback>
                <p:oleObj name="公式" r:id="rId4" imgW="3022560" imgH="406080" progId="Equation.3">
                  <p:embed/>
                  <p:pic>
                    <p:nvPicPr>
                      <p:cNvPr id="7174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2565400"/>
                        <a:ext cx="6426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3115"/>
            <a:ext cx="3092436" cy="251178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复习：柯特斯公式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柯特斯公式：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n=4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柯特斯公式余项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C6E454F-62E3-4221-8BD3-94D822D3B71C}" type="slidenum">
              <a:rPr lang="zh-CN" altLang="en-US" baseline="0" smtClean="0"/>
              <a:pPr eaLnBrk="1" hangingPunct="1"/>
              <a:t>14</a:t>
            </a:fld>
            <a:endParaRPr lang="en-US" altLang="zh-CN" baseline="0"/>
          </a:p>
        </p:txBody>
      </p:sp>
      <p:graphicFrame>
        <p:nvGraphicFramePr>
          <p:cNvPr id="8197" name="对象 4"/>
          <p:cNvGraphicFramePr>
            <a:graphicFrameLocks noChangeAspect="1"/>
          </p:cNvGraphicFramePr>
          <p:nvPr/>
        </p:nvGraphicFramePr>
        <p:xfrm>
          <a:off x="1909763" y="4854575"/>
          <a:ext cx="53244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286000" imgH="406080" progId="Equation.3">
                  <p:embed/>
                </p:oleObj>
              </mc:Choice>
              <mc:Fallback>
                <p:oleObj name="公式" r:id="rId2" imgW="2286000" imgH="406080" progId="Equation.3">
                  <p:embed/>
                  <p:pic>
                    <p:nvPicPr>
                      <p:cNvPr id="8197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4854575"/>
                        <a:ext cx="5324475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366441"/>
              </p:ext>
            </p:extLst>
          </p:nvPr>
        </p:nvGraphicFramePr>
        <p:xfrm>
          <a:off x="363645" y="2637284"/>
          <a:ext cx="845682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295600" imgH="406080" progId="Equation.3">
                  <p:embed/>
                </p:oleObj>
              </mc:Choice>
              <mc:Fallback>
                <p:oleObj name="公式" r:id="rId4" imgW="5295600" imgH="406080" progId="Equation.3">
                  <p:embed/>
                  <p:pic>
                    <p:nvPicPr>
                      <p:cNvPr id="8198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45" y="2637284"/>
                        <a:ext cx="845682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余项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7931150" cy="430212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梯形公式：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</a:t>
            </a:r>
          </a:p>
          <a:p>
            <a:pPr eaLnBrk="1" hangingPunct="1"/>
            <a:endParaRPr lang="en-US" altLang="zh-CN" sz="2800" b="1" i="1" dirty="0"/>
          </a:p>
          <a:p>
            <a:pPr eaLnBrk="1" hangingPunct="1"/>
            <a:endParaRPr lang="en-US" altLang="zh-CN" sz="2800" b="1" i="1" dirty="0"/>
          </a:p>
          <a:p>
            <a:pPr eaLnBrk="1" hangingPunct="1"/>
            <a:r>
              <a:rPr lang="zh-CN" altLang="en-US" sz="2800" dirty="0"/>
              <a:t>辛普森公式：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n=2</a:t>
            </a:r>
          </a:p>
          <a:p>
            <a:pPr eaLnBrk="1" hangingPunct="1"/>
            <a:endParaRPr lang="en-US" altLang="zh-CN" sz="2800" b="1" i="1" dirty="0"/>
          </a:p>
          <a:p>
            <a:pPr eaLnBrk="1" hangingPunct="1"/>
            <a:endParaRPr lang="en-US" altLang="zh-CN" sz="2800" b="1" i="1" dirty="0"/>
          </a:p>
          <a:p>
            <a:pPr eaLnBrk="1" hangingPunct="1"/>
            <a:r>
              <a:rPr lang="zh-CN" altLang="en-US" sz="2800" dirty="0"/>
              <a:t>柯特斯公式：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n=4</a:t>
            </a:r>
          </a:p>
        </p:txBody>
      </p:sp>
      <p:graphicFrame>
        <p:nvGraphicFramePr>
          <p:cNvPr id="3277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65300" y="2335213"/>
          <a:ext cx="35274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26451" imgH="393529" progId="Equation.3">
                  <p:embed/>
                </p:oleObj>
              </mc:Choice>
              <mc:Fallback>
                <p:oleObj name="公式" r:id="rId2" imgW="1726451" imgH="393529" progId="Equation.3">
                  <p:embed/>
                  <p:pic>
                    <p:nvPicPr>
                      <p:cNvPr id="32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2335213"/>
                        <a:ext cx="3527425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93863" y="3906838"/>
          <a:ext cx="38862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15312" imgH="393529" progId="Equation.3">
                  <p:embed/>
                </p:oleObj>
              </mc:Choice>
              <mc:Fallback>
                <p:oleObj name="公式" r:id="rId4" imgW="1815312" imgH="393529" progId="Equation.3">
                  <p:embed/>
                  <p:pic>
                    <p:nvPicPr>
                      <p:cNvPr id="3277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3906838"/>
                        <a:ext cx="3886200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8"/>
          <p:cNvGraphicFramePr>
            <a:graphicFrameLocks noChangeAspect="1"/>
          </p:cNvGraphicFramePr>
          <p:nvPr/>
        </p:nvGraphicFramePr>
        <p:xfrm>
          <a:off x="1692275" y="5373688"/>
          <a:ext cx="44640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16868" imgH="393529" progId="Equation.3">
                  <p:embed/>
                </p:oleObj>
              </mc:Choice>
              <mc:Fallback>
                <p:oleObj name="公式" r:id="rId6" imgW="1916868" imgH="393529" progId="Equation.3">
                  <p:embed/>
                  <p:pic>
                    <p:nvPicPr>
                      <p:cNvPr id="3277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373688"/>
                        <a:ext cx="446405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8516C7-44F0-44B4-BECE-87F5701B7B34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复化求积公式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53072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为什么需要复化？</a:t>
            </a:r>
          </a:p>
          <a:p>
            <a:pPr lvl="1" eaLnBrk="1" hangingPunct="1"/>
            <a:r>
              <a:rPr lang="zh-CN" altLang="en-US" sz="2300" dirty="0"/>
              <a:t>希望求积精度高</a:t>
            </a:r>
          </a:p>
          <a:p>
            <a:pPr lvl="1" eaLnBrk="1" hangingPunct="1"/>
            <a:r>
              <a:rPr lang="zh-CN" altLang="en-US" sz="2300" dirty="0"/>
              <a:t>次数越高的函数，需要阶数越高的求积公式</a:t>
            </a:r>
          </a:p>
          <a:p>
            <a:pPr lvl="1" eaLnBrk="1" hangingPunct="1"/>
            <a:r>
              <a:rPr lang="zh-CN" altLang="en-US" sz="2300" dirty="0"/>
              <a:t>在使用牛顿</a:t>
            </a:r>
            <a:r>
              <a:rPr lang="en-US" altLang="zh-CN" sz="2300" dirty="0"/>
              <a:t>-</a:t>
            </a:r>
            <a:r>
              <a:rPr lang="zh-CN" altLang="en-US" sz="2300" dirty="0"/>
              <a:t>柯特斯公式时，</a:t>
            </a:r>
            <a:r>
              <a:rPr lang="en-US" altLang="zh-CN" sz="2300" b="1" i="1" dirty="0">
                <a:latin typeface="Times New Roman" pitchFamily="18" charset="0"/>
              </a:rPr>
              <a:t>n&gt;8</a:t>
            </a:r>
            <a:r>
              <a:rPr lang="zh-CN" altLang="en-US" sz="2300" dirty="0"/>
              <a:t>导致不稳定</a:t>
            </a:r>
          </a:p>
          <a:p>
            <a:pPr eaLnBrk="1" hangingPunct="1"/>
            <a:r>
              <a:rPr lang="zh-CN" altLang="en-US" sz="2800" dirty="0"/>
              <a:t>怎么复化？</a:t>
            </a:r>
          </a:p>
          <a:p>
            <a:pPr lvl="1" eaLnBrk="1" hangingPunct="1"/>
            <a:r>
              <a:rPr lang="zh-CN" altLang="en-US" sz="2300" dirty="0"/>
              <a:t>将区间</a:t>
            </a:r>
            <a:r>
              <a:rPr lang="en-US" altLang="zh-CN" sz="2300" b="1" i="1" dirty="0">
                <a:latin typeface="Times New Roman" pitchFamily="18" charset="0"/>
              </a:rPr>
              <a:t>I</a:t>
            </a:r>
            <a:r>
              <a:rPr lang="zh-CN" altLang="en-US" sz="2300" dirty="0"/>
              <a:t>划分为</a:t>
            </a:r>
            <a:r>
              <a:rPr lang="en-US" altLang="zh-CN" sz="2300" b="1" i="1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zh-CN" altLang="en-US" sz="2300" dirty="0"/>
              <a:t>等分，先用</a:t>
            </a:r>
            <a:r>
              <a:rPr lang="zh-CN" altLang="en-US" sz="2300" b="1" dirty="0">
                <a:solidFill>
                  <a:srgbClr val="FF0000"/>
                </a:solidFill>
              </a:rPr>
              <a:t>低阶</a:t>
            </a:r>
            <a:r>
              <a:rPr lang="zh-CN" altLang="en-US" sz="2300" b="1" dirty="0">
                <a:solidFill>
                  <a:srgbClr val="7030A0"/>
                </a:solidFill>
              </a:rPr>
              <a:t>的牛顿</a:t>
            </a:r>
            <a:r>
              <a:rPr lang="en-US" altLang="zh-CN" sz="2300" b="1" dirty="0">
                <a:solidFill>
                  <a:srgbClr val="7030A0"/>
                </a:solidFill>
              </a:rPr>
              <a:t>-</a:t>
            </a:r>
            <a:r>
              <a:rPr lang="zh-CN" altLang="en-US" sz="2300" b="1" dirty="0">
                <a:solidFill>
                  <a:srgbClr val="7030A0"/>
                </a:solidFill>
              </a:rPr>
              <a:t>柯特斯</a:t>
            </a:r>
            <a:r>
              <a:rPr lang="zh-CN" altLang="en-US" sz="2300" dirty="0"/>
              <a:t>公式求得每个子区间上的积分值，然后把它们的和作为整个区间</a:t>
            </a:r>
            <a:r>
              <a:rPr lang="en-US" altLang="zh-CN" sz="2300" b="1" i="1" dirty="0">
                <a:latin typeface="Times New Roman" pitchFamily="18" charset="0"/>
              </a:rPr>
              <a:t>I</a:t>
            </a:r>
            <a:r>
              <a:rPr lang="zh-CN" altLang="en-US" sz="2300" dirty="0"/>
              <a:t>上积分的近似值．</a:t>
            </a:r>
          </a:p>
        </p:txBody>
      </p:sp>
      <p:graphicFrame>
        <p:nvGraphicFramePr>
          <p:cNvPr id="92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55650" y="5084763"/>
          <a:ext cx="74898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822700" imgH="393700" progId="Equation.3">
                  <p:embed/>
                </p:oleObj>
              </mc:Choice>
              <mc:Fallback>
                <p:oleObj name="公式" r:id="rId2" imgW="3822700" imgH="393700" progId="Equation.3">
                  <p:embed/>
                  <p:pic>
                    <p:nvPicPr>
                      <p:cNvPr id="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084763"/>
                        <a:ext cx="74898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18CF166-19C2-4635-A7F5-249366290311}" type="slidenum">
              <a:rPr lang="zh-CN" altLang="en-US" baseline="0" smtClean="0"/>
              <a:pPr eaLnBrk="1" hangingPunct="1"/>
              <a:t>16</a:t>
            </a:fld>
            <a:endParaRPr lang="en-US" altLang="zh-CN" baseline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复化梯形公式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5300663"/>
            <a:ext cx="8229600" cy="830262"/>
          </a:xfrm>
        </p:spPr>
        <p:txBody>
          <a:bodyPr/>
          <a:lstStyle/>
          <a:p>
            <a:pPr eaLnBrk="1" hangingPunct="1"/>
            <a:r>
              <a:rPr lang="zh-CN" altLang="en-US"/>
              <a:t>收敛、稳定</a:t>
            </a:r>
          </a:p>
        </p:txBody>
      </p:sp>
      <p:graphicFrame>
        <p:nvGraphicFramePr>
          <p:cNvPr id="10244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971550" y="1412875"/>
          <a:ext cx="6553200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479800" imgH="2006600" progId="Equation.3">
                  <p:embed/>
                </p:oleObj>
              </mc:Choice>
              <mc:Fallback>
                <p:oleObj name="公式" r:id="rId2" imgW="3479800" imgH="2006600" progId="Equation.3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12875"/>
                        <a:ext cx="6553200" cy="377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621E857-0C5A-41CC-ADFD-B1688A4C6F8C}" type="slidenum">
              <a:rPr lang="zh-CN" altLang="en-US" baseline="0" smtClean="0"/>
              <a:pPr eaLnBrk="1" hangingPunct="1"/>
              <a:t>17</a:t>
            </a:fld>
            <a:endParaRPr lang="en-US" altLang="zh-CN" baseline="0"/>
          </a:p>
        </p:txBody>
      </p:sp>
      <p:cxnSp>
        <p:nvCxnSpPr>
          <p:cNvPr id="4" name="直接连接符 3"/>
          <p:cNvCxnSpPr>
            <a:cxnSpLocks noChangeShapeType="1"/>
          </p:cNvCxnSpPr>
          <p:nvPr/>
        </p:nvCxnSpPr>
        <p:spPr bwMode="auto">
          <a:xfrm>
            <a:off x="4284663" y="3141663"/>
            <a:ext cx="3240087" cy="0"/>
          </a:xfrm>
          <a:prstGeom prst="line">
            <a:avLst/>
          </a:prstGeom>
          <a:noFill/>
          <a:ln w="38100" algn="ctr">
            <a:solidFill>
              <a:srgbClr val="7030A0"/>
            </a:solidFill>
            <a:round/>
            <a:headEnd/>
            <a:tailEnd/>
          </a:ln>
        </p:spPr>
      </p:cxnSp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>
            <a:off x="1979712" y="5085184"/>
            <a:ext cx="288032" cy="0"/>
          </a:xfrm>
          <a:prstGeom prst="line">
            <a:avLst/>
          </a:prstGeom>
          <a:noFill/>
          <a:ln w="38100" algn="ctr">
            <a:solidFill>
              <a:srgbClr val="7030A0"/>
            </a:solidFill>
            <a:round/>
            <a:headEnd/>
            <a:tailEnd/>
          </a:ln>
        </p:spPr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A931491-F412-4F2C-96DF-C7AC3402EA45}"/>
              </a:ext>
            </a:extLst>
          </p:cNvPr>
          <p:cNvSpPr txBox="1"/>
          <p:nvPr/>
        </p:nvSpPr>
        <p:spPr>
          <a:xfrm>
            <a:off x="6553200" y="4869160"/>
            <a:ext cx="161925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是复化区间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复化辛普森求积公式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6027738"/>
            <a:ext cx="8229600" cy="830262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收敛、稳定</a:t>
            </a:r>
          </a:p>
        </p:txBody>
      </p:sp>
      <p:graphicFrame>
        <p:nvGraphicFramePr>
          <p:cNvPr id="11268" name="Object 5"/>
          <p:cNvGraphicFramePr>
            <a:graphicFrameLocks noChangeAspect="1"/>
          </p:cNvGraphicFramePr>
          <p:nvPr/>
        </p:nvGraphicFramePr>
        <p:xfrm>
          <a:off x="971550" y="1260475"/>
          <a:ext cx="6192838" cy="461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89300" imgH="2451100" progId="Equation.3">
                  <p:embed/>
                </p:oleObj>
              </mc:Choice>
              <mc:Fallback>
                <p:oleObj name="公式" r:id="rId2" imgW="3289300" imgH="2451100" progId="Equation.3">
                  <p:embed/>
                  <p:pic>
                    <p:nvPicPr>
                      <p:cNvPr id="1126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260475"/>
                        <a:ext cx="6192838" cy="461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164388" y="6381750"/>
            <a:ext cx="1728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aseline="0">
                <a:solidFill>
                  <a:srgbClr val="F9FDC7"/>
                </a:solidFill>
              </a:rPr>
              <a:t>回到递推证明</a:t>
            </a:r>
          </a:p>
        </p:txBody>
      </p:sp>
      <p:sp>
        <p:nvSpPr>
          <p:cNvPr id="1127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2A3B614-3EB9-43EE-859B-5208BC131CD7}" type="slidenum">
              <a:rPr lang="zh-CN" altLang="en-US" baseline="0" smtClean="0"/>
              <a:pPr eaLnBrk="1" hangingPunct="1"/>
              <a:t>18</a:t>
            </a:fld>
            <a:endParaRPr lang="en-US" altLang="zh-CN" baseline="0"/>
          </a:p>
        </p:txBody>
      </p:sp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1187450" y="3860800"/>
            <a:ext cx="5040313" cy="0"/>
          </a:xfrm>
          <a:prstGeom prst="line">
            <a:avLst/>
          </a:prstGeom>
          <a:noFill/>
          <a:ln w="38100" algn="ctr">
            <a:solidFill>
              <a:srgbClr val="7030A0"/>
            </a:solidFill>
            <a:round/>
            <a:headEnd/>
            <a:tailEnd/>
          </a:ln>
        </p:spPr>
      </p:cxnSp>
      <p:cxnSp>
        <p:nvCxnSpPr>
          <p:cNvPr id="9" name="直接连接符 8"/>
          <p:cNvCxnSpPr>
            <a:cxnSpLocks noChangeShapeType="1"/>
          </p:cNvCxnSpPr>
          <p:nvPr/>
        </p:nvCxnSpPr>
        <p:spPr bwMode="auto">
          <a:xfrm>
            <a:off x="2051720" y="5949280"/>
            <a:ext cx="504056" cy="0"/>
          </a:xfrm>
          <a:prstGeom prst="line">
            <a:avLst/>
          </a:prstGeom>
          <a:noFill/>
          <a:ln w="38100" algn="ctr">
            <a:solidFill>
              <a:srgbClr val="7030A0"/>
            </a:solidFill>
            <a:round/>
            <a:headEnd/>
            <a:tailEnd/>
          </a:ln>
        </p:spPr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F470719-DD51-4CDB-B25D-C2508E03B284}"/>
              </a:ext>
            </a:extLst>
          </p:cNvPr>
          <p:cNvSpPr txBox="1"/>
          <p:nvPr/>
        </p:nvSpPr>
        <p:spPr>
          <a:xfrm>
            <a:off x="6409531" y="5471141"/>
            <a:ext cx="161925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是复化区间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500" b="1">
                <a:solidFill>
                  <a:srgbClr val="07A116"/>
                </a:solidFill>
              </a:rPr>
              <a:t>例</a:t>
            </a:r>
            <a:r>
              <a:rPr lang="en-US" altLang="zh-CN" sz="2500" b="1"/>
              <a:t>   </a:t>
            </a:r>
            <a:r>
              <a:rPr lang="zh-CN" altLang="en-US" sz="2500" b="1"/>
              <a:t>对积分               </a:t>
            </a:r>
            <a:r>
              <a:rPr lang="en-US" altLang="zh-CN" sz="2500" b="1"/>
              <a:t>, </a:t>
            </a:r>
            <a:r>
              <a:rPr lang="zh-CN" altLang="en-US" sz="2500" b="1"/>
              <a:t>分别用复化梯形公式</a:t>
            </a:r>
            <a:r>
              <a:rPr lang="zh-CN" altLang="en-US" sz="2500" b="1">
                <a:ea typeface="仿宋_GB2312" pitchFamily="49" charset="-122"/>
              </a:rPr>
              <a:t>、</a:t>
            </a:r>
            <a:r>
              <a:rPr lang="zh-CN" altLang="en-US" sz="2500" b="1"/>
              <a:t>复化抛物线</a:t>
            </a:r>
            <a:br>
              <a:rPr lang="zh-CN" altLang="en-US" sz="2500" b="1"/>
            </a:br>
            <a:r>
              <a:rPr lang="zh-CN" altLang="en-US" sz="2500" b="1"/>
              <a:t>公式计算</a:t>
            </a:r>
            <a:r>
              <a:rPr lang="en-US" altLang="zh-CN" sz="2500" b="1"/>
              <a:t>,</a:t>
            </a:r>
            <a:r>
              <a:rPr lang="zh-CN" altLang="en-US" sz="2500" b="1"/>
              <a:t>并使误差</a:t>
            </a:r>
            <a:r>
              <a:rPr lang="zh-CN" altLang="en-US" sz="2500" b="1">
                <a:sym typeface="Symbol" pitchFamily="18" charset="2"/>
              </a:rPr>
              <a:t></a:t>
            </a:r>
            <a:r>
              <a:rPr lang="en-US" altLang="zh-CN" sz="2500" b="1">
                <a:sym typeface="Symbol" pitchFamily="18" charset="2"/>
              </a:rPr>
              <a:t>0.005.</a:t>
            </a:r>
          </a:p>
        </p:txBody>
      </p:sp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2124075" y="344488"/>
          <a:ext cx="12954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673100" progId="Equation.DSMT4">
                  <p:embed/>
                </p:oleObj>
              </mc:Choice>
              <mc:Fallback>
                <p:oleObj name="Equation" r:id="rId2" imgW="1371600" imgH="673100" progId="Equation.DSMT4">
                  <p:embed/>
                  <p:pic>
                    <p:nvPicPr>
                      <p:cNvPr id="1229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44488"/>
                        <a:ext cx="12954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519113" y="56610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400" baseline="0">
              <a:latin typeface="Times New Roman" pitchFamily="18" charset="0"/>
            </a:endParaRPr>
          </a:p>
        </p:txBody>
      </p:sp>
      <p:sp>
        <p:nvSpPr>
          <p:cNvPr id="12293" name="Text Box 8"/>
          <p:cNvSpPr txBox="1">
            <a:spLocks noChangeArrowheads="1"/>
          </p:cNvSpPr>
          <p:nvPr/>
        </p:nvSpPr>
        <p:spPr bwMode="auto">
          <a:xfrm>
            <a:off x="395288" y="5445125"/>
            <a:ext cx="76977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aseline="0">
                <a:latin typeface="Times New Roman" pitchFamily="18" charset="0"/>
              </a:rPr>
              <a:t>类似地，根据要求及</a:t>
            </a:r>
            <a:r>
              <a:rPr lang="zh-CN" altLang="en-US" sz="2800" baseline="0">
                <a:solidFill>
                  <a:srgbClr val="FF0000"/>
                </a:solidFill>
                <a:latin typeface="Times New Roman" pitchFamily="18" charset="0"/>
              </a:rPr>
              <a:t>复化抛物线公式</a:t>
            </a:r>
            <a:r>
              <a:rPr lang="zh-CN" altLang="en-US" sz="2800" baseline="0">
                <a:latin typeface="Times New Roman" pitchFamily="18" charset="0"/>
              </a:rPr>
              <a:t>的误差公式</a:t>
            </a:r>
          </a:p>
          <a:p>
            <a:pPr eaLnBrk="1" hangingPunct="1"/>
            <a:r>
              <a:rPr lang="zh-CN" altLang="en-US" sz="2800" baseline="0">
                <a:latin typeface="Times New Roman" pitchFamily="18" charset="0"/>
              </a:rPr>
              <a:t>可解得</a:t>
            </a:r>
            <a:r>
              <a:rPr lang="en-US" altLang="zh-CN" sz="2800" b="1" i="1" baseline="0">
                <a:solidFill>
                  <a:srgbClr val="660066"/>
                </a:solidFill>
                <a:latin typeface="Times New Roman" pitchFamily="18" charset="0"/>
              </a:rPr>
              <a:t>n=2</a:t>
            </a:r>
            <a:r>
              <a:rPr lang="zh-CN" altLang="en-US" sz="2800" baseline="0">
                <a:latin typeface="Times New Roman" pitchFamily="18" charset="0"/>
              </a:rPr>
              <a:t>即可满足要求，此时近似值为</a:t>
            </a:r>
            <a:r>
              <a:rPr lang="en-US" altLang="zh-CN" sz="2800" b="1" i="1" baseline="0">
                <a:latin typeface="Times New Roman" pitchFamily="18" charset="0"/>
              </a:rPr>
              <a:t>1.00228</a:t>
            </a:r>
            <a:r>
              <a:rPr lang="en-US" altLang="zh-CN" sz="2800" baseline="0">
                <a:latin typeface="Times New Roman" pitchFamily="18" charset="0"/>
              </a:rPr>
              <a:t>.</a:t>
            </a:r>
          </a:p>
        </p:txBody>
      </p:sp>
      <p:sp>
        <p:nvSpPr>
          <p:cNvPr id="12294" name="Text Box 9"/>
          <p:cNvSpPr txBox="1">
            <a:spLocks noChangeArrowheads="1"/>
          </p:cNvSpPr>
          <p:nvPr/>
        </p:nvSpPr>
        <p:spPr bwMode="auto">
          <a:xfrm>
            <a:off x="8101013" y="36449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aseline="0">
                <a:solidFill>
                  <a:srgbClr val="CCCC00"/>
                </a:solidFill>
              </a:rPr>
              <a:t>ctrp</a:t>
            </a:r>
          </a:p>
        </p:txBody>
      </p:sp>
      <p:sp>
        <p:nvSpPr>
          <p:cNvPr id="12295" name="Text Box 10"/>
          <p:cNvSpPr txBox="1">
            <a:spLocks noChangeArrowheads="1"/>
          </p:cNvSpPr>
          <p:nvPr/>
        </p:nvSpPr>
        <p:spPr bwMode="auto">
          <a:xfrm>
            <a:off x="8172450" y="5805488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aseline="0">
                <a:solidFill>
                  <a:srgbClr val="CCCC00"/>
                </a:solidFill>
              </a:rPr>
              <a:t>csmp</a:t>
            </a:r>
          </a:p>
        </p:txBody>
      </p:sp>
      <p:graphicFrame>
        <p:nvGraphicFramePr>
          <p:cNvPr id="12296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86475" y="3941763"/>
          <a:ext cx="1158875" cy="218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1229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5" y="3941763"/>
                        <a:ext cx="1158875" cy="218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13"/>
          <p:cNvGraphicFramePr>
            <a:graphicFrameLocks noChangeAspect="1"/>
          </p:cNvGraphicFramePr>
          <p:nvPr/>
        </p:nvGraphicFramePr>
        <p:xfrm>
          <a:off x="476250" y="1268413"/>
          <a:ext cx="7810500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330440" imgH="2286000" progId="Equation.3">
                  <p:embed/>
                </p:oleObj>
              </mc:Choice>
              <mc:Fallback>
                <p:oleObj name="公式" r:id="rId6" imgW="4330440" imgH="2286000" progId="Equation.3">
                  <p:embed/>
                  <p:pic>
                    <p:nvPicPr>
                      <p:cNvPr id="122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268413"/>
                        <a:ext cx="7810500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355F9C7-A61F-4509-895C-0874C07ACD64}" type="slidenum">
              <a:rPr lang="zh-CN" altLang="en-US" baseline="0" smtClean="0"/>
              <a:pPr eaLnBrk="1" hangingPunct="1"/>
              <a:t>19</a:t>
            </a:fld>
            <a:endParaRPr lang="en-US" altLang="zh-CN" baseline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第四章 数值积分与数值微分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2"/>
                </a:solidFill>
              </a:rPr>
              <a:t>数值积分概论</a:t>
            </a:r>
          </a:p>
          <a:p>
            <a:pPr eaLnBrk="1" hangingPunct="1"/>
            <a:r>
              <a:rPr lang="zh-CN" altLang="en-US">
                <a:solidFill>
                  <a:schemeClr val="bg2"/>
                </a:solidFill>
              </a:rPr>
              <a:t>牛顿</a:t>
            </a:r>
            <a:r>
              <a:rPr lang="en-US" altLang="zh-CN">
                <a:solidFill>
                  <a:schemeClr val="bg2"/>
                </a:solidFill>
              </a:rPr>
              <a:t>-</a:t>
            </a:r>
            <a:r>
              <a:rPr lang="zh-CN" altLang="en-US">
                <a:solidFill>
                  <a:schemeClr val="bg2"/>
                </a:solidFill>
              </a:rPr>
              <a:t>柯特斯求积公式</a:t>
            </a:r>
          </a:p>
          <a:p>
            <a:pPr eaLnBrk="1" hangingPunct="1"/>
            <a:r>
              <a:rPr lang="zh-CN" altLang="en-US"/>
              <a:t>复化求积公式</a:t>
            </a:r>
            <a:endParaRPr lang="en-US" altLang="zh-CN"/>
          </a:p>
          <a:p>
            <a:pPr eaLnBrk="1" hangingPunct="1"/>
            <a:r>
              <a:rPr lang="zh-CN" altLang="en-US"/>
              <a:t>龙贝格求积公式</a:t>
            </a:r>
          </a:p>
          <a:p>
            <a:pPr eaLnBrk="1" hangingPunct="1"/>
            <a:r>
              <a:rPr lang="zh-CN" altLang="en-US">
                <a:solidFill>
                  <a:schemeClr val="bg2"/>
                </a:solidFill>
              </a:rPr>
              <a:t>自适应积分方法</a:t>
            </a:r>
          </a:p>
          <a:p>
            <a:pPr eaLnBrk="1" hangingPunct="1"/>
            <a:r>
              <a:rPr lang="zh-CN" altLang="en-US">
                <a:solidFill>
                  <a:schemeClr val="bg2"/>
                </a:solidFill>
              </a:rPr>
              <a:t>高斯求积公式</a:t>
            </a:r>
            <a:endParaRPr lang="en-US" altLang="zh-CN">
              <a:solidFill>
                <a:schemeClr val="bg2"/>
              </a:solidFill>
            </a:endParaRPr>
          </a:p>
          <a:p>
            <a:pPr eaLnBrk="1" hangingPunct="1"/>
            <a:r>
              <a:rPr lang="zh-CN" altLang="en-US">
                <a:solidFill>
                  <a:schemeClr val="bg2"/>
                </a:solidFill>
              </a:rPr>
              <a:t>多重积分</a:t>
            </a:r>
          </a:p>
          <a:p>
            <a:pPr eaLnBrk="1" hangingPunct="1"/>
            <a:r>
              <a:rPr lang="zh-CN" altLang="en-US">
                <a:solidFill>
                  <a:schemeClr val="bg2"/>
                </a:solidFill>
              </a:rPr>
              <a:t>数值微分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DCD9738-EDAC-4C29-A485-541F900089A9}" type="slidenum">
              <a:rPr lang="zh-CN" altLang="en-US" baseline="0" smtClean="0"/>
              <a:pPr eaLnBrk="1" hangingPunct="1"/>
              <a:t>2</a:t>
            </a:fld>
            <a:endParaRPr lang="en-US" altLang="zh-CN" baseline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梯形法的递推化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2588" cy="4530725"/>
          </a:xfrm>
        </p:spPr>
        <p:txBody>
          <a:bodyPr/>
          <a:lstStyle/>
          <a:p>
            <a:pPr eaLnBrk="1" hangingPunct="1"/>
            <a:r>
              <a:rPr lang="zh-CN" altLang="en-US" sz="2800"/>
              <a:t>若计算精度不够则将每个求积区间再二分</a:t>
            </a:r>
          </a:p>
        </p:txBody>
      </p:sp>
      <p:graphicFrame>
        <p:nvGraphicFramePr>
          <p:cNvPr id="1331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0005694"/>
              </p:ext>
            </p:extLst>
          </p:nvPr>
        </p:nvGraphicFramePr>
        <p:xfrm>
          <a:off x="900113" y="2205038"/>
          <a:ext cx="6264275" cy="435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797300" imgH="2641600" progId="Equation.3">
                  <p:embed/>
                </p:oleObj>
              </mc:Choice>
              <mc:Fallback>
                <p:oleObj name="公式" r:id="rId2" imgW="3797300" imgH="2641600" progId="Equation.3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05038"/>
                        <a:ext cx="6264275" cy="435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7" name="Picture 6" descr="复化梯形公式二分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860800"/>
            <a:ext cx="3671888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7769092-2BFE-436E-A5B2-4A2C1EDFF843}" type="slidenum">
              <a:rPr lang="zh-CN" altLang="en-US" baseline="0" smtClean="0"/>
              <a:pPr eaLnBrk="1" hangingPunct="1"/>
              <a:t>20</a:t>
            </a:fld>
            <a:endParaRPr lang="en-US" altLang="zh-CN" baseline="0"/>
          </a:p>
        </p:txBody>
      </p:sp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>
            <a:off x="900113" y="5877272"/>
            <a:ext cx="2591767" cy="0"/>
          </a:xfrm>
          <a:prstGeom prst="line">
            <a:avLst/>
          </a:prstGeom>
          <a:noFill/>
          <a:ln w="38100" algn="ctr">
            <a:solidFill>
              <a:srgbClr val="7030A0"/>
            </a:solidFill>
            <a:round/>
            <a:headEnd/>
            <a:tailEnd/>
          </a:ln>
        </p:spPr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05C337C-1566-A579-AD29-EF340995EEEA}"/>
              </a:ext>
            </a:extLst>
          </p:cNvPr>
          <p:cNvCxnSpPr/>
          <p:nvPr/>
        </p:nvCxnSpPr>
        <p:spPr bwMode="auto">
          <a:xfrm flipV="1">
            <a:off x="1763688" y="3068960"/>
            <a:ext cx="0" cy="223224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FB7C124-768D-4734-191B-2AAD25BDA978}"/>
              </a:ext>
            </a:extLst>
          </p:cNvPr>
          <p:cNvCxnSpPr/>
          <p:nvPr/>
        </p:nvCxnSpPr>
        <p:spPr bwMode="auto">
          <a:xfrm>
            <a:off x="2843808" y="4581128"/>
            <a:ext cx="144016" cy="72008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复化梯形公式的计算步骤：</a:t>
            </a:r>
            <a:br>
              <a:rPr lang="zh-CN" altLang="en-US" b="1"/>
            </a:br>
            <a:r>
              <a:rPr lang="zh-CN" altLang="en-US" sz="3000" b="1"/>
              <a:t>（通过积分区间</a:t>
            </a:r>
            <a:r>
              <a:rPr lang="zh-CN" altLang="en-US" sz="3000" b="1">
                <a:solidFill>
                  <a:srgbClr val="FF0000"/>
                </a:solidFill>
              </a:rPr>
              <a:t>逐步分半</a:t>
            </a:r>
            <a:r>
              <a:rPr lang="zh-CN" altLang="en-US" sz="3000" b="1"/>
              <a:t>的方法）</a:t>
            </a:r>
            <a:endParaRPr lang="zh-CN" altLang="en-US" b="1"/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5445125"/>
            <a:ext cx="7704137" cy="141287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07A116"/>
                </a:solidFill>
              </a:rPr>
              <a:t>例</a:t>
            </a:r>
            <a:r>
              <a:rPr lang="en-US" altLang="zh-CN" sz="2800" dirty="0">
                <a:solidFill>
                  <a:srgbClr val="07A116"/>
                </a:solidFill>
              </a:rPr>
              <a:t>5</a:t>
            </a:r>
            <a:r>
              <a:rPr lang="zh-CN" altLang="en-US" sz="2800" dirty="0">
                <a:solidFill>
                  <a:srgbClr val="07A116"/>
                </a:solidFill>
              </a:rPr>
              <a:t>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要达到</a:t>
            </a:r>
            <a:r>
              <a:rPr lang="en-US" altLang="zh-CN" sz="2800" dirty="0"/>
              <a:t>7</a:t>
            </a:r>
            <a:r>
              <a:rPr lang="zh-CN" altLang="en-US" sz="2800" dirty="0"/>
              <a:t>位有效数字需要二分</a:t>
            </a:r>
            <a:r>
              <a:rPr lang="en-US" altLang="zh-CN" sz="2800" dirty="0"/>
              <a:t>10</a:t>
            </a:r>
            <a:r>
              <a:rPr lang="zh-CN" altLang="en-US" sz="2800" dirty="0"/>
              <a:t>次，计算量大</a:t>
            </a:r>
          </a:p>
        </p:txBody>
      </p:sp>
      <p:pic>
        <p:nvPicPr>
          <p:cNvPr id="14340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846263"/>
            <a:ext cx="8893175" cy="2506662"/>
          </a:xfrm>
          <a:noFill/>
        </p:spPr>
      </p:pic>
      <p:graphicFrame>
        <p:nvGraphicFramePr>
          <p:cNvPr id="14341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908175" y="5300663"/>
          <a:ext cx="2879725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396394" imgH="393529" progId="Equation.3">
                  <p:embed/>
                </p:oleObj>
              </mc:Choice>
              <mc:Fallback>
                <p:oleObj name="公式" r:id="rId3" imgW="1396394" imgH="393529" progId="Equation.3">
                  <p:embed/>
                  <p:pic>
                    <p:nvPicPr>
                      <p:cNvPr id="1434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300663"/>
                        <a:ext cx="2879725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9"/>
          <p:cNvSpPr txBox="1">
            <a:spLocks noChangeArrowheads="1"/>
          </p:cNvSpPr>
          <p:nvPr/>
        </p:nvSpPr>
        <p:spPr bwMode="auto">
          <a:xfrm>
            <a:off x="6516216" y="5477431"/>
            <a:ext cx="1656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baseline="0" dirty="0"/>
              <a:t>example405</a:t>
            </a:r>
          </a:p>
        </p:txBody>
      </p:sp>
      <p:sp>
        <p:nvSpPr>
          <p:cNvPr id="1434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9D27F62-FC70-4006-9F85-9EB5DBDC45CB}" type="slidenum">
              <a:rPr lang="zh-CN" altLang="en-US" baseline="0" smtClean="0"/>
              <a:pPr eaLnBrk="1" hangingPunct="1"/>
              <a:t>21</a:t>
            </a:fld>
            <a:endParaRPr lang="en-US" altLang="zh-CN" baseline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梯形递推误差的事后估计</a:t>
            </a:r>
          </a:p>
        </p:txBody>
      </p:sp>
      <p:graphicFrame>
        <p:nvGraphicFramePr>
          <p:cNvPr id="15363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06922"/>
              </p:ext>
            </p:extLst>
          </p:nvPr>
        </p:nvGraphicFramePr>
        <p:xfrm>
          <a:off x="713710" y="1448917"/>
          <a:ext cx="5903912" cy="474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54300" imgH="2133600" progId="Equation.3">
                  <p:embed/>
                </p:oleObj>
              </mc:Choice>
              <mc:Fallback>
                <p:oleObj name="公式" r:id="rId2" imgW="2654300" imgH="2133600" progId="Equation.3">
                  <p:embed/>
                  <p:pic>
                    <p:nvPicPr>
                      <p:cNvPr id="1536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10" y="1448917"/>
                        <a:ext cx="5903912" cy="474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164388" y="6381750"/>
            <a:ext cx="1979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aseline="0">
                <a:solidFill>
                  <a:srgbClr val="F9FDC7"/>
                </a:solidFill>
              </a:rPr>
              <a:t>回到龙贝格公式</a:t>
            </a:r>
          </a:p>
        </p:txBody>
      </p:sp>
      <p:grpSp>
        <p:nvGrpSpPr>
          <p:cNvPr id="15365" name="Group 9"/>
          <p:cNvGrpSpPr>
            <a:grpSpLocks/>
          </p:cNvGrpSpPr>
          <p:nvPr/>
        </p:nvGrpSpPr>
        <p:grpSpPr bwMode="auto">
          <a:xfrm>
            <a:off x="5219700" y="3573463"/>
            <a:ext cx="3671888" cy="2833687"/>
            <a:chOff x="3288" y="2251"/>
            <a:chExt cx="2313" cy="1785"/>
          </a:xfrm>
        </p:grpSpPr>
        <p:pic>
          <p:nvPicPr>
            <p:cNvPr id="15368" name="Picture 4" descr="复化梯形公式二分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" y="2251"/>
              <a:ext cx="2313" cy="1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9" name="Text Box 8"/>
            <p:cNvSpPr txBox="1">
              <a:spLocks noChangeArrowheads="1"/>
            </p:cNvSpPr>
            <p:nvPr/>
          </p:nvSpPr>
          <p:spPr bwMode="auto">
            <a:xfrm>
              <a:off x="3606" y="3748"/>
              <a:ext cx="1451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 baseline="0">
                  <a:latin typeface="Times New Roman" pitchFamily="18" charset="0"/>
                </a:rPr>
                <a:t>x</a:t>
              </a:r>
              <a:r>
                <a:rPr lang="en-US" altLang="zh-CN" sz="2400" b="1" i="1" baseline="-25000">
                  <a:latin typeface="Times New Roman" pitchFamily="18" charset="0"/>
                </a:rPr>
                <a:t>k</a:t>
              </a:r>
              <a:r>
                <a:rPr lang="en-US" altLang="zh-CN" sz="2400" b="1" i="1" baseline="0">
                  <a:latin typeface="Times New Roman" pitchFamily="18" charset="0"/>
                </a:rPr>
                <a:t>              x</a:t>
              </a:r>
              <a:r>
                <a:rPr lang="en-US" altLang="zh-CN" sz="2400" b="1" i="1" baseline="-25000">
                  <a:latin typeface="Times New Roman" pitchFamily="18" charset="0"/>
                </a:rPr>
                <a:t>k+1</a:t>
              </a:r>
              <a:endParaRPr lang="zh-CN" altLang="en-US" sz="2400" b="1" i="1" baseline="-25000">
                <a:latin typeface="Times New Roman" pitchFamily="18" charset="0"/>
              </a:endParaRPr>
            </a:p>
          </p:txBody>
        </p:sp>
      </p:grpSp>
      <p:sp>
        <p:nvSpPr>
          <p:cNvPr id="1536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B5B5A83-2238-4CCF-9EB6-858654E0BF8D}" type="slidenum">
              <a:rPr lang="zh-CN" altLang="en-US" baseline="0" smtClean="0"/>
              <a:pPr eaLnBrk="1" hangingPunct="1"/>
              <a:t>22</a:t>
            </a:fld>
            <a:endParaRPr lang="en-US" altLang="zh-CN" baseline="0"/>
          </a:p>
        </p:txBody>
      </p:sp>
      <p:sp>
        <p:nvSpPr>
          <p:cNvPr id="2" name="椭圆 1"/>
          <p:cNvSpPr/>
          <p:nvPr/>
        </p:nvSpPr>
        <p:spPr bwMode="auto">
          <a:xfrm>
            <a:off x="2627784" y="4365104"/>
            <a:ext cx="360040" cy="864096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3305626" y="5361137"/>
            <a:ext cx="360040" cy="864096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74D0C-C4FD-4274-B6DA-16C0E1168282}"/>
              </a:ext>
            </a:extLst>
          </p:cNvPr>
          <p:cNvSpPr txBox="1"/>
          <p:nvPr/>
        </p:nvSpPr>
        <p:spPr>
          <a:xfrm>
            <a:off x="7085826" y="2046199"/>
            <a:ext cx="1619250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二分前的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复化区间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估计误差的补偿（加速）</a:t>
            </a:r>
          </a:p>
        </p:txBody>
      </p:sp>
      <p:graphicFrame>
        <p:nvGraphicFramePr>
          <p:cNvPr id="1638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11188" y="1196975"/>
          <a:ext cx="6192837" cy="503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924300" imgH="3187700" progId="Equation.3">
                  <p:embed/>
                </p:oleObj>
              </mc:Choice>
              <mc:Fallback>
                <p:oleObj name="公式" r:id="rId2" imgW="3924300" imgH="3187700" progId="Equation.3">
                  <p:embed/>
                  <p:pic>
                    <p:nvPicPr>
                      <p:cNvPr id="1638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196975"/>
                        <a:ext cx="6192837" cy="503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77050" y="4941888"/>
            <a:ext cx="165576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baseline="0" dirty="0">
                <a:ea typeface="幼圆" pitchFamily="49" charset="-122"/>
              </a:rPr>
              <a:t>回到复化梯形公式和复化辛普森公式</a:t>
            </a: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2124075" y="6165850"/>
            <a:ext cx="2952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baseline="0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zh-CN" altLang="en-US" sz="2800" b="1" baseline="0" dirty="0">
                <a:solidFill>
                  <a:srgbClr val="FF0000"/>
                </a:solidFill>
                <a:latin typeface="宋体" pitchFamily="2" charset="-122"/>
              </a:rPr>
              <a:t>的含义是什么？</a:t>
            </a:r>
            <a:endParaRPr lang="zh-CN" altLang="en-US" sz="2800" b="1" i="1" baseline="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639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5BDA49A-F41E-4755-9AA8-6844E53BA418}" type="slidenum">
              <a:rPr lang="zh-CN" altLang="en-US" baseline="0" smtClean="0"/>
              <a:pPr eaLnBrk="1" hangingPunct="1"/>
              <a:t>23</a:t>
            </a:fld>
            <a:endParaRPr lang="en-US" altLang="zh-CN" baseline="0"/>
          </a:p>
        </p:txBody>
      </p:sp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 flipV="1">
            <a:off x="1475656" y="2194560"/>
            <a:ext cx="1137758" cy="10304"/>
          </a:xfrm>
          <a:prstGeom prst="line">
            <a:avLst/>
          </a:prstGeom>
          <a:noFill/>
          <a:ln w="38100" algn="ctr">
            <a:solidFill>
              <a:srgbClr val="7030A0"/>
            </a:solidFill>
            <a:round/>
            <a:headEnd/>
            <a:tailEnd/>
          </a:ln>
        </p:spPr>
      </p:cxnSp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755576" y="5857875"/>
            <a:ext cx="4176713" cy="0"/>
          </a:xfrm>
          <a:prstGeom prst="line">
            <a:avLst/>
          </a:prstGeom>
          <a:noFill/>
          <a:ln w="38100" algn="ctr">
            <a:solidFill>
              <a:srgbClr val="7030A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7978775" cy="1143000"/>
          </a:xfrm>
        </p:spPr>
        <p:txBody>
          <a:bodyPr/>
          <a:lstStyle/>
          <a:p>
            <a:pPr eaLnBrk="1" hangingPunct="1"/>
            <a:r>
              <a:rPr lang="zh-CN" altLang="en-US"/>
              <a:t>龙贝格（</a:t>
            </a:r>
            <a:r>
              <a:rPr lang="en-US" altLang="zh-CN"/>
              <a:t>Romberg </a:t>
            </a:r>
            <a:r>
              <a:rPr lang="zh-CN" altLang="en-US"/>
              <a:t>）公式</a:t>
            </a:r>
          </a:p>
        </p:txBody>
      </p:sp>
      <p:graphicFrame>
        <p:nvGraphicFramePr>
          <p:cNvPr id="17411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448077"/>
              </p:ext>
            </p:extLst>
          </p:nvPr>
        </p:nvGraphicFramePr>
        <p:xfrm>
          <a:off x="611188" y="1474788"/>
          <a:ext cx="7848600" cy="465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495680" imgH="2666880" progId="Equation.3">
                  <p:embed/>
                </p:oleObj>
              </mc:Choice>
              <mc:Fallback>
                <p:oleObj name="公式" r:id="rId2" imgW="4495680" imgH="2666880" progId="Equation.3">
                  <p:embed/>
                  <p:pic>
                    <p:nvPicPr>
                      <p:cNvPr id="174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74788"/>
                        <a:ext cx="7848600" cy="465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724525" y="0"/>
            <a:ext cx="3419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baseline="0">
                <a:latin typeface="幼圆" pitchFamily="49" charset="-122"/>
                <a:ea typeface="幼圆" pitchFamily="49" charset="-122"/>
              </a:rPr>
              <a:t>去看看梯形的</a:t>
            </a:r>
            <a:r>
              <a:rPr lang="en-US" altLang="zh-CN" sz="2000" b="1" baseline="0">
                <a:latin typeface="幼圆" pitchFamily="49" charset="-122"/>
                <a:ea typeface="幼圆" pitchFamily="49" charset="-122"/>
              </a:rPr>
              <a:t>1/4</a:t>
            </a:r>
            <a:r>
              <a:rPr lang="zh-CN" altLang="en-US" sz="2000" b="1" baseline="0">
                <a:latin typeface="幼圆" pitchFamily="49" charset="-122"/>
                <a:ea typeface="幼圆" pitchFamily="49" charset="-122"/>
              </a:rPr>
              <a:t>怎么来的</a:t>
            </a:r>
            <a:r>
              <a:rPr lang="zh-CN" altLang="en-US" sz="2000" b="1" baseline="0">
                <a:latin typeface="幼圆" pitchFamily="49" charset="-122"/>
                <a:ea typeface="幼圆" pitchFamily="49" charset="-122"/>
                <a:sym typeface="Wingdings" pitchFamily="2" charset="2"/>
              </a:rPr>
              <a:t></a:t>
            </a:r>
            <a:endParaRPr lang="zh-CN" altLang="en-US" sz="2000" b="1" baseline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741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2C10FFC-1FDA-4EA7-8D2F-5DB500961599}" type="slidenum">
              <a:rPr lang="zh-CN" altLang="en-US" baseline="0" smtClean="0"/>
              <a:pPr eaLnBrk="1" hangingPunct="1"/>
              <a:t>24</a:t>
            </a:fld>
            <a:endParaRPr lang="en-US" altLang="zh-CN" baseline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7A116"/>
                </a:solidFill>
              </a:rPr>
              <a:t>例</a:t>
            </a:r>
            <a:r>
              <a:rPr lang="en-US" altLang="zh-CN" dirty="0">
                <a:solidFill>
                  <a:srgbClr val="07A116"/>
                </a:solidFill>
              </a:rPr>
              <a:t>5-1 </a:t>
            </a:r>
            <a:r>
              <a:rPr lang="zh-CN" altLang="en-US" dirty="0">
                <a:solidFill>
                  <a:schemeClr val="tx1"/>
                </a:solidFill>
              </a:rPr>
              <a:t>用加速的方式再算一次例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en-US" altLang="zh-CN" dirty="0">
              <a:solidFill>
                <a:srgbClr val="07A116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3789363"/>
            <a:ext cx="8229600" cy="2592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要搞明白的问题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 b="1" i="1">
                <a:latin typeface="Times New Roman" pitchFamily="18" charset="0"/>
              </a:rPr>
              <a:t>k</a:t>
            </a:r>
            <a:r>
              <a:rPr lang="zh-CN" altLang="en-US" sz="2300"/>
              <a:t>表示什么？二分的次数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 b="1" i="1">
                <a:latin typeface="Times New Roman" pitchFamily="18" charset="0"/>
              </a:rPr>
              <a:t>T</a:t>
            </a:r>
            <a:r>
              <a:rPr lang="zh-CN" altLang="en-US" sz="2300" b="1" i="1">
                <a:latin typeface="Times New Roman" pitchFamily="18" charset="0"/>
              </a:rPr>
              <a:t>、</a:t>
            </a:r>
            <a:r>
              <a:rPr lang="en-US" altLang="zh-CN" sz="2300" b="1" i="1">
                <a:latin typeface="Times New Roman" pitchFamily="18" charset="0"/>
              </a:rPr>
              <a:t>S</a:t>
            </a:r>
            <a:r>
              <a:rPr lang="zh-CN" altLang="en-US" sz="2300" b="1" i="1">
                <a:latin typeface="Times New Roman" pitchFamily="18" charset="0"/>
              </a:rPr>
              <a:t>、</a:t>
            </a:r>
            <a:r>
              <a:rPr lang="en-US" altLang="zh-CN" sz="2300" b="1" i="1">
                <a:latin typeface="Times New Roman" pitchFamily="18" charset="0"/>
              </a:rPr>
              <a:t>C</a:t>
            </a:r>
            <a:r>
              <a:rPr lang="zh-CN" altLang="en-US" sz="2300"/>
              <a:t>和</a:t>
            </a:r>
            <a:r>
              <a:rPr lang="en-US" altLang="zh-CN" sz="2300" b="1" i="1">
                <a:latin typeface="Times New Roman" pitchFamily="18" charset="0"/>
              </a:rPr>
              <a:t>R</a:t>
            </a:r>
            <a:r>
              <a:rPr lang="zh-CN" altLang="en-US" sz="2300"/>
              <a:t>是什么意思？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300"/>
              <a:t>它们之间是什么关系？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结论：只需要二分</a:t>
            </a:r>
            <a:r>
              <a:rPr lang="en-US" altLang="zh-CN" sz="2800"/>
              <a:t>3</a:t>
            </a:r>
            <a:r>
              <a:rPr lang="zh-CN" altLang="en-US" sz="2800"/>
              <a:t>次的梯形公式值就可以得到</a:t>
            </a:r>
            <a:r>
              <a:rPr lang="en-US" altLang="zh-CN" sz="2800"/>
              <a:t>7</a:t>
            </a:r>
            <a:r>
              <a:rPr lang="zh-CN" altLang="en-US" sz="2800"/>
              <a:t>位有效数字的结果（龙贝格公式）</a:t>
            </a:r>
          </a:p>
        </p:txBody>
      </p:sp>
      <p:pic>
        <p:nvPicPr>
          <p:cNvPr id="18436" name="Picture 4" descr="第四章例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7993062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9A855E2-EF94-48E2-9CB0-C93CC72FC5E5}" type="slidenum">
              <a:rPr lang="zh-CN" altLang="en-US" baseline="0" smtClean="0"/>
              <a:pPr eaLnBrk="1" hangingPunct="1"/>
              <a:t>25</a:t>
            </a:fld>
            <a:endParaRPr lang="en-US" altLang="zh-CN" baseline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误差的数量级估计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898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从前面两个公式及其复化公式可见，误差是步长</a:t>
            </a:r>
            <a:r>
              <a:rPr lang="en-US" altLang="zh-CN" sz="2800" b="1" i="1">
                <a:latin typeface="Times New Roman" pitchFamily="18" charset="0"/>
              </a:rPr>
              <a:t>h</a:t>
            </a:r>
            <a:r>
              <a:rPr lang="zh-CN" altLang="en-US" sz="2800"/>
              <a:t>的函数．</a:t>
            </a:r>
            <a:r>
              <a:rPr lang="zh-CN" altLang="en-US" sz="2800">
                <a:solidFill>
                  <a:srgbClr val="FF0000"/>
                </a:solidFill>
              </a:rPr>
              <a:t>更一般地</a:t>
            </a:r>
            <a:r>
              <a:rPr lang="zh-CN" altLang="en-US" sz="2800"/>
              <a:t>，若用一个步长</a:t>
            </a:r>
            <a:r>
              <a:rPr lang="en-US" altLang="zh-CN" sz="2800" b="1" i="1">
                <a:latin typeface="Times New Roman" pitchFamily="18" charset="0"/>
              </a:rPr>
              <a:t>h</a:t>
            </a:r>
            <a:r>
              <a:rPr lang="zh-CN" altLang="en-US" sz="2800"/>
              <a:t>的函数</a:t>
            </a:r>
            <a:r>
              <a:rPr lang="en-US" altLang="zh-CN" sz="2800" b="1" i="1">
                <a:latin typeface="Times New Roman" pitchFamily="18" charset="0"/>
              </a:rPr>
              <a:t>g(h)</a:t>
            </a:r>
            <a:r>
              <a:rPr lang="zh-CN" altLang="en-US" sz="2800"/>
              <a:t>去逼近某个量</a:t>
            </a:r>
            <a:r>
              <a:rPr lang="en-US" altLang="zh-CN" sz="2800" b="1" i="1">
                <a:latin typeface="Times New Roman" pitchFamily="18" charset="0"/>
              </a:rPr>
              <a:t>g*</a:t>
            </a:r>
            <a:r>
              <a:rPr lang="zh-CN" altLang="en-US" sz="2800"/>
              <a:t>时，</a:t>
            </a:r>
            <a:r>
              <a:rPr lang="zh-CN" altLang="en-US" sz="2800" b="1">
                <a:solidFill>
                  <a:srgbClr val="7030A0"/>
                </a:solidFill>
              </a:rPr>
              <a:t>如果</a:t>
            </a:r>
            <a:r>
              <a:rPr lang="zh-CN" altLang="en-US" sz="2800"/>
              <a:t>有如下的截断误差估计：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/>
              <a:t>　其中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latin typeface="Times New Roman" pitchFamily="18" charset="0"/>
              </a:rPr>
              <a:t>i</a:t>
            </a:r>
            <a:r>
              <a:rPr lang="en-US" altLang="zh-CN" sz="2800" b="1" i="1">
                <a:latin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sz="2800" b="1" i="1" baseline="-2500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i=0, 1, …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)</a:t>
            </a:r>
            <a:r>
              <a:rPr lang="zh-CN" altLang="en-US" sz="2800"/>
              <a:t>是与</a:t>
            </a:r>
            <a:r>
              <a:rPr lang="en-US" altLang="zh-CN" sz="2800" b="1" i="1">
                <a:latin typeface="Times New Roman" pitchFamily="18" charset="0"/>
              </a:rPr>
              <a:t>h</a:t>
            </a:r>
            <a:r>
              <a:rPr lang="zh-CN" altLang="en-US" sz="2800"/>
              <a:t>无关的常数，且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latin typeface="Times New Roman" pitchFamily="18" charset="0"/>
              </a:rPr>
              <a:t>0</a:t>
            </a:r>
            <a:r>
              <a:rPr lang="zh-CN" altLang="en-US" sz="2800" b="1" i="1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0</a:t>
            </a:r>
            <a:r>
              <a:rPr lang="zh-CN" altLang="en-US" sz="2800">
                <a:sym typeface="Symbol" pitchFamily="18" charset="2"/>
              </a:rPr>
              <a:t>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/>
              <a:t>　显然，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214563" y="5072063"/>
          <a:ext cx="2781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81300" imgH="495300" progId="Equation.DSMT4">
                  <p:embed/>
                </p:oleObj>
              </mc:Choice>
              <mc:Fallback>
                <p:oleObj name="Equation" r:id="rId2" imgW="2781300" imgH="495300" progId="Equation.DSMT4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5072063"/>
                        <a:ext cx="2781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7740650" y="3500438"/>
            <a:ext cx="993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aseline="0">
                <a:latin typeface="Times New Roman" pitchFamily="18" charset="0"/>
              </a:rPr>
              <a:t>(*)</a:t>
            </a:r>
          </a:p>
        </p:txBody>
      </p:sp>
      <p:graphicFrame>
        <p:nvGraphicFramePr>
          <p:cNvPr id="19462" name="Object 8"/>
          <p:cNvGraphicFramePr>
            <a:graphicFrameLocks noChangeAspect="1"/>
          </p:cNvGraphicFramePr>
          <p:nvPr/>
        </p:nvGraphicFramePr>
        <p:xfrm>
          <a:off x="2143125" y="3500438"/>
          <a:ext cx="47148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514600" imgH="241300" progId="Equation.3">
                  <p:embed/>
                </p:oleObj>
              </mc:Choice>
              <mc:Fallback>
                <p:oleObj name="公式" r:id="rId4" imgW="2514600" imgH="241300" progId="Equation.3">
                  <p:embed/>
                  <p:pic>
                    <p:nvPicPr>
                      <p:cNvPr id="1946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500438"/>
                        <a:ext cx="47148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9"/>
          <p:cNvGraphicFramePr>
            <a:graphicFrameLocks noChangeAspect="1"/>
          </p:cNvGraphicFramePr>
          <p:nvPr/>
        </p:nvGraphicFramePr>
        <p:xfrm>
          <a:off x="3000375" y="5643563"/>
          <a:ext cx="30003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81100" imgH="228600" progId="Equation.3">
                  <p:embed/>
                </p:oleObj>
              </mc:Choice>
              <mc:Fallback>
                <p:oleObj name="公式" r:id="rId6" imgW="1181100" imgH="228600" progId="Equation.3">
                  <p:embed/>
                  <p:pic>
                    <p:nvPicPr>
                      <p:cNvPr id="1946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643563"/>
                        <a:ext cx="30003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B29C868-6114-46A7-B3F3-E37DEB30B227}" type="slidenum">
              <a:rPr lang="zh-CN" altLang="en-US" baseline="0" smtClean="0"/>
              <a:pPr eaLnBrk="1" hangingPunct="1"/>
              <a:t>26</a:t>
            </a:fld>
            <a:endParaRPr lang="en-US" altLang="zh-CN" baseline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07413" cy="1143000"/>
          </a:xfrm>
        </p:spPr>
        <p:txBody>
          <a:bodyPr/>
          <a:lstStyle/>
          <a:p>
            <a:pPr eaLnBrk="1" hangingPunct="1"/>
            <a:r>
              <a:rPr lang="zh-CN" altLang="en-US"/>
              <a:t>如何提高精度（提高截断误差的次数）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30725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设</a:t>
            </a:r>
            <a:r>
              <a:rPr lang="zh-CN" altLang="en-US" sz="2400" b="1" i="1" dirty="0">
                <a:latin typeface="Times New Roman" pitchFamily="18" charset="0"/>
                <a:sym typeface="Symbol" pitchFamily="18" charset="2"/>
              </a:rPr>
              <a:t></a:t>
            </a:r>
            <a:r>
              <a:rPr lang="zh-CN" altLang="en-US" sz="2400" dirty="0"/>
              <a:t>是一个常数，由</a:t>
            </a:r>
            <a:r>
              <a:rPr lang="en-US" altLang="zh-CN" sz="2400" b="1" dirty="0">
                <a:solidFill>
                  <a:srgbClr val="660066"/>
                </a:solidFill>
              </a:rPr>
              <a:t>(*)</a:t>
            </a:r>
            <a:r>
              <a:rPr lang="zh-CN" altLang="en-US" sz="2400" dirty="0"/>
              <a:t>得</a:t>
            </a:r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zh-CN" altLang="en-US" sz="2400" dirty="0"/>
              <a:t>所以，                      可得</a:t>
            </a:r>
          </a:p>
        </p:txBody>
      </p:sp>
      <p:pic>
        <p:nvPicPr>
          <p:cNvPr id="20484" name="Picture 3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3429000"/>
            <a:ext cx="6697662" cy="3130550"/>
          </a:xfrm>
          <a:noFill/>
        </p:spPr>
      </p:pic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7935913" y="215265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aseline="0">
                <a:latin typeface="Times New Roman" pitchFamily="18" charset="0"/>
              </a:rPr>
              <a:t>(**)</a:t>
            </a:r>
          </a:p>
        </p:txBody>
      </p:sp>
      <p:graphicFrame>
        <p:nvGraphicFramePr>
          <p:cNvPr id="20486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619250" y="2927350"/>
          <a:ext cx="20891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943034" imgH="218970" progId="Equation.3">
                  <p:embed/>
                </p:oleObj>
              </mc:Choice>
              <mc:Fallback>
                <p:oleObj name="公式" r:id="rId3" imgW="943034" imgH="218970" progId="Equation.3">
                  <p:embed/>
                  <p:pic>
                    <p:nvPicPr>
                      <p:cNvPr id="2048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927350"/>
                        <a:ext cx="20891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10"/>
          <p:cNvGraphicFramePr>
            <a:graphicFrameLocks noChangeAspect="1"/>
          </p:cNvGraphicFramePr>
          <p:nvPr/>
        </p:nvGraphicFramePr>
        <p:xfrm>
          <a:off x="1285875" y="2214563"/>
          <a:ext cx="602456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213100" imgH="241300" progId="Equation.3">
                  <p:embed/>
                </p:oleObj>
              </mc:Choice>
              <mc:Fallback>
                <p:oleObj name="公式" r:id="rId5" imgW="3213100" imgH="241300" progId="Equation.3">
                  <p:embed/>
                  <p:pic>
                    <p:nvPicPr>
                      <p:cNvPr id="2048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214563"/>
                        <a:ext cx="602456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338704E-E42C-4A5B-ADBA-A70106047D17}" type="slidenum">
              <a:rPr lang="zh-CN" altLang="en-US" baseline="0" smtClean="0"/>
              <a:pPr eaLnBrk="1" hangingPunct="1"/>
              <a:t>27</a:t>
            </a:fld>
            <a:endParaRPr lang="en-US" altLang="zh-CN" baseline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81792"/>
              </p:ext>
            </p:extLst>
          </p:nvPr>
        </p:nvGraphicFramePr>
        <p:xfrm>
          <a:off x="1285875" y="2623343"/>
          <a:ext cx="47148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514600" imgH="241300" progId="Equation.3">
                  <p:embed/>
                </p:oleObj>
              </mc:Choice>
              <mc:Fallback>
                <p:oleObj name="公式" r:id="rId7" imgW="2514600" imgH="2413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623343"/>
                        <a:ext cx="47148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7964539" y="2770289"/>
            <a:ext cx="473206" cy="420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660066"/>
                </a:solidFill>
              </a:rPr>
              <a:t>(*)</a:t>
            </a:r>
            <a:endParaRPr lang="zh-CN" altLang="en-US" sz="32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8D37DEF-52AE-904F-8353-0DF3A676D474}"/>
              </a:ext>
            </a:extLst>
          </p:cNvPr>
          <p:cNvSpPr/>
          <p:nvPr/>
        </p:nvSpPr>
        <p:spPr bwMode="auto">
          <a:xfrm>
            <a:off x="3674202" y="3782220"/>
            <a:ext cx="393741" cy="50165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所以</a:t>
            </a:r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2205038"/>
            <a:ext cx="7993063" cy="3314700"/>
          </a:xfrm>
          <a:noFill/>
        </p:spPr>
      </p:pic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BE74B1F-A044-4499-A62C-BCF427E91296}" type="slidenum">
              <a:rPr lang="zh-CN" altLang="en-US" baseline="0" smtClean="0"/>
              <a:pPr eaLnBrk="1" hangingPunct="1"/>
              <a:t>28</a:t>
            </a:fld>
            <a:endParaRPr lang="en-US" altLang="zh-CN" baseline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F7DEAAC-7CE7-1F0C-C00F-1A2B0AA36845}"/>
              </a:ext>
            </a:extLst>
          </p:cNvPr>
          <p:cNvSpPr/>
          <p:nvPr/>
        </p:nvSpPr>
        <p:spPr bwMode="auto">
          <a:xfrm>
            <a:off x="3995936" y="4581128"/>
            <a:ext cx="393741" cy="50165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这个过程可以无穷地做下去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4213" y="1700213"/>
            <a:ext cx="8064500" cy="2592387"/>
          </a:xfrm>
        </p:spPr>
        <p:txBody>
          <a:bodyPr/>
          <a:lstStyle/>
          <a:p>
            <a:pPr eaLnBrk="1" hangingPunct="1"/>
            <a:r>
              <a:rPr lang="zh-CN" altLang="en-US" sz="2800"/>
              <a:t>能否进一步构造逼近误差阶更高的逼近函数？回答是肯定的．</a:t>
            </a:r>
          </a:p>
          <a:p>
            <a:pPr eaLnBrk="1" hangingPunct="1"/>
            <a:r>
              <a:rPr lang="zh-CN" altLang="en-US" sz="2800"/>
              <a:t>所以，得到如下的逐步提高误差阶的外推算法：</a:t>
            </a:r>
          </a:p>
        </p:txBody>
      </p:sp>
      <p:pic>
        <p:nvPicPr>
          <p:cNvPr id="22532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4076700"/>
            <a:ext cx="7488238" cy="1222375"/>
          </a:xfrm>
          <a:noFill/>
        </p:spPr>
      </p:pic>
      <p:sp>
        <p:nvSpPr>
          <p:cNvPr id="2253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44627B5-99D2-4E46-859A-7547A5BF546E}" type="slidenum">
              <a:rPr lang="zh-CN" altLang="en-US" baseline="0" smtClean="0"/>
              <a:pPr eaLnBrk="1" hangingPunct="1"/>
              <a:t>29</a:t>
            </a:fld>
            <a:endParaRPr lang="en-US" altLang="zh-CN" baseline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复习：牛顿</a:t>
            </a:r>
            <a:r>
              <a:rPr lang="en-US" altLang="zh-CN"/>
              <a:t>-</a:t>
            </a:r>
            <a:r>
              <a:rPr lang="zh-CN" altLang="en-US"/>
              <a:t>柯特斯公式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插值型公式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节点等距</a:t>
            </a:r>
            <a:endParaRPr lang="en-US" altLang="zh-CN"/>
          </a:p>
          <a:p>
            <a:pPr lvl="1" eaLnBrk="1" hangingPunct="1"/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=a + ih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h=(b-a)/n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  <p:graphicFrame>
        <p:nvGraphicFramePr>
          <p:cNvPr id="5124" name="Object 2"/>
          <p:cNvGraphicFramePr>
            <a:graphicFrameLocks noChangeAspect="1"/>
          </p:cNvGraphicFramePr>
          <p:nvPr/>
        </p:nvGraphicFramePr>
        <p:xfrm>
          <a:off x="2500313" y="2286000"/>
          <a:ext cx="4608512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40400" imgH="1524000" progId="Equation.DSMT4">
                  <p:embed/>
                </p:oleObj>
              </mc:Choice>
              <mc:Fallback>
                <p:oleObj name="Equation" r:id="rId2" imgW="5740400" imgH="1524000" progId="Equation.DSMT4">
                  <p:embed/>
                  <p:pic>
                    <p:nvPicPr>
                      <p:cNvPr id="512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2605"/>
                      <a:stretch>
                        <a:fillRect/>
                      </a:stretch>
                    </p:blipFill>
                    <p:spPr bwMode="auto">
                      <a:xfrm>
                        <a:off x="2500313" y="2286000"/>
                        <a:ext cx="4608512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5" name="Picture 8" descr="一般数值积分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68775"/>
            <a:ext cx="2736850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EBAE93C-6A4A-472A-871A-03EE252E638D}" type="slidenum">
              <a:rPr lang="zh-CN" altLang="en-US" baseline="0" smtClean="0"/>
              <a:pPr eaLnBrk="1" hangingPunct="1"/>
              <a:t>3</a:t>
            </a:fld>
            <a:endParaRPr lang="en-US" altLang="zh-CN" baseline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理查森（</a:t>
            </a:r>
            <a:r>
              <a:rPr lang="en-US" altLang="zh-CN"/>
              <a:t>Richardson</a:t>
            </a:r>
            <a:r>
              <a:rPr lang="zh-CN" altLang="en-US"/>
              <a:t>）外推加速法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4530725"/>
          </a:xfrm>
        </p:spPr>
        <p:txBody>
          <a:bodyPr/>
          <a:lstStyle/>
          <a:p>
            <a:pPr eaLnBrk="1" hangingPunct="1"/>
            <a:r>
              <a:rPr lang="zh-CN" altLang="en-US" sz="2800"/>
              <a:t>刚才从</a:t>
            </a:r>
            <a:r>
              <a:rPr lang="zh-CN" altLang="en-US" sz="2800">
                <a:solidFill>
                  <a:srgbClr val="FF0000"/>
                </a:solidFill>
              </a:rPr>
              <a:t>梯形</a:t>
            </a:r>
            <a:r>
              <a:rPr lang="zh-CN" altLang="en-US" sz="2800"/>
              <a:t>到</a:t>
            </a:r>
            <a:r>
              <a:rPr lang="zh-CN" altLang="en-US" sz="2800">
                <a:solidFill>
                  <a:srgbClr val="FF0000"/>
                </a:solidFill>
              </a:rPr>
              <a:t>辛普森</a:t>
            </a:r>
            <a:r>
              <a:rPr lang="zh-CN" altLang="en-US" sz="2800"/>
              <a:t>到</a:t>
            </a:r>
            <a:r>
              <a:rPr lang="zh-CN" altLang="en-US" sz="2800">
                <a:solidFill>
                  <a:srgbClr val="FF0000"/>
                </a:solidFill>
              </a:rPr>
              <a:t>柯特斯</a:t>
            </a:r>
            <a:r>
              <a:rPr lang="zh-CN" altLang="en-US" sz="2800"/>
              <a:t>到</a:t>
            </a:r>
            <a:r>
              <a:rPr lang="zh-CN" altLang="en-US" sz="2800">
                <a:solidFill>
                  <a:srgbClr val="FF0000"/>
                </a:solidFill>
              </a:rPr>
              <a:t>龙贝格</a:t>
            </a:r>
            <a:r>
              <a:rPr lang="zh-CN" altLang="en-US" sz="2800"/>
              <a:t>的加速过程有没有规律？还能继续否？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</a:rPr>
              <a:t>	定理</a:t>
            </a:r>
            <a:r>
              <a:rPr lang="en-US" altLang="zh-CN" sz="2800" b="1">
                <a:solidFill>
                  <a:schemeClr val="folHlink"/>
                </a:solidFill>
              </a:rPr>
              <a:t>4</a:t>
            </a:r>
            <a:r>
              <a:rPr lang="zh-CN" altLang="en-US" sz="2800" b="1">
                <a:solidFill>
                  <a:schemeClr val="folHlink"/>
                </a:solidFill>
              </a:rPr>
              <a:t>：</a:t>
            </a:r>
            <a:r>
              <a:rPr lang="zh-CN" altLang="en-US" sz="2800"/>
              <a:t>设</a:t>
            </a:r>
            <a:r>
              <a:rPr lang="en-US" altLang="zh-CN" sz="2800" b="1" i="1">
                <a:latin typeface="Times New Roman" pitchFamily="18" charset="0"/>
              </a:rPr>
              <a:t>f(x)∈C</a:t>
            </a:r>
            <a:r>
              <a:rPr lang="en-US" altLang="zh-CN" sz="2800" b="1" i="1" baseline="30000">
                <a:latin typeface="Times New Roman" pitchFamily="18" charset="0"/>
              </a:rPr>
              <a:t>∞</a:t>
            </a:r>
            <a:r>
              <a:rPr lang="en-US" altLang="zh-CN" sz="2800" b="1" i="1">
                <a:latin typeface="Times New Roman" pitchFamily="18" charset="0"/>
              </a:rPr>
              <a:t>[a,b],</a:t>
            </a:r>
            <a:r>
              <a:rPr lang="zh-CN" altLang="en-US" sz="2800"/>
              <a:t>则有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i="1">
                <a:latin typeface="Times New Roman" pitchFamily="18" charset="0"/>
              </a:rPr>
              <a:t>	T(h)=I+α</a:t>
            </a:r>
            <a:r>
              <a:rPr lang="en-US" altLang="zh-CN" sz="2800" b="1" i="1" baseline="-25000">
                <a:latin typeface="Times New Roman" pitchFamily="18" charset="0"/>
              </a:rPr>
              <a:t>1</a:t>
            </a:r>
            <a:r>
              <a:rPr lang="en-US" altLang="zh-CN" sz="2800" b="1" i="1">
                <a:latin typeface="Times New Roman" pitchFamily="18" charset="0"/>
              </a:rPr>
              <a:t>h</a:t>
            </a:r>
            <a:r>
              <a:rPr lang="en-US" altLang="zh-CN" sz="2800" b="1" i="1" baseline="30000">
                <a:latin typeface="Times New Roman" pitchFamily="18" charset="0"/>
              </a:rPr>
              <a:t>2</a:t>
            </a:r>
            <a:r>
              <a:rPr lang="en-US" altLang="zh-CN" sz="2800" b="1" i="1">
                <a:latin typeface="Times New Roman" pitchFamily="18" charset="0"/>
              </a:rPr>
              <a:t>+α</a:t>
            </a:r>
            <a:r>
              <a:rPr lang="en-US" altLang="zh-CN" sz="2800" b="1" i="1" baseline="-25000">
                <a:latin typeface="Times New Roman" pitchFamily="18" charset="0"/>
              </a:rPr>
              <a:t>2</a:t>
            </a:r>
            <a:r>
              <a:rPr lang="en-US" altLang="zh-CN" sz="2800" b="1" i="1">
                <a:latin typeface="Times New Roman" pitchFamily="18" charset="0"/>
              </a:rPr>
              <a:t>h</a:t>
            </a:r>
            <a:r>
              <a:rPr lang="en-US" altLang="zh-CN" sz="2800" b="1" i="1" baseline="30000">
                <a:latin typeface="Times New Roman" pitchFamily="18" charset="0"/>
              </a:rPr>
              <a:t>4</a:t>
            </a:r>
            <a:r>
              <a:rPr lang="en-US" altLang="zh-CN" sz="2800" b="1" i="1">
                <a:latin typeface="Times New Roman" pitchFamily="18" charset="0"/>
              </a:rPr>
              <a:t>+……+α</a:t>
            </a:r>
            <a:r>
              <a:rPr lang="en-US" altLang="zh-CN" sz="2800" b="1" i="1" baseline="-25000">
                <a:latin typeface="Times New Roman" pitchFamily="18" charset="0"/>
              </a:rPr>
              <a:t>l</a:t>
            </a:r>
            <a:r>
              <a:rPr lang="en-US" altLang="zh-CN" sz="2800" b="1" i="1">
                <a:latin typeface="Times New Roman" pitchFamily="18" charset="0"/>
              </a:rPr>
              <a:t>h</a:t>
            </a:r>
            <a:r>
              <a:rPr lang="en-US" altLang="zh-CN" sz="2800" b="1" i="1" baseline="30000">
                <a:latin typeface="Times New Roman" pitchFamily="18" charset="0"/>
              </a:rPr>
              <a:t>2l</a:t>
            </a:r>
            <a:r>
              <a:rPr lang="en-US" altLang="zh-CN" sz="2800" b="1" i="1">
                <a:latin typeface="Times New Roman" pitchFamily="18" charset="0"/>
              </a:rPr>
              <a:t>+……</a:t>
            </a:r>
            <a:r>
              <a:rPr lang="zh-CN" altLang="en-US" sz="2800"/>
              <a:t>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	其中系数</a:t>
            </a:r>
            <a:r>
              <a:rPr lang="en-US" altLang="zh-CN" sz="2800" b="1" i="1">
                <a:latin typeface="Times New Roman" pitchFamily="18" charset="0"/>
              </a:rPr>
              <a:t>α</a:t>
            </a:r>
            <a:r>
              <a:rPr lang="en-US" altLang="zh-CN" sz="2800" b="1" i="1" baseline="-25000">
                <a:latin typeface="Times New Roman" pitchFamily="18" charset="0"/>
              </a:rPr>
              <a:t>l</a:t>
            </a:r>
            <a:r>
              <a:rPr lang="en-US" altLang="zh-CN" sz="2800" b="1" i="1">
                <a:latin typeface="Times New Roman" pitchFamily="18" charset="0"/>
              </a:rPr>
              <a:t>(l=1,2,……)</a:t>
            </a:r>
            <a:r>
              <a:rPr lang="zh-CN" altLang="en-US" sz="2800" b="1" i="1">
                <a:latin typeface="Times New Roman" pitchFamily="18" charset="0"/>
              </a:rPr>
              <a:t>与</a:t>
            </a:r>
            <a:r>
              <a:rPr lang="en-US" altLang="zh-CN" sz="2800" b="1" i="1">
                <a:latin typeface="Times New Roman" pitchFamily="18" charset="0"/>
              </a:rPr>
              <a:t>h</a:t>
            </a:r>
            <a:r>
              <a:rPr lang="zh-CN" altLang="en-US" sz="2800"/>
              <a:t>无关。（不证）</a:t>
            </a:r>
          </a:p>
          <a:p>
            <a:pPr eaLnBrk="1" hangingPunct="1"/>
            <a:r>
              <a:rPr lang="zh-CN" altLang="en-US" sz="2800"/>
              <a:t>由定理</a:t>
            </a:r>
            <a:r>
              <a:rPr lang="en-US" altLang="zh-CN" sz="2800"/>
              <a:t>4</a:t>
            </a:r>
            <a:r>
              <a:rPr lang="zh-CN" altLang="en-US" sz="2800"/>
              <a:t>可得（二分）加速法的一般表达式</a:t>
            </a:r>
            <a:br>
              <a:rPr lang="en-US" altLang="zh-CN" sz="2800"/>
            </a:br>
            <a:r>
              <a:rPr lang="en-US" altLang="zh-CN" sz="2800" b="1">
                <a:solidFill>
                  <a:schemeClr val="hlink"/>
                </a:solidFill>
              </a:rPr>
              <a:t>P112</a:t>
            </a:r>
          </a:p>
        </p:txBody>
      </p:sp>
      <p:graphicFrame>
        <p:nvGraphicFramePr>
          <p:cNvPr id="2355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714625" y="4767263"/>
          <a:ext cx="4895850" cy="209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82800" imgH="889000" progId="Equation.3">
                  <p:embed/>
                </p:oleObj>
              </mc:Choice>
              <mc:Fallback>
                <p:oleObj name="公式" r:id="rId2" imgW="2082800" imgH="889000" progId="Equation.3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767263"/>
                        <a:ext cx="4895850" cy="209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F0C3C5E-F163-46BD-9A5A-214E2EC685E0}" type="slidenum">
              <a:rPr lang="zh-CN" altLang="en-US" baseline="0" smtClean="0"/>
              <a:pPr eaLnBrk="1" hangingPunct="1"/>
              <a:t>30</a:t>
            </a:fld>
            <a:endParaRPr lang="en-US" altLang="zh-CN" baseline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龙贝格求积法的计算步骤</a:t>
            </a:r>
          </a:p>
        </p:txBody>
      </p:sp>
      <p:pic>
        <p:nvPicPr>
          <p:cNvPr id="24579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1700213"/>
            <a:ext cx="5256213" cy="1084262"/>
          </a:xfrm>
          <a:noFill/>
        </p:spPr>
      </p:pic>
      <p:pic>
        <p:nvPicPr>
          <p:cNvPr id="24580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1563" y="2852738"/>
            <a:ext cx="7929562" cy="3671887"/>
          </a:xfrm>
          <a:noFill/>
        </p:spPr>
      </p:pic>
      <p:sp>
        <p:nvSpPr>
          <p:cNvPr id="2458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6DE1B3B-7BB3-4A3F-90CD-2961F9229A40}" type="slidenum">
              <a:rPr lang="zh-CN" altLang="en-US" baseline="0" smtClean="0"/>
              <a:pPr eaLnBrk="1" hangingPunct="1"/>
              <a:t>31</a:t>
            </a:fld>
            <a:endParaRPr lang="en-US" altLang="zh-CN" baseline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龙贝格算法表格</a:t>
            </a:r>
          </a:p>
        </p:txBody>
      </p:sp>
      <p:pic>
        <p:nvPicPr>
          <p:cNvPr id="25603" name="Picture 4" descr="龙贝格算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133600"/>
            <a:ext cx="8064500" cy="375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B81563B-CD75-4DF1-903A-9679B4B2D2D3}" type="slidenum">
              <a:rPr lang="zh-CN" altLang="en-US" baseline="0" smtClean="0"/>
              <a:pPr eaLnBrk="1" hangingPunct="1"/>
              <a:t>32</a:t>
            </a:fld>
            <a:endParaRPr lang="en-US" altLang="zh-CN" baseline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354137"/>
          </a:xfrm>
        </p:spPr>
        <p:txBody>
          <a:bodyPr/>
          <a:lstStyle/>
          <a:p>
            <a:pPr eaLnBrk="1" hangingPunct="1"/>
            <a:r>
              <a:rPr lang="zh-CN" altLang="en-US" sz="2500" b="1">
                <a:solidFill>
                  <a:srgbClr val="07A116"/>
                </a:solidFill>
              </a:rPr>
              <a:t>例</a:t>
            </a:r>
            <a:r>
              <a:rPr lang="en-US" altLang="zh-CN" sz="2500" b="1"/>
              <a:t>    </a:t>
            </a:r>
            <a:r>
              <a:rPr lang="zh-CN" altLang="en-US" sz="2500" b="1"/>
              <a:t>用龙贝格方法计算                  ，直至某个</a:t>
            </a:r>
            <a:r>
              <a:rPr lang="en-US" altLang="zh-CN" sz="2500" b="1" i="1">
                <a:latin typeface="Times New Roman" pitchFamily="18" charset="0"/>
              </a:rPr>
              <a:t>k</a:t>
            </a:r>
            <a:r>
              <a:rPr lang="en-US" altLang="zh-CN" sz="2500" b="1"/>
              <a:t>, </a:t>
            </a:r>
            <a:r>
              <a:rPr lang="zh-CN" altLang="en-US" sz="2500" b="1"/>
              <a:t>使得</a:t>
            </a:r>
            <a:endParaRPr lang="en-US" altLang="zh-CN" sz="2500" b="1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7325"/>
          </a:xfrm>
        </p:spPr>
        <p:txBody>
          <a:bodyPr/>
          <a:lstStyle/>
          <a:p>
            <a:pPr eaLnBrk="1" hangingPunct="1"/>
            <a:r>
              <a:rPr lang="zh-CN" altLang="en-US" dirty="0"/>
              <a:t>龙贝格算法示例</a:t>
            </a:r>
            <a:r>
              <a:rPr lang="en-US" altLang="zh-CN" dirty="0" err="1">
                <a:solidFill>
                  <a:srgbClr val="CCCC00"/>
                </a:solidFill>
              </a:rPr>
              <a:t>rmbg.m</a:t>
            </a:r>
            <a:endParaRPr lang="en-US" altLang="zh-CN" dirty="0">
              <a:solidFill>
                <a:srgbClr val="CCCC00"/>
              </a:solidFill>
            </a:endParaRP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b="1" dirty="0"/>
              <a:t>不太光滑的函数（不适用定理</a:t>
            </a:r>
            <a:r>
              <a:rPr lang="en-US" altLang="zh-CN" b="1" dirty="0"/>
              <a:t>4</a:t>
            </a:r>
            <a:r>
              <a:rPr lang="zh-CN" altLang="en-US" b="1" dirty="0"/>
              <a:t>），龙贝格方法也可以用，只是收敛较慢 </a:t>
            </a:r>
            <a:r>
              <a:rPr lang="zh-CN" altLang="en-US" b="1" dirty="0">
                <a:solidFill>
                  <a:schemeClr val="hlink"/>
                </a:solidFill>
              </a:rPr>
              <a:t>例</a:t>
            </a:r>
            <a:r>
              <a:rPr lang="en-US" altLang="zh-CN" b="1" dirty="0">
                <a:solidFill>
                  <a:schemeClr val="hlink"/>
                </a:solidFill>
              </a:rPr>
              <a:t>6</a:t>
            </a:r>
            <a:r>
              <a:rPr lang="zh-CN" altLang="en-US" b="1" dirty="0">
                <a:solidFill>
                  <a:schemeClr val="hlink"/>
                </a:solidFill>
              </a:rPr>
              <a:t>：</a:t>
            </a:r>
            <a:r>
              <a:rPr lang="en-US" altLang="zh-CN" b="1" dirty="0">
                <a:solidFill>
                  <a:schemeClr val="hlink"/>
                </a:solidFill>
              </a:rPr>
              <a:t>113 </a:t>
            </a:r>
            <a:r>
              <a:rPr lang="zh-CN" altLang="en-US" b="1" dirty="0"/>
              <a:t>可以考虑直接用复合辛普森</a:t>
            </a:r>
            <a:endParaRPr lang="en-US" altLang="zh-CN" b="1" dirty="0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331913" y="1311275"/>
          <a:ext cx="2908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08300" imgH="533400" progId="Equation.DSMT4">
                  <p:embed/>
                </p:oleObj>
              </mc:Choice>
              <mc:Fallback>
                <p:oleObj name="Equation" r:id="rId2" imgW="2908300" imgH="533400" progId="Equation.DSMT4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311275"/>
                        <a:ext cx="2908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3924300" y="595313"/>
          <a:ext cx="1371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" imgH="673100" progId="Equation.DSMT4">
                  <p:embed/>
                </p:oleObj>
              </mc:Choice>
              <mc:Fallback>
                <p:oleObj name="Equation" r:id="rId4" imgW="1371600" imgH="673100" progId="Equation.DSMT4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95313"/>
                        <a:ext cx="13716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72AEBF5-63E4-4990-B436-094A55B9BB31}" type="slidenum">
              <a:rPr lang="zh-CN" altLang="en-US" baseline="0" smtClean="0"/>
              <a:pPr eaLnBrk="1" hangingPunct="1"/>
              <a:t>33</a:t>
            </a:fld>
            <a:endParaRPr lang="en-US" altLang="zh-CN" baseline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实验三</a:t>
            </a: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任务：</a:t>
            </a:r>
          </a:p>
          <a:p>
            <a:pPr lvl="1" eaLnBrk="1" hangingPunct="1"/>
            <a:r>
              <a:rPr lang="zh-CN" altLang="en-US" dirty="0"/>
              <a:t>自己编程实现龙贝格求积算法，可输入被积函数</a:t>
            </a:r>
          </a:p>
          <a:p>
            <a:pPr eaLnBrk="1" hangingPunct="1"/>
            <a:r>
              <a:rPr lang="zh-CN" altLang="en-US" dirty="0"/>
              <a:t>目的：</a:t>
            </a:r>
          </a:p>
          <a:p>
            <a:pPr lvl="1" eaLnBrk="1" hangingPunct="1"/>
            <a:r>
              <a:rPr lang="zh-CN" altLang="en-US" dirty="0"/>
              <a:t>熟悉龙贝格求积算法的指导思想和算法流程，以及实现过程中要注意的细节</a:t>
            </a:r>
          </a:p>
          <a:p>
            <a:pPr eaLnBrk="1" hangingPunct="1"/>
            <a:r>
              <a:rPr lang="zh-CN" altLang="en-US" dirty="0"/>
              <a:t>要求：</a:t>
            </a:r>
          </a:p>
          <a:p>
            <a:pPr lvl="1" eaLnBrk="1" hangingPunct="1"/>
            <a:r>
              <a:rPr lang="zh-CN" altLang="en-US" dirty="0"/>
              <a:t>采用语言不限</a:t>
            </a:r>
          </a:p>
          <a:p>
            <a:pPr lvl="1" eaLnBrk="1" hangingPunct="1"/>
            <a:r>
              <a:rPr lang="zh-CN" altLang="en-US" dirty="0"/>
              <a:t>提交实验报告进行关键点说明和体会</a:t>
            </a:r>
          </a:p>
        </p:txBody>
      </p:sp>
      <p:sp>
        <p:nvSpPr>
          <p:cNvPr id="276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446E9BD-7363-4CBE-89AB-6426485EFA01}" type="slidenum">
              <a:rPr lang="zh-CN" altLang="en-US" baseline="0" smtClean="0"/>
              <a:pPr eaLnBrk="1" hangingPunct="1"/>
              <a:t>34</a:t>
            </a:fld>
            <a:endParaRPr lang="en-US" altLang="zh-CN" baseline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17638"/>
                <a:ext cx="8229600" cy="4713287"/>
              </a:xfrm>
            </p:spPr>
            <p:txBody>
              <a:bodyPr/>
              <a:lstStyle/>
              <a:p>
                <a:pPr eaLnBrk="1" hangingPunct="1"/>
                <a:r>
                  <a:rPr lang="en-US" altLang="zh-CN" dirty="0"/>
                  <a:t>P135-136</a:t>
                </a:r>
              </a:p>
              <a:p>
                <a:pPr eaLnBrk="1" hangingPunct="1"/>
                <a:endParaRPr lang="en-US" altLang="zh-CN" dirty="0"/>
              </a:p>
              <a:p>
                <a:pPr eaLnBrk="1" hangingPunct="1"/>
                <a:endParaRPr lang="en-US" altLang="zh-CN" dirty="0"/>
              </a:p>
              <a:p>
                <a:pPr marL="457200" lvl="1" indent="0" eaLnBrk="1" hangingPunct="1">
                  <a:buNone/>
                </a:pPr>
                <a:r>
                  <a:rPr lang="en-US" altLang="zh-CN" dirty="0"/>
                  <a:t>6.</a:t>
                </a:r>
                <a:r>
                  <a:rPr lang="zh-CN" altLang="en-US" dirty="0"/>
                  <a:t>若用复合梯形公式计算积分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dirty="0"/>
                  <a:t>，问区间</a:t>
                </a:r>
                <a:r>
                  <a:rPr lang="en-US" altLang="zh-CN" dirty="0"/>
                  <a:t>[0,1]</a:t>
                </a:r>
                <a:r>
                  <a:rPr lang="zh-CN" altLang="en-US" dirty="0"/>
                  <a:t>应分多少等份才能使截断误差不超过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r>
                  <a:rPr lang="zh-CN" altLang="en-US" dirty="0"/>
                  <a:t>若改用复合辛普森公式，要达到同样精度区间</a:t>
                </a:r>
                <a:r>
                  <a:rPr lang="en-US" altLang="zh-CN" dirty="0"/>
                  <a:t>[0,1]</a:t>
                </a:r>
                <a:r>
                  <a:rPr lang="zh-CN" altLang="en-US" dirty="0"/>
                  <a:t>应分多少等份？</a:t>
                </a:r>
                <a:endParaRPr lang="en-US" altLang="zh-CN" dirty="0"/>
              </a:p>
              <a:p>
                <a:pPr marL="457200" lvl="1" indent="0" eaLnBrk="1" hangingPunct="1">
                  <a:buNone/>
                </a:pPr>
                <a:r>
                  <a:rPr lang="en-US" altLang="zh-CN" dirty="0"/>
                  <a:t>8.</a:t>
                </a:r>
                <a:r>
                  <a:rPr lang="zh-CN" altLang="en-US" dirty="0"/>
                  <a:t>用龙贝格求积方法计算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𝑥𝑠𝑖𝑛𝑥𝑑𝑥</m:t>
                        </m:r>
                      </m:e>
                    </m:nary>
                  </m:oMath>
                </a14:m>
                <a:r>
                  <a:rPr lang="zh-CN" altLang="en-US" dirty="0"/>
                  <a:t>，使误差不超过</a:t>
                </a:r>
                <a:r>
                  <a:rPr lang="en-US" altLang="zh-CN" dirty="0"/>
                  <a:t>10</a:t>
                </a:r>
                <a:r>
                  <a:rPr lang="en-US" altLang="zh-CN" baseline="30000" dirty="0"/>
                  <a:t>-5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17638"/>
                <a:ext cx="8229600" cy="4713287"/>
              </a:xfrm>
              <a:blipFill>
                <a:blip r:embed="rId2"/>
                <a:stretch>
                  <a:fillRect l="-1630" t="-1682" r="-815" b="-7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99A7B9E-02B1-45D1-8837-A095AC7B173F}" type="slidenum">
              <a:rPr lang="zh-CN" altLang="en-US" baseline="0" smtClean="0"/>
              <a:pPr eaLnBrk="1" hangingPunct="1"/>
              <a:t>35</a:t>
            </a:fld>
            <a:endParaRPr lang="en-US" altLang="zh-CN" baseline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1CF1E96-E822-0A94-8A9B-B72556A43E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9640" r="42477" b="-1389"/>
          <a:stretch/>
        </p:blipFill>
        <p:spPr>
          <a:xfrm>
            <a:off x="179512" y="1844824"/>
            <a:ext cx="8096250" cy="12961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牛顿</a:t>
            </a:r>
            <a:r>
              <a:rPr lang="en-US" altLang="zh-CN"/>
              <a:t>-</a:t>
            </a:r>
            <a:r>
              <a:rPr lang="zh-CN" altLang="en-US"/>
              <a:t>柯特斯公式的一般形式</a:t>
            </a:r>
          </a:p>
        </p:txBody>
      </p:sp>
      <p:graphicFrame>
        <p:nvGraphicFramePr>
          <p:cNvPr id="2457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87450" y="1774825"/>
          <a:ext cx="6265863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51200" imgH="1231900" progId="Equation.3">
                  <p:embed/>
                </p:oleObj>
              </mc:Choice>
              <mc:Fallback>
                <p:oleObj name="公式" r:id="rId2" imgW="3251200" imgH="1231900" progId="Equation.3">
                  <p:embed/>
                  <p:pic>
                    <p:nvPicPr>
                      <p:cNvPr id="2457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74825"/>
                        <a:ext cx="6265863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437063"/>
            <a:ext cx="54737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1187450" y="3933825"/>
            <a:ext cx="252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>
              <a:latin typeface="Arial" charset="0"/>
            </a:endParaRPr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1187450" y="3860800"/>
            <a:ext cx="2592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33CC"/>
                </a:solidFill>
                <a:latin typeface="Arial" charset="0"/>
              </a:rPr>
              <a:t>两个结论：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i="1"/>
              <a:t>n</a:t>
            </a:r>
            <a:r>
              <a:rPr lang="zh-CN" altLang="en-US"/>
              <a:t>较大的情况</a:t>
            </a:r>
          </a:p>
        </p:txBody>
      </p:sp>
      <p:pic>
        <p:nvPicPr>
          <p:cNvPr id="26627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844675"/>
            <a:ext cx="6624637" cy="4273550"/>
          </a:xfrm>
          <a:noFill/>
        </p:spPr>
      </p:pic>
      <p:sp>
        <p:nvSpPr>
          <p:cNvPr id="26628" name="Text Box 8"/>
          <p:cNvSpPr txBox="1">
            <a:spLocks noChangeArrowheads="1"/>
          </p:cNvSpPr>
          <p:nvPr/>
        </p:nvSpPr>
        <p:spPr bwMode="auto">
          <a:xfrm>
            <a:off x="303213" y="6178550"/>
            <a:ext cx="8715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由此表可见， </a:t>
            </a:r>
            <a:r>
              <a:rPr lang="en-US" altLang="zh-CN" sz="2400" b="1"/>
              <a:t>n</a:t>
            </a:r>
            <a:r>
              <a:rPr lang="en-US" altLang="zh-CN" sz="2400" b="1">
                <a:sym typeface="Symbol" pitchFamily="18" charset="2"/>
              </a:rPr>
              <a:t>7</a:t>
            </a:r>
            <a:r>
              <a:rPr lang="zh-CN" altLang="en-US" sz="2400" b="1"/>
              <a:t>时牛顿－柯特斯求积公式才能保证数值稳定．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824389-9DAF-475C-965F-5FFE1DA5A7A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E89F6B7-D720-458B-A7D2-D530197A4D5C}"/>
              </a:ext>
            </a:extLst>
          </p:cNvPr>
          <p:cNvSpPr/>
          <p:nvPr/>
        </p:nvSpPr>
        <p:spPr>
          <a:xfrm>
            <a:off x="2771800" y="5661248"/>
            <a:ext cx="576064" cy="45697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8077E6E-5DAE-4987-A0A1-077A764E5EF6}"/>
              </a:ext>
            </a:extLst>
          </p:cNvPr>
          <p:cNvSpPr/>
          <p:nvPr/>
        </p:nvSpPr>
        <p:spPr>
          <a:xfrm>
            <a:off x="4067944" y="5636096"/>
            <a:ext cx="576064" cy="4572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780B971-497F-44DF-992A-CE0F51F7187E}"/>
              </a:ext>
            </a:extLst>
          </p:cNvPr>
          <p:cNvSpPr/>
          <p:nvPr/>
        </p:nvSpPr>
        <p:spPr>
          <a:xfrm>
            <a:off x="5364088" y="5661248"/>
            <a:ext cx="576064" cy="45697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插值型求积公式的性质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91513" cy="430212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folHlink"/>
                </a:solidFill>
              </a:rPr>
              <a:t>定理</a:t>
            </a:r>
            <a:r>
              <a:rPr lang="en-US" altLang="zh-CN" sz="2800" dirty="0">
                <a:solidFill>
                  <a:schemeClr val="folHlink"/>
                </a:solidFill>
              </a:rPr>
              <a:t>1</a:t>
            </a:r>
            <a:r>
              <a:rPr lang="zh-CN" altLang="en-US" sz="2800" dirty="0">
                <a:solidFill>
                  <a:schemeClr val="folHlink"/>
                </a:solidFill>
              </a:rPr>
              <a:t>　</a:t>
            </a:r>
            <a:r>
              <a:rPr lang="zh-CN" altLang="en-US" sz="2800" dirty="0"/>
              <a:t>具有</a:t>
            </a:r>
            <a:r>
              <a:rPr lang="en-US" altLang="zh-CN" sz="2800" b="1" i="1" dirty="0"/>
              <a:t>n+1</a:t>
            </a:r>
            <a:r>
              <a:rPr lang="zh-CN" altLang="en-US" sz="2800" dirty="0"/>
              <a:t>个求积节点的求积公式</a:t>
            </a:r>
            <a:br>
              <a:rPr lang="zh-CN" altLang="en-US" sz="2800" dirty="0"/>
            </a:br>
            <a:br>
              <a:rPr lang="zh-CN" altLang="en-US" sz="2800" dirty="0"/>
            </a:br>
            <a:br>
              <a:rPr lang="zh-CN" altLang="en-US" sz="2800" dirty="0"/>
            </a:br>
            <a:r>
              <a:rPr lang="zh-CN" altLang="en-US" sz="2800" dirty="0"/>
              <a:t>的代数精度</a:t>
            </a:r>
            <a:r>
              <a:rPr lang="zh-CN" altLang="en-US" sz="2800" dirty="0">
                <a:solidFill>
                  <a:srgbClr val="7030A0"/>
                </a:solidFill>
              </a:rPr>
              <a:t>至少为</a:t>
            </a:r>
            <a:r>
              <a:rPr lang="en-US" altLang="zh-CN" sz="2800" b="1" i="1" dirty="0">
                <a:solidFill>
                  <a:srgbClr val="7030A0"/>
                </a:solidFill>
              </a:rPr>
              <a:t>n</a:t>
            </a:r>
            <a:r>
              <a:rPr lang="zh-CN" altLang="en-US" sz="2800" dirty="0">
                <a:solidFill>
                  <a:srgbClr val="7030A0"/>
                </a:solidFill>
              </a:rPr>
              <a:t>次</a:t>
            </a:r>
            <a:r>
              <a:rPr lang="zh-CN" altLang="en-US" sz="2800" dirty="0"/>
              <a:t>的充要条件是该求积公式是插值型求积公式．</a:t>
            </a:r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说明：如果按插值方式计算求积系数，可以保证求积的代数精度（比求积节点的个数少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</a:p>
        </p:txBody>
      </p:sp>
      <p:graphicFrame>
        <p:nvGraphicFramePr>
          <p:cNvPr id="1741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55875" y="2349500"/>
          <a:ext cx="29527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59866" imgH="431613" progId="Equation.3">
                  <p:embed/>
                </p:oleObj>
              </mc:Choice>
              <mc:Fallback>
                <p:oleObj name="公式" r:id="rId2" imgW="1459866" imgH="431613" progId="Equation.3">
                  <p:embed/>
                  <p:pic>
                    <p:nvPicPr>
                      <p:cNvPr id="174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349500"/>
                        <a:ext cx="29527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8516C7-44F0-44B4-BECE-87F5701B7B34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偶阶求积公式的代数精度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91513" cy="430212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folHlink"/>
                </a:solidFill>
              </a:rPr>
              <a:t>定理</a:t>
            </a:r>
            <a:r>
              <a:rPr lang="en-US" altLang="zh-CN" sz="2800" dirty="0">
                <a:solidFill>
                  <a:schemeClr val="folHlink"/>
                </a:solidFill>
              </a:rPr>
              <a:t>3</a:t>
            </a:r>
            <a:r>
              <a:rPr lang="zh-CN" altLang="en-US" sz="2800" dirty="0"/>
              <a:t>　当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/>
              <a:t>为</a:t>
            </a:r>
            <a:r>
              <a:rPr lang="zh-CN" altLang="en-US" sz="2800" dirty="0">
                <a:solidFill>
                  <a:srgbClr val="7030A0"/>
                </a:solidFill>
              </a:rPr>
              <a:t>偶数</a:t>
            </a:r>
            <a:r>
              <a:rPr lang="zh-CN" altLang="en-US" sz="2800" dirty="0"/>
              <a:t>时，</a:t>
            </a:r>
            <a:r>
              <a:rPr lang="en-US" altLang="zh-CN" sz="2800" i="1" dirty="0"/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2800" dirty="0"/>
              <a:t>个求积节点的牛顿</a:t>
            </a:r>
            <a:r>
              <a:rPr lang="en-US" altLang="zh-CN" sz="2800" dirty="0"/>
              <a:t>-</a:t>
            </a:r>
            <a:r>
              <a:rPr lang="zh-CN" altLang="en-US" sz="2800" dirty="0"/>
              <a:t>柯特斯求积公式的代数精度</a:t>
            </a:r>
            <a:r>
              <a:rPr lang="zh-CN" altLang="en-US" sz="2800" dirty="0">
                <a:solidFill>
                  <a:srgbClr val="7030A0"/>
                </a:solidFill>
              </a:rPr>
              <a:t>至少为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2800" dirty="0">
                <a:solidFill>
                  <a:srgbClr val="7030A0"/>
                </a:solidFill>
              </a:rPr>
              <a:t>次</a:t>
            </a:r>
            <a:r>
              <a:rPr lang="zh-CN" altLang="en-US" sz="2800" dirty="0"/>
              <a:t>．</a:t>
            </a:r>
          </a:p>
          <a:p>
            <a:pPr eaLnBrk="1" fontAlgn="t" hangingPunct="1"/>
            <a:r>
              <a:rPr lang="zh-CN" altLang="en-US" sz="2800" dirty="0"/>
              <a:t>证明：由定理</a:t>
            </a:r>
            <a:r>
              <a:rPr lang="en-US" altLang="zh-CN" sz="2800" dirty="0"/>
              <a:t>1</a:t>
            </a:r>
            <a:r>
              <a:rPr lang="zh-CN" altLang="en-US" sz="2800" dirty="0"/>
              <a:t>，牛顿</a:t>
            </a:r>
            <a:r>
              <a:rPr lang="en-US" altLang="zh-CN" sz="2800" dirty="0"/>
              <a:t>-</a:t>
            </a:r>
            <a:r>
              <a:rPr lang="zh-CN" altLang="en-US" sz="2800" dirty="0"/>
              <a:t>柯特斯求积公式的代数精度至少为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/>
              <a:t>次．故只需验证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R(x</a:t>
            </a:r>
            <a:r>
              <a:rPr lang="en-US" altLang="zh-CN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</a:t>
            </a:r>
            <a:r>
              <a:rPr lang="en-US" altLang="zh-CN" sz="2800" dirty="0"/>
              <a:t>.</a:t>
            </a:r>
            <a:r>
              <a:rPr lang="zh-CN" altLang="en-US" sz="2800" dirty="0"/>
              <a:t>注意到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2800" dirty="0"/>
              <a:t>的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2800" dirty="0"/>
              <a:t>阶导数是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(n+1)!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653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71550" y="4076700"/>
          <a:ext cx="3671888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866900" imgH="1130300" progId="Equation.3">
                  <p:embed/>
                </p:oleObj>
              </mc:Choice>
              <mc:Fallback>
                <p:oleObj name="公式" r:id="rId2" imgW="1866900" imgH="1130300" progId="Equation.3">
                  <p:embed/>
                  <p:pic>
                    <p:nvPicPr>
                      <p:cNvPr id="2765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76700"/>
                        <a:ext cx="3671888" cy="222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8516C7-44F0-44B4-BECE-87F5701B7B34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所以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3933825"/>
            <a:ext cx="8216900" cy="242887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因为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/>
              <a:t>是偶数，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n/2=k</a:t>
            </a:r>
            <a:r>
              <a:rPr lang="zh-CN" altLang="en-US" sz="2800" dirty="0"/>
              <a:t>是整数，令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u=t-k</a:t>
            </a:r>
            <a:r>
              <a:rPr lang="en-US" altLang="zh-CN" sz="2800" dirty="0"/>
              <a:t>,</a:t>
            </a:r>
            <a:r>
              <a:rPr lang="zh-CN" altLang="en-US" sz="2800" dirty="0"/>
              <a:t>则有</a:t>
            </a:r>
          </a:p>
          <a:p>
            <a:pPr eaLnBrk="1" hangingPunct="1"/>
            <a:endParaRPr lang="zh-CN" alt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　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  因为被积函数是奇函数</a:t>
            </a:r>
          </a:p>
        </p:txBody>
      </p:sp>
      <p:graphicFrame>
        <p:nvGraphicFramePr>
          <p:cNvPr id="28676" name="Object 11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664505381"/>
              </p:ext>
            </p:extLst>
          </p:nvPr>
        </p:nvGraphicFramePr>
        <p:xfrm>
          <a:off x="1042988" y="1628800"/>
          <a:ext cx="5256212" cy="230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97500" imgH="2362200" progId="Equation.DSMT4">
                  <p:embed/>
                </p:oleObj>
              </mc:Choice>
              <mc:Fallback>
                <p:oleObj name="Equation" r:id="rId2" imgW="5397500" imgH="2362200" progId="Equation.DSMT4">
                  <p:embed/>
                  <p:pic>
                    <p:nvPicPr>
                      <p:cNvPr id="2867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28800"/>
                        <a:ext cx="5256212" cy="230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1979613" y="4508500"/>
          <a:ext cx="487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76800" imgH="927100" progId="Equation.DSMT4">
                  <p:embed/>
                </p:oleObj>
              </mc:Choice>
              <mc:Fallback>
                <p:oleObj name="Equation" r:id="rId4" imgW="4876800" imgH="927100" progId="Equation.DSMT4">
                  <p:embed/>
                  <p:pic>
                    <p:nvPicPr>
                      <p:cNvPr id="2867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508500"/>
                        <a:ext cx="4876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824389-9DAF-475C-965F-5FFE1DA5A7A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6100"/>
            <a:ext cx="7958137" cy="1154113"/>
          </a:xfrm>
        </p:spPr>
        <p:txBody>
          <a:bodyPr/>
          <a:lstStyle/>
          <a:p>
            <a:pPr eaLnBrk="1" hangingPunct="1"/>
            <a:r>
              <a:rPr lang="zh-CN" altLang="en-US"/>
              <a:t>梯形公式的误差公式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7772400" cy="467995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梯形公式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/>
              <a:t>：</a:t>
            </a:r>
          </a:p>
          <a:p>
            <a:pPr eaLnBrk="1" hangingPunct="1"/>
            <a:r>
              <a:rPr lang="zh-CN" altLang="en-US" sz="2800" dirty="0"/>
              <a:t>其代数精度是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/>
              <a:t>次的．截断误差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/>
            <a:endParaRPr lang="zh-CN" altLang="en-US" sz="2800" dirty="0"/>
          </a:p>
          <a:p>
            <a:pPr eaLnBrk="1" fontAlgn="t" hangingPunct="1"/>
            <a:r>
              <a:rPr lang="zh-CN" altLang="en-US" sz="2800" dirty="0"/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C</a:t>
            </a:r>
            <a:r>
              <a:rPr lang="en-US" altLang="zh-CN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a, 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], </a:t>
            </a:r>
            <a:r>
              <a:rPr lang="zh-CN" altLang="en-US" sz="2800" dirty="0"/>
              <a:t>那么梯形公式的截断误差由上式给出．</a:t>
            </a:r>
          </a:p>
          <a:p>
            <a:pPr eaLnBrk="1" hangingPunct="1"/>
            <a:r>
              <a:rPr lang="zh-CN" altLang="en-US" sz="2800" dirty="0"/>
              <a:t>积分中值定理</a:t>
            </a:r>
            <a:r>
              <a:rPr lang="en-US" altLang="zh-CN" sz="2800" dirty="0"/>
              <a:t>(</a:t>
            </a:r>
            <a:r>
              <a:rPr lang="zh-CN" altLang="en-US" sz="2800" dirty="0"/>
              <a:t>复习</a:t>
            </a:r>
            <a:r>
              <a:rPr lang="en-US" altLang="zh-CN" sz="2800" dirty="0"/>
              <a:t>)</a:t>
            </a:r>
            <a:r>
              <a:rPr lang="zh-CN" altLang="en-US" sz="2800" dirty="0"/>
              <a:t>：设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sz="2800" dirty="0"/>
              <a:t>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/>
              <a:t>内保号，则存在一点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[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a, 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]</a:t>
            </a:r>
            <a:r>
              <a:rPr lang="zh-CN" altLang="en-US" sz="2800" dirty="0"/>
              <a:t>使得</a:t>
            </a:r>
          </a:p>
          <a:p>
            <a:pPr eaLnBrk="1" hangingPunct="1"/>
            <a:endParaRPr lang="zh-CN" altLang="en-US" sz="2800" dirty="0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3851275" y="1773238"/>
          <a:ext cx="33131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76700" imgH="711200" progId="Equation.DSMT4">
                  <p:embed/>
                </p:oleObj>
              </mc:Choice>
              <mc:Fallback>
                <p:oleObj name="Equation" r:id="rId2" imgW="4076700" imgH="711200" progId="Equation.DSMT4">
                  <p:embed/>
                  <p:pic>
                    <p:nvPicPr>
                      <p:cNvPr id="29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773238"/>
                        <a:ext cx="331311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187450" y="2781300"/>
          <a:ext cx="4897438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53100" imgH="1244600" progId="Equation.DSMT4">
                  <p:embed/>
                </p:oleObj>
              </mc:Choice>
              <mc:Fallback>
                <p:oleObj name="Equation" r:id="rId4" imgW="5753100" imgH="1244600" progId="Equation.DSMT4">
                  <p:embed/>
                  <p:pic>
                    <p:nvPicPr>
                      <p:cNvPr id="29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81300"/>
                        <a:ext cx="4897438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2124075" y="5734050"/>
          <a:ext cx="3962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62400" imgH="673100" progId="Equation.DSMT4">
                  <p:embed/>
                </p:oleObj>
              </mc:Choice>
              <mc:Fallback>
                <p:oleObj name="Equation" r:id="rId6" imgW="3962400" imgH="673100" progId="Equation.DSMT4">
                  <p:embed/>
                  <p:pic>
                    <p:nvPicPr>
                      <p:cNvPr id="297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734050"/>
                        <a:ext cx="3962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E094076-3701-033A-4EF6-F8352729DA8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51275" y="3840163"/>
            <a:ext cx="1440805" cy="0"/>
          </a:xfrm>
          <a:prstGeom prst="line">
            <a:avLst/>
          </a:prstGeom>
          <a:noFill/>
          <a:ln w="38100" algn="ctr">
            <a:solidFill>
              <a:srgbClr val="7030A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4086</TotalTime>
  <Words>1344</Words>
  <Application>Microsoft Office PowerPoint</Application>
  <PresentationFormat>全屏显示(4:3)</PresentationFormat>
  <Paragraphs>198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仿宋_GB2312</vt:lpstr>
      <vt:lpstr>宋体</vt:lpstr>
      <vt:lpstr>幼圆</vt:lpstr>
      <vt:lpstr>Arial</vt:lpstr>
      <vt:lpstr>Calibri</vt:lpstr>
      <vt:lpstr>Cambria Math</vt:lpstr>
      <vt:lpstr>Symbol</vt:lpstr>
      <vt:lpstr>Times New Roman</vt:lpstr>
      <vt:lpstr>Wingdings</vt:lpstr>
      <vt:lpstr>Watermark</vt:lpstr>
      <vt:lpstr>Equation</vt:lpstr>
      <vt:lpstr>公式</vt:lpstr>
      <vt:lpstr>计算方法</vt:lpstr>
      <vt:lpstr>第四章 数值积分与数值微分</vt:lpstr>
      <vt:lpstr>复习：牛顿-柯特斯公式</vt:lpstr>
      <vt:lpstr>牛顿-柯特斯公式的一般形式</vt:lpstr>
      <vt:lpstr>n较大的情况</vt:lpstr>
      <vt:lpstr>插值型求积公式的性质</vt:lpstr>
      <vt:lpstr>偶阶求积公式的代数精度</vt:lpstr>
      <vt:lpstr>所以</vt:lpstr>
      <vt:lpstr>梯形公式的误差公式</vt:lpstr>
      <vt:lpstr>复习：梯形公式</vt:lpstr>
      <vt:lpstr>抛物线公式的误差公式</vt:lpstr>
      <vt:lpstr>插值余项</vt:lpstr>
      <vt:lpstr>复习：辛普森公式</vt:lpstr>
      <vt:lpstr>复习：柯特斯公式</vt:lpstr>
      <vt:lpstr>余项</vt:lpstr>
      <vt:lpstr>复化求积公式</vt:lpstr>
      <vt:lpstr>复化梯形公式</vt:lpstr>
      <vt:lpstr>复化辛普森求积公式</vt:lpstr>
      <vt:lpstr>例   对积分               , 分别用复化梯形公式、复化抛物线 公式计算,并使误差0.005.</vt:lpstr>
      <vt:lpstr>梯形法的递推化</vt:lpstr>
      <vt:lpstr>复化梯形公式的计算步骤： （通过积分区间逐步分半的方法）</vt:lpstr>
      <vt:lpstr>梯形递推误差的事后估计</vt:lpstr>
      <vt:lpstr>估计误差的补偿（加速）</vt:lpstr>
      <vt:lpstr>龙贝格（Romberg ）公式</vt:lpstr>
      <vt:lpstr>例5-1 用加速的方式再算一次例5</vt:lpstr>
      <vt:lpstr>误差的数量级估计</vt:lpstr>
      <vt:lpstr>如何提高精度（提高截断误差的次数）</vt:lpstr>
      <vt:lpstr>所以</vt:lpstr>
      <vt:lpstr>这个过程可以无穷地做下去</vt:lpstr>
      <vt:lpstr>理查森（Richardson）外推加速法</vt:lpstr>
      <vt:lpstr>龙贝格求积法的计算步骤</vt:lpstr>
      <vt:lpstr>龙贝格算法表格</vt:lpstr>
      <vt:lpstr>例    用龙贝格方法计算                  ，直至某个k, 使得</vt:lpstr>
      <vt:lpstr>实验三</vt:lpstr>
      <vt:lpstr>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393</cp:revision>
  <dcterms:created xsi:type="dcterms:W3CDTF">1601-01-01T00:00:00Z</dcterms:created>
  <dcterms:modified xsi:type="dcterms:W3CDTF">2024-04-07T14:59:05Z</dcterms:modified>
</cp:coreProperties>
</file>