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94" r:id="rId2"/>
    <p:sldId id="303" r:id="rId3"/>
    <p:sldId id="304" r:id="rId4"/>
    <p:sldId id="302" r:id="rId5"/>
    <p:sldId id="314" r:id="rId6"/>
    <p:sldId id="299" r:id="rId7"/>
    <p:sldId id="313" r:id="rId8"/>
    <p:sldId id="315" r:id="rId9"/>
    <p:sldId id="287" r:id="rId10"/>
    <p:sldId id="288" r:id="rId11"/>
    <p:sldId id="289" r:id="rId12"/>
    <p:sldId id="290" r:id="rId13"/>
    <p:sldId id="321" r:id="rId14"/>
    <p:sldId id="316" r:id="rId15"/>
    <p:sldId id="322" r:id="rId16"/>
    <p:sldId id="291" r:id="rId17"/>
    <p:sldId id="292" r:id="rId18"/>
    <p:sldId id="263" r:id="rId19"/>
    <p:sldId id="264" r:id="rId20"/>
    <p:sldId id="284" r:id="rId21"/>
    <p:sldId id="285" r:id="rId22"/>
    <p:sldId id="28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508E"/>
    <a:srgbClr val="DE00DE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E6AF9B-7071-4DAA-B90B-C8920CD2EE57}" type="datetimeFigureOut">
              <a:rPr lang="zh-CN" altLang="en-US"/>
              <a:pPr>
                <a:defRPr/>
              </a:pPr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697443-B9EB-40B4-AA7E-4D2B78CAE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B60F160-ED62-44E4-82FC-862EAA8A197B}" type="slidenum">
              <a:rPr lang="zh-CN" altLang="en-US" smtClean="0"/>
              <a:pPr eaLnBrk="1" hangingPunct="1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7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53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3A9D3-4A5B-48BD-82BB-AA4DD6BDFC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08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D4580-0740-4C82-AEB2-5A1D84F585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2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F8BC-3BCE-410C-BB06-817D5320A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1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3A9A7-0311-4D41-B717-C371C3E0EE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351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60BE5-238C-4F45-AA6B-E62680CD97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1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95F07-4C61-4D91-9AFE-7D7E3C3EAA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59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1C019-B9FA-4ECD-91E7-D6BBBF4380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9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033FF-CB19-4E04-84C8-BDC67572A4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55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5C2C-1F0F-43F6-A17A-42685B9F1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9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8C7F4-E494-419F-947B-968A426624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2BF2-2343-432A-AF13-AB3566FB89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37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00FB-39F1-457F-98DD-66C3F02A1E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59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160B2-9BDD-4C84-BBC7-5D8D80E583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51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9561A63-0836-4D20-B127-59471B9993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C09A33B-E61E-4C93-A8D1-FBFEF352070F}" type="slidenum">
              <a:rPr lang="zh-CN" altLang="en-US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582738"/>
          </a:xfrm>
        </p:spPr>
        <p:txBody>
          <a:bodyPr/>
          <a:lstStyle/>
          <a:p>
            <a:pPr eaLnBrk="1" hangingPunct="1"/>
            <a:r>
              <a:rPr lang="zh-CN" altLang="en-US" sz="2100" b="1">
                <a:solidFill>
                  <a:srgbClr val="07A116"/>
                </a:solidFill>
              </a:rPr>
              <a:t>例</a:t>
            </a:r>
            <a:r>
              <a:rPr lang="en-US" altLang="zh-CN" sz="2100" b="1"/>
              <a:t>  </a:t>
            </a:r>
            <a:r>
              <a:rPr lang="zh-CN" altLang="en-US" sz="2100" b="1"/>
              <a:t>选择求积节点及求积系数，使得求积公式</a:t>
            </a:r>
            <a:br>
              <a:rPr lang="zh-CN" altLang="en-US" sz="2100" b="1"/>
            </a:br>
            <a:br>
              <a:rPr lang="zh-CN" altLang="en-US" sz="2100" b="1"/>
            </a:br>
            <a:br>
              <a:rPr lang="zh-CN" altLang="en-US" sz="2100" b="1"/>
            </a:br>
            <a:r>
              <a:rPr lang="zh-CN" altLang="en-US" sz="2100" b="1"/>
              <a:t>成为高斯求积公式．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627313" y="836613"/>
          <a:ext cx="3429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584200" progId="Equation.DSMT4">
                  <p:embed/>
                </p:oleObj>
              </mc:Choice>
              <mc:Fallback>
                <p:oleObj name="Equation" r:id="rId2" imgW="3429000" imgH="58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836613"/>
                        <a:ext cx="3429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133600"/>
            <a:ext cx="7772400" cy="2409825"/>
          </a:xfr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95288" y="4652963"/>
            <a:ext cx="84978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即分别对于</a:t>
            </a:r>
            <a:r>
              <a:rPr lang="en-US" altLang="zh-CN" sz="3200" b="1" i="1">
                <a:latin typeface="Times New Roman" pitchFamily="18" charset="0"/>
              </a:rPr>
              <a:t>f(x)=x</a:t>
            </a:r>
            <a:r>
              <a:rPr lang="en-US" altLang="zh-CN" sz="3200" b="1" i="1" baseline="30000">
                <a:latin typeface="Times New Roman" pitchFamily="18" charset="0"/>
              </a:rPr>
              <a:t>m</a:t>
            </a:r>
            <a:r>
              <a:rPr lang="en-US" altLang="zh-CN" sz="3200" b="1" i="1">
                <a:latin typeface="Times New Roman" pitchFamily="18" charset="0"/>
              </a:rPr>
              <a:t>,(m=0,1,</a:t>
            </a:r>
            <a:r>
              <a:rPr lang="en-US" altLang="zh-CN" sz="3200" b="1" i="1"/>
              <a:t>…</a:t>
            </a:r>
            <a:r>
              <a:rPr lang="en-US" altLang="zh-CN" sz="3200" b="1" i="1">
                <a:latin typeface="Times New Roman" pitchFamily="18" charset="0"/>
              </a:rPr>
              <a:t>2n+1)</a:t>
            </a:r>
            <a:r>
              <a:rPr lang="zh-CN" altLang="en-US" sz="3200">
                <a:latin typeface="Times New Roman" pitchFamily="18" charset="0"/>
              </a:rPr>
              <a:t>，成立。</a:t>
            </a:r>
          </a:p>
          <a:p>
            <a:pPr eaLnBrk="1" hangingPunct="1"/>
            <a:r>
              <a:rPr lang="zh-CN" altLang="en-US" sz="3200">
                <a:latin typeface="Times New Roman" pitchFamily="18" charset="0"/>
              </a:rPr>
              <a:t>这是多项式方程组，</a:t>
            </a:r>
            <a:r>
              <a:rPr lang="en-US" altLang="zh-CN" sz="3200" b="1" i="1">
                <a:latin typeface="Times New Roman" pitchFamily="18" charset="0"/>
              </a:rPr>
              <a:t>n=1</a:t>
            </a:r>
            <a:r>
              <a:rPr lang="zh-CN" altLang="en-US" sz="3200">
                <a:latin typeface="Times New Roman" pitchFamily="18" charset="0"/>
              </a:rPr>
              <a:t>，有</a:t>
            </a:r>
            <a:r>
              <a:rPr lang="en-US" altLang="zh-CN" sz="3200" b="1" i="1">
                <a:latin typeface="Times New Roman" pitchFamily="18" charset="0"/>
              </a:rPr>
              <a:t>4</a:t>
            </a:r>
            <a:r>
              <a:rPr lang="zh-CN" altLang="en-US" sz="3200">
                <a:latin typeface="Times New Roman" pitchFamily="18" charset="0"/>
              </a:rPr>
              <a:t>个方程，</a:t>
            </a:r>
            <a:r>
              <a:rPr lang="en-US" altLang="zh-CN" sz="3200" b="1" i="1">
                <a:latin typeface="Times New Roman" pitchFamily="18" charset="0"/>
              </a:rPr>
              <a:t>4</a:t>
            </a:r>
            <a:r>
              <a:rPr lang="zh-CN" altLang="en-US" sz="3200">
                <a:latin typeface="Times New Roman" pitchFamily="18" charset="0"/>
              </a:rPr>
              <a:t>个 未知数，肯定能解出来。</a:t>
            </a:r>
            <a:r>
              <a:rPr lang="en-US" altLang="zh-CN" sz="3200" b="1">
                <a:solidFill>
                  <a:schemeClr val="hlink"/>
                </a:solidFill>
                <a:latin typeface="Times New Roman" pitchFamily="18" charset="0"/>
              </a:rPr>
              <a:t>P117</a:t>
            </a:r>
            <a:r>
              <a:rPr lang="zh-CN" altLang="en-US" sz="3200" b="1">
                <a:solidFill>
                  <a:schemeClr val="hlink"/>
                </a:solidFill>
                <a:latin typeface="Times New Roman" pitchFamily="18" charset="0"/>
              </a:rPr>
              <a:t>例</a:t>
            </a:r>
            <a:r>
              <a:rPr lang="en-US" altLang="zh-CN" sz="3200" b="1">
                <a:solidFill>
                  <a:schemeClr val="hlink"/>
                </a:solidFill>
                <a:latin typeface="Times New Roman" pitchFamily="18" charset="0"/>
              </a:rPr>
              <a:t>8</a:t>
            </a:r>
            <a:endParaRPr lang="en-US" altLang="zh-CN" sz="36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13461C-79D1-4FE8-A2EC-4A3AB25E3B60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  <p:pic>
        <p:nvPicPr>
          <p:cNvPr id="7" name="Picture 4" descr="C:\Documents and Settings\fifo\Local Settings\Temporary Internet Files\Content.IE5\APNIT11T\MCj02821760000[1].wmf">
            <a:extLst>
              <a:ext uri="{FF2B5EF4-FFF2-40B4-BE49-F238E27FC236}">
                <a16:creationId xmlns:a16="http://schemas.microsoft.com/office/drawing/2014/main" id="{9FF94F7E-2EF7-4F79-A9D5-1B8AF72F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382588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高斯点的要求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定理</a:t>
            </a:r>
            <a:r>
              <a:rPr lang="en-US" altLang="zh-CN" sz="2800">
                <a:solidFill>
                  <a:schemeClr val="folHlink"/>
                </a:solidFill>
              </a:rPr>
              <a:t>5</a:t>
            </a:r>
            <a:r>
              <a:rPr lang="zh-CN" altLang="en-US" sz="2800"/>
              <a:t>　具有</a:t>
            </a:r>
            <a:r>
              <a:rPr lang="en-US" altLang="zh-CN" sz="2800" b="1" i="1">
                <a:latin typeface="Times New Roman" pitchFamily="18" charset="0"/>
              </a:rPr>
              <a:t>n+1</a:t>
            </a:r>
            <a:r>
              <a:rPr lang="zh-CN" altLang="en-US" sz="2800"/>
              <a:t>个求积节点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i="1" baseline="-25000">
                <a:latin typeface="Times New Roman" pitchFamily="18" charset="0"/>
              </a:rPr>
              <a:t>k</a:t>
            </a:r>
            <a:r>
              <a:rPr lang="zh-CN" altLang="en-US" sz="2800"/>
              <a:t>的插值型求积公式</a:t>
            </a:r>
            <a:r>
              <a:rPr lang="en-US" altLang="zh-CN" sz="2800"/>
              <a:t>(5.1)</a:t>
            </a:r>
            <a:r>
              <a:rPr lang="zh-CN" altLang="en-US" sz="2800"/>
              <a:t>是高斯型求积公式的</a:t>
            </a:r>
            <a:r>
              <a:rPr lang="zh-CN" altLang="en-US" sz="2800" b="1">
                <a:solidFill>
                  <a:srgbClr val="7030A0"/>
                </a:solidFill>
              </a:rPr>
              <a:t>充要条件</a:t>
            </a:r>
            <a:r>
              <a:rPr lang="zh-CN" altLang="en-US" sz="2800"/>
              <a:t>是</a:t>
            </a:r>
            <a:r>
              <a:rPr lang="en-US" altLang="zh-CN" sz="2800"/>
              <a:t>: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即以这些积分（插值）节点为零点的多项式与次数不超过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/>
              <a:t>的多项式</a:t>
            </a:r>
            <a:r>
              <a:rPr lang="en-US" altLang="zh-CN" sz="2800" b="1" i="1">
                <a:latin typeface="Times New Roman" pitchFamily="18" charset="0"/>
              </a:rPr>
              <a:t>P(x)</a:t>
            </a:r>
            <a:r>
              <a:rPr lang="zh-CN" altLang="en-US" sz="2800"/>
              <a:t>均</a:t>
            </a:r>
            <a:r>
              <a:rPr lang="zh-CN" altLang="en-US" sz="2800" b="1">
                <a:solidFill>
                  <a:srgbClr val="FF0000"/>
                </a:solidFill>
              </a:rPr>
              <a:t>正交</a:t>
            </a:r>
            <a:r>
              <a:rPr lang="zh-CN" altLang="en-US" sz="2800"/>
              <a:t>．</a:t>
            </a:r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2565400"/>
          <a:ext cx="583247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6800" imgH="787400" progId="Equation.3">
                  <p:embed/>
                </p:oleObj>
              </mc:Choice>
              <mc:Fallback>
                <p:oleObj name="公式" r:id="rId2" imgW="23368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5832475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FB33DE-826A-46AC-914D-5C2756BFB7A4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30725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folHlink"/>
                </a:solidFill>
              </a:rPr>
              <a:t>必要性：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 b="1">
                <a:solidFill>
                  <a:schemeClr val="folHlink"/>
                </a:solidFill>
              </a:rPr>
              <a:t>充分性：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f(x)G</a:t>
            </a:r>
            <a:r>
              <a:rPr lang="en-US" altLang="zh-CN" sz="2800" b="1" i="1" baseline="-25000">
                <a:latin typeface="Times New Roman" pitchFamily="18" charset="0"/>
                <a:sym typeface="Symbol" pitchFamily="18" charset="2"/>
              </a:rPr>
              <a:t>2n+1</a:t>
            </a:r>
            <a:r>
              <a:rPr lang="en-US" altLang="zh-CN" sz="2800">
                <a:sym typeface="Symbol" pitchFamily="18" charset="2"/>
              </a:rPr>
              <a:t>,</a:t>
            </a:r>
            <a:r>
              <a:rPr lang="zh-CN" altLang="en-US" sz="2800"/>
              <a:t>由多项式的带余除法可得：</a:t>
            </a:r>
            <a:r>
              <a:rPr lang="en-US" altLang="zh-CN" sz="2800" b="1" i="1">
                <a:latin typeface="Times New Roman" pitchFamily="18" charset="0"/>
              </a:rPr>
              <a:t>f(x)=P(x)ω</a:t>
            </a:r>
            <a:r>
              <a:rPr lang="en-US" altLang="zh-CN" sz="2800" b="1" i="1" baseline="-25000">
                <a:latin typeface="Times New Roman" pitchFamily="18" charset="0"/>
              </a:rPr>
              <a:t>n+1</a:t>
            </a:r>
            <a:r>
              <a:rPr lang="en-US" altLang="zh-CN" sz="2800" b="1" i="1">
                <a:latin typeface="Times New Roman" pitchFamily="18" charset="0"/>
              </a:rPr>
              <a:t>(x)+g(x)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zh-CN" altLang="en-US" sz="2800"/>
              <a:t>其中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P(x), g(x)G</a:t>
            </a:r>
            <a:r>
              <a:rPr lang="en-US" altLang="zh-CN" sz="2800" b="1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,</a:t>
            </a:r>
            <a:r>
              <a:rPr lang="en-US" altLang="zh-CN" sz="2800"/>
              <a:t> </a:t>
            </a:r>
            <a:r>
              <a:rPr lang="zh-CN" altLang="en-US" sz="2800"/>
              <a:t>所以，由条件和插值型求积定理</a:t>
            </a:r>
            <a:r>
              <a:rPr lang="en-US" altLang="zh-CN" sz="2800"/>
              <a:t>(</a:t>
            </a:r>
            <a:r>
              <a:rPr lang="zh-CN" altLang="en-US" sz="2800"/>
              <a:t>定理</a:t>
            </a:r>
            <a:r>
              <a:rPr lang="en-US" altLang="zh-CN" sz="2800"/>
              <a:t>1)</a:t>
            </a:r>
            <a:r>
              <a:rPr lang="zh-CN" altLang="en-US" sz="2800"/>
              <a:t>，得</a:t>
            </a:r>
          </a:p>
        </p:txBody>
      </p:sp>
      <p:graphicFrame>
        <p:nvGraphicFramePr>
          <p:cNvPr id="1126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5102225"/>
          <a:ext cx="58324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65500" imgH="787400" progId="Equation.3">
                  <p:embed/>
                </p:oleObj>
              </mc:Choice>
              <mc:Fallback>
                <p:oleObj name="公式" r:id="rId2" imgW="33655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02225"/>
                        <a:ext cx="583247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95513" y="1700213"/>
          <a:ext cx="6192837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59100" imgH="660400" progId="Equation.3">
                  <p:embed/>
                </p:oleObj>
              </mc:Choice>
              <mc:Fallback>
                <p:oleObj name="公式" r:id="rId4" imgW="29591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00213"/>
                        <a:ext cx="6192837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4" name="Picture 10" descr="C:\Documents and Settings\fifo\Local Settings\Temporary Internet Files\Content.IE5\6JYMS4WJ\MCj0434859000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88B5EAC-2B18-4475-A9C8-3BDD9F09245D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pic>
        <p:nvPicPr>
          <p:cNvPr id="8" name="Picture 10" descr="C:\Documents and Settings\fifo\Local Settings\Temporary Internet Files\Content.IE5\6JYMS4WJ\MCj0434859000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2420938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:\Documents and Settings\fifo\Local Settings\Temporary Internet Files\Content.IE5\6JYMS4WJ\MCj0434859000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67650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0" descr="C:\Documents and Settings\fifo\Local Settings\Temporary Internet Files\Content.IE5\6JYMS4WJ\MCj04348590000[1].png">
            <a:extLst>
              <a:ext uri="{FF2B5EF4-FFF2-40B4-BE49-F238E27FC236}">
                <a16:creationId xmlns:a16="http://schemas.microsoft.com/office/drawing/2014/main" id="{B2DB3CFC-AB9B-CF09-CB4D-25F57F1C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06" y="5874501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 descr="C:\Documents and Settings\fifo\Local Settings\Temporary Internet Files\Content.IE5\6JYMS4WJ\MCj04348590000[1].png">
            <a:extLst>
              <a:ext uri="{FF2B5EF4-FFF2-40B4-BE49-F238E27FC236}">
                <a16:creationId xmlns:a16="http://schemas.microsoft.com/office/drawing/2014/main" id="{666DE2DA-AF42-62A2-DE01-D119BBF4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03" y="5863472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高斯点的要求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</a:rPr>
              <a:t>5</a:t>
            </a:r>
            <a:r>
              <a:rPr lang="zh-CN" altLang="en-US" sz="2800" dirty="0"/>
              <a:t>　具有</a:t>
            </a:r>
            <a:r>
              <a:rPr lang="en-US" altLang="zh-CN" sz="2800" b="1" i="1" dirty="0">
                <a:latin typeface="Times New Roman" pitchFamily="18" charset="0"/>
              </a:rPr>
              <a:t>n+1</a:t>
            </a:r>
            <a:r>
              <a:rPr lang="zh-CN" altLang="en-US" sz="2800" dirty="0"/>
              <a:t>个求积节点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</a:rPr>
              <a:t>k</a:t>
            </a:r>
            <a:r>
              <a:rPr lang="zh-CN" altLang="en-US" sz="2800" dirty="0"/>
              <a:t>的插值型求积公式</a:t>
            </a:r>
            <a:r>
              <a:rPr lang="en-US" altLang="zh-CN" sz="2800" dirty="0"/>
              <a:t>(5.1)</a:t>
            </a:r>
            <a:r>
              <a:rPr lang="zh-CN" altLang="en-US" sz="2800" dirty="0"/>
              <a:t>是高斯型求积公式的</a:t>
            </a:r>
            <a:r>
              <a:rPr lang="zh-CN" altLang="en-US" sz="2800" b="1" dirty="0">
                <a:solidFill>
                  <a:srgbClr val="7030A0"/>
                </a:solidFill>
              </a:rPr>
              <a:t>充要条件</a:t>
            </a:r>
            <a:r>
              <a:rPr lang="zh-CN" altLang="en-US" sz="2800" dirty="0"/>
              <a:t>是</a:t>
            </a:r>
            <a:r>
              <a:rPr lang="en-US" altLang="zh-CN" sz="2800" dirty="0"/>
              <a:t>: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即以这些积分（插值）节点为零点的多项式与次数不超过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的所有多项式</a:t>
            </a:r>
            <a:r>
              <a:rPr lang="en-US" altLang="zh-CN" sz="2800" b="1" i="1" dirty="0">
                <a:latin typeface="Times New Roman" pitchFamily="18" charset="0"/>
              </a:rPr>
              <a:t>P(x)</a:t>
            </a:r>
            <a:r>
              <a:rPr lang="zh-CN" altLang="en-US" sz="2800" dirty="0"/>
              <a:t>均</a:t>
            </a:r>
            <a:r>
              <a:rPr lang="zh-CN" altLang="en-US" sz="2800" b="1" dirty="0">
                <a:solidFill>
                  <a:srgbClr val="FF0000"/>
                </a:solidFill>
              </a:rPr>
              <a:t>正交</a:t>
            </a:r>
            <a:r>
              <a:rPr lang="zh-CN" altLang="en-US" sz="2800" dirty="0"/>
              <a:t>．</a:t>
            </a:r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2565400"/>
          <a:ext cx="583247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6800" imgH="787400" progId="Equation.3">
                  <p:embed/>
                </p:oleObj>
              </mc:Choice>
              <mc:Fallback>
                <p:oleObj name="公式" r:id="rId2" imgW="2336800" imgH="787400" progId="Equation.3">
                  <p:embed/>
                  <p:pic>
                    <p:nvPicPr>
                      <p:cNvPr id="102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5832475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FB33DE-826A-46AC-914D-5C2756BFB7A4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34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复习：正交多项式</a:t>
            </a:r>
          </a:p>
        </p:txBody>
      </p:sp>
      <p:pic>
        <p:nvPicPr>
          <p:cNvPr id="13315" name="Picture 4" descr="正交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696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BE57C3-5EF8-4D85-855D-CDD0E266DCB7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091780" y="3505199"/>
            <a:ext cx="1470819" cy="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876800" y="4800599"/>
            <a:ext cx="2971800" cy="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2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复习：正交多项式序列性质</a:t>
            </a:r>
          </a:p>
        </p:txBody>
      </p:sp>
      <p:pic>
        <p:nvPicPr>
          <p:cNvPr id="16387" name="Picture 4" descr="正交化性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772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21AA35-25F2-4B63-8D67-EE4DD111A2E4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ABEC75C8-9A88-6CA0-B03C-86B3D3E5A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128" y="3976351"/>
            <a:ext cx="2592288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C749E291-E65C-1315-E14E-856910BF3B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293095"/>
            <a:ext cx="1937792" cy="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eaLnBrk="1" hangingPunct="1"/>
            <a:r>
              <a:rPr lang="zh-CN" altLang="en-US"/>
              <a:t>利用</a:t>
            </a:r>
            <a:r>
              <a:rPr lang="zh-CN" altLang="en-US">
                <a:solidFill>
                  <a:srgbClr val="FF0000"/>
                </a:solidFill>
              </a:rPr>
              <a:t>正交多项式</a:t>
            </a:r>
            <a:r>
              <a:rPr lang="zh-CN" altLang="en-US"/>
              <a:t>的性质可以给出答案：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</a:t>
            </a: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设</a:t>
            </a:r>
            <a:r>
              <a:rPr lang="en-US" altLang="zh-CN" b="1">
                <a:latin typeface="Times New Roman" pitchFamily="18" charset="0"/>
              </a:rPr>
              <a:t>{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sz="2000" b="1" i="1">
                <a:latin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en-US" altLang="zh-CN" b="1">
                <a:latin typeface="Times New Roman" pitchFamily="18" charset="0"/>
              </a:rPr>
              <a:t>}</a:t>
            </a:r>
            <a:r>
              <a:rPr lang="zh-CN" altLang="en-US"/>
              <a:t>是关于权函数</a:t>
            </a:r>
            <a:r>
              <a:rPr lang="zh-CN" altLang="en-US" b="1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(x)</a:t>
            </a:r>
            <a:r>
              <a:rPr lang="zh-CN" altLang="en-US"/>
              <a:t>和区间</a:t>
            </a:r>
            <a:r>
              <a:rPr lang="en-US" altLang="zh-CN" b="1">
                <a:latin typeface="Times New Roman" pitchFamily="18" charset="0"/>
              </a:rPr>
              <a:t>[</a:t>
            </a:r>
            <a:r>
              <a:rPr lang="en-US" altLang="zh-CN" b="1" i="1">
                <a:latin typeface="Times New Roman" pitchFamily="18" charset="0"/>
              </a:rPr>
              <a:t>a, b</a:t>
            </a:r>
            <a:r>
              <a:rPr lang="en-US" altLang="zh-CN" b="1">
                <a:latin typeface="Times New Roman" pitchFamily="18" charset="0"/>
              </a:rPr>
              <a:t>]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正交多项式序列</a:t>
            </a:r>
            <a:r>
              <a:rPr lang="zh-CN" altLang="en-US"/>
              <a:t>，取求积公式</a:t>
            </a:r>
            <a:r>
              <a:rPr lang="en-US" altLang="zh-CN"/>
              <a:t>(5.1)</a:t>
            </a:r>
            <a:r>
              <a:rPr lang="zh-CN" altLang="en-US"/>
              <a:t>的求积节点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en-US" altLang="zh-CN" b="1" i="1">
                <a:latin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k=0, 1, …, n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/>
              <a:t>为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n+1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zh-CN" altLang="en-US"/>
              <a:t>的零点，即取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使得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其中</a:t>
            </a:r>
            <a:r>
              <a:rPr lang="zh-CN" altLang="en-US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lang="zh-CN" altLang="en-US"/>
              <a:t>为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n+1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zh-CN" altLang="en-US"/>
              <a:t>的首项系数．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如何确定高斯点</a:t>
            </a: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CEF12B-9E8C-41DB-8EC0-ED33766D9D97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  <p:graphicFrame>
        <p:nvGraphicFramePr>
          <p:cNvPr id="12293" name="对象 1"/>
          <p:cNvGraphicFramePr>
            <a:graphicFrameLocks noChangeAspect="1"/>
          </p:cNvGraphicFramePr>
          <p:nvPr/>
        </p:nvGraphicFramePr>
        <p:xfrm>
          <a:off x="2555875" y="4797425"/>
          <a:ext cx="28797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06360" imgH="241200" progId="Equation.3">
                  <p:embed/>
                </p:oleObj>
              </mc:Choice>
              <mc:Fallback>
                <p:oleObj name="公式" r:id="rId2" imgW="1206360" imgH="241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97425"/>
                        <a:ext cx="28797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注意到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</a:rPr>
              <a:t>(x), 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i=0, 1, …, n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/>
              <a:t>线性无关</a:t>
            </a:r>
            <a:r>
              <a:rPr lang="en-US" altLang="zh-CN"/>
              <a:t>. </a:t>
            </a:r>
            <a:r>
              <a:rPr lang="zh-CN" altLang="en-US" b="1" i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P(x)G</a:t>
            </a:r>
            <a:r>
              <a:rPr lang="en-US" altLang="zh-CN" b="1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zh-CN" altLang="en-US"/>
              <a:t>存在一组常数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 i="1" baseline="-25000">
                <a:latin typeface="Times New Roman" pitchFamily="18" charset="0"/>
              </a:rPr>
              <a:t>0</a:t>
            </a:r>
            <a:r>
              <a:rPr lang="en-US" altLang="zh-CN" i="1">
                <a:latin typeface="Times New Roman" pitchFamily="18" charset="0"/>
              </a:rPr>
              <a:t>, c</a:t>
            </a:r>
            <a:r>
              <a:rPr lang="en-US" altLang="zh-CN" i="1" baseline="-25000">
                <a:latin typeface="Times New Roman" pitchFamily="18" charset="0"/>
              </a:rPr>
              <a:t>1</a:t>
            </a:r>
            <a:r>
              <a:rPr lang="en-US" altLang="zh-CN" i="1">
                <a:latin typeface="Times New Roman" pitchFamily="18" charset="0"/>
              </a:rPr>
              <a:t>, …, c</a:t>
            </a:r>
            <a:r>
              <a:rPr lang="en-US" altLang="zh-CN" i="1" baseline="-25000">
                <a:latin typeface="Times New Roman" pitchFamily="18" charset="0"/>
              </a:rPr>
              <a:t>n</a:t>
            </a:r>
            <a:r>
              <a:rPr lang="en-US" altLang="zh-CN" i="1">
                <a:latin typeface="Times New Roman" pitchFamily="18" charset="0"/>
              </a:rPr>
              <a:t>,</a:t>
            </a:r>
            <a:r>
              <a:rPr lang="en-US" altLang="zh-CN"/>
              <a:t> </a:t>
            </a:r>
            <a:r>
              <a:rPr lang="zh-CN" altLang="en-US"/>
              <a:t>使得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所以，以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altLang="zh-CN" b="1" i="1" baseline="-25000">
                <a:solidFill>
                  <a:schemeClr val="tx2"/>
                </a:solidFill>
                <a:latin typeface="Times New Roman" pitchFamily="18" charset="0"/>
              </a:rPr>
              <a:t>n+1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(x)</a:t>
            </a:r>
            <a:r>
              <a:rPr lang="zh-CN" altLang="en-US"/>
              <a:t>的零点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b="1" i="1" baseline="-2500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zh-CN" altLang="en-US"/>
              <a:t>为求积节点的插值型求积公式就是高斯型求积公式．</a:t>
            </a:r>
          </a:p>
        </p:txBody>
      </p:sp>
      <p:pic>
        <p:nvPicPr>
          <p:cNvPr id="13316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636838"/>
            <a:ext cx="7772400" cy="2520950"/>
          </a:xfrm>
          <a:noFill/>
        </p:spPr>
      </p:pic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2100C8-3B24-4029-9DF4-76050013D91D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803275"/>
          </a:xfrm>
        </p:spPr>
        <p:txBody>
          <a:bodyPr/>
          <a:lstStyle/>
          <a:p>
            <a:pPr eaLnBrk="1" hangingPunct="1"/>
            <a:r>
              <a:rPr lang="zh-CN" altLang="en-US"/>
              <a:t>高斯型求积公式的误差估计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918450" cy="44672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有</a:t>
            </a:r>
            <a:r>
              <a:rPr lang="en-US" altLang="zh-CN" sz="2800" b="1" i="1" dirty="0">
                <a:latin typeface="Times New Roman" pitchFamily="18" charset="0"/>
              </a:rPr>
              <a:t>n+1</a:t>
            </a:r>
            <a:r>
              <a:rPr lang="zh-CN" altLang="en-US" sz="2800" dirty="0"/>
              <a:t>个节点，代数精度至少是</a:t>
            </a:r>
            <a:r>
              <a:rPr lang="en-US" altLang="zh-CN" sz="2800" b="1" i="1" dirty="0">
                <a:latin typeface="Times New Roman" pitchFamily="18" charset="0"/>
              </a:rPr>
              <a:t>2n+1</a:t>
            </a:r>
            <a:r>
              <a:rPr lang="zh-CN" altLang="en-US" sz="2800" dirty="0"/>
              <a:t>．可理解为采用</a:t>
            </a:r>
            <a:r>
              <a:rPr lang="zh-CN" altLang="en-US" sz="2800" b="1" dirty="0">
                <a:solidFill>
                  <a:schemeClr val="folHlink"/>
                </a:solidFill>
              </a:rPr>
              <a:t>埃尔米特插值多项式</a:t>
            </a:r>
            <a:r>
              <a:rPr lang="en-US" altLang="zh-CN" sz="2800" b="1" i="1" dirty="0">
                <a:latin typeface="Times New Roman" pitchFamily="18" charset="0"/>
              </a:rPr>
              <a:t>H</a:t>
            </a:r>
            <a:r>
              <a:rPr lang="en-US" altLang="zh-CN" sz="2800" b="1" i="1" baseline="-25000" dirty="0">
                <a:latin typeface="Times New Roman" pitchFamily="18" charset="0"/>
              </a:rPr>
              <a:t>2n+1</a:t>
            </a:r>
            <a:r>
              <a:rPr lang="en-US" altLang="zh-CN" sz="2800" b="1" i="1" dirty="0">
                <a:latin typeface="Times New Roman" pitchFamily="18" charset="0"/>
              </a:rPr>
              <a:t>(x).</a:t>
            </a:r>
            <a:r>
              <a:rPr lang="zh-CN" altLang="en-US" sz="2800" dirty="0"/>
              <a:t>于是，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	得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35150" y="2708275"/>
          <a:ext cx="52609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5500" imgH="609600" progId="Equation.DSMT4">
                  <p:embed/>
                </p:oleObj>
              </mc:Choice>
              <mc:Fallback>
                <p:oleObj name="Equation" r:id="rId4" imgW="3365500" imgH="60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08275"/>
                        <a:ext cx="52609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5" y="4221163"/>
          <a:ext cx="54737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40100" imgH="1473200" progId="Equation.DSMT4">
                  <p:embed/>
                </p:oleObj>
              </mc:Choice>
              <mc:Fallback>
                <p:oleObj name="Equation" r:id="rId6" imgW="3340100" imgH="147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21163"/>
                        <a:ext cx="5473700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5BD835-7303-4686-B0AD-D547C642F72E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2550" cy="1152525"/>
          </a:xfrm>
        </p:spPr>
        <p:txBody>
          <a:bodyPr/>
          <a:lstStyle/>
          <a:p>
            <a:pPr eaLnBrk="1" hangingPunct="1"/>
            <a:r>
              <a:rPr lang="zh-CN" altLang="en-US"/>
              <a:t>高斯型求积公式的稳定性与收敛性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208962" cy="51847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定理</a:t>
            </a:r>
            <a:r>
              <a:rPr lang="en-US" altLang="zh-CN" sz="2800">
                <a:solidFill>
                  <a:schemeClr val="folHlink"/>
                </a:solidFill>
              </a:rPr>
              <a:t>6</a:t>
            </a:r>
            <a:r>
              <a:rPr lang="zh-CN" altLang="en-US" sz="2800"/>
              <a:t>　</a:t>
            </a:r>
            <a:r>
              <a:rPr lang="zh-CN" altLang="en-US"/>
              <a:t>高斯型求积公式的求积系数都大于</a:t>
            </a:r>
            <a:r>
              <a:rPr lang="en-US" altLang="zh-CN" b="1" i="1">
                <a:latin typeface="Times New Roman" pitchFamily="18" charset="0"/>
              </a:rPr>
              <a:t>0</a:t>
            </a:r>
            <a:r>
              <a:rPr lang="en-US" altLang="zh-CN"/>
              <a:t>.</a:t>
            </a:r>
            <a:r>
              <a:rPr lang="zh-CN" altLang="en-US"/>
              <a:t>从而它是稳定的．</a:t>
            </a:r>
          </a:p>
          <a:p>
            <a:pPr eaLnBrk="1" hangingPunct="1"/>
            <a:r>
              <a:rPr lang="zh-CN" altLang="en-US"/>
              <a:t>证明：容易，（见课本）</a:t>
            </a:r>
          </a:p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定理</a:t>
            </a:r>
            <a:r>
              <a:rPr lang="en-US" altLang="zh-CN" sz="2800">
                <a:solidFill>
                  <a:schemeClr val="folHlink"/>
                </a:solidFill>
              </a:rPr>
              <a:t>7</a:t>
            </a:r>
            <a:r>
              <a:rPr lang="zh-CN" altLang="en-US" sz="2800"/>
              <a:t>　</a:t>
            </a:r>
            <a:r>
              <a:rPr lang="zh-CN" altLang="en-US"/>
              <a:t>高斯型求积公式是收敛的．</a:t>
            </a:r>
          </a:p>
          <a:p>
            <a:pPr eaLnBrk="1" hangingPunct="1"/>
            <a:r>
              <a:rPr lang="zh-CN" altLang="en-US"/>
              <a:t>证明：略．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关于数值积分，最后一个问题：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求积公式的代数精度能比</a:t>
            </a:r>
            <a:r>
              <a:rPr lang="en-US" altLang="zh-CN" b="1" i="1">
                <a:latin typeface="Times New Roman" pitchFamily="18" charset="0"/>
              </a:rPr>
              <a:t>2n+1</a:t>
            </a:r>
            <a:r>
              <a:rPr lang="zh-CN" altLang="en-US"/>
              <a:t>高吗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BADF59-7275-4281-B846-F09CA74D3916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数值积分与数值微分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牛顿</a:t>
            </a:r>
            <a:r>
              <a:rPr lang="en-US" altLang="zh-CN" dirty="0">
                <a:solidFill>
                  <a:schemeClr val="bg2"/>
                </a:solidFill>
              </a:rPr>
              <a:t>-</a:t>
            </a:r>
            <a:r>
              <a:rPr lang="zh-CN" altLang="en-US" dirty="0">
                <a:solidFill>
                  <a:schemeClr val="bg2"/>
                </a:solidFill>
              </a:rPr>
              <a:t>柯特斯求积公式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复化求积公式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龙贝格求积公式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/>
              <a:t>自适应积分方法</a:t>
            </a:r>
          </a:p>
          <a:p>
            <a:pPr eaLnBrk="1" hangingPunct="1"/>
            <a:r>
              <a:rPr lang="zh-CN" altLang="en-US" b="1" dirty="0">
                <a:solidFill>
                  <a:srgbClr val="7030A0"/>
                </a:solidFill>
              </a:rPr>
              <a:t>高斯求积公式</a:t>
            </a:r>
            <a:endParaRPr lang="en-US" altLang="zh-CN" b="1" dirty="0">
              <a:solidFill>
                <a:srgbClr val="7030A0"/>
              </a:solidFill>
            </a:endParaRPr>
          </a:p>
          <a:p>
            <a:pPr eaLnBrk="1" hangingPunct="1"/>
            <a:r>
              <a:rPr lang="zh-CN" altLang="en-US" dirty="0"/>
              <a:t>多重积分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数值微分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575EFD-2A3A-4C8A-A765-4F87E9329511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773238"/>
            <a:ext cx="6708775" cy="4464050"/>
          </a:xfrm>
          <a:noFill/>
        </p:spPr>
      </p:pic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053D5F9-1A30-496D-B3A0-38AA3BA2D62D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高斯型求积公式特点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/>
            <a:r>
              <a:rPr lang="zh-CN" altLang="en-US" dirty="0"/>
              <a:t>高斯型求积公式不但具有</a:t>
            </a:r>
            <a:r>
              <a:rPr lang="zh-CN" altLang="en-US" b="1" dirty="0">
                <a:solidFill>
                  <a:schemeClr val="folHlink"/>
                </a:solidFill>
              </a:rPr>
              <a:t>最高</a:t>
            </a:r>
            <a:r>
              <a:rPr lang="zh-CN" altLang="en-US" dirty="0"/>
              <a:t>代数精度，而且还数值稳定．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高斯型求积公式的节点和系数要预先计算，且计算相当麻烦．</a:t>
            </a:r>
            <a:r>
              <a:rPr lang="zh-CN" altLang="en-US" b="1" dirty="0">
                <a:solidFill>
                  <a:srgbClr val="FF0000"/>
                </a:solidFill>
              </a:rPr>
              <a:t>怎么算？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对一些具体的高斯型求积公式，已经计算好了它的求积节点和求积系数．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DC1D03-4AE5-4FF9-A0BD-FD0CB0F1EB5C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060849"/>
                <a:ext cx="7772400" cy="4320902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P136-137</a:t>
                </a:r>
              </a:p>
              <a:p>
                <a:pPr eaLnBrk="1" hangingPunct="1"/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10.</a:t>
                </a:r>
                <a:r>
                  <a:rPr lang="zh-CN" altLang="en-US" dirty="0"/>
                  <a:t>试构造高斯型求积公式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060849"/>
                <a:ext cx="7772400" cy="4320902"/>
              </a:xfrm>
              <a:blipFill>
                <a:blip r:embed="rId2"/>
                <a:stretch>
                  <a:fillRect l="-1804" t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44E777-3067-4706-A963-D4A2CB0079E3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自适应积分方法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函数在</a:t>
            </a:r>
            <a:r>
              <a:rPr lang="zh-CN" altLang="en-US" b="1">
                <a:solidFill>
                  <a:srgbClr val="7030A0"/>
                </a:solidFill>
              </a:rPr>
              <a:t>不同区间</a:t>
            </a:r>
            <a:r>
              <a:rPr lang="zh-CN" altLang="en-US"/>
              <a:t>上需要的代数精度不同</a:t>
            </a:r>
            <a:endParaRPr lang="en-US" altLang="zh-CN"/>
          </a:p>
          <a:p>
            <a:pPr eaLnBrk="1" hangingPunct="1"/>
            <a:r>
              <a:rPr lang="zh-CN" altLang="en-US"/>
              <a:t>复化采用</a:t>
            </a:r>
            <a:r>
              <a:rPr lang="zh-CN" altLang="en-US" b="1">
                <a:solidFill>
                  <a:srgbClr val="FF0000"/>
                </a:solidFill>
              </a:rPr>
              <a:t>细分</a:t>
            </a:r>
            <a:r>
              <a:rPr lang="zh-CN" altLang="en-US"/>
              <a:t>区间的方式取代提高阶数</a:t>
            </a:r>
            <a:endParaRPr lang="en-US" altLang="zh-CN"/>
          </a:p>
          <a:p>
            <a:pPr eaLnBrk="1" hangingPunct="1"/>
            <a:r>
              <a:rPr lang="zh-CN" altLang="en-US"/>
              <a:t>所以，可在</a:t>
            </a:r>
            <a:r>
              <a:rPr lang="zh-CN" altLang="en-US" b="1">
                <a:solidFill>
                  <a:srgbClr val="7030A0"/>
                </a:solidFill>
              </a:rPr>
              <a:t>不同区间</a:t>
            </a:r>
            <a:r>
              <a:rPr lang="zh-CN" altLang="en-US"/>
              <a:t>采用不同</a:t>
            </a:r>
            <a:r>
              <a:rPr lang="zh-CN" altLang="en-US" b="1">
                <a:solidFill>
                  <a:srgbClr val="FF0000"/>
                </a:solidFill>
              </a:rPr>
              <a:t>细分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/>
              <a:t>某个区间是否需要细分取决与它是否已达到本区间的</a:t>
            </a:r>
            <a:r>
              <a:rPr lang="zh-CN" altLang="en-US" b="1">
                <a:solidFill>
                  <a:srgbClr val="002060"/>
                </a:solidFill>
              </a:rPr>
              <a:t>误差要求</a:t>
            </a:r>
            <a:endParaRPr lang="en-US" altLang="zh-CN" b="1">
              <a:solidFill>
                <a:srgbClr val="002060"/>
              </a:solidFill>
            </a:endParaRPr>
          </a:p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/>
              <a:t>P115 </a:t>
            </a:r>
            <a:r>
              <a:rPr lang="zh-CN" altLang="en-US"/>
              <a:t>例</a:t>
            </a:r>
            <a:r>
              <a:rPr lang="en-US" altLang="zh-CN"/>
              <a:t>7</a:t>
            </a:r>
          </a:p>
          <a:p>
            <a:pPr eaLnBrk="1" hangingPunct="1"/>
            <a:r>
              <a:rPr lang="zh-CN" altLang="en-US"/>
              <a:t>自学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8F7731-0990-44BB-8DD8-414F8F6AA026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复习：求积公式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768850"/>
          </a:xfrm>
        </p:spPr>
        <p:txBody>
          <a:bodyPr/>
          <a:lstStyle/>
          <a:p>
            <a:pPr eaLnBrk="1" hangingPunct="1"/>
            <a:r>
              <a:rPr lang="zh-CN" altLang="en-US"/>
              <a:t>                            称为</a:t>
            </a:r>
            <a:r>
              <a:rPr lang="zh-CN" altLang="en-US" b="1">
                <a:solidFill>
                  <a:srgbClr val="660066"/>
                </a:solidFill>
              </a:rPr>
              <a:t>求积公式</a:t>
            </a:r>
          </a:p>
          <a:p>
            <a:pPr eaLnBrk="1" hangingPunct="1"/>
            <a:r>
              <a:rPr lang="zh-CN" altLang="en-US"/>
              <a:t>式中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k</a:t>
            </a:r>
            <a:r>
              <a:rPr lang="zh-CN" altLang="en-US"/>
              <a:t>称为</a:t>
            </a:r>
            <a:r>
              <a:rPr lang="zh-CN" altLang="en-US" b="1">
                <a:solidFill>
                  <a:srgbClr val="FF0000"/>
                </a:solidFill>
              </a:rPr>
              <a:t>求积节点</a:t>
            </a:r>
            <a:r>
              <a:rPr lang="zh-CN" altLang="en-US"/>
              <a:t>，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称为</a:t>
            </a:r>
            <a:r>
              <a:rPr lang="zh-CN" altLang="en-US" b="1">
                <a:solidFill>
                  <a:srgbClr val="FF0000"/>
                </a:solidFill>
              </a:rPr>
              <a:t>求积系数</a:t>
            </a:r>
            <a:r>
              <a:rPr lang="zh-CN" altLang="en-US"/>
              <a:t>，亦称伴随节点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权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r>
              <a:rPr lang="zh-CN" altLang="en-US"/>
              <a:t>权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仅仅与节点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的选取有关，而不依赖于被积函数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的具体形式。</a:t>
            </a:r>
          </a:p>
          <a:p>
            <a:pPr eaLnBrk="1" hangingPunct="1"/>
            <a:r>
              <a:rPr lang="zh-CN" altLang="en-US"/>
              <a:t>称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为求积公式的</a:t>
            </a:r>
            <a:r>
              <a:rPr lang="zh-CN" altLang="en-US">
                <a:solidFill>
                  <a:srgbClr val="FF0000"/>
                </a:solidFill>
              </a:rPr>
              <a:t>截断误差</a:t>
            </a:r>
            <a:r>
              <a:rPr lang="zh-CN" altLang="en-US"/>
              <a:t>或</a:t>
            </a:r>
            <a:r>
              <a:rPr lang="zh-CN" altLang="en-US">
                <a:solidFill>
                  <a:srgbClr val="FF0000"/>
                </a:solidFill>
              </a:rPr>
              <a:t>余项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1628775"/>
          <a:ext cx="30972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30972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403350" y="4600575"/>
          <a:ext cx="40655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700" imgH="431800" progId="Equation.3">
                  <p:embed/>
                </p:oleObj>
              </mc:Choice>
              <mc:Fallback>
                <p:oleObj name="公式" r:id="rId4" imgW="1917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00575"/>
                        <a:ext cx="40655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6" descr="一般数值积分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" b="6955"/>
          <a:stretch>
            <a:fillRect/>
          </a:stretch>
        </p:blipFill>
        <p:spPr bwMode="auto">
          <a:xfrm>
            <a:off x="6300788" y="4076700"/>
            <a:ext cx="259238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8C13D8B-214F-4845-9C51-9FEDC9B699C8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复习：插值型求积公式的性质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</a:rPr>
              <a:t>1</a:t>
            </a:r>
            <a:r>
              <a:rPr lang="zh-CN" altLang="en-US" sz="2800" dirty="0">
                <a:solidFill>
                  <a:schemeClr val="folHlink"/>
                </a:solidFill>
              </a:rPr>
              <a:t>　</a:t>
            </a:r>
            <a:r>
              <a:rPr lang="zh-CN" altLang="en-US" sz="2800" b="1" dirty="0">
                <a:solidFill>
                  <a:srgbClr val="FF0000"/>
                </a:solidFill>
              </a:rPr>
              <a:t>具有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dirty="0"/>
              <a:t>个求积节点的求积公式</a:t>
            </a:r>
            <a:br>
              <a:rPr lang="zh-CN" altLang="en-US" sz="2800" dirty="0"/>
            </a:br>
            <a:br>
              <a:rPr lang="zh-CN" altLang="en-US" sz="2800" dirty="0"/>
            </a:br>
            <a:br>
              <a:rPr lang="zh-CN" altLang="en-US" sz="2800" dirty="0"/>
            </a:br>
            <a:r>
              <a:rPr lang="zh-CN" altLang="en-US" sz="2800" dirty="0"/>
              <a:t>的代数精度至少为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次的充要条件是该求积公式是插值型求积公式．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说明：如果按插值方式计算求积系数，可以保证求积的代数精度（比求积节点的个数少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</a:p>
        </p:txBody>
      </p:sp>
      <p:graphicFrame>
        <p:nvGraphicFramePr>
          <p:cNvPr id="1741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2349500"/>
          <a:ext cx="29527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174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49500"/>
                        <a:ext cx="29527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49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复习：牛顿</a:t>
            </a:r>
            <a:r>
              <a:rPr lang="en-US" altLang="zh-CN"/>
              <a:t>-</a:t>
            </a:r>
            <a:r>
              <a:rPr lang="zh-CN" altLang="en-US"/>
              <a:t>柯特斯公式要点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pPr eaLnBrk="1" hangingPunct="1"/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i="1" baseline="-25000" dirty="0" err="1">
                <a:latin typeface="Times New Roman" pitchFamily="18" charset="0"/>
              </a:rPr>
              <a:t>k</a:t>
            </a:r>
            <a:r>
              <a:rPr lang="zh-CN" altLang="en-US" dirty="0"/>
              <a:t>是等距离的（</a:t>
            </a:r>
            <a:r>
              <a:rPr lang="zh-CN" altLang="en-US" dirty="0">
                <a:solidFill>
                  <a:srgbClr val="FF0000"/>
                </a:solidFill>
              </a:rPr>
              <a:t>不再是未知数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未知数只剩下</a:t>
            </a:r>
            <a:r>
              <a:rPr lang="en-US" altLang="zh-CN" b="1" i="1" dirty="0" err="1">
                <a:latin typeface="Times New Roman" pitchFamily="18" charset="0"/>
              </a:rPr>
              <a:t>A</a:t>
            </a:r>
            <a:r>
              <a:rPr lang="en-US" altLang="zh-CN" b="1" i="1" baseline="-25000" dirty="0" err="1">
                <a:latin typeface="Times New Roman" pitchFamily="18" charset="0"/>
              </a:rPr>
              <a:t>k</a:t>
            </a:r>
            <a:r>
              <a:rPr lang="zh-CN" altLang="en-US" dirty="0"/>
              <a:t>，因为</a:t>
            </a:r>
            <a:r>
              <a:rPr lang="en-US" altLang="zh-CN" b="1" i="1" dirty="0">
                <a:latin typeface="Times New Roman" pitchFamily="18" charset="0"/>
              </a:rPr>
              <a:t>k=0,1,2…n </a:t>
            </a:r>
            <a:r>
              <a:rPr lang="zh-CN" altLang="en-US" dirty="0"/>
              <a:t>，所以共有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</a:rPr>
              <a:t>n+1</a:t>
            </a:r>
            <a:r>
              <a:rPr lang="zh-CN" altLang="en-US" dirty="0"/>
              <a:t>个未知数</a:t>
            </a:r>
          </a:p>
          <a:p>
            <a:pPr eaLnBrk="1" hangingPunct="1"/>
            <a:r>
              <a:rPr lang="zh-CN" altLang="en-US" dirty="0"/>
              <a:t>所以代数精度只有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</a:rPr>
              <a:t>n</a:t>
            </a:r>
            <a:r>
              <a:rPr lang="zh-CN" altLang="en-US" b="1" i="1" dirty="0">
                <a:solidFill>
                  <a:srgbClr val="7030A0"/>
                </a:solidFill>
                <a:latin typeface="Times New Roman" pitchFamily="18" charset="0"/>
              </a:rPr>
              <a:t>（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</a:rPr>
              <a:t>n+1</a:t>
            </a:r>
            <a:r>
              <a:rPr lang="zh-CN" altLang="en-US" b="1" i="1" dirty="0">
                <a:solidFill>
                  <a:srgbClr val="7030A0"/>
                </a:solidFill>
                <a:latin typeface="Times New Roman" pitchFamily="18" charset="0"/>
              </a:rPr>
              <a:t>）</a:t>
            </a:r>
            <a:endParaRPr lang="en-US" altLang="zh-CN" b="1" i="1" dirty="0">
              <a:solidFill>
                <a:srgbClr val="7030A0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dirty="0">
              <a:solidFill>
                <a:srgbClr val="7030A0"/>
              </a:solidFill>
            </a:endParaRPr>
          </a:p>
          <a:p>
            <a:pPr eaLnBrk="1" hangingPunct="1"/>
            <a:r>
              <a:rPr lang="zh-CN" altLang="en-US" dirty="0"/>
              <a:t>为什么？</a:t>
            </a:r>
          </a:p>
          <a:p>
            <a:pPr lvl="1" eaLnBrk="1" hangingPunct="1"/>
            <a:r>
              <a:rPr lang="zh-CN" altLang="en-US" dirty="0"/>
              <a:t>需要对</a:t>
            </a:r>
            <a:r>
              <a:rPr lang="en-US" altLang="zh-CN" sz="3200" b="1" i="1" dirty="0">
                <a:latin typeface="Times New Roman" pitchFamily="18" charset="0"/>
              </a:rPr>
              <a:t>f(x)=1,f(x)=</a:t>
            </a:r>
            <a:r>
              <a:rPr lang="en-US" altLang="zh-CN" sz="3200" b="1" i="1" dirty="0" err="1">
                <a:latin typeface="Times New Roman" pitchFamily="18" charset="0"/>
              </a:rPr>
              <a:t>x,f</a:t>
            </a:r>
            <a:r>
              <a:rPr lang="en-US" altLang="zh-CN" sz="3200" b="1" i="1" dirty="0">
                <a:latin typeface="Times New Roman" pitchFamily="18" charset="0"/>
              </a:rPr>
              <a:t>(x)=x</a:t>
            </a:r>
            <a:r>
              <a:rPr lang="en-US" altLang="zh-CN" sz="3200" b="1" i="1" baseline="30000" dirty="0">
                <a:latin typeface="Times New Roman" pitchFamily="18" charset="0"/>
              </a:rPr>
              <a:t>2</a:t>
            </a:r>
            <a:r>
              <a:rPr lang="en-US" altLang="zh-CN" sz="3200" b="1" i="1" dirty="0">
                <a:latin typeface="Times New Roman" pitchFamily="18" charset="0"/>
              </a:rPr>
              <a:t>,f(x)=x</a:t>
            </a:r>
            <a:r>
              <a:rPr lang="en-US" altLang="zh-CN" sz="3200" b="1" i="1" baseline="30000" dirty="0">
                <a:latin typeface="Times New Roman" pitchFamily="18" charset="0"/>
              </a:rPr>
              <a:t>3</a:t>
            </a:r>
            <a:r>
              <a:rPr lang="en-US" altLang="zh-CN" sz="3200" b="1" i="1" dirty="0">
                <a:latin typeface="Times New Roman" pitchFamily="18" charset="0"/>
              </a:rPr>
              <a:t>…</a:t>
            </a:r>
            <a:r>
              <a:rPr lang="zh-CN" altLang="en-US" dirty="0"/>
              <a:t>都成立</a:t>
            </a:r>
          </a:p>
          <a:p>
            <a:pPr lvl="1" eaLnBrk="1" hangingPunct="1"/>
            <a:r>
              <a:rPr lang="en-US" altLang="zh-CN" sz="3200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个未知数只能满足</a:t>
            </a:r>
            <a:r>
              <a:rPr lang="en-US" altLang="zh-CN" sz="3200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个方程</a:t>
            </a:r>
          </a:p>
        </p:txBody>
      </p:sp>
      <p:pic>
        <p:nvPicPr>
          <p:cNvPr id="7172" name="Picture 4" descr="一般数值积分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492375"/>
            <a:ext cx="273685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72DD5E-CBC7-49B3-BB4C-12815DD93C05}" type="slidenum">
              <a:rPr lang="zh-CN" altLang="en-US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90801" y="6137609"/>
            <a:ext cx="4392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代数精度还可以提高么？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复习：代数精度的条件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695825"/>
          </a:xfrm>
        </p:spPr>
        <p:txBody>
          <a:bodyPr/>
          <a:lstStyle/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结论：</a:t>
            </a:r>
            <a:r>
              <a:rPr lang="zh-CN" altLang="en-US" sz="2800" b="1" dirty="0">
                <a:solidFill>
                  <a:srgbClr val="7030A0"/>
                </a:solidFill>
              </a:rPr>
              <a:t>如果求积节点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7030A0"/>
                </a:solidFill>
              </a:rPr>
              <a:t>已知</a:t>
            </a:r>
            <a:r>
              <a:rPr lang="zh-CN" altLang="en-US" sz="2800" dirty="0"/>
              <a:t>，则只要节点数足够多，达到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m=n</a:t>
            </a:r>
            <a:r>
              <a:rPr lang="zh-CN" altLang="en-US" sz="2800" dirty="0"/>
              <a:t>，则</a:t>
            </a:r>
            <a:r>
              <a:rPr lang="zh-CN" altLang="en-US" sz="2800" b="1" dirty="0">
                <a:solidFill>
                  <a:srgbClr val="660066"/>
                </a:solidFill>
              </a:rPr>
              <a:t>可</a:t>
            </a:r>
            <a:r>
              <a:rPr lang="zh-CN" altLang="en-US" sz="2800" dirty="0"/>
              <a:t>达到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次精度</a:t>
            </a:r>
          </a:p>
        </p:txBody>
      </p:sp>
      <p:pic>
        <p:nvPicPr>
          <p:cNvPr id="10244" name="Picture 4" descr="代数精度的必要条件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207375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300788" y="2420938"/>
          <a:ext cx="24114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5000" imgH="419100" progId="Equation.DSMT4">
                  <p:embed/>
                </p:oleObj>
              </mc:Choice>
              <mc:Fallback>
                <p:oleObj name="Equation" r:id="rId3" imgW="4445000" imgH="419100" progId="Equation.DSMT4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241141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3F6ABB0-EAA4-4E31-89EF-3EE614057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482" y="6248400"/>
            <a:ext cx="4392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如果求积节点未确定呢？</a:t>
            </a:r>
          </a:p>
        </p:txBody>
      </p:sp>
    </p:spTree>
    <p:extLst>
      <p:ext uri="{BB962C8B-B14F-4D97-AF65-F5344CB8AC3E}">
        <p14:creationId xmlns:p14="http://schemas.microsoft.com/office/powerpoint/2010/main" val="1825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复习：权函数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为了定义连续函数空间上的加权内积，类似向量空间的</a:t>
            </a:r>
            <a:r>
              <a:rPr lang="zh-CN" altLang="en-US" dirty="0">
                <a:solidFill>
                  <a:schemeClr val="hlink"/>
                </a:solidFill>
              </a:rPr>
              <a:t>权系数</a:t>
            </a:r>
            <a:r>
              <a:rPr lang="zh-CN" altLang="en-US" dirty="0"/>
              <a:t>，定义</a:t>
            </a:r>
            <a:r>
              <a:rPr lang="zh-CN" altLang="en-US" b="1" dirty="0">
                <a:solidFill>
                  <a:srgbClr val="7030A0"/>
                </a:solidFill>
              </a:rPr>
              <a:t>权函数</a:t>
            </a:r>
          </a:p>
        </p:txBody>
      </p:sp>
      <p:pic>
        <p:nvPicPr>
          <p:cNvPr id="23556" name="Picture 4" descr="权函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76200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788A19-8975-4C7B-8A15-AD4AC5657F01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高斯型求积公式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799306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33CC"/>
                </a:solidFill>
              </a:rPr>
              <a:t>定义</a:t>
            </a:r>
            <a:r>
              <a:rPr lang="en-US" altLang="zh-CN" sz="2800" dirty="0">
                <a:solidFill>
                  <a:srgbClr val="FF33CC"/>
                </a:solidFill>
              </a:rPr>
              <a:t>4</a:t>
            </a:r>
            <a:r>
              <a:rPr lang="zh-CN" altLang="en-US" sz="2800" dirty="0"/>
              <a:t>　设具有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n+1</a:t>
            </a:r>
            <a:r>
              <a:rPr lang="zh-CN" altLang="en-US" sz="2800" dirty="0"/>
              <a:t>个求积节点的</a:t>
            </a:r>
            <a:r>
              <a:rPr lang="zh-CN" altLang="en-US" sz="2800" b="1" dirty="0">
                <a:solidFill>
                  <a:srgbClr val="0070C0"/>
                </a:solidFill>
              </a:rPr>
              <a:t>插值型</a:t>
            </a:r>
            <a:r>
              <a:rPr lang="zh-CN" altLang="en-US" sz="2800" dirty="0"/>
              <a:t>求积公式为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	其中</a:t>
            </a:r>
            <a:r>
              <a:rPr lang="zh-CN" altLang="en-US" sz="2800" b="1" i="1" dirty="0">
                <a:latin typeface="Times New Roman" pitchFamily="18" charset="0"/>
                <a:ea typeface="幼圆" pitchFamily="49" charset="-122"/>
                <a:sym typeface="Symbol" pitchFamily="18" charset="2"/>
              </a:rPr>
              <a:t></a:t>
            </a:r>
            <a:r>
              <a:rPr lang="en-US" altLang="zh-CN" sz="2800" b="1" i="1" dirty="0">
                <a:latin typeface="Times New Roman" pitchFamily="18" charset="0"/>
                <a:ea typeface="幼圆" pitchFamily="49" charset="-122"/>
                <a:sym typeface="Symbol" pitchFamily="18" charset="2"/>
              </a:rPr>
              <a:t>(x)</a:t>
            </a:r>
            <a:r>
              <a:rPr lang="zh-CN" altLang="en-US" sz="2800" dirty="0"/>
              <a:t>为</a:t>
            </a:r>
            <a:r>
              <a:rPr lang="en-US" altLang="zh-CN" sz="2800" b="1" dirty="0">
                <a:latin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</a:rPr>
              <a:t>a, b</a:t>
            </a:r>
            <a:r>
              <a:rPr lang="en-US" altLang="zh-CN" sz="2800" b="1" dirty="0">
                <a:latin typeface="Times New Roman" pitchFamily="18" charset="0"/>
              </a:rPr>
              <a:t>]</a:t>
            </a:r>
            <a:r>
              <a:rPr lang="zh-CN" altLang="en-US" sz="2800" dirty="0"/>
              <a:t>上的权函数，求积系数为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	若求积公式</a:t>
            </a:r>
            <a:r>
              <a:rPr lang="en-US" altLang="zh-CN" sz="2800" dirty="0"/>
              <a:t>(5.1)</a:t>
            </a:r>
            <a:r>
              <a:rPr lang="zh-CN" altLang="en-US" sz="2800" dirty="0"/>
              <a:t>的代数精度至少为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2n+1</a:t>
            </a:r>
            <a:r>
              <a:rPr lang="zh-CN" altLang="en-US" sz="2800" dirty="0"/>
              <a:t>次，则称该公式为</a:t>
            </a:r>
            <a:r>
              <a:rPr lang="zh-CN" altLang="en-US" sz="2800" b="1" dirty="0">
                <a:solidFill>
                  <a:srgbClr val="FF0000"/>
                </a:solidFill>
              </a:rPr>
              <a:t>高斯型求积公式</a:t>
            </a:r>
            <a:r>
              <a:rPr lang="zh-CN" altLang="en-US" sz="2800" dirty="0"/>
              <a:t>．这时，求积节点</a:t>
            </a:r>
            <a:r>
              <a:rPr lang="en-US" altLang="zh-CN" sz="2800" i="1" dirty="0" err="1">
                <a:latin typeface="Times New Roman" pitchFamily="18" charset="0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</a:rPr>
              <a:t>k</a:t>
            </a:r>
            <a:r>
              <a:rPr lang="zh-CN" altLang="en-US" sz="2800" dirty="0"/>
              <a:t>称为</a:t>
            </a:r>
            <a:r>
              <a:rPr lang="zh-CN" altLang="en-US" sz="2800" b="1" dirty="0">
                <a:solidFill>
                  <a:srgbClr val="FF0000"/>
                </a:solidFill>
              </a:rPr>
              <a:t>高斯型节点</a:t>
            </a:r>
            <a:r>
              <a:rPr lang="zh-CN" altLang="en-US" sz="2800" dirty="0"/>
              <a:t>．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00113" y="3933825"/>
          <a:ext cx="64801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600" imgH="1206500" progId="Equation.DSMT4">
                  <p:embed/>
                </p:oleObj>
              </mc:Choice>
              <mc:Fallback>
                <p:oleObj name="Equation" r:id="rId2" imgW="6959600" imgH="1206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64801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5640475"/>
              </p:ext>
            </p:extLst>
          </p:nvPr>
        </p:nvGraphicFramePr>
        <p:xfrm>
          <a:off x="2051050" y="2060575"/>
          <a:ext cx="37115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838200" progId="Equation.DSMT4">
                  <p:embed/>
                </p:oleObj>
              </mc:Choice>
              <mc:Fallback>
                <p:oleObj name="Equation" r:id="rId4" imgW="35052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37115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804025" y="220503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(5.1)</a:t>
            </a:r>
          </a:p>
        </p:txBody>
      </p:sp>
      <p:pic>
        <p:nvPicPr>
          <p:cNvPr id="8199" name="Picture 7" descr="C:\Documents and Settings\fifo\Local Settings\Temporary Internet Files\Content.IE5\N7SDULJR\MCj0349648000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873625"/>
            <a:ext cx="457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DA97D3-B232-4524-B46B-D01DE9429BE4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cxnSp>
        <p:nvCxnSpPr>
          <p:cNvPr id="3" name="直接连接符 2"/>
          <p:cNvCxnSpPr/>
          <p:nvPr/>
        </p:nvCxnSpPr>
        <p:spPr>
          <a:xfrm>
            <a:off x="2411760" y="2708920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646423-0CA9-4FB7-8B12-D5293B29DE12}"/>
              </a:ext>
            </a:extLst>
          </p:cNvPr>
          <p:cNvCxnSpPr/>
          <p:nvPr/>
        </p:nvCxnSpPr>
        <p:spPr>
          <a:xfrm>
            <a:off x="1717494" y="4554654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3585</TotalTime>
  <Words>1011</Words>
  <Application>Microsoft Office PowerPoint</Application>
  <PresentationFormat>全屏显示(4:3)</PresentationFormat>
  <Paragraphs>144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Times New Roman</vt:lpstr>
      <vt:lpstr>Wingdings</vt:lpstr>
      <vt:lpstr>Watermark</vt:lpstr>
      <vt:lpstr>公式</vt:lpstr>
      <vt:lpstr>Equation</vt:lpstr>
      <vt:lpstr>计算方法</vt:lpstr>
      <vt:lpstr>第四章 数值积分与数值微分</vt:lpstr>
      <vt:lpstr>自适应积分方法</vt:lpstr>
      <vt:lpstr>复习：求积公式</vt:lpstr>
      <vt:lpstr>复习：插值型求积公式的性质</vt:lpstr>
      <vt:lpstr>复习：牛顿-柯特斯公式要点</vt:lpstr>
      <vt:lpstr>复习：代数精度的条件</vt:lpstr>
      <vt:lpstr>复习：权函数</vt:lpstr>
      <vt:lpstr>高斯型求积公式</vt:lpstr>
      <vt:lpstr>例  选择求积节点及求积系数，使得求积公式   成为高斯求积公式．</vt:lpstr>
      <vt:lpstr>高斯点的要求</vt:lpstr>
      <vt:lpstr>证明</vt:lpstr>
      <vt:lpstr>高斯点的要求</vt:lpstr>
      <vt:lpstr>复习：正交多项式</vt:lpstr>
      <vt:lpstr>复习：正交多项式序列性质</vt:lpstr>
      <vt:lpstr>如何确定高斯点</vt:lpstr>
      <vt:lpstr>证明</vt:lpstr>
      <vt:lpstr>高斯型求积公式的误差估计</vt:lpstr>
      <vt:lpstr>高斯型求积公式的稳定性与收敛性</vt:lpstr>
      <vt:lpstr>证明</vt:lpstr>
      <vt:lpstr>高斯型求积公式特点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352</cp:revision>
  <dcterms:created xsi:type="dcterms:W3CDTF">1601-01-01T00:00:00Z</dcterms:created>
  <dcterms:modified xsi:type="dcterms:W3CDTF">2024-04-09T09:01:16Z</dcterms:modified>
</cp:coreProperties>
</file>