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6"/>
  </p:notesMasterIdLst>
  <p:sldIdLst>
    <p:sldId id="294" r:id="rId2"/>
    <p:sldId id="322" r:id="rId3"/>
    <p:sldId id="287" r:id="rId4"/>
    <p:sldId id="321" r:id="rId5"/>
    <p:sldId id="285" r:id="rId6"/>
    <p:sldId id="306" r:id="rId7"/>
    <p:sldId id="317" r:id="rId8"/>
    <p:sldId id="318" r:id="rId9"/>
    <p:sldId id="265" r:id="rId10"/>
    <p:sldId id="266" r:id="rId11"/>
    <p:sldId id="319" r:id="rId12"/>
    <p:sldId id="320" r:id="rId13"/>
    <p:sldId id="307" r:id="rId14"/>
    <p:sldId id="309" r:id="rId15"/>
    <p:sldId id="310" r:id="rId16"/>
    <p:sldId id="312" r:id="rId17"/>
    <p:sldId id="323" r:id="rId18"/>
    <p:sldId id="308" r:id="rId19"/>
    <p:sldId id="305" r:id="rId20"/>
    <p:sldId id="303" r:id="rId21"/>
    <p:sldId id="295" r:id="rId22"/>
    <p:sldId id="296" r:id="rId23"/>
    <p:sldId id="297" r:id="rId24"/>
    <p:sldId id="270" r:id="rId25"/>
    <p:sldId id="271" r:id="rId26"/>
    <p:sldId id="272" r:id="rId27"/>
    <p:sldId id="273" r:id="rId28"/>
    <p:sldId id="301" r:id="rId29"/>
    <p:sldId id="274" r:id="rId30"/>
    <p:sldId id="275" r:id="rId31"/>
    <p:sldId id="276" r:id="rId32"/>
    <p:sldId id="278" r:id="rId33"/>
    <p:sldId id="280" r:id="rId34"/>
    <p:sldId id="282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DE"/>
    <a:srgbClr val="FF0000"/>
    <a:srgbClr val="8E508E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63" autoAdjust="0"/>
  </p:normalViewPr>
  <p:slideViewPr>
    <p:cSldViewPr>
      <p:cViewPr varScale="1">
        <p:scale>
          <a:sx n="85" d="100"/>
          <a:sy n="85" d="100"/>
        </p:scale>
        <p:origin x="147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6E6AF9B-7071-4DAA-B90B-C8920CD2EE57}" type="datetimeFigureOut">
              <a:rPr lang="zh-CN" altLang="en-US"/>
              <a:pPr>
                <a:defRPr/>
              </a:pPr>
              <a:t>2024/4/14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B697443-B9EB-40B4-AA7E-4D2B78CAEA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129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553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53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3A9D3-4A5B-48BD-82BB-AA4DD6BDFC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208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D4580-0740-4C82-AEB2-5A1D84F585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24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BF8BC-3BCE-410C-BB06-817D5320A4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2108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3A9A7-0311-4D41-B717-C371C3E0EE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3351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60BE5-238C-4F45-AA6B-E62680CD97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710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95F07-4C61-4D91-9AFE-7D7E3C3EAA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059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1C019-B9FA-4ECD-91E7-D6BBBF4380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391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033FF-CB19-4E04-84C8-BDC67572A4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255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F5C2C-1F0F-43F6-A17A-42685B9F1D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39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8C7F4-E494-419F-947B-968A426624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52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82BF2-2343-432A-AF13-AB3566FB89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637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500FB-39F1-457F-98DD-66C3F02A1E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59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160B2-9BDD-4C84-BBC7-5D8D80E583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551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428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8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8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19561A63-0836-4D20-B127-59471B9993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27.png"/><Relationship Id="rId7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3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wmf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wmf"/><Relationship Id="rId5" Type="http://schemas.openxmlformats.org/officeDocument/2006/relationships/image" Target="../media/image38.wmf"/><Relationship Id="rId4" Type="http://schemas.openxmlformats.org/officeDocument/2006/relationships/oleObject" Target="../embeddings/oleObject1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1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计算方法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日</a:t>
            </a: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C09A33B-E61E-4C93-A8D1-FBFEF352070F}" type="slidenum">
              <a:rPr lang="zh-CN" altLang="en-US" smtClean="0"/>
              <a:pPr eaLnBrk="1" hangingPunct="1"/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精度比较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6562725" cy="4997450"/>
          </a:xfrm>
        </p:spPr>
        <p:txBody>
          <a:bodyPr/>
          <a:lstStyle/>
          <a:p>
            <a:pPr eaLnBrk="1" hangingPunct="1"/>
            <a:r>
              <a:rPr lang="zh-CN" altLang="en-US" sz="2800"/>
              <a:t>可以验证，即使当</a:t>
            </a:r>
            <a:r>
              <a:rPr lang="en-US" altLang="zh-CN" b="1" i="1">
                <a:latin typeface="Times New Roman" pitchFamily="18" charset="0"/>
              </a:rPr>
              <a:t>n=1</a:t>
            </a:r>
            <a:r>
              <a:rPr lang="zh-CN" altLang="en-US" sz="2800"/>
              <a:t>时，</a:t>
            </a:r>
            <a:br>
              <a:rPr lang="zh-CN" altLang="en-US" sz="2800"/>
            </a:br>
            <a:r>
              <a:rPr lang="zh-CN" altLang="en-US" sz="2800"/>
              <a:t>该误差</a:t>
            </a:r>
          </a:p>
          <a:p>
            <a:pPr eaLnBrk="1" hangingPunct="1"/>
            <a:endParaRPr lang="zh-CN" altLang="en-US" sz="280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/>
              <a:t>	也比辛普森公式余项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/>
          </a:p>
          <a:p>
            <a:pPr eaLnBrk="1" hangingPunct="1">
              <a:buFont typeface="Wingdings" pitchFamily="2" charset="2"/>
              <a:buNone/>
            </a:pPr>
            <a:endParaRPr lang="zh-CN" altLang="en-US" sz="280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/>
              <a:t>	还小</a:t>
            </a:r>
            <a:r>
              <a:rPr lang="en-US" altLang="zh-CN" sz="2800"/>
              <a:t>(</a:t>
            </a:r>
            <a:r>
              <a:rPr lang="zh-CN" altLang="en-US" sz="2800"/>
              <a:t>区间是</a:t>
            </a:r>
            <a:r>
              <a:rPr lang="en-US" altLang="zh-CN" b="1">
                <a:latin typeface="Times New Roman" pitchFamily="18" charset="0"/>
              </a:rPr>
              <a:t>[</a:t>
            </a:r>
            <a:r>
              <a:rPr lang="en-US" altLang="zh-CN" b="1" i="1">
                <a:latin typeface="Times New Roman" pitchFamily="18" charset="0"/>
              </a:rPr>
              <a:t>-1, 1</a:t>
            </a:r>
            <a:r>
              <a:rPr lang="en-US" altLang="zh-CN" b="1">
                <a:latin typeface="Times New Roman" pitchFamily="18" charset="0"/>
              </a:rPr>
              <a:t>]</a:t>
            </a:r>
            <a:r>
              <a:rPr lang="en-US" altLang="zh-CN" sz="2800"/>
              <a:t>)</a:t>
            </a:r>
            <a:r>
              <a:rPr lang="zh-CN" altLang="en-US" sz="2800"/>
              <a:t>，且比辛普森公式少算一个函数值</a:t>
            </a:r>
            <a:r>
              <a:rPr lang="en-US" altLang="zh-CN" sz="2800"/>
              <a:t>.</a:t>
            </a:r>
            <a:br>
              <a:rPr lang="en-US" altLang="zh-CN" sz="2800"/>
            </a:br>
            <a:r>
              <a:rPr lang="zh-CN" altLang="en-US" sz="2800"/>
              <a:t>使用时可将任何区间</a:t>
            </a:r>
            <a:r>
              <a:rPr lang="zh-CN" altLang="en-US" sz="2800">
                <a:solidFill>
                  <a:srgbClr val="FF0000"/>
                </a:solidFill>
              </a:rPr>
              <a:t>映射</a:t>
            </a:r>
            <a:r>
              <a:rPr lang="zh-CN" altLang="en-US" sz="2800"/>
              <a:t>到</a:t>
            </a:r>
            <a:r>
              <a:rPr lang="en-US" altLang="zh-CN" b="1">
                <a:latin typeface="Times New Roman" pitchFamily="18" charset="0"/>
              </a:rPr>
              <a:t>[</a:t>
            </a:r>
            <a:r>
              <a:rPr lang="en-US" altLang="zh-CN" b="1" i="1">
                <a:latin typeface="Times New Roman" pitchFamily="18" charset="0"/>
              </a:rPr>
              <a:t>-1, 1</a:t>
            </a:r>
            <a:r>
              <a:rPr lang="en-US" altLang="zh-CN" b="1">
                <a:latin typeface="Times New Roman" pitchFamily="18" charset="0"/>
              </a:rPr>
              <a:t>]</a:t>
            </a:r>
            <a:r>
              <a:rPr lang="zh-CN" altLang="en-US" sz="2800"/>
              <a:t>上</a:t>
            </a:r>
          </a:p>
        </p:txBody>
      </p:sp>
      <p:graphicFrame>
        <p:nvGraphicFramePr>
          <p:cNvPr id="2048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84413" y="2243138"/>
          <a:ext cx="2211387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600" imgH="558800" progId="Equation.DSMT4">
                  <p:embed/>
                </p:oleObj>
              </mc:Choice>
              <mc:Fallback>
                <p:oleObj name="Equation" r:id="rId2" imgW="1498600" imgH="558800" progId="Equation.DSMT4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13" y="2243138"/>
                        <a:ext cx="2211387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68538" y="3573463"/>
          <a:ext cx="2439987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51000" imgH="558800" progId="Equation.DSMT4">
                  <p:embed/>
                </p:oleObj>
              </mc:Choice>
              <mc:Fallback>
                <p:oleObj name="Equation" r:id="rId4" imgW="1651000" imgH="558800" progId="Equation.DSMT4">
                  <p:embed/>
                  <p:pic>
                    <p:nvPicPr>
                      <p:cNvPr id="2048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573463"/>
                        <a:ext cx="2439987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12"/>
          <p:cNvSpPr txBox="1">
            <a:spLocks noChangeArrowheads="1"/>
          </p:cNvSpPr>
          <p:nvPr/>
        </p:nvSpPr>
        <p:spPr bwMode="auto">
          <a:xfrm>
            <a:off x="4500563" y="2636838"/>
            <a:ext cx="503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2048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CABBB1A-2C19-4474-A2A0-1F382D653051}" type="slidenum">
              <a:rPr lang="zh-CN" altLang="en-US" smtClean="0"/>
              <a:pPr eaLnBrk="1" hangingPunct="1"/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切比雪夫多项式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9325" y="4876800"/>
            <a:ext cx="7661275" cy="1219200"/>
          </a:xfrm>
        </p:spPr>
        <p:txBody>
          <a:bodyPr/>
          <a:lstStyle/>
          <a:p>
            <a:pPr eaLnBrk="1" hangingPunct="1"/>
            <a:r>
              <a:rPr lang="en-US" altLang="zh-CN" dirty="0" err="1"/>
              <a:t>chbs</a:t>
            </a:r>
            <a:r>
              <a:rPr lang="en-US" altLang="zh-CN" dirty="0"/>
              <a:t>  chbs1</a:t>
            </a:r>
          </a:p>
        </p:txBody>
      </p:sp>
      <p:pic>
        <p:nvPicPr>
          <p:cNvPr id="22532" name="Picture 4" descr="切比雪夫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43200"/>
            <a:ext cx="7924800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F0B9CD4-6B73-4E06-877D-CBA6C13016A1}" type="slidenum">
              <a:rPr lang="en-US" altLang="zh-CN" smtClean="0"/>
              <a:pPr eaLnBrk="1" hangingPunct="1"/>
              <a:t>11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676400" y="2727960"/>
            <a:ext cx="5029200" cy="853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756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切比雪夫多项式性质</a:t>
            </a:r>
          </a:p>
        </p:txBody>
      </p:sp>
      <p:pic>
        <p:nvPicPr>
          <p:cNvPr id="23555" name="Picture 4" descr="切比雪夫递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620000" cy="46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B11F9D1-3B1F-4763-B814-A97F25047267}" type="slidenum">
              <a:rPr lang="en-US" altLang="zh-CN" smtClean="0"/>
              <a:pPr eaLnBrk="1" hangingPunct="1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055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高斯</a:t>
            </a:r>
            <a:r>
              <a:rPr lang="en-US" altLang="zh-CN"/>
              <a:t>-</a:t>
            </a:r>
            <a:r>
              <a:rPr lang="zh-CN" altLang="en-US"/>
              <a:t>切比雪夫求积公式</a:t>
            </a:r>
          </a:p>
        </p:txBody>
      </p:sp>
      <p:sp>
        <p:nvSpPr>
          <p:cNvPr id="2150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前提</a:t>
            </a:r>
            <a:r>
              <a:rPr lang="en-US" altLang="zh-CN"/>
              <a:t>——</a:t>
            </a:r>
          </a:p>
          <a:p>
            <a:pPr lvl="1"/>
            <a:endParaRPr lang="en-US" altLang="zh-CN"/>
          </a:p>
          <a:p>
            <a:r>
              <a:rPr lang="zh-CN" altLang="en-US"/>
              <a:t>高斯</a:t>
            </a:r>
            <a:r>
              <a:rPr lang="en-US" altLang="zh-CN"/>
              <a:t>-</a:t>
            </a:r>
            <a:r>
              <a:rPr lang="zh-CN" altLang="en-US"/>
              <a:t>切比雪夫求积公式</a:t>
            </a:r>
          </a:p>
        </p:txBody>
      </p:sp>
      <p:graphicFrame>
        <p:nvGraphicFramePr>
          <p:cNvPr id="21508" name="Object 2"/>
          <p:cNvGraphicFramePr>
            <a:graphicFrameLocks noChangeAspect="1"/>
          </p:cNvGraphicFramePr>
          <p:nvPr/>
        </p:nvGraphicFramePr>
        <p:xfrm>
          <a:off x="2627313" y="1484313"/>
          <a:ext cx="59309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540000" imgH="431800" progId="Equation.3">
                  <p:embed/>
                </p:oleObj>
              </mc:Choice>
              <mc:Fallback>
                <p:oleObj name="公式" r:id="rId2" imgW="2540000" imgH="431800" progId="Equation.3">
                  <p:embed/>
                  <p:pic>
                    <p:nvPicPr>
                      <p:cNvPr id="2150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484313"/>
                        <a:ext cx="593090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09" name="图片 8" descr="高斯切比雪夫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429000"/>
            <a:ext cx="5976938" cy="32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ECC06E6-E9A4-47DE-9345-62C4932324CD}" type="slidenum">
              <a:rPr lang="zh-CN" altLang="en-US" smtClean="0"/>
              <a:pPr eaLnBrk="1" hangingPunct="1"/>
              <a:t>13</a:t>
            </a:fld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5148064" y="2775037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注意：这里的</a:t>
            </a:r>
            <a:r>
              <a:rPr lang="en-US" altLang="zh-CN" sz="2400" b="1" dirty="0">
                <a:solidFill>
                  <a:srgbClr val="FF0000"/>
                </a:solidFill>
              </a:rPr>
              <a:t>n</a:t>
            </a:r>
            <a:r>
              <a:rPr lang="zh-CN" altLang="en-US" sz="2400" b="1" dirty="0">
                <a:solidFill>
                  <a:srgbClr val="FF0000"/>
                </a:solidFill>
              </a:rPr>
              <a:t>是节点个数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7D2E1D6-6DB8-4D0D-BD7D-2548C81BA4E5}"/>
              </a:ext>
            </a:extLst>
          </p:cNvPr>
          <p:cNvCxnSpPr>
            <a:cxnSpLocks/>
          </p:cNvCxnSpPr>
          <p:nvPr/>
        </p:nvCxnSpPr>
        <p:spPr>
          <a:xfrm>
            <a:off x="2447293" y="5157192"/>
            <a:ext cx="284478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32D0ACE-A42E-4518-A0CD-C22836886F66}"/>
              </a:ext>
            </a:extLst>
          </p:cNvPr>
          <p:cNvCxnSpPr>
            <a:cxnSpLocks/>
          </p:cNvCxnSpPr>
          <p:nvPr/>
        </p:nvCxnSpPr>
        <p:spPr>
          <a:xfrm>
            <a:off x="5093507" y="4293096"/>
            <a:ext cx="440432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251520" y="274638"/>
                <a:ext cx="8640960" cy="2578298"/>
              </a:xfrm>
            </p:spPr>
            <p:txBody>
              <a:bodyPr/>
              <a:lstStyle/>
              <a:p>
                <a:r>
                  <a:rPr lang="zh-CN" altLang="en-US" dirty="0"/>
                  <a:t>例：做适当变换，把积分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f>
                          <m:f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(2−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rad>
                          </m:den>
                        </m:f>
                      </m:e>
                    </m:nary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zh-CN" altLang="en-US" dirty="0"/>
                  <a:t>化为能用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n+1</a:t>
                </a:r>
                <a:r>
                  <a:rPr lang="zh-CN" altLang="en-US" dirty="0"/>
                  <a:t>点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Gauss-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Chebyshev</a:t>
                </a:r>
                <a:r>
                  <a:rPr lang="zh-CN" altLang="en-US" dirty="0"/>
                  <a:t>求积公式的积分。当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/>
                  <a:t>取何值时能得到积分的准确值，并计算它。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1520" y="274638"/>
                <a:ext cx="8640960" cy="2578298"/>
              </a:xfrm>
              <a:blipFill>
                <a:blip r:embed="rId2"/>
                <a:stretch>
                  <a:fillRect l="-2327" t="-4019" b="-10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212976"/>
                <a:ext cx="8229600" cy="2917949"/>
              </a:xfrm>
            </p:spPr>
            <p:txBody>
              <a:bodyPr/>
              <a:lstStyle/>
              <a:p>
                <a:r>
                  <a:rPr lang="zh-CN" altLang="en-US" dirty="0"/>
                  <a:t>高斯切比雪夫求积公式的使用区间是</a:t>
                </a:r>
                <a:r>
                  <a:rPr lang="en-US" altLang="zh-CN" dirty="0"/>
                  <a:t>[-1,1]</a:t>
                </a:r>
                <a:r>
                  <a:rPr lang="zh-CN" altLang="en-US" dirty="0"/>
                  <a:t>，当前的求积区间是</a:t>
                </a:r>
                <a:r>
                  <a:rPr lang="en-US" altLang="zh-CN" dirty="0"/>
                  <a:t>[0,2]</a:t>
                </a:r>
                <a:r>
                  <a:rPr lang="zh-CN" altLang="en-US" dirty="0"/>
                  <a:t>所以需做变量代换</a:t>
                </a:r>
                <a:endParaRPr lang="en-US" altLang="zh-CN" dirty="0"/>
              </a:p>
              <a:p>
                <a:r>
                  <a:rPr lang="en-US" altLang="zh-CN" sz="3800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t = x -1</a:t>
                </a:r>
                <a:r>
                  <a:rPr lang="zh-CN" altLang="en-US" sz="3800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3800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x = t + 1</a:t>
                </a:r>
                <a:r>
                  <a:rPr lang="zh-CN" altLang="en-US" sz="3800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zh-CN" altLang="en-US" dirty="0"/>
                  <a:t>带入原积分，得：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，看到了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zh-CN" altLang="en-US" dirty="0"/>
                  <a:t>，</a:t>
                </a:r>
                <a:r>
                  <a:rPr lang="zh-CN" altLang="en-US" dirty="0">
                    <a:sym typeface="Wingdings" panose="05000000000000000000" pitchFamily="2" charset="2"/>
                  </a:rPr>
                  <a:t>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212976"/>
                <a:ext cx="8229600" cy="2917949"/>
              </a:xfrm>
              <a:blipFill>
                <a:blip r:embed="rId3"/>
                <a:stretch>
                  <a:fillRect l="-2148" t="-3340" r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F95F07-4C61-4D91-9AFE-7D7E3C3EAA68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5" name="Picture 8" descr="C:\Documents and Settings\fifo\Local Settings\Temporary Internet Files\Content.IE5\I6B9CRAI\MMj02888690000[1].gif">
            <a:extLst>
              <a:ext uri="{FF2B5EF4-FFF2-40B4-BE49-F238E27FC236}">
                <a16:creationId xmlns:a16="http://schemas.microsoft.com/office/drawing/2014/main" id="{5853FDD4-9514-490D-9C6C-613FBD4B38E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244" y="5375992"/>
            <a:ext cx="571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64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251520" y="274638"/>
                <a:ext cx="8640960" cy="2578298"/>
              </a:xfrm>
            </p:spPr>
            <p:txBody>
              <a:bodyPr/>
              <a:lstStyle/>
              <a:p>
                <a:r>
                  <a:rPr lang="zh-CN" altLang="en-US" dirty="0"/>
                  <a:t>例：做适当变换，把积分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f>
                          <m:f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(2−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rad>
                          </m:den>
                        </m:f>
                      </m:e>
                    </m:nary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zh-CN" altLang="en-US" dirty="0"/>
                  <a:t>化为能用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n+1</a:t>
                </a:r>
                <a:r>
                  <a:rPr lang="zh-CN" altLang="en-US" dirty="0"/>
                  <a:t>点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Gauss-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Chebyshev</a:t>
                </a:r>
                <a:r>
                  <a:rPr lang="zh-CN" altLang="en-US" dirty="0"/>
                  <a:t>求积公式的积分。当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/>
                  <a:t>取何值时能得到积分的准确值，并计算它。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1520" y="274638"/>
                <a:ext cx="8640960" cy="2578298"/>
              </a:xfrm>
              <a:blipFill>
                <a:blip r:embed="rId2"/>
                <a:stretch>
                  <a:fillRect l="-2327" t="-4019" b="-10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212976"/>
                <a:ext cx="8229600" cy="291794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zh-CN" altLang="en-US" dirty="0">
                        <a:latin typeface="Cambria Math" panose="02040503050406030204" pitchFamily="18" charset="0"/>
                      </a:rPr>
                      <m:t>取</m:t>
                    </m:r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zh-CN" altLang="en-US" dirty="0"/>
                  <a:t>，</a:t>
                </a:r>
                <a:r>
                  <a:rPr lang="zh-CN" altLang="en-US" dirty="0">
                    <a:sym typeface="Wingdings" panose="05000000000000000000" pitchFamily="2" charset="2"/>
                  </a:rPr>
                  <a:t>被积函数是</a:t>
                </a:r>
                <a:r>
                  <a:rPr lang="en-US" altLang="zh-CN" dirty="0">
                    <a:sym typeface="Wingdings" panose="05000000000000000000" pitchFamily="2" charset="2"/>
                  </a:rPr>
                  <a:t>2</a:t>
                </a:r>
                <a:r>
                  <a:rPr lang="zh-CN" altLang="en-US" dirty="0">
                    <a:sym typeface="Wingdings" panose="05000000000000000000" pitchFamily="2" charset="2"/>
                  </a:rPr>
                  <a:t>次多项式。</a:t>
                </a:r>
                <a:endParaRPr lang="en-US" altLang="zh-CN" dirty="0">
                  <a:sym typeface="Wingdings" panose="05000000000000000000" pitchFamily="2" charset="2"/>
                </a:endParaRPr>
              </a:p>
              <a:p>
                <a:r>
                  <a:rPr lang="zh-CN" altLang="en-US" dirty="0">
                    <a:sym typeface="Wingdings" panose="05000000000000000000" pitchFamily="2" charset="2"/>
                  </a:rPr>
                  <a:t>高斯型求积公式的代数精度为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2n+1</a:t>
                </a:r>
              </a:p>
              <a:p>
                <a:r>
                  <a:rPr lang="zh-CN" altLang="en-US" dirty="0">
                    <a:sym typeface="Wingdings" panose="05000000000000000000" pitchFamily="2" charset="2"/>
                  </a:rPr>
                  <a:t>所以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n=1</a:t>
                </a:r>
                <a:endPara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212976"/>
                <a:ext cx="8229600" cy="2917949"/>
              </a:xfrm>
              <a:blipFill>
                <a:blip r:embed="rId3"/>
                <a:stretch>
                  <a:fillRect l="-1630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F95F07-4C61-4D91-9AFE-7D7E3C3EAA68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416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1520" y="3030638"/>
            <a:ext cx="813690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kumimoji="0" lang="en-US" altLang="zh-CN" sz="3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n=1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即使用</a:t>
            </a: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两点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Gauss-</a:t>
            </a:r>
            <a:r>
              <a:rPr kumimoji="0" lang="en-US" altLang="zh-CN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Chebyshev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求积公式时，可以精确求解。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两个高斯点是二次切比雪夫多项式的零点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endParaRPr kumimoji="0" lang="en-US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251520" y="274638"/>
                <a:ext cx="8640960" cy="2578298"/>
              </a:xfrm>
            </p:spPr>
            <p:txBody>
              <a:bodyPr/>
              <a:lstStyle/>
              <a:p>
                <a:r>
                  <a:rPr lang="zh-CN" altLang="en-US" dirty="0"/>
                  <a:t>例：做适当变换，把积分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f>
                          <m:f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(2−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rad>
                          </m:den>
                        </m:f>
                      </m:e>
                    </m:nary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zh-CN" altLang="en-US" dirty="0"/>
                  <a:t>化为能用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n+1</a:t>
                </a:r>
                <a:r>
                  <a:rPr lang="zh-CN" altLang="en-US" dirty="0"/>
                  <a:t>点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Gauss-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Chebyshev</a:t>
                </a:r>
                <a:r>
                  <a:rPr lang="zh-CN" altLang="en-US" dirty="0"/>
                  <a:t>求积公式的积分。当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/>
                  <a:t>取何值时能得到积分的准确值，并计算它。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1520" y="274638"/>
                <a:ext cx="8640960" cy="2578298"/>
              </a:xfrm>
              <a:blipFill>
                <a:blip r:embed="rId3"/>
                <a:stretch>
                  <a:fillRect l="-2327" t="-4019" b="-10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F95F07-4C61-4D91-9AFE-7D7E3C3EAA68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6F0CADF-F05B-4BC4-9A6B-3005BC7D82E3}"/>
              </a:ext>
            </a:extLst>
          </p:cNvPr>
          <p:cNvGrpSpPr/>
          <p:nvPr/>
        </p:nvGrpSpPr>
        <p:grpSpPr>
          <a:xfrm>
            <a:off x="442913" y="4508500"/>
            <a:ext cx="6662737" cy="1041400"/>
            <a:chOff x="442913" y="4508500"/>
            <a:chExt cx="6662737" cy="1041400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392885" y="4756280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，即</a:t>
              </a:r>
              <a:endPara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7861242"/>
                </p:ext>
              </p:extLst>
            </p:nvPr>
          </p:nvGraphicFramePr>
          <p:xfrm>
            <a:off x="442913" y="4748213"/>
            <a:ext cx="2840037" cy="682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002960" imgH="241200" progId="Equation.3">
                    <p:embed/>
                  </p:oleObj>
                </mc:Choice>
                <mc:Fallback>
                  <p:oleObj name="公式" r:id="rId4" imgW="1002960" imgH="241200" progId="Equation.3">
                    <p:embed/>
                    <p:pic>
                      <p:nvPicPr>
                        <p:cNvPr id="17" name="对象 1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42913" y="4748213"/>
                          <a:ext cx="2840037" cy="6826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1453568"/>
                </p:ext>
              </p:extLst>
            </p:nvPr>
          </p:nvGraphicFramePr>
          <p:xfrm>
            <a:off x="4484688" y="4508500"/>
            <a:ext cx="2620962" cy="1041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409400" imgH="444240" progId="Equation.3">
                    <p:embed/>
                  </p:oleObj>
                </mc:Choice>
                <mc:Fallback>
                  <p:oleObj name="公式" r:id="rId6" imgW="1409400" imgH="444240" progId="Equation.3">
                    <p:embed/>
                    <p:pic>
                      <p:nvPicPr>
                        <p:cNvPr id="18" name="对象 1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484688" y="4508500"/>
                          <a:ext cx="2620962" cy="1041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3C94C04-750B-4A39-B2DB-4F2957E9E7B0}"/>
              </a:ext>
            </a:extLst>
          </p:cNvPr>
          <p:cNvGrpSpPr/>
          <p:nvPr/>
        </p:nvGrpSpPr>
        <p:grpSpPr>
          <a:xfrm>
            <a:off x="337005" y="5452984"/>
            <a:ext cx="8024677" cy="1122363"/>
            <a:chOff x="337005" y="5452984"/>
            <a:chExt cx="8024677" cy="1122363"/>
          </a:xfrm>
        </p:grpSpPr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37005" y="5721779"/>
              <a:ext cx="3467616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数值积分求解得到</a:t>
              </a:r>
              <a:endParaRPr kumimoji="0" lang="zh-CN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6737745"/>
                </p:ext>
              </p:extLst>
            </p:nvPr>
          </p:nvGraphicFramePr>
          <p:xfrm>
            <a:off x="3792857" y="5452984"/>
            <a:ext cx="4568825" cy="1122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2006280" imgH="444240" progId="Equation.3">
                    <p:embed/>
                  </p:oleObj>
                </mc:Choice>
                <mc:Fallback>
                  <p:oleObj name="公式" r:id="rId8" imgW="2006280" imgH="444240" progId="Equation.3">
                    <p:embed/>
                    <p:pic>
                      <p:nvPicPr>
                        <p:cNvPr id="19" name="对象 18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792857" y="5452984"/>
                          <a:ext cx="4568825" cy="11223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椭圆 5">
            <a:extLst>
              <a:ext uri="{FF2B5EF4-FFF2-40B4-BE49-F238E27FC236}">
                <a16:creationId xmlns:a16="http://schemas.microsoft.com/office/drawing/2014/main" id="{01DEC808-9FA7-4DCB-A213-BE3011457504}"/>
              </a:ext>
            </a:extLst>
          </p:cNvPr>
          <p:cNvSpPr/>
          <p:nvPr/>
        </p:nvSpPr>
        <p:spPr>
          <a:xfrm>
            <a:off x="4499992" y="5549900"/>
            <a:ext cx="375344" cy="97544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34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高斯</a:t>
            </a:r>
            <a:r>
              <a:rPr lang="en-US" altLang="zh-CN"/>
              <a:t>-</a:t>
            </a:r>
            <a:r>
              <a:rPr lang="zh-CN" altLang="en-US"/>
              <a:t>切比雪夫求积公式</a:t>
            </a:r>
          </a:p>
        </p:txBody>
      </p:sp>
      <p:sp>
        <p:nvSpPr>
          <p:cNvPr id="2150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前提</a:t>
            </a:r>
            <a:r>
              <a:rPr lang="en-US" altLang="zh-CN"/>
              <a:t>——</a:t>
            </a:r>
          </a:p>
          <a:p>
            <a:pPr lvl="1"/>
            <a:endParaRPr lang="en-US" altLang="zh-CN"/>
          </a:p>
          <a:p>
            <a:r>
              <a:rPr lang="zh-CN" altLang="en-US"/>
              <a:t>高斯</a:t>
            </a:r>
            <a:r>
              <a:rPr lang="en-US" altLang="zh-CN"/>
              <a:t>-</a:t>
            </a:r>
            <a:r>
              <a:rPr lang="zh-CN" altLang="en-US"/>
              <a:t>切比雪夫求积公式</a:t>
            </a:r>
          </a:p>
        </p:txBody>
      </p:sp>
      <p:graphicFrame>
        <p:nvGraphicFramePr>
          <p:cNvPr id="21508" name="Object 2"/>
          <p:cNvGraphicFramePr>
            <a:graphicFrameLocks noChangeAspect="1"/>
          </p:cNvGraphicFramePr>
          <p:nvPr/>
        </p:nvGraphicFramePr>
        <p:xfrm>
          <a:off x="2627313" y="1484313"/>
          <a:ext cx="59309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540000" imgH="431800" progId="Equation.3">
                  <p:embed/>
                </p:oleObj>
              </mc:Choice>
              <mc:Fallback>
                <p:oleObj name="公式" r:id="rId2" imgW="2540000" imgH="431800" progId="Equation.3">
                  <p:embed/>
                  <p:pic>
                    <p:nvPicPr>
                      <p:cNvPr id="2150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484313"/>
                        <a:ext cx="593090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09" name="图片 8" descr="高斯切比雪夫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429000"/>
            <a:ext cx="5976938" cy="32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ECC06E6-E9A4-47DE-9345-62C4932324CD}" type="slidenum">
              <a:rPr lang="zh-CN" altLang="en-US" smtClean="0"/>
              <a:pPr eaLnBrk="1" hangingPunct="1"/>
              <a:t>17</a:t>
            </a:fld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5148064" y="2775037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注意：这里的</a:t>
            </a:r>
            <a:r>
              <a:rPr lang="en-US" altLang="zh-CN" sz="2400" b="1" dirty="0">
                <a:solidFill>
                  <a:srgbClr val="FF0000"/>
                </a:solidFill>
              </a:rPr>
              <a:t>n</a:t>
            </a:r>
            <a:r>
              <a:rPr lang="zh-CN" altLang="en-US" sz="2400" b="1" dirty="0">
                <a:solidFill>
                  <a:srgbClr val="FF0000"/>
                </a:solidFill>
              </a:rPr>
              <a:t>是节点个数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7D2E1D6-6DB8-4D0D-BD7D-2548C81BA4E5}"/>
              </a:ext>
            </a:extLst>
          </p:cNvPr>
          <p:cNvCxnSpPr>
            <a:cxnSpLocks/>
          </p:cNvCxnSpPr>
          <p:nvPr/>
        </p:nvCxnSpPr>
        <p:spPr>
          <a:xfrm>
            <a:off x="2447293" y="5157192"/>
            <a:ext cx="284478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32D0ACE-A42E-4518-A0CD-C22836886F66}"/>
              </a:ext>
            </a:extLst>
          </p:cNvPr>
          <p:cNvCxnSpPr>
            <a:cxnSpLocks/>
          </p:cNvCxnSpPr>
          <p:nvPr/>
        </p:nvCxnSpPr>
        <p:spPr>
          <a:xfrm>
            <a:off x="5093507" y="4293096"/>
            <a:ext cx="440432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28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提示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什么时候使用高斯</a:t>
            </a:r>
            <a:r>
              <a:rPr lang="en-US" altLang="zh-CN"/>
              <a:t>-</a:t>
            </a:r>
            <a:r>
              <a:rPr lang="zh-CN" altLang="en-US"/>
              <a:t>切比雪夫求积公式？</a:t>
            </a:r>
            <a:endParaRPr lang="en-US" altLang="zh-CN"/>
          </a:p>
          <a:p>
            <a:pPr lvl="1"/>
            <a:r>
              <a:rPr lang="zh-CN" altLang="en-US"/>
              <a:t>当被积函数里正好有的</a:t>
            </a:r>
            <a:r>
              <a:rPr lang="el-GR" altLang="zh-CN" b="1" i="1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(x)</a:t>
            </a:r>
            <a:r>
              <a:rPr lang="zh-CN" altLang="en-US"/>
              <a:t>时候，如</a:t>
            </a:r>
            <a:r>
              <a:rPr lang="en-US" altLang="zh-CN"/>
              <a:t>P124</a:t>
            </a:r>
            <a:r>
              <a:rPr lang="zh-CN" altLang="en-US"/>
              <a:t>例</a:t>
            </a:r>
            <a:r>
              <a:rPr lang="en-US" altLang="zh-CN"/>
              <a:t>11</a:t>
            </a:r>
          </a:p>
          <a:p>
            <a:pPr lvl="1"/>
            <a:endParaRPr lang="en-US" altLang="zh-CN"/>
          </a:p>
          <a:p>
            <a:r>
              <a:rPr lang="zh-CN" altLang="en-US"/>
              <a:t>无穷区间的高斯求积公式</a:t>
            </a:r>
            <a:endParaRPr lang="en-US" altLang="zh-CN"/>
          </a:p>
          <a:p>
            <a:pPr lvl="1"/>
            <a:r>
              <a:rPr lang="zh-CN" altLang="en-US"/>
              <a:t>区间为</a:t>
            </a:r>
            <a:r>
              <a:rPr lang="en-US" altLang="zh-CN"/>
              <a:t>[0,+</a:t>
            </a:r>
            <a:r>
              <a:rPr lang="zh-CN" altLang="en-US"/>
              <a:t>∞</a:t>
            </a:r>
            <a:r>
              <a:rPr lang="en-US" altLang="zh-CN"/>
              <a:t>]</a:t>
            </a:r>
            <a:r>
              <a:rPr lang="zh-CN" altLang="en-US"/>
              <a:t>，权函数</a:t>
            </a:r>
            <a:r>
              <a:rPr lang="el-GR" altLang="zh-CN" b="1" i="1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(x)=e</a:t>
            </a:r>
            <a:r>
              <a:rPr lang="en-US" altLang="zh-CN" b="1" i="1" baseline="30000">
                <a:latin typeface="Times New Roman" pitchFamily="18" charset="0"/>
                <a:cs typeface="Times New Roman" pitchFamily="18" charset="0"/>
              </a:rPr>
              <a:t>-x</a:t>
            </a:r>
            <a:br>
              <a:rPr lang="en-US" altLang="zh-CN"/>
            </a:br>
            <a:r>
              <a:rPr lang="en-US" altLang="zh-CN"/>
              <a:t>——</a:t>
            </a:r>
            <a:r>
              <a:rPr lang="zh-CN" altLang="en-US"/>
              <a:t>高斯</a:t>
            </a:r>
            <a:r>
              <a:rPr lang="en-US" altLang="zh-CN"/>
              <a:t>-</a:t>
            </a:r>
            <a:r>
              <a:rPr lang="zh-CN" altLang="en-US"/>
              <a:t>拉盖尔求积公式</a:t>
            </a:r>
            <a:endParaRPr lang="en-US" altLang="zh-CN"/>
          </a:p>
          <a:p>
            <a:pPr lvl="1"/>
            <a:r>
              <a:rPr lang="zh-CN" altLang="en-US"/>
              <a:t>区间为</a:t>
            </a:r>
            <a:r>
              <a:rPr lang="en-US" altLang="zh-CN"/>
              <a:t>[-</a:t>
            </a:r>
            <a:r>
              <a:rPr lang="zh-CN" altLang="en-US"/>
              <a:t>∞</a:t>
            </a:r>
            <a:r>
              <a:rPr lang="en-US" altLang="zh-CN"/>
              <a:t>,+</a:t>
            </a:r>
            <a:r>
              <a:rPr lang="zh-CN" altLang="en-US"/>
              <a:t>∞</a:t>
            </a:r>
            <a:r>
              <a:rPr lang="en-US" altLang="zh-CN"/>
              <a:t>]</a:t>
            </a:r>
            <a:r>
              <a:rPr lang="zh-CN" altLang="en-US"/>
              <a:t> ，权函数</a:t>
            </a:r>
            <a:r>
              <a:rPr lang="el-GR" altLang="zh-CN" b="1" i="1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(x)=e</a:t>
            </a:r>
            <a:r>
              <a:rPr lang="en-US" altLang="zh-CN" b="1" i="1" baseline="30000">
                <a:latin typeface="Times New Roman" pitchFamily="18" charset="0"/>
                <a:cs typeface="Times New Roman" pitchFamily="18" charset="0"/>
              </a:rPr>
              <a:t>-x </a:t>
            </a:r>
            <a:r>
              <a:rPr lang="en-US" altLang="zh-CN" b="1" i="1" baseline="50000">
                <a:latin typeface="Times New Roman" pitchFamily="18" charset="0"/>
                <a:cs typeface="Times New Roman" pitchFamily="18" charset="0"/>
              </a:rPr>
              <a:t>2</a:t>
            </a:r>
            <a:br>
              <a:rPr lang="en-US" altLang="zh-CN"/>
            </a:br>
            <a:r>
              <a:rPr lang="en-US" altLang="zh-CN"/>
              <a:t>——</a:t>
            </a:r>
            <a:r>
              <a:rPr lang="zh-CN" altLang="en-US"/>
              <a:t>高斯</a:t>
            </a:r>
            <a:r>
              <a:rPr lang="en-US" altLang="zh-CN"/>
              <a:t>-</a:t>
            </a:r>
            <a:r>
              <a:rPr lang="zh-CN" altLang="en-US"/>
              <a:t>埃尔米特求积公式</a:t>
            </a:r>
          </a:p>
        </p:txBody>
      </p:sp>
      <p:pic>
        <p:nvPicPr>
          <p:cNvPr id="22532" name="Picture 3" descr="C:\Users\fifo\AppData\Local\Microsoft\Windows\Temporary Internet Files\Content.IE5\AA4E3DSJ\MC90029349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3573463"/>
            <a:ext cx="1200150" cy="177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BB8D81B-6F6A-4F04-88C1-5D680126E395}" type="slidenum">
              <a:rPr lang="zh-CN" altLang="en-US" smtClean="0"/>
              <a:pPr eaLnBrk="1" hangingPunct="1"/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多重积分</a:t>
            </a:r>
          </a:p>
        </p:txBody>
      </p:sp>
      <p:sp>
        <p:nvSpPr>
          <p:cNvPr id="23555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可以采用前述各种求积公式</a:t>
            </a:r>
            <a:endParaRPr lang="en-US" altLang="zh-CN"/>
          </a:p>
          <a:p>
            <a:pPr eaLnBrk="1" hangingPunct="1"/>
            <a:r>
              <a:rPr lang="zh-CN" altLang="en-US"/>
              <a:t>对多个自变量分别分区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自学</a:t>
            </a:r>
            <a:endParaRPr lang="en-US" altLang="zh-CN"/>
          </a:p>
          <a:p>
            <a:pPr eaLnBrk="1" hangingPunct="1"/>
            <a:r>
              <a:rPr lang="en-US" altLang="zh-CN"/>
              <a:t>P127</a:t>
            </a:r>
          </a:p>
          <a:p>
            <a:pPr eaLnBrk="1" hangingPunct="1"/>
            <a:r>
              <a:rPr lang="zh-CN" altLang="en-US"/>
              <a:t>例</a:t>
            </a:r>
            <a:r>
              <a:rPr lang="en-US" altLang="zh-CN"/>
              <a:t>14 </a:t>
            </a:r>
            <a:r>
              <a:rPr lang="zh-CN" altLang="en-US"/>
              <a:t>例</a:t>
            </a:r>
            <a:r>
              <a:rPr lang="en-US" altLang="zh-CN"/>
              <a:t>15</a:t>
            </a:r>
            <a:endParaRPr lang="zh-CN" altLang="en-US"/>
          </a:p>
        </p:txBody>
      </p:sp>
      <p:sp>
        <p:nvSpPr>
          <p:cNvPr id="2355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6516748-CE6C-4CAC-A1F4-5E81A9328ED7}" type="slidenum">
              <a:rPr lang="zh-CN" altLang="en-US" smtClean="0"/>
              <a:pPr eaLnBrk="1" hangingPunct="1"/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第四章 数值积分与数值微分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引言</a:t>
            </a:r>
          </a:p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牛顿</a:t>
            </a:r>
            <a:r>
              <a:rPr lang="en-US" altLang="zh-CN" dirty="0">
                <a:solidFill>
                  <a:schemeClr val="bg2"/>
                </a:solidFill>
              </a:rPr>
              <a:t>-</a:t>
            </a:r>
            <a:r>
              <a:rPr lang="zh-CN" altLang="en-US" dirty="0">
                <a:solidFill>
                  <a:schemeClr val="bg2"/>
                </a:solidFill>
              </a:rPr>
              <a:t>柯特斯求积公式</a:t>
            </a:r>
          </a:p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复化求积公式</a:t>
            </a:r>
          </a:p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龙贝格求积公式</a:t>
            </a:r>
            <a:endParaRPr lang="en-US" altLang="zh-CN" dirty="0">
              <a:solidFill>
                <a:schemeClr val="bg2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自适应积分方法</a:t>
            </a:r>
          </a:p>
          <a:p>
            <a:pPr eaLnBrk="1" hangingPunct="1"/>
            <a:r>
              <a:rPr lang="zh-CN" altLang="en-US" b="1" dirty="0">
                <a:solidFill>
                  <a:srgbClr val="7030A0"/>
                </a:solidFill>
              </a:rPr>
              <a:t>高斯求积公式（续）</a:t>
            </a:r>
            <a:endParaRPr lang="en-US" altLang="zh-CN" b="1" dirty="0">
              <a:solidFill>
                <a:srgbClr val="7030A0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多重积分</a:t>
            </a:r>
          </a:p>
          <a:p>
            <a:pPr eaLnBrk="1" hangingPunct="1"/>
            <a:r>
              <a:rPr lang="zh-CN" altLang="en-US" dirty="0"/>
              <a:t>数值微分</a:t>
            </a: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4575EFD-2A3A-4C8A-A765-4F87E9329511}" type="slidenum">
              <a:rPr lang="zh-CN" altLang="en-US" smtClean="0"/>
              <a:pPr eaLnBrk="1" hangingPunct="1"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第四章 数值积分与数值微分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引言</a:t>
            </a:r>
          </a:p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牛顿</a:t>
            </a:r>
            <a:r>
              <a:rPr lang="en-US" altLang="zh-CN" dirty="0">
                <a:solidFill>
                  <a:schemeClr val="bg2"/>
                </a:solidFill>
              </a:rPr>
              <a:t>-</a:t>
            </a:r>
            <a:r>
              <a:rPr lang="zh-CN" altLang="en-US" dirty="0">
                <a:solidFill>
                  <a:schemeClr val="bg2"/>
                </a:solidFill>
              </a:rPr>
              <a:t>柯特斯求积公式</a:t>
            </a:r>
          </a:p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复化求积公式</a:t>
            </a:r>
          </a:p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龙贝格求积公式</a:t>
            </a:r>
            <a:endParaRPr lang="en-US" altLang="zh-CN" dirty="0">
              <a:solidFill>
                <a:schemeClr val="bg2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自适应积分方法</a:t>
            </a:r>
          </a:p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高斯求积公式</a:t>
            </a:r>
            <a:endParaRPr lang="en-US" altLang="zh-CN" dirty="0">
              <a:solidFill>
                <a:schemeClr val="bg2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多重积分</a:t>
            </a:r>
          </a:p>
          <a:p>
            <a:pPr eaLnBrk="1" hangingPunct="1"/>
            <a:r>
              <a:rPr lang="zh-CN" altLang="en-US" b="1" dirty="0">
                <a:solidFill>
                  <a:srgbClr val="8E508E"/>
                </a:solidFill>
              </a:rPr>
              <a:t>数值微分</a:t>
            </a: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4575EFD-2A3A-4C8A-A765-4F87E9329511}" type="slidenum">
              <a:rPr lang="zh-CN" altLang="en-US" smtClean="0"/>
              <a:pPr eaLnBrk="1" hangingPunct="1"/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数值微分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/>
            <a:r>
              <a:rPr lang="zh-CN" altLang="en-US" dirty="0"/>
              <a:t>微分的定义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数值微分：</a:t>
            </a:r>
          </a:p>
          <a:p>
            <a:pPr lvl="1" eaLnBrk="1" hangingPunct="1"/>
            <a:r>
              <a:rPr lang="zh-CN" altLang="en-US" b="1" dirty="0"/>
              <a:t>当函数由</a:t>
            </a:r>
            <a:r>
              <a:rPr lang="zh-CN" altLang="en-US" b="1"/>
              <a:t>表格形式给出时</a:t>
            </a:r>
            <a:r>
              <a:rPr lang="zh-CN" altLang="en-US" b="1" dirty="0"/>
              <a:t>，如何确定函数在这些点上的导数或微商？</a:t>
            </a:r>
          </a:p>
        </p:txBody>
      </p:sp>
      <p:pic>
        <p:nvPicPr>
          <p:cNvPr id="24580" name="Picture 4" descr="微分定义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060575"/>
            <a:ext cx="74168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 descr="微分几何含义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2781300"/>
            <a:ext cx="207486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325C6E1-C74F-40EB-A1A7-A09316C7D61D}" type="slidenum">
              <a:rPr lang="zh-CN" altLang="en-US" smtClean="0"/>
              <a:pPr eaLnBrk="1" hangingPunct="1"/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几种常见的数值微分公式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4221163"/>
            <a:ext cx="8229600" cy="1909762"/>
          </a:xfrm>
        </p:spPr>
        <p:txBody>
          <a:bodyPr/>
          <a:lstStyle/>
          <a:p>
            <a:pPr eaLnBrk="1" hangingPunct="1"/>
            <a:r>
              <a:rPr lang="en-US" altLang="zh-CN" b="1" i="1">
                <a:latin typeface="Times New Roman" pitchFamily="18" charset="0"/>
              </a:rPr>
              <a:t>h</a:t>
            </a:r>
            <a:r>
              <a:rPr lang="zh-CN" altLang="en-US"/>
              <a:t>称为步长</a:t>
            </a:r>
          </a:p>
          <a:p>
            <a:pPr eaLnBrk="1" hangingPunct="1"/>
            <a:r>
              <a:rPr lang="zh-CN" altLang="en-US"/>
              <a:t>最后一种数值微分方法称为</a:t>
            </a:r>
            <a:r>
              <a:rPr lang="zh-CN" altLang="en-US" b="1">
                <a:solidFill>
                  <a:srgbClr val="FF0000"/>
                </a:solidFill>
              </a:rPr>
              <a:t>中点方法</a:t>
            </a:r>
            <a:r>
              <a:rPr lang="zh-CN" altLang="en-US"/>
              <a:t>，误差阶是</a:t>
            </a:r>
            <a:r>
              <a:rPr lang="en-US" altLang="zh-CN" b="1" i="1">
                <a:latin typeface="Times New Roman" pitchFamily="18" charset="0"/>
              </a:rPr>
              <a:t>O(h</a:t>
            </a:r>
            <a:r>
              <a:rPr lang="en-US" altLang="zh-CN" b="1" i="1" baseline="30000">
                <a:latin typeface="Times New Roman" pitchFamily="18" charset="0"/>
              </a:rPr>
              <a:t>2</a:t>
            </a:r>
            <a:r>
              <a:rPr lang="en-US" altLang="zh-CN" b="1" i="1"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25604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1908175" y="1268413"/>
          <a:ext cx="3916363" cy="280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01800" imgH="1219200" progId="Equation.3">
                  <p:embed/>
                </p:oleObj>
              </mc:Choice>
              <mc:Fallback>
                <p:oleObj name="公式" r:id="rId2" imgW="1701800" imgH="1219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268413"/>
                        <a:ext cx="3916363" cy="280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F0949FB-8B0D-4158-BB58-569FA854A848}" type="slidenum">
              <a:rPr lang="zh-CN" altLang="en-US" smtClean="0"/>
              <a:pPr eaLnBrk="1" hangingPunct="1"/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中点公式的步长选取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30725"/>
          </a:xfrm>
        </p:spPr>
        <p:txBody>
          <a:bodyPr/>
          <a:lstStyle/>
          <a:p>
            <a:pPr eaLnBrk="1" hangingPunct="1"/>
            <a:r>
              <a:rPr lang="zh-CN" altLang="en-US" sz="2800"/>
              <a:t>只考虑截断误差</a:t>
            </a:r>
          </a:p>
          <a:p>
            <a:pPr lvl="1" eaLnBrk="1" hangingPunct="1"/>
            <a:r>
              <a:rPr lang="en-US" altLang="zh-CN" sz="2300" b="1" i="1">
                <a:latin typeface="Times New Roman" pitchFamily="18" charset="0"/>
              </a:rPr>
              <a:t>h</a:t>
            </a:r>
            <a:r>
              <a:rPr lang="zh-CN" altLang="en-US" sz="2300"/>
              <a:t>越小越好</a:t>
            </a:r>
          </a:p>
          <a:p>
            <a:pPr eaLnBrk="1" hangingPunct="1"/>
            <a:r>
              <a:rPr lang="zh-CN" altLang="en-US" sz="2800"/>
              <a:t>再考察舍入误差</a:t>
            </a:r>
          </a:p>
          <a:p>
            <a:pPr lvl="1" eaLnBrk="1" hangingPunct="1"/>
            <a:r>
              <a:rPr lang="en-US" altLang="zh-CN" sz="2300" b="1" i="1">
                <a:latin typeface="Times New Roman" pitchFamily="18" charset="0"/>
              </a:rPr>
              <a:t>h</a:t>
            </a:r>
            <a:r>
              <a:rPr lang="zh-CN" altLang="en-US" sz="2300"/>
              <a:t>不宜太小</a:t>
            </a:r>
          </a:p>
          <a:p>
            <a:pPr eaLnBrk="1" hangingPunct="1"/>
            <a:r>
              <a:rPr lang="zh-CN" altLang="en-US" sz="2800"/>
              <a:t>示例</a:t>
            </a:r>
          </a:p>
          <a:p>
            <a:pPr lvl="1" eaLnBrk="1" hangingPunct="1"/>
            <a:endParaRPr lang="zh-CN" altLang="en-US" sz="2300"/>
          </a:p>
          <a:p>
            <a:pPr eaLnBrk="1" hangingPunct="1"/>
            <a:r>
              <a:rPr lang="zh-CN" altLang="en-US" sz="2800"/>
              <a:t>结论</a:t>
            </a:r>
          </a:p>
          <a:p>
            <a:pPr lvl="1" eaLnBrk="1" hangingPunct="1"/>
            <a:r>
              <a:rPr lang="zh-CN" altLang="en-US" sz="2300"/>
              <a:t>最优步长应为</a:t>
            </a:r>
          </a:p>
        </p:txBody>
      </p:sp>
      <p:graphicFrame>
        <p:nvGraphicFramePr>
          <p:cNvPr id="2662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042988" y="3984625"/>
          <a:ext cx="68421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822700" imgH="254000" progId="Equation.3">
                  <p:embed/>
                </p:oleObj>
              </mc:Choice>
              <mc:Fallback>
                <p:oleObj name="公式" r:id="rId2" imgW="38227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984625"/>
                        <a:ext cx="68421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331913" y="5373688"/>
          <a:ext cx="6480175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822700" imgH="850900" progId="Equation.3">
                  <p:embed/>
                </p:oleObj>
              </mc:Choice>
              <mc:Fallback>
                <p:oleObj name="公式" r:id="rId4" imgW="3822700" imgH="850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373688"/>
                        <a:ext cx="6480175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8"/>
          <p:cNvSpPr txBox="1">
            <a:spLocks noChangeArrowheads="1"/>
          </p:cNvSpPr>
          <p:nvPr/>
        </p:nvSpPr>
        <p:spPr bwMode="auto">
          <a:xfrm>
            <a:off x="1763713" y="3573463"/>
            <a:ext cx="936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CCCC00"/>
                </a:solidFill>
              </a:rPr>
              <a:t>mddl</a:t>
            </a:r>
          </a:p>
        </p:txBody>
      </p:sp>
      <p:sp>
        <p:nvSpPr>
          <p:cNvPr id="2663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63EDF24-94D7-4B4B-9232-7E8BE641C44C}" type="slidenum">
              <a:rPr lang="zh-CN" altLang="en-US" smtClean="0"/>
              <a:pPr eaLnBrk="1" hangingPunct="1"/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628775"/>
            <a:ext cx="7772400" cy="4467225"/>
          </a:xfrm>
        </p:spPr>
        <p:txBody>
          <a:bodyPr/>
          <a:lstStyle/>
          <a:p>
            <a:pPr eaLnBrk="1" hangingPunct="1"/>
            <a:r>
              <a:rPr lang="zh-CN" altLang="en-US"/>
              <a:t>自然很容易就会想到用插值</a:t>
            </a:r>
            <a:r>
              <a:rPr lang="zh-CN" altLang="en-US" b="1">
                <a:solidFill>
                  <a:srgbClr val="660066"/>
                </a:solidFill>
              </a:rPr>
              <a:t>多项式</a:t>
            </a:r>
            <a:r>
              <a:rPr lang="zh-CN" altLang="en-US"/>
              <a:t>或</a:t>
            </a:r>
            <a:r>
              <a:rPr lang="zh-CN" altLang="en-US" b="1">
                <a:solidFill>
                  <a:srgbClr val="660066"/>
                </a:solidFill>
              </a:rPr>
              <a:t>样条函数</a:t>
            </a:r>
            <a:r>
              <a:rPr lang="en-US" altLang="zh-CN" b="1" i="1">
                <a:latin typeface="Times New Roman" pitchFamily="18" charset="0"/>
              </a:rPr>
              <a:t>P(x)</a:t>
            </a:r>
            <a:r>
              <a:rPr lang="zh-CN" altLang="en-US"/>
              <a:t>的导数来近似代替原函数</a:t>
            </a:r>
            <a:r>
              <a:rPr lang="en-US" altLang="zh-CN" i="1">
                <a:latin typeface="Times New Roman" pitchFamily="18" charset="0"/>
              </a:rPr>
              <a:t>f(x)</a:t>
            </a:r>
            <a:r>
              <a:rPr lang="zh-CN" altLang="en-US"/>
              <a:t>的导数．即</a:t>
            </a:r>
          </a:p>
          <a:p>
            <a:pPr eaLnBrk="1" fontAlgn="t" hangingPunct="1">
              <a:buFont typeface="Wingdings" pitchFamily="2" charset="2"/>
              <a:buNone/>
            </a:pPr>
            <a:r>
              <a:rPr lang="zh-CN" altLang="en-US"/>
              <a:t>      </a:t>
            </a:r>
            <a:r>
              <a:rPr lang="en-US" altLang="zh-CN" b="1" i="1">
                <a:latin typeface="Times New Roman" pitchFamily="18" charset="0"/>
              </a:rPr>
              <a:t>f</a:t>
            </a:r>
            <a:r>
              <a:rPr lang="en-US" altLang="zh-CN" b="1" i="1" baseline="30000">
                <a:latin typeface="Times New Roman" pitchFamily="18" charset="0"/>
              </a:rPr>
              <a:t>(i)</a:t>
            </a:r>
            <a:r>
              <a:rPr lang="en-US" altLang="zh-CN" b="1" i="1">
                <a:latin typeface="Times New Roman" pitchFamily="18" charset="0"/>
              </a:rPr>
              <a:t>(x) </a:t>
            </a:r>
            <a:r>
              <a:rPr lang="en-US" altLang="zh-CN" b="1" i="1">
                <a:latin typeface="Times New Roman" pitchFamily="18" charset="0"/>
                <a:sym typeface="Euclid Symbol" pitchFamily="18" charset="2"/>
              </a:rPr>
              <a:t> P</a:t>
            </a:r>
            <a:r>
              <a:rPr lang="en-US" altLang="zh-CN" b="1" i="1" baseline="30000">
                <a:latin typeface="Times New Roman" pitchFamily="18" charset="0"/>
                <a:sym typeface="Euclid Symbol" pitchFamily="18" charset="2"/>
              </a:rPr>
              <a:t>(i)</a:t>
            </a:r>
            <a:r>
              <a:rPr lang="en-US" altLang="zh-CN" b="1" i="1">
                <a:latin typeface="Times New Roman" pitchFamily="18" charset="0"/>
                <a:sym typeface="Euclid Symbol" pitchFamily="18" charset="2"/>
              </a:rPr>
              <a:t>(x), i=1, 2, …</a:t>
            </a:r>
          </a:p>
          <a:p>
            <a:pPr eaLnBrk="1" hangingPunct="1"/>
            <a:r>
              <a:rPr lang="zh-CN" altLang="en-US">
                <a:sym typeface="Euclid Symbol" pitchFamily="18" charset="2"/>
              </a:rPr>
              <a:t>其中</a:t>
            </a:r>
            <a:r>
              <a:rPr lang="en-US" altLang="zh-CN" b="1" i="1">
                <a:latin typeface="Times New Roman" pitchFamily="18" charset="0"/>
                <a:sym typeface="Euclid Symbol" pitchFamily="18" charset="2"/>
              </a:rPr>
              <a:t>P(x)</a:t>
            </a:r>
            <a:r>
              <a:rPr lang="zh-CN" altLang="en-US">
                <a:sym typeface="Euclid Symbol" pitchFamily="18" charset="2"/>
              </a:rPr>
              <a:t>是</a:t>
            </a:r>
            <a:r>
              <a:rPr lang="zh-CN" altLang="en-US"/>
              <a:t>代数多项式或样条函数等．这里就</a:t>
            </a:r>
            <a:r>
              <a:rPr lang="en-US" altLang="zh-CN" b="1" i="1">
                <a:latin typeface="Times New Roman" pitchFamily="18" charset="0"/>
                <a:sym typeface="Euclid Symbol" pitchFamily="18" charset="2"/>
              </a:rPr>
              <a:t>P(x)</a:t>
            </a:r>
            <a:r>
              <a:rPr lang="zh-CN" altLang="en-US">
                <a:sym typeface="Euclid Symbol" pitchFamily="18" charset="2"/>
              </a:rPr>
              <a:t>是</a:t>
            </a:r>
            <a:r>
              <a:rPr lang="zh-CN" altLang="en-US">
                <a:solidFill>
                  <a:srgbClr val="FF0000"/>
                </a:solidFill>
              </a:rPr>
              <a:t>代数多项式</a:t>
            </a:r>
            <a:r>
              <a:rPr lang="zh-CN" altLang="en-US"/>
              <a:t>的情形介绍如何构造数值微分公式．</a:t>
            </a:r>
          </a:p>
          <a:p>
            <a:pPr eaLnBrk="1" hangingPunct="1"/>
            <a:r>
              <a:rPr lang="zh-CN" altLang="en-US"/>
              <a:t>以下我们给出公式推导：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如何确定连续区间的微分</a:t>
            </a:r>
          </a:p>
        </p:txBody>
      </p:sp>
      <p:sp>
        <p:nvSpPr>
          <p:cNvPr id="2765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043ADD2-F2E5-4411-8CE5-4B0191A9B9B4}" type="slidenum">
              <a:rPr lang="zh-CN" altLang="en-US" smtClean="0"/>
              <a:pPr eaLnBrk="1" hangingPunct="1"/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复习：插值</a:t>
            </a:r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484313"/>
            <a:ext cx="7920037" cy="5373687"/>
          </a:xfrm>
          <a:noFill/>
        </p:spPr>
      </p:pic>
      <p:sp>
        <p:nvSpPr>
          <p:cNvPr id="286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21989D3-9C6E-477E-87F6-EA4121119BC5}" type="slidenum">
              <a:rPr lang="zh-CN" altLang="en-US" smtClean="0"/>
              <a:pPr eaLnBrk="1" hangingPunct="1"/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4"/>
          <p:cNvGrpSpPr>
            <a:grpSpLocks/>
          </p:cNvGrpSpPr>
          <p:nvPr/>
        </p:nvGrpSpPr>
        <p:grpSpPr bwMode="auto">
          <a:xfrm>
            <a:off x="760413" y="1484313"/>
            <a:ext cx="7789085" cy="5045075"/>
            <a:chOff x="432" y="482"/>
            <a:chExt cx="5135" cy="3178"/>
          </a:xfrm>
        </p:grpSpPr>
        <p:pic>
          <p:nvPicPr>
            <p:cNvPr id="2970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482"/>
              <a:ext cx="4896" cy="3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2" name="Text Box 3"/>
            <p:cNvSpPr txBox="1">
              <a:spLocks noChangeArrowheads="1"/>
            </p:cNvSpPr>
            <p:nvPr/>
          </p:nvSpPr>
          <p:spPr bwMode="auto">
            <a:xfrm>
              <a:off x="4796" y="2072"/>
              <a:ext cx="771" cy="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5400" dirty="0"/>
                <a:t>*</a:t>
              </a:r>
            </a:p>
          </p:txBody>
        </p:sp>
      </p:grpSp>
      <p:sp>
        <p:nvSpPr>
          <p:cNvPr id="2969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误差推导</a:t>
            </a:r>
          </a:p>
        </p:txBody>
      </p:sp>
      <p:sp>
        <p:nvSpPr>
          <p:cNvPr id="297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1695F67-1BE9-4E13-9933-7AA89329D365}" type="slidenum">
              <a:rPr lang="zh-CN" altLang="en-US" smtClean="0"/>
              <a:pPr eaLnBrk="1" hangingPunct="1"/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7"/>
          <p:cNvGrpSpPr>
            <a:grpSpLocks/>
          </p:cNvGrpSpPr>
          <p:nvPr/>
        </p:nvGrpSpPr>
        <p:grpSpPr bwMode="auto">
          <a:xfrm>
            <a:off x="1044575" y="1628775"/>
            <a:ext cx="7488238" cy="5229225"/>
            <a:chOff x="658" y="1026"/>
            <a:chExt cx="4717" cy="3294"/>
          </a:xfrm>
        </p:grpSpPr>
        <p:pic>
          <p:nvPicPr>
            <p:cNvPr id="3072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" y="1026"/>
              <a:ext cx="4445" cy="3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6" name="Text Box 3"/>
            <p:cNvSpPr txBox="1">
              <a:spLocks noChangeArrowheads="1"/>
            </p:cNvSpPr>
            <p:nvPr/>
          </p:nvSpPr>
          <p:spPr bwMode="auto">
            <a:xfrm>
              <a:off x="4604" y="1570"/>
              <a:ext cx="771" cy="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5400" dirty="0"/>
                <a:t>**</a:t>
              </a:r>
            </a:p>
          </p:txBody>
        </p:sp>
        <p:pic>
          <p:nvPicPr>
            <p:cNvPr id="30727" name="Picture 5" descr="星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" y="2387"/>
              <a:ext cx="499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28" name="Picture 6" descr="星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8" y="3495"/>
              <a:ext cx="499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23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误差推导</a:t>
            </a:r>
          </a:p>
        </p:txBody>
      </p:sp>
      <p:sp>
        <p:nvSpPr>
          <p:cNvPr id="3072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7ED3358-A33A-43A6-B0C3-B3F26EE3F306}" type="slidenum">
              <a:rPr lang="zh-CN" altLang="en-US" smtClean="0"/>
              <a:pPr eaLnBrk="1" hangingPunct="1"/>
              <a:t>27</a:t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两点公式</a:t>
            </a:r>
          </a:p>
        </p:txBody>
      </p:sp>
      <p:graphicFrame>
        <p:nvGraphicFramePr>
          <p:cNvPr id="31747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619250" y="1484313"/>
          <a:ext cx="5832475" cy="516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844800" imgH="2616200" progId="Equation.3">
                  <p:embed/>
                </p:oleObj>
              </mc:Choice>
              <mc:Fallback>
                <p:oleObj name="公式" r:id="rId2" imgW="2844800" imgH="2616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484313"/>
                        <a:ext cx="5832475" cy="516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D470D83-F557-4B0D-BA76-B1452A5C8274}" type="slidenum">
              <a:rPr lang="zh-CN" altLang="en-US" smtClean="0"/>
              <a:pPr eaLnBrk="1" hangingPunct="1"/>
              <a:t>28</a:t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7772400" cy="792163"/>
          </a:xfrm>
        </p:spPr>
        <p:txBody>
          <a:bodyPr/>
          <a:lstStyle/>
          <a:p>
            <a:pPr eaLnBrk="1" hangingPunct="1"/>
            <a:r>
              <a:rPr lang="zh-CN" altLang="en-US"/>
              <a:t>三点公式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484313"/>
            <a:ext cx="7993062" cy="720725"/>
          </a:xfrm>
        </p:spPr>
        <p:txBody>
          <a:bodyPr/>
          <a:lstStyle/>
          <a:p>
            <a:pPr eaLnBrk="1" hangingPunct="1"/>
            <a:r>
              <a:rPr lang="zh-CN" altLang="en-US"/>
              <a:t>取</a:t>
            </a:r>
            <a:r>
              <a:rPr lang="en-US" altLang="zh-CN" b="1" i="1">
                <a:latin typeface="Times New Roman" pitchFamily="18" charset="0"/>
              </a:rPr>
              <a:t>n=2, x</a:t>
            </a:r>
            <a:r>
              <a:rPr lang="en-US" altLang="zh-CN" b="1" i="1" baseline="-25000">
                <a:latin typeface="Times New Roman" pitchFamily="18" charset="0"/>
              </a:rPr>
              <a:t>1</a:t>
            </a:r>
            <a:r>
              <a:rPr lang="en-US" altLang="zh-CN" b="1" i="1">
                <a:latin typeface="Times New Roman" pitchFamily="18" charset="0"/>
              </a:rPr>
              <a:t>-x</a:t>
            </a:r>
            <a:r>
              <a:rPr lang="en-US" altLang="zh-CN" b="1" i="1" baseline="-25000">
                <a:latin typeface="Times New Roman" pitchFamily="18" charset="0"/>
              </a:rPr>
              <a:t>0</a:t>
            </a:r>
            <a:r>
              <a:rPr lang="en-US" altLang="zh-CN" b="1" i="1">
                <a:latin typeface="Times New Roman" pitchFamily="18" charset="0"/>
              </a:rPr>
              <a:t> = x</a:t>
            </a:r>
            <a:r>
              <a:rPr lang="en-US" altLang="zh-CN" b="1" i="1" baseline="-25000">
                <a:latin typeface="Times New Roman" pitchFamily="18" charset="0"/>
              </a:rPr>
              <a:t>2</a:t>
            </a:r>
            <a:r>
              <a:rPr lang="en-US" altLang="zh-CN" b="1" i="1">
                <a:latin typeface="Times New Roman" pitchFamily="18" charset="0"/>
              </a:rPr>
              <a:t>-x</a:t>
            </a:r>
            <a:r>
              <a:rPr lang="en-US" altLang="zh-CN" b="1" i="1" baseline="-25000">
                <a:latin typeface="Times New Roman" pitchFamily="18" charset="0"/>
              </a:rPr>
              <a:t>1</a:t>
            </a:r>
            <a:r>
              <a:rPr lang="en-US" altLang="zh-CN" b="1" i="1">
                <a:latin typeface="Times New Roman" pitchFamily="18" charset="0"/>
              </a:rPr>
              <a:t> = h</a:t>
            </a:r>
            <a:r>
              <a:rPr lang="zh-CN" altLang="en-US"/>
              <a:t>时的数值微商公式</a:t>
            </a:r>
            <a:r>
              <a:rPr lang="en-US" altLang="zh-CN"/>
              <a:t>:</a:t>
            </a:r>
          </a:p>
        </p:txBody>
      </p:sp>
      <p:grpSp>
        <p:nvGrpSpPr>
          <p:cNvPr id="32772" name="Group 6"/>
          <p:cNvGrpSpPr>
            <a:grpSpLocks/>
          </p:cNvGrpSpPr>
          <p:nvPr/>
        </p:nvGrpSpPr>
        <p:grpSpPr bwMode="auto">
          <a:xfrm>
            <a:off x="1258888" y="2492375"/>
            <a:ext cx="6769100" cy="3448050"/>
            <a:chOff x="476" y="1616"/>
            <a:chExt cx="4264" cy="2172"/>
          </a:xfrm>
        </p:grpSpPr>
        <p:pic>
          <p:nvPicPr>
            <p:cNvPr id="3277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1616"/>
              <a:ext cx="4083" cy="2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5" name="Text Box 5"/>
            <p:cNvSpPr txBox="1">
              <a:spLocks noChangeArrowheads="1"/>
            </p:cNvSpPr>
            <p:nvPr/>
          </p:nvSpPr>
          <p:spPr bwMode="auto">
            <a:xfrm>
              <a:off x="476" y="1661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Times New Roman" pitchFamily="18" charset="0"/>
                </a:rPr>
                <a:t>由</a:t>
              </a:r>
            </a:p>
          </p:txBody>
        </p:sp>
      </p:grpSp>
      <p:sp>
        <p:nvSpPr>
          <p:cNvPr id="3277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C64A001-8A85-45BA-845F-B941661A0C29}" type="slidenum">
              <a:rPr lang="zh-CN" altLang="en-US" smtClean="0"/>
              <a:pPr eaLnBrk="1" hangingPunct="1"/>
              <a:t>29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复习：高斯型求积公式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557338"/>
            <a:ext cx="7993062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solidFill>
                  <a:srgbClr val="FF33CC"/>
                </a:solidFill>
              </a:rPr>
              <a:t>定义</a:t>
            </a:r>
            <a:r>
              <a:rPr lang="en-US" altLang="zh-CN" sz="2800">
                <a:solidFill>
                  <a:srgbClr val="FF33CC"/>
                </a:solidFill>
              </a:rPr>
              <a:t>4</a:t>
            </a:r>
            <a:r>
              <a:rPr lang="zh-CN" altLang="en-US" sz="2800"/>
              <a:t>　设具有</a:t>
            </a:r>
            <a:r>
              <a:rPr lang="en-US" altLang="zh-CN" sz="2800" b="1" i="1">
                <a:solidFill>
                  <a:srgbClr val="7030A0"/>
                </a:solidFill>
                <a:latin typeface="Times New Roman" pitchFamily="18" charset="0"/>
              </a:rPr>
              <a:t>n+1</a:t>
            </a:r>
            <a:r>
              <a:rPr lang="zh-CN" altLang="en-US" sz="2800"/>
              <a:t>个求积节点的插值型求积公式为</a:t>
            </a:r>
          </a:p>
          <a:p>
            <a:pPr eaLnBrk="1" hangingPunct="1">
              <a:lnSpc>
                <a:spcPct val="90000"/>
              </a:lnSpc>
            </a:pPr>
            <a:endParaRPr lang="zh-CN" altLang="en-US" sz="28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/>
              <a:t>　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/>
              <a:t>	其中</a:t>
            </a:r>
            <a:r>
              <a:rPr lang="zh-CN" altLang="en-US" sz="2800" b="1" i="1">
                <a:latin typeface="Times New Roman" pitchFamily="18" charset="0"/>
                <a:ea typeface="幼圆" pitchFamily="49" charset="-122"/>
                <a:sym typeface="Symbol" pitchFamily="18" charset="2"/>
              </a:rPr>
              <a:t></a:t>
            </a:r>
            <a:r>
              <a:rPr lang="en-US" altLang="zh-CN" sz="2800" b="1" i="1">
                <a:latin typeface="Times New Roman" pitchFamily="18" charset="0"/>
                <a:ea typeface="幼圆" pitchFamily="49" charset="-122"/>
                <a:sym typeface="Symbol" pitchFamily="18" charset="2"/>
              </a:rPr>
              <a:t>(x)</a:t>
            </a:r>
            <a:r>
              <a:rPr lang="zh-CN" altLang="en-US" sz="2800"/>
              <a:t>为</a:t>
            </a:r>
            <a:r>
              <a:rPr lang="en-US" altLang="zh-CN" sz="2800" b="1">
                <a:latin typeface="Times New Roman" pitchFamily="18" charset="0"/>
              </a:rPr>
              <a:t>[</a:t>
            </a:r>
            <a:r>
              <a:rPr lang="en-US" altLang="zh-CN" sz="2800" b="1" i="1">
                <a:latin typeface="Times New Roman" pitchFamily="18" charset="0"/>
              </a:rPr>
              <a:t>a, b</a:t>
            </a:r>
            <a:r>
              <a:rPr lang="en-US" altLang="zh-CN" sz="2800" b="1">
                <a:latin typeface="Times New Roman" pitchFamily="18" charset="0"/>
              </a:rPr>
              <a:t>]</a:t>
            </a:r>
            <a:r>
              <a:rPr lang="zh-CN" altLang="en-US" sz="2800"/>
              <a:t>上的权函数，求积系数为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/>
              <a:t>　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/>
              <a:t>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/>
              <a:t>	若求积公式</a:t>
            </a:r>
            <a:r>
              <a:rPr lang="en-US" altLang="zh-CN" sz="2800"/>
              <a:t>(5.1)</a:t>
            </a:r>
            <a:r>
              <a:rPr lang="zh-CN" altLang="en-US" sz="2800"/>
              <a:t>的代数精度至少为</a:t>
            </a:r>
            <a:r>
              <a:rPr lang="en-US" altLang="zh-CN" sz="2800" b="1" i="1">
                <a:solidFill>
                  <a:srgbClr val="7030A0"/>
                </a:solidFill>
                <a:latin typeface="Times New Roman" pitchFamily="18" charset="0"/>
              </a:rPr>
              <a:t>2n+1</a:t>
            </a:r>
            <a:r>
              <a:rPr lang="zh-CN" altLang="en-US" sz="2800"/>
              <a:t>次，则称该公式为</a:t>
            </a:r>
            <a:r>
              <a:rPr lang="zh-CN" altLang="en-US" sz="2800" b="1">
                <a:solidFill>
                  <a:srgbClr val="FF0000"/>
                </a:solidFill>
              </a:rPr>
              <a:t>高斯型求积公式</a:t>
            </a:r>
            <a:r>
              <a:rPr lang="zh-CN" altLang="en-US" sz="2800"/>
              <a:t>．这时，求积节点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 i="1" baseline="-25000">
                <a:latin typeface="Times New Roman" pitchFamily="18" charset="0"/>
              </a:rPr>
              <a:t>k</a:t>
            </a:r>
            <a:r>
              <a:rPr lang="zh-CN" altLang="en-US" sz="2800"/>
              <a:t>称为</a:t>
            </a:r>
            <a:r>
              <a:rPr lang="zh-CN" altLang="en-US" sz="2800" b="1">
                <a:solidFill>
                  <a:srgbClr val="FF0000"/>
                </a:solidFill>
              </a:rPr>
              <a:t>高斯型节点</a:t>
            </a:r>
            <a:r>
              <a:rPr lang="zh-CN" altLang="en-US" sz="2800"/>
              <a:t>．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900113" y="3933825"/>
          <a:ext cx="648017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59600" imgH="1206500" progId="Equation.DSMT4">
                  <p:embed/>
                </p:oleObj>
              </mc:Choice>
              <mc:Fallback>
                <p:oleObj name="Equation" r:id="rId2" imgW="6959600" imgH="1206500" progId="Equation.DSMT4">
                  <p:embed/>
                  <p:pic>
                    <p:nvPicPr>
                      <p:cNvPr id="8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933825"/>
                        <a:ext cx="648017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2051050" y="2060575"/>
          <a:ext cx="371157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05200" imgH="838200" progId="Equation.DSMT4">
                  <p:embed/>
                </p:oleObj>
              </mc:Choice>
              <mc:Fallback>
                <p:oleObj name="Equation" r:id="rId4" imgW="3505200" imgH="838200" progId="Equation.DSMT4">
                  <p:embed/>
                  <p:pic>
                    <p:nvPicPr>
                      <p:cNvPr id="81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060575"/>
                        <a:ext cx="3711575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6804025" y="2205038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itchFamily="18" charset="0"/>
              </a:rPr>
              <a:t>(5.1)</a:t>
            </a:r>
          </a:p>
        </p:txBody>
      </p:sp>
      <p:pic>
        <p:nvPicPr>
          <p:cNvPr id="8199" name="Picture 7" descr="C:\Documents and Settings\fifo\Local Settings\Temporary Internet Files\Content.IE5\N7SDULJR\MCj03496480000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913" y="4873625"/>
            <a:ext cx="4572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5DA97D3-B232-4524-B46B-D01DE9429BE4}" type="slidenum">
              <a:rPr lang="zh-CN" altLang="en-US" smtClean="0"/>
              <a:pPr eaLnBrk="1" hangingPunct="1"/>
              <a:t>3</a:t>
            </a:fld>
            <a:endParaRPr lang="en-US" altLang="zh-CN"/>
          </a:p>
        </p:txBody>
      </p:sp>
      <p:cxnSp>
        <p:nvCxnSpPr>
          <p:cNvPr id="3" name="直接连接符 2"/>
          <p:cNvCxnSpPr/>
          <p:nvPr/>
        </p:nvCxnSpPr>
        <p:spPr>
          <a:xfrm>
            <a:off x="2411760" y="2708920"/>
            <a:ext cx="57606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F646423-0CA9-4FB7-8B12-D5293B29DE12}"/>
              </a:ext>
            </a:extLst>
          </p:cNvPr>
          <p:cNvCxnSpPr/>
          <p:nvPr/>
        </p:nvCxnSpPr>
        <p:spPr>
          <a:xfrm>
            <a:off x="1717494" y="4554654"/>
            <a:ext cx="57606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641475"/>
          </a:xfrm>
        </p:spPr>
        <p:txBody>
          <a:bodyPr/>
          <a:lstStyle/>
          <a:p>
            <a:pPr eaLnBrk="1" hangingPunct="1"/>
            <a:r>
              <a:rPr lang="zh-CN" altLang="en-US" sz="2500" b="1"/>
              <a:t>由上式和 </a:t>
            </a:r>
            <a:r>
              <a:rPr lang="en-US" altLang="zh-CN" sz="2500" b="1"/>
              <a:t>       </a:t>
            </a:r>
            <a:r>
              <a:rPr lang="zh-CN" altLang="en-US" sz="2500" b="1"/>
              <a:t>分别得</a:t>
            </a:r>
          </a:p>
        </p:txBody>
      </p:sp>
      <p:grpSp>
        <p:nvGrpSpPr>
          <p:cNvPr id="33795" name="Group 7"/>
          <p:cNvGrpSpPr>
            <a:grpSpLocks/>
          </p:cNvGrpSpPr>
          <p:nvPr/>
        </p:nvGrpSpPr>
        <p:grpSpPr bwMode="auto">
          <a:xfrm>
            <a:off x="393700" y="1439863"/>
            <a:ext cx="5834063" cy="5373687"/>
            <a:chOff x="248" y="935"/>
            <a:chExt cx="2677" cy="2787"/>
          </a:xfrm>
        </p:grpSpPr>
        <p:pic>
          <p:nvPicPr>
            <p:cNvPr id="3379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625"/>
            <a:stretch>
              <a:fillRect/>
            </a:stretch>
          </p:blipFill>
          <p:spPr bwMode="auto">
            <a:xfrm>
              <a:off x="839" y="935"/>
              <a:ext cx="1996" cy="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00" name="Picture 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07" r="22107"/>
            <a:stretch>
              <a:fillRect/>
            </a:stretch>
          </p:blipFill>
          <p:spPr bwMode="auto">
            <a:xfrm>
              <a:off x="248" y="1706"/>
              <a:ext cx="2677" cy="2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7380288" y="2659063"/>
            <a:ext cx="98742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</a:rPr>
              <a:t>此为 </a:t>
            </a:r>
          </a:p>
          <a:p>
            <a:pPr eaLnBrk="1" hangingPunct="1"/>
            <a:r>
              <a:rPr lang="zh-CN" altLang="en-US" sz="2800" b="1">
                <a:latin typeface="Times New Roman" pitchFamily="18" charset="0"/>
              </a:rPr>
              <a:t>三点 </a:t>
            </a:r>
          </a:p>
          <a:p>
            <a:pPr eaLnBrk="1" hangingPunct="1"/>
            <a:r>
              <a:rPr lang="zh-CN" altLang="en-US" sz="2800" b="1">
                <a:latin typeface="Times New Roman" pitchFamily="18" charset="0"/>
              </a:rPr>
              <a:t>公式 </a:t>
            </a:r>
          </a:p>
        </p:txBody>
      </p:sp>
      <p:pic>
        <p:nvPicPr>
          <p:cNvPr id="33797" name="Picture 6" descr="星星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846138"/>
            <a:ext cx="8651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168810F-0CB6-4D72-805F-9634DCE71B8B}" type="slidenum">
              <a:rPr lang="zh-CN" altLang="en-US" smtClean="0"/>
              <a:pPr eaLnBrk="1" hangingPunct="1"/>
              <a:t>30</a:t>
            </a:fld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538662"/>
          </a:xfrm>
        </p:spPr>
        <p:txBody>
          <a:bodyPr/>
          <a:lstStyle/>
          <a:p>
            <a:pPr eaLnBrk="1" hangingPunct="1"/>
            <a:r>
              <a:rPr lang="zh-CN" altLang="en-US" dirty="0"/>
              <a:t>若对</a:t>
            </a:r>
          </a:p>
          <a:p>
            <a:pPr eaLnBrk="1" hangingPunct="1"/>
            <a:endParaRPr lang="zh-CN" altLang="en-US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　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	</a:t>
            </a:r>
            <a:endParaRPr lang="en-US" altLang="zh-CN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二阶导数的误差公式：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/>
          </a:p>
          <a:p>
            <a:pPr eaLnBrk="1" hangingPunct="1">
              <a:buFont typeface="Wingdings" pitchFamily="2" charset="2"/>
              <a:buNone/>
            </a:pPr>
            <a:endParaRPr lang="zh-CN" altLang="en-US" dirty="0"/>
          </a:p>
          <a:p>
            <a:pPr eaLnBrk="1" hangingPunct="1">
              <a:buFont typeface="Wingdings" pitchFamily="2" charset="2"/>
              <a:buNone/>
            </a:pPr>
            <a:endParaRPr lang="zh-CN" altLang="en-US" dirty="0"/>
          </a:p>
          <a:p>
            <a:pPr eaLnBrk="1" hangingPunct="1">
              <a:buFont typeface="Wingdings" pitchFamily="2" charset="2"/>
              <a:buNone/>
            </a:pPr>
            <a:endParaRPr lang="zh-CN" altLang="en-US" dirty="0"/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632912"/>
              </p:ext>
            </p:extLst>
          </p:nvPr>
        </p:nvGraphicFramePr>
        <p:xfrm>
          <a:off x="3635896" y="3013580"/>
          <a:ext cx="35941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94100" imgH="800100" progId="Equation.DSMT4">
                  <p:embed/>
                </p:oleObj>
              </mc:Choice>
              <mc:Fallback>
                <p:oleObj name="Equation" r:id="rId2" imgW="3594100" imgH="800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3013580"/>
                        <a:ext cx="35941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338253"/>
              </p:ext>
            </p:extLst>
          </p:nvPr>
        </p:nvGraphicFramePr>
        <p:xfrm>
          <a:off x="3203848" y="4737100"/>
          <a:ext cx="293370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33700" imgH="2006600" progId="Equation.DSMT4">
                  <p:embed/>
                </p:oleObj>
              </mc:Choice>
              <mc:Fallback>
                <p:oleObj name="Equation" r:id="rId4" imgW="2933700" imgH="2006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4737100"/>
                        <a:ext cx="2933700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Rectangle 5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二阶导</a:t>
            </a:r>
          </a:p>
        </p:txBody>
      </p:sp>
      <p:sp>
        <p:nvSpPr>
          <p:cNvPr id="3482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11AA144-D3C1-4A43-ADD1-55DC12C448E6}" type="slidenum">
              <a:rPr lang="zh-CN" altLang="en-US" smtClean="0"/>
              <a:pPr eaLnBrk="1" hangingPunct="1"/>
              <a:t>31</a:t>
            </a:fld>
            <a:endParaRPr lang="en-US" altLang="zh-CN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9" t="55011"/>
          <a:stretch/>
        </p:blipFill>
        <p:spPr bwMode="auto">
          <a:xfrm>
            <a:off x="2217918" y="1417276"/>
            <a:ext cx="5565960" cy="155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090587" y="3165009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itchFamily="18" charset="0"/>
              </a:rPr>
              <a:t>再求导可得：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用外推法求数值微商</a:t>
            </a:r>
          </a:p>
        </p:txBody>
      </p:sp>
      <p:graphicFrame>
        <p:nvGraphicFramePr>
          <p:cNvPr id="35843" name="Object 4"/>
          <p:cNvGraphicFramePr>
            <a:graphicFrameLocks noChangeAspect="1"/>
          </p:cNvGraphicFramePr>
          <p:nvPr/>
        </p:nvGraphicFramePr>
        <p:xfrm>
          <a:off x="900113" y="2276475"/>
          <a:ext cx="7345362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88100" imgH="2819400" progId="Equation.DSMT4">
                  <p:embed/>
                </p:oleObj>
              </mc:Choice>
              <mc:Fallback>
                <p:oleObj name="Equation" r:id="rId2" imgW="6388100" imgH="281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276475"/>
                        <a:ext cx="7345362" cy="338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0" y="3933056"/>
            <a:ext cx="8964613" cy="2808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5845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45794485"/>
              </p:ext>
            </p:extLst>
          </p:nvPr>
        </p:nvGraphicFramePr>
        <p:xfrm>
          <a:off x="827088" y="4194175"/>
          <a:ext cx="7488237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520880" imgH="1117440" progId="Equation.3">
                  <p:embed/>
                </p:oleObj>
              </mc:Choice>
              <mc:Fallback>
                <p:oleObj name="公式" r:id="rId4" imgW="4520880" imgH="11174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194175"/>
                        <a:ext cx="7488237" cy="185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D8CB616-D2FF-4F49-8059-E300440409C6}" type="slidenum">
              <a:rPr lang="zh-CN" altLang="en-US" smtClean="0"/>
              <a:pPr eaLnBrk="1" hangingPunct="1"/>
              <a:t>32</a:t>
            </a:fld>
            <a:endParaRPr lang="en-US" altLang="zh-CN"/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4924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注意到如下的泰勒公式</a:t>
            </a:r>
          </a:p>
          <a:p>
            <a:pPr eaLnBrk="1" hangingPunct="1">
              <a:lnSpc>
                <a:spcPct val="90000"/>
              </a:lnSpc>
            </a:pPr>
            <a:endParaRPr lang="zh-CN" altLang="en-US" sz="2800" b="1" dirty="0"/>
          </a:p>
          <a:p>
            <a:pPr eaLnBrk="1" hangingPunct="1">
              <a:lnSpc>
                <a:spcPct val="90000"/>
              </a:lnSpc>
            </a:pPr>
            <a:endParaRPr lang="zh-CN" altLang="en-US" sz="2800" b="1" dirty="0"/>
          </a:p>
          <a:p>
            <a:pPr eaLnBrk="1" hangingPunct="1">
              <a:lnSpc>
                <a:spcPct val="90000"/>
              </a:lnSpc>
            </a:pPr>
            <a:endParaRPr lang="zh-CN" altLang="en-US" sz="2800" b="1" dirty="0"/>
          </a:p>
          <a:p>
            <a:pPr eaLnBrk="1" hangingPunct="1">
              <a:lnSpc>
                <a:spcPct val="90000"/>
              </a:lnSpc>
            </a:pPr>
            <a:endParaRPr lang="zh-CN" altLang="en-US" sz="2800" b="1" dirty="0"/>
          </a:p>
          <a:p>
            <a:pPr eaLnBrk="1" hangingPunct="1">
              <a:lnSpc>
                <a:spcPct val="90000"/>
              </a:lnSpc>
            </a:pPr>
            <a:endParaRPr lang="zh-CN" altLang="en-US" sz="2800" b="1" dirty="0"/>
          </a:p>
          <a:p>
            <a:pPr eaLnBrk="1" hangingPunct="1">
              <a:lnSpc>
                <a:spcPct val="90000"/>
              </a:lnSpc>
            </a:pPr>
            <a:endParaRPr lang="zh-CN" altLang="en-US" sz="2800" b="1" dirty="0"/>
          </a:p>
          <a:p>
            <a:pPr eaLnBrk="1" hangingPunct="1">
              <a:lnSpc>
                <a:spcPct val="90000"/>
              </a:lnSpc>
            </a:pPr>
            <a:endParaRPr lang="zh-CN" altLang="en-US" sz="28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/>
              <a:t>			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/>
              <a:t>					                             </a:t>
            </a:r>
            <a:r>
              <a:rPr lang="zh-CN" altLang="en-US" sz="2800" b="1" dirty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B6A879E7-3965-E89B-4F9D-4E8DE648C01D}"/>
              </a:ext>
            </a:extLst>
          </p:cNvPr>
          <p:cNvSpPr/>
          <p:nvPr/>
        </p:nvSpPr>
        <p:spPr>
          <a:xfrm>
            <a:off x="4200671" y="5683603"/>
            <a:ext cx="144016" cy="182562"/>
          </a:xfrm>
          <a:prstGeom prst="ellipse">
            <a:avLst/>
          </a:prstGeom>
          <a:noFill/>
          <a:ln>
            <a:solidFill>
              <a:srgbClr val="DE00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BB1DE42-D8CC-7BA8-EB9B-12AC61CCE015}"/>
              </a:ext>
            </a:extLst>
          </p:cNvPr>
          <p:cNvSpPr/>
          <p:nvPr/>
        </p:nvSpPr>
        <p:spPr>
          <a:xfrm>
            <a:off x="5030405" y="5689247"/>
            <a:ext cx="144016" cy="182562"/>
          </a:xfrm>
          <a:prstGeom prst="ellipse">
            <a:avLst/>
          </a:prstGeom>
          <a:noFill/>
          <a:ln>
            <a:solidFill>
              <a:srgbClr val="DE00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ChangeArrowheads="1"/>
          </p:cNvSpPr>
          <p:nvPr/>
        </p:nvSpPr>
        <p:spPr bwMode="auto">
          <a:xfrm>
            <a:off x="468313" y="1557338"/>
            <a:ext cx="7993062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zh-CN" altLang="en-US" sz="2800">
                <a:solidFill>
                  <a:srgbClr val="FF0000"/>
                </a:solidFill>
                <a:sym typeface="Wingdings" pitchFamily="2" charset="2"/>
              </a:rPr>
              <a:t></a:t>
            </a:r>
            <a:r>
              <a:rPr lang="zh-CN" altLang="en-US" sz="3200"/>
              <a:t>正好适合李查逊外推法的公式．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endParaRPr lang="en-US" altLang="zh-CN" sz="320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endParaRPr lang="en-US" altLang="zh-CN" sz="320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zh-CN" altLang="en-US" sz="2800"/>
              <a:t>由此说明，李查逊外推法不仅可用于数值积分，还可以用于数值微分．相关内容</a:t>
            </a:r>
            <a:r>
              <a:rPr lang="zh-CN" altLang="en-US" sz="2800">
                <a:solidFill>
                  <a:srgbClr val="FF0000"/>
                </a:solidFill>
              </a:rPr>
              <a:t>自学</a:t>
            </a:r>
            <a:r>
              <a:rPr lang="en-US" altLang="zh-CN" sz="2800"/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zh-CN" altLang="en-US" sz="2800"/>
              <a:t>注意：外推次数</a:t>
            </a:r>
            <a:r>
              <a:rPr lang="en-US" altLang="zh-CN" sz="2800" b="1" i="1">
                <a:latin typeface="Times New Roman" pitchFamily="18" charset="0"/>
              </a:rPr>
              <a:t>m</a:t>
            </a:r>
            <a:r>
              <a:rPr lang="zh-CN" altLang="en-US" sz="2800"/>
              <a:t>也只能选取适当的，不可太大．</a:t>
            </a:r>
            <a:r>
              <a:rPr lang="en-US" altLang="zh-CN" sz="2800" b="1" i="1">
                <a:latin typeface="Times New Roman" pitchFamily="18" charset="0"/>
              </a:rPr>
              <a:t>m</a:t>
            </a:r>
            <a:r>
              <a:rPr lang="zh-CN" altLang="en-US" sz="2800"/>
              <a:t>越大，可保证截断误差越小，但太大的</a:t>
            </a:r>
            <a:r>
              <a:rPr lang="en-US" altLang="zh-CN" sz="2800" b="1" i="1">
                <a:latin typeface="Times New Roman" pitchFamily="18" charset="0"/>
              </a:rPr>
              <a:t>m</a:t>
            </a:r>
            <a:r>
              <a:rPr lang="zh-CN" altLang="en-US" sz="2800"/>
              <a:t>会使步长太小，从而增加舍入误差．</a:t>
            </a:r>
            <a:endParaRPr lang="en-US" altLang="zh-CN" sz="2800"/>
          </a:p>
        </p:txBody>
      </p:sp>
      <p:sp>
        <p:nvSpPr>
          <p:cNvPr id="36867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外推</a:t>
            </a:r>
          </a:p>
        </p:txBody>
      </p:sp>
      <p:graphicFrame>
        <p:nvGraphicFramePr>
          <p:cNvPr id="36868" name="Object 6"/>
          <p:cNvGraphicFramePr>
            <a:graphicFrameLocks noGrp="1" noChangeAspect="1"/>
          </p:cNvGraphicFramePr>
          <p:nvPr>
            <p:ph idx="4294967295"/>
          </p:nvPr>
        </p:nvGraphicFramePr>
        <p:xfrm>
          <a:off x="1116013" y="2133600"/>
          <a:ext cx="60960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162300" imgH="571500" progId="Equation.3">
                  <p:embed/>
                </p:oleObj>
              </mc:Choice>
              <mc:Fallback>
                <p:oleObj name="公式" r:id="rId2" imgW="3162300" imgH="571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133600"/>
                        <a:ext cx="609600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932BF66-3BDA-4D0B-A8FE-20760594BCD9}" type="slidenum">
              <a:rPr lang="zh-CN" altLang="en-US" smtClean="0"/>
              <a:pPr eaLnBrk="1" hangingPunct="1"/>
              <a:t>33</a:t>
            </a:fld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习题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2060849"/>
                <a:ext cx="7772400" cy="4320902"/>
              </a:xfrm>
            </p:spPr>
            <p:txBody>
              <a:bodyPr/>
              <a:lstStyle/>
              <a:p>
                <a:pPr eaLnBrk="1" hangingPunct="1"/>
                <a:r>
                  <a:rPr lang="en-US" altLang="zh-CN" dirty="0"/>
                  <a:t>P136-137</a:t>
                </a:r>
              </a:p>
              <a:p>
                <a:pPr marL="457200" lvl="1" indent="0" eaLnBrk="1" hangingPunct="1">
                  <a:buNone/>
                </a:pPr>
                <a:r>
                  <a:rPr lang="en-US" altLang="zh-CN" dirty="0"/>
                  <a:t>11.</a:t>
                </a:r>
                <a:r>
                  <a:rPr lang="zh-CN" altLang="en-US" dirty="0"/>
                  <a:t>用</a:t>
                </a:r>
                <a:r>
                  <a:rPr lang="en-US" altLang="zh-CN" dirty="0"/>
                  <a:t>n=2,3</a:t>
                </a:r>
                <a:r>
                  <a:rPr lang="zh-CN" altLang="en-US" dirty="0"/>
                  <a:t>的高斯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勒让德公式计算积分</a:t>
                </a:r>
                <a:endParaRPr lang="en-US" altLang="zh-CN" dirty="0"/>
              </a:p>
              <a:p>
                <a:pPr marL="457200" lvl="1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𝑠𝑖𝑛𝑥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altLang="zh-CN" dirty="0"/>
              </a:p>
              <a:p>
                <a:pPr lvl="1" eaLnBrk="1" hangingPunct="1"/>
                <a:endParaRPr lang="en-US" altLang="zh-CN" dirty="0"/>
              </a:p>
              <a:p>
                <a:pPr marL="457200" lvl="1" indent="0" eaLnBrk="1" hangingPunct="1">
                  <a:buNone/>
                </a:pPr>
                <a:r>
                  <a:rPr lang="en-US" altLang="zh-CN" dirty="0"/>
                  <a:t>18.</a:t>
                </a:r>
                <a:r>
                  <a:rPr lang="zh-CN" altLang="en-US" dirty="0"/>
                  <a:t>（只做三点公式）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78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2060849"/>
                <a:ext cx="7772400" cy="4320902"/>
              </a:xfrm>
              <a:blipFill>
                <a:blip r:embed="rId2"/>
                <a:stretch>
                  <a:fillRect l="-1804" t="-1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244E777-3067-4706-A963-D4A2CB0079E3}" type="slidenum">
              <a:rPr lang="zh-CN" altLang="en-US" smtClean="0"/>
              <a:pPr eaLnBrk="1" hangingPunct="1"/>
              <a:t>34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复习：高斯点的要求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7050" cy="4530725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chemeClr val="folHlink"/>
                </a:solidFill>
              </a:rPr>
              <a:t>定理</a:t>
            </a:r>
            <a:r>
              <a:rPr lang="en-US" altLang="zh-CN" sz="2800">
                <a:solidFill>
                  <a:schemeClr val="folHlink"/>
                </a:solidFill>
              </a:rPr>
              <a:t>5</a:t>
            </a:r>
            <a:r>
              <a:rPr lang="zh-CN" altLang="en-US" sz="2800"/>
              <a:t>　具有</a:t>
            </a:r>
            <a:r>
              <a:rPr lang="en-US" altLang="zh-CN" sz="2800" b="1" i="1">
                <a:latin typeface="Times New Roman" pitchFamily="18" charset="0"/>
              </a:rPr>
              <a:t>n+1</a:t>
            </a:r>
            <a:r>
              <a:rPr lang="zh-CN" altLang="en-US" sz="2800"/>
              <a:t>个求积节点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 i="1" baseline="-25000">
                <a:latin typeface="Times New Roman" pitchFamily="18" charset="0"/>
              </a:rPr>
              <a:t>k</a:t>
            </a:r>
            <a:r>
              <a:rPr lang="zh-CN" altLang="en-US" sz="2800"/>
              <a:t>的插值型求积公式</a:t>
            </a:r>
            <a:r>
              <a:rPr lang="en-US" altLang="zh-CN" sz="2800"/>
              <a:t>(5.1)</a:t>
            </a:r>
            <a:r>
              <a:rPr lang="zh-CN" altLang="en-US" sz="2800"/>
              <a:t>是高斯型求积公式的</a:t>
            </a:r>
            <a:r>
              <a:rPr lang="zh-CN" altLang="en-US" sz="2800" b="1">
                <a:solidFill>
                  <a:srgbClr val="7030A0"/>
                </a:solidFill>
              </a:rPr>
              <a:t>充要条件</a:t>
            </a:r>
            <a:r>
              <a:rPr lang="zh-CN" altLang="en-US" sz="2800"/>
              <a:t>是</a:t>
            </a:r>
            <a:r>
              <a:rPr lang="en-US" altLang="zh-CN" sz="2800"/>
              <a:t>:</a:t>
            </a:r>
          </a:p>
          <a:p>
            <a:pPr eaLnBrk="1" hangingPunct="1"/>
            <a:endParaRPr lang="en-US" altLang="zh-CN" sz="2800"/>
          </a:p>
          <a:p>
            <a:pPr eaLnBrk="1" hangingPunct="1"/>
            <a:endParaRPr lang="en-US" altLang="zh-CN" sz="2800"/>
          </a:p>
          <a:p>
            <a:pPr eaLnBrk="1" hangingPunct="1"/>
            <a:endParaRPr lang="en-US" altLang="zh-CN" sz="2800"/>
          </a:p>
          <a:p>
            <a:pPr eaLnBrk="1" hangingPunct="1"/>
            <a:endParaRPr lang="zh-CN" altLang="en-US" sz="2800"/>
          </a:p>
          <a:p>
            <a:pPr eaLnBrk="1" hangingPunct="1"/>
            <a:r>
              <a:rPr lang="zh-CN" altLang="en-US" sz="2800"/>
              <a:t>即以这些积分（插值）节点为零点的多项式与次数不超过</a:t>
            </a:r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zh-CN" altLang="en-US" sz="2800"/>
              <a:t>的多项式</a:t>
            </a:r>
            <a:r>
              <a:rPr lang="en-US" altLang="zh-CN" sz="2800" b="1" i="1">
                <a:latin typeface="Times New Roman" pitchFamily="18" charset="0"/>
              </a:rPr>
              <a:t>P(x)</a:t>
            </a:r>
            <a:r>
              <a:rPr lang="zh-CN" altLang="en-US" sz="2800"/>
              <a:t>均</a:t>
            </a:r>
            <a:r>
              <a:rPr lang="zh-CN" altLang="en-US" sz="2800" b="1">
                <a:solidFill>
                  <a:srgbClr val="FF0000"/>
                </a:solidFill>
              </a:rPr>
              <a:t>正交</a:t>
            </a:r>
            <a:r>
              <a:rPr lang="zh-CN" altLang="en-US" sz="2800"/>
              <a:t>．</a:t>
            </a:r>
          </a:p>
        </p:txBody>
      </p:sp>
      <p:graphicFrame>
        <p:nvGraphicFramePr>
          <p:cNvPr id="1024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116013" y="2565400"/>
          <a:ext cx="5832475" cy="196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336800" imgH="787400" progId="Equation.3">
                  <p:embed/>
                </p:oleObj>
              </mc:Choice>
              <mc:Fallback>
                <p:oleObj name="公式" r:id="rId2" imgW="2336800" imgH="787400" progId="Equation.3">
                  <p:embed/>
                  <p:pic>
                    <p:nvPicPr>
                      <p:cNvPr id="1024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565400"/>
                        <a:ext cx="5832475" cy="196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CFB33DE-826A-46AC-914D-5C2756BFB7A4}" type="slidenum">
              <a:rPr lang="zh-CN" altLang="en-US" smtClean="0"/>
              <a:pPr eaLnBrk="1" hangingPunct="1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434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高斯型求积公式特点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573587"/>
          </a:xfrm>
        </p:spPr>
        <p:txBody>
          <a:bodyPr/>
          <a:lstStyle/>
          <a:p>
            <a:pPr eaLnBrk="1" hangingPunct="1"/>
            <a:r>
              <a:rPr lang="zh-CN" altLang="en-US"/>
              <a:t>高斯型求积公式不但具有</a:t>
            </a:r>
            <a:r>
              <a:rPr lang="zh-CN" altLang="en-US" b="1">
                <a:solidFill>
                  <a:schemeClr val="folHlink"/>
                </a:solidFill>
              </a:rPr>
              <a:t>最高</a:t>
            </a:r>
            <a:r>
              <a:rPr lang="zh-CN" altLang="en-US"/>
              <a:t>代数精度，而且还数值稳定．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高斯型求积公式的节点和系数要预先计算，且计算相当麻烦．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对一些具体的高斯型求积公式，已经计算好了它的求积节点和求积系数．</a:t>
            </a:r>
          </a:p>
        </p:txBody>
      </p:sp>
      <p:sp>
        <p:nvSpPr>
          <p:cNvPr id="1843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FDC1D03-4AE5-4FF9-A0BD-FD0CB0F1EB5C}" type="slidenum">
              <a:rPr lang="zh-CN" altLang="en-US" smtClean="0"/>
              <a:pPr eaLnBrk="1" hangingPunct="1"/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高斯求积公式应用</a:t>
            </a:r>
          </a:p>
        </p:txBody>
      </p:sp>
      <p:pic>
        <p:nvPicPr>
          <p:cNvPr id="15363" name="内容占位符 7" descr="例九.jpg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3350" y="1196975"/>
            <a:ext cx="6408738" cy="5661025"/>
          </a:xfrm>
        </p:spPr>
      </p:pic>
      <p:sp>
        <p:nvSpPr>
          <p:cNvPr id="1536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3DFAB4B-A99E-4B8E-AD3E-8AA6CBF8B780}" type="slidenum">
              <a:rPr lang="zh-CN" altLang="en-US" smtClean="0"/>
              <a:pPr eaLnBrk="1" hangingPunct="1"/>
              <a:t>6</a:t>
            </a:fld>
            <a:endParaRPr lang="en-US" altLang="zh-CN"/>
          </a:p>
        </p:txBody>
      </p:sp>
      <p:pic>
        <p:nvPicPr>
          <p:cNvPr id="5" name="Picture 4" descr="C:\Documents and Settings\fifo\Local Settings\Temporary Internet Files\Content.IE5\APNIT11T\MCj02821760000[1].wmf">
            <a:extLst>
              <a:ext uri="{FF2B5EF4-FFF2-40B4-BE49-F238E27FC236}">
                <a16:creationId xmlns:a16="http://schemas.microsoft.com/office/drawing/2014/main" id="{0F8421C4-21CB-476E-A13A-F216D077E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04664"/>
            <a:ext cx="5143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F5E6127-068C-64F6-EB6E-0213DED5C951}"/>
              </a:ext>
            </a:extLst>
          </p:cNvPr>
          <p:cNvCxnSpPr/>
          <p:nvPr/>
        </p:nvCxnSpPr>
        <p:spPr>
          <a:xfrm>
            <a:off x="5508104" y="2492896"/>
            <a:ext cx="7920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注: 线形(带强调线) 3">
            <a:extLst>
              <a:ext uri="{FF2B5EF4-FFF2-40B4-BE49-F238E27FC236}">
                <a16:creationId xmlns:a16="http://schemas.microsoft.com/office/drawing/2014/main" id="{FE4EEC66-EEAE-46B1-1BD5-54715EB0A977}"/>
              </a:ext>
            </a:extLst>
          </p:cNvPr>
          <p:cNvSpPr/>
          <p:nvPr/>
        </p:nvSpPr>
        <p:spPr>
          <a:xfrm>
            <a:off x="6897688" y="1312714"/>
            <a:ext cx="1130696" cy="612648"/>
          </a:xfrm>
          <a:prstGeom prst="accentCallout1">
            <a:avLst>
              <a:gd name="adj1" fmla="val 18750"/>
              <a:gd name="adj2" fmla="val -8333"/>
              <a:gd name="adj3" fmla="val 158566"/>
              <a:gd name="adj4" fmla="val -6672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/>
                </a:solidFill>
              </a:rPr>
              <a:t>只需要两个参数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11890BE-FA31-DDEA-BCAE-D1EDC0F4F00B}"/>
              </a:ext>
            </a:extLst>
          </p:cNvPr>
          <p:cNvCxnSpPr>
            <a:cxnSpLocks/>
          </p:cNvCxnSpPr>
          <p:nvPr/>
        </p:nvCxnSpPr>
        <p:spPr>
          <a:xfrm>
            <a:off x="1475656" y="2708920"/>
            <a:ext cx="5040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注: 线形(带强调线) 6">
            <a:extLst>
              <a:ext uri="{FF2B5EF4-FFF2-40B4-BE49-F238E27FC236}">
                <a16:creationId xmlns:a16="http://schemas.microsoft.com/office/drawing/2014/main" id="{AA078133-AB35-2C08-9E00-326A33BFB0A3}"/>
              </a:ext>
            </a:extLst>
          </p:cNvPr>
          <p:cNvSpPr/>
          <p:nvPr/>
        </p:nvSpPr>
        <p:spPr>
          <a:xfrm>
            <a:off x="59853" y="1925362"/>
            <a:ext cx="1130696" cy="612648"/>
          </a:xfrm>
          <a:prstGeom prst="accentCallout1">
            <a:avLst>
              <a:gd name="adj1" fmla="val 46390"/>
              <a:gd name="adj2" fmla="val 102490"/>
              <a:gd name="adj3" fmla="val 99602"/>
              <a:gd name="adj4" fmla="val 13694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accent4"/>
                </a:solidFill>
              </a:rPr>
              <a:t>和</a:t>
            </a:r>
            <a:r>
              <a:rPr lang="en-US" altLang="zh-CN" b="1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solidFill>
                  <a:schemeClr val="accent4"/>
                </a:solidFill>
              </a:rPr>
              <a:t>互相正交么？</a:t>
            </a:r>
          </a:p>
        </p:txBody>
      </p:sp>
      <p:sp>
        <p:nvSpPr>
          <p:cNvPr id="9" name="标注: 线形(带强调线) 8">
            <a:extLst>
              <a:ext uri="{FF2B5EF4-FFF2-40B4-BE49-F238E27FC236}">
                <a16:creationId xmlns:a16="http://schemas.microsoft.com/office/drawing/2014/main" id="{54613679-4C2A-C296-E525-DEEAD0459E40}"/>
              </a:ext>
            </a:extLst>
          </p:cNvPr>
          <p:cNvSpPr/>
          <p:nvPr/>
        </p:nvSpPr>
        <p:spPr>
          <a:xfrm>
            <a:off x="7175302" y="5329428"/>
            <a:ext cx="1130696" cy="612648"/>
          </a:xfrm>
          <a:prstGeom prst="accentCallout1">
            <a:avLst>
              <a:gd name="adj1" fmla="val 18750"/>
              <a:gd name="adj2" fmla="val -8333"/>
              <a:gd name="adj3" fmla="val 121713"/>
              <a:gd name="adj4" fmla="val -13761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/>
                </a:solidFill>
              </a:rPr>
              <a:t>减少了解方程难度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复习：勒让德多项式</a:t>
            </a:r>
          </a:p>
        </p:txBody>
      </p:sp>
      <p:sp>
        <p:nvSpPr>
          <p:cNvPr id="1843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E299EA3-F122-4740-810E-9C1E98F549D7}" type="slidenum">
              <a:rPr lang="en-US" altLang="zh-CN" smtClean="0"/>
              <a:pPr eaLnBrk="1" hangingPunct="1"/>
              <a:t>7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381000" y="1978982"/>
            <a:ext cx="3429000" cy="457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81200"/>
                <a:ext cx="8305799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000" dirty="0"/>
                  <a:t>区间</a:t>
                </a:r>
                <a:r>
                  <a:rPr lang="en-US" altLang="zh-CN" sz="2000" dirty="0"/>
                  <a:t>[-1,1]</a:t>
                </a:r>
                <a:r>
                  <a:rPr lang="zh-CN" altLang="en-US" sz="2000" dirty="0"/>
                  <a:t>，权函数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)≡1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简单表达式为：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=1, 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=1,2,⋯)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，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/>
                  <a:t>，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所以首项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/>
                  <a:t>的系数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!)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若希望让首项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/>
                  <a:t>的系数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/>
                  <a:t>为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，则可将形式变换为：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81200"/>
                <a:ext cx="8305799" cy="4114800"/>
              </a:xfrm>
              <a:blipFill>
                <a:blip r:embed="rId2"/>
                <a:stretch>
                  <a:fillRect l="-734" t="-1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39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勒让德多项式的性质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递推性</a:t>
            </a:r>
          </a:p>
        </p:txBody>
      </p:sp>
      <p:pic>
        <p:nvPicPr>
          <p:cNvPr id="20484" name="Picture 4" descr="递推性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75"/>
          <a:stretch>
            <a:fillRect/>
          </a:stretch>
        </p:blipFill>
        <p:spPr bwMode="auto">
          <a:xfrm>
            <a:off x="838200" y="2882900"/>
            <a:ext cx="8077200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CD99223-8C48-4A08-A6FD-D1283334DDDF}" type="slidenum">
              <a:rPr lang="en-US" altLang="zh-CN" smtClean="0"/>
              <a:pPr eaLnBrk="1" hangingPunct="1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26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高斯</a:t>
            </a:r>
            <a:r>
              <a:rPr lang="en-US" altLang="zh-CN"/>
              <a:t>-</a:t>
            </a:r>
            <a:r>
              <a:rPr lang="zh-CN" altLang="en-US"/>
              <a:t>勒让德求积公式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取</a:t>
            </a:r>
            <a:r>
              <a:rPr lang="zh-CN" altLang="en-US" b="1" i="1">
                <a:latin typeface="Times New Roman" pitchFamily="18" charset="0"/>
                <a:sym typeface="Symbol" pitchFamily="18" charset="2"/>
              </a:rPr>
              <a:t></a:t>
            </a:r>
            <a:r>
              <a:rPr lang="en-US" altLang="zh-CN" b="1" i="1">
                <a:latin typeface="Times New Roman" pitchFamily="18" charset="0"/>
                <a:sym typeface="Symbol" pitchFamily="18" charset="2"/>
              </a:rPr>
              <a:t>(x)1</a:t>
            </a:r>
            <a:r>
              <a:rPr lang="zh-CN" altLang="en-US" sz="2800"/>
              <a:t>，正交多项式组取</a:t>
            </a:r>
            <a:r>
              <a:rPr lang="zh-CN" altLang="en-US" sz="2800" b="1"/>
              <a:t>勒让德多项式组</a:t>
            </a:r>
            <a:r>
              <a:rPr lang="zh-CN" altLang="en-US" sz="2800"/>
              <a:t>，得到</a:t>
            </a:r>
            <a:r>
              <a:rPr lang="zh-CN" altLang="en-US" sz="2800" b="1">
                <a:solidFill>
                  <a:srgbClr val="FF0000"/>
                </a:solidFill>
              </a:rPr>
              <a:t>高斯</a:t>
            </a:r>
            <a:r>
              <a:rPr lang="en-US" altLang="zh-CN" sz="2800">
                <a:solidFill>
                  <a:srgbClr val="FF0000"/>
                </a:solidFill>
              </a:rPr>
              <a:t>-</a:t>
            </a:r>
            <a:r>
              <a:rPr lang="zh-CN" altLang="en-US" sz="2800" b="1">
                <a:solidFill>
                  <a:srgbClr val="FF0000"/>
                </a:solidFill>
              </a:rPr>
              <a:t>勒让德求积公式</a:t>
            </a:r>
            <a:r>
              <a:rPr lang="zh-CN" altLang="en-US" sz="2800" b="1"/>
              <a:t>．</a:t>
            </a:r>
            <a:r>
              <a:rPr lang="zh-CN" altLang="en-US" sz="2800"/>
              <a:t>右表给出次数</a:t>
            </a:r>
            <a:r>
              <a:rPr lang="en-US" altLang="zh-CN" b="1" i="1">
                <a:latin typeface="Times New Roman" pitchFamily="18" charset="0"/>
              </a:rPr>
              <a:t>n</a:t>
            </a:r>
            <a:r>
              <a:rPr lang="en-US" altLang="zh-CN" b="1" i="1">
                <a:latin typeface="Times New Roman" pitchFamily="18" charset="0"/>
                <a:sym typeface="Symbol" pitchFamily="18" charset="2"/>
              </a:rPr>
              <a:t>3</a:t>
            </a:r>
            <a:r>
              <a:rPr lang="zh-CN" altLang="en-US" sz="2800">
                <a:sym typeface="Symbol" pitchFamily="18" charset="2"/>
              </a:rPr>
              <a:t>时对应的</a:t>
            </a:r>
            <a:r>
              <a:rPr lang="zh-CN" altLang="en-US" sz="2800" b="1"/>
              <a:t>高斯</a:t>
            </a:r>
            <a:r>
              <a:rPr lang="en-US" altLang="zh-CN" sz="2800"/>
              <a:t>-</a:t>
            </a:r>
            <a:r>
              <a:rPr lang="zh-CN" altLang="en-US" sz="2800" b="1"/>
              <a:t>勒让德</a:t>
            </a:r>
            <a:r>
              <a:rPr lang="zh-CN" altLang="en-US" sz="2800">
                <a:sym typeface="Symbol" pitchFamily="18" charset="2"/>
              </a:rPr>
              <a:t>节点和</a:t>
            </a:r>
            <a:r>
              <a:rPr lang="zh-CN" altLang="en-US" sz="2800" b="1"/>
              <a:t>高斯</a:t>
            </a:r>
            <a:r>
              <a:rPr lang="en-US" altLang="zh-CN" sz="2800"/>
              <a:t>-</a:t>
            </a:r>
            <a:r>
              <a:rPr lang="zh-CN" altLang="en-US" sz="2800" b="1"/>
              <a:t>勒让德</a:t>
            </a:r>
            <a:r>
              <a:rPr lang="zh-CN" altLang="en-US" sz="2800">
                <a:sym typeface="Symbol" pitchFamily="18" charset="2"/>
              </a:rPr>
              <a:t>系数．更多的情形见</a:t>
            </a:r>
            <a:r>
              <a:rPr lang="en-US" altLang="zh-CN" sz="2800">
                <a:sym typeface="Symbol" pitchFamily="18" charset="2"/>
              </a:rPr>
              <a:t>P122</a:t>
            </a:r>
            <a:r>
              <a:rPr lang="zh-CN" altLang="en-US" sz="2800">
                <a:sym typeface="Symbol" pitchFamily="18" charset="2"/>
              </a:rPr>
              <a:t>表</a:t>
            </a:r>
            <a:r>
              <a:rPr lang="en-US" altLang="zh-CN" sz="2800">
                <a:sym typeface="Symbol" pitchFamily="18" charset="2"/>
              </a:rPr>
              <a:t>4-7</a:t>
            </a:r>
            <a:r>
              <a:rPr lang="zh-CN" altLang="en-US" sz="2800">
                <a:sym typeface="Symbol" pitchFamily="18" charset="2"/>
              </a:rPr>
              <a:t>．</a:t>
            </a:r>
          </a:p>
        </p:txBody>
      </p:sp>
      <p:graphicFrame>
        <p:nvGraphicFramePr>
          <p:cNvPr id="16444" name="Group 60"/>
          <p:cNvGraphicFramePr>
            <a:graphicFrameLocks noGrp="1"/>
          </p:cNvGraphicFramePr>
          <p:nvPr>
            <p:ph sz="quarter" idx="2"/>
          </p:nvPr>
        </p:nvGraphicFramePr>
        <p:xfrm>
          <a:off x="4648200" y="1844675"/>
          <a:ext cx="4038600" cy="3286125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32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32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2.000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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0.577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1.000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2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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0.775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0.000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0.556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0.889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62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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0.861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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0.340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0.348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0.652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486" name="Text Box 56"/>
          <p:cNvSpPr txBox="1">
            <a:spLocks noChangeArrowheads="1"/>
          </p:cNvSpPr>
          <p:nvPr/>
        </p:nvSpPr>
        <p:spPr bwMode="auto">
          <a:xfrm>
            <a:off x="7258051" y="5351463"/>
            <a:ext cx="15624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CCCC00"/>
                </a:solidFill>
              </a:rPr>
              <a:t>exmaple410</a:t>
            </a:r>
          </a:p>
        </p:txBody>
      </p:sp>
      <p:sp>
        <p:nvSpPr>
          <p:cNvPr id="19487" name="Text Box 57"/>
          <p:cNvSpPr txBox="1">
            <a:spLocks noChangeArrowheads="1"/>
          </p:cNvSpPr>
          <p:nvPr/>
        </p:nvSpPr>
        <p:spPr bwMode="auto">
          <a:xfrm>
            <a:off x="755576" y="5718175"/>
            <a:ext cx="741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E9F03"/>
                </a:solidFill>
              </a:rPr>
              <a:t>例</a:t>
            </a:r>
            <a:r>
              <a:rPr lang="en-US" altLang="zh-CN" sz="2400" b="1" dirty="0">
                <a:solidFill>
                  <a:srgbClr val="0E9F03"/>
                </a:solidFill>
              </a:rPr>
              <a:t>10</a:t>
            </a:r>
            <a:r>
              <a:rPr lang="en-US" altLang="zh-CN" sz="3200" dirty="0"/>
              <a:t>  </a:t>
            </a:r>
            <a:r>
              <a:rPr lang="zh-CN" altLang="en-US" sz="2400" dirty="0"/>
              <a:t>用高斯</a:t>
            </a:r>
            <a:r>
              <a:rPr lang="en-US" altLang="zh-CN" sz="2400" dirty="0"/>
              <a:t>-</a:t>
            </a:r>
            <a:r>
              <a:rPr lang="zh-CN" altLang="en-US" sz="2400" dirty="0"/>
              <a:t>勒让德求积公式计算</a:t>
            </a:r>
          </a:p>
        </p:txBody>
      </p:sp>
      <p:graphicFrame>
        <p:nvGraphicFramePr>
          <p:cNvPr id="19488" name="Object 5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508625" y="5661025"/>
          <a:ext cx="174942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40948" imgH="380835" progId="Equation.3">
                  <p:embed/>
                </p:oleObj>
              </mc:Choice>
              <mc:Fallback>
                <p:oleObj name="公式" r:id="rId2" imgW="1040948" imgH="380835" progId="Equation.3">
                  <p:embed/>
                  <p:pic>
                    <p:nvPicPr>
                      <p:cNvPr id="19488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5661025"/>
                        <a:ext cx="1749425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9E1E0B2-7FB0-4E52-954F-CA4B332E57E6}" type="slidenum">
              <a:rPr lang="zh-CN" altLang="en-US" smtClean="0"/>
              <a:pPr eaLnBrk="1" hangingPunct="1"/>
              <a:t>9</a:t>
            </a:fld>
            <a:endParaRPr lang="en-US" altLang="zh-CN"/>
          </a:p>
        </p:txBody>
      </p:sp>
      <p:pic>
        <p:nvPicPr>
          <p:cNvPr id="9" name="Picture 5" descr="C:\Users\fifo\AppData\Local\Microsoft\Windows\Temporary Internet Files\Content.IE5\AA4E3DSJ\MM900288870[1]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12" y="476250"/>
            <a:ext cx="6191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3477</TotalTime>
  <Words>1260</Words>
  <Application>Microsoft Office PowerPoint</Application>
  <PresentationFormat>全屏显示(4:3)</PresentationFormat>
  <Paragraphs>234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Euclid Symbol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Watermark</vt:lpstr>
      <vt:lpstr>Equation</vt:lpstr>
      <vt:lpstr>公式</vt:lpstr>
      <vt:lpstr>计算方法</vt:lpstr>
      <vt:lpstr>第四章 数值积分与数值微分</vt:lpstr>
      <vt:lpstr>复习：高斯型求积公式</vt:lpstr>
      <vt:lpstr>复习：高斯点的要求</vt:lpstr>
      <vt:lpstr>高斯型求积公式特点</vt:lpstr>
      <vt:lpstr>高斯求积公式应用</vt:lpstr>
      <vt:lpstr>复习：勒让德多项式</vt:lpstr>
      <vt:lpstr>勒让德多项式的性质</vt:lpstr>
      <vt:lpstr>高斯-勒让德求积公式</vt:lpstr>
      <vt:lpstr>精度比较</vt:lpstr>
      <vt:lpstr>切比雪夫多项式</vt:lpstr>
      <vt:lpstr>切比雪夫多项式性质</vt:lpstr>
      <vt:lpstr>高斯-切比雪夫求积公式</vt:lpstr>
      <vt:lpstr>例：做适当变换，把积分I=∫_0^2▒(x^2+x-1)/√(x(2-x)) dx化为能用n+1点Gauss-Chebyshev求积公式的积分。当n取何值时能得到积分的准确值，并计算它。</vt:lpstr>
      <vt:lpstr>例：做适当变换，把积分I=∫_0^2▒(x^2+x-1)/√(x(2-x)) dx化为能用n+1点Gauss-Chebyshev求积公式的积分。当n取何值时能得到积分的准确值，并计算它。</vt:lpstr>
      <vt:lpstr>例：做适当变换，把积分I=∫_0^2▒(x^2+x-1)/√(x(2-x)) dx化为能用n+1点Gauss-Chebyshev求积公式的积分。当n取何值时能得到积分的准确值，并计算它。</vt:lpstr>
      <vt:lpstr>高斯-切比雪夫求积公式</vt:lpstr>
      <vt:lpstr>提示</vt:lpstr>
      <vt:lpstr>多重积分</vt:lpstr>
      <vt:lpstr>第四章 数值积分与数值微分</vt:lpstr>
      <vt:lpstr>数值微分</vt:lpstr>
      <vt:lpstr>几种常见的数值微分公式</vt:lpstr>
      <vt:lpstr>中点公式的步长选取</vt:lpstr>
      <vt:lpstr>如何确定连续区间的微分</vt:lpstr>
      <vt:lpstr>复习：插值</vt:lpstr>
      <vt:lpstr>误差推导</vt:lpstr>
      <vt:lpstr>误差推导</vt:lpstr>
      <vt:lpstr>两点公式</vt:lpstr>
      <vt:lpstr>三点公式</vt:lpstr>
      <vt:lpstr>由上式和        分别得</vt:lpstr>
      <vt:lpstr>二阶导</vt:lpstr>
      <vt:lpstr>用外推法求数值微商</vt:lpstr>
      <vt:lpstr>外推</vt:lpstr>
      <vt:lpstr>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fifo</dc:creator>
  <cp:lastModifiedBy>颖 鞠</cp:lastModifiedBy>
  <cp:revision>345</cp:revision>
  <dcterms:created xsi:type="dcterms:W3CDTF">1601-01-01T00:00:00Z</dcterms:created>
  <dcterms:modified xsi:type="dcterms:W3CDTF">2024-04-14T12:19:51Z</dcterms:modified>
</cp:coreProperties>
</file>