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sldIdLst>
    <p:sldId id="374" r:id="rId2"/>
    <p:sldId id="377" r:id="rId3"/>
    <p:sldId id="375" r:id="rId4"/>
    <p:sldId id="376" r:id="rId5"/>
    <p:sldId id="390" r:id="rId6"/>
    <p:sldId id="321" r:id="rId7"/>
    <p:sldId id="381" r:id="rId8"/>
    <p:sldId id="269" r:id="rId9"/>
    <p:sldId id="324" r:id="rId10"/>
    <p:sldId id="325" r:id="rId11"/>
    <p:sldId id="308" r:id="rId12"/>
    <p:sldId id="274" r:id="rId13"/>
    <p:sldId id="276" r:id="rId14"/>
    <p:sldId id="363" r:id="rId15"/>
    <p:sldId id="378" r:id="rId16"/>
    <p:sldId id="327" r:id="rId17"/>
    <p:sldId id="328" r:id="rId18"/>
    <p:sldId id="329" r:id="rId19"/>
    <p:sldId id="368" r:id="rId20"/>
    <p:sldId id="379" r:id="rId21"/>
    <p:sldId id="330" r:id="rId22"/>
    <p:sldId id="331" r:id="rId23"/>
    <p:sldId id="332" r:id="rId24"/>
    <p:sldId id="333" r:id="rId25"/>
    <p:sldId id="380" r:id="rId26"/>
    <p:sldId id="364" r:id="rId27"/>
    <p:sldId id="341" r:id="rId28"/>
    <p:sldId id="342" r:id="rId29"/>
    <p:sldId id="344" r:id="rId30"/>
    <p:sldId id="343" r:id="rId31"/>
    <p:sldId id="345" r:id="rId32"/>
    <p:sldId id="369" r:id="rId33"/>
    <p:sldId id="372" r:id="rId34"/>
    <p:sldId id="295" r:id="rId35"/>
    <p:sldId id="365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333333"/>
    <a:srgbClr val="292929"/>
    <a:srgbClr val="4D4D4D"/>
    <a:srgbClr val="1C1C1C"/>
    <a:srgbClr val="660033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9" autoAdjust="0"/>
    <p:restoredTop sz="97365" autoAdjust="0"/>
  </p:normalViewPr>
  <p:slideViewPr>
    <p:cSldViewPr>
      <p:cViewPr varScale="1">
        <p:scale>
          <a:sx n="81" d="100"/>
          <a:sy n="81" d="100"/>
        </p:scale>
        <p:origin x="12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DCDFD4-F95E-44C5-9B67-3F64A0CEC670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58038E2-BC06-4C1C-9CA9-DAC62E263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68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566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66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8415A-413F-4877-BD78-D763421769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5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323E2-377C-434A-A41D-8D6AB6E7F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F1260-D7E6-4765-A057-28FEFAB29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69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7C1AA-DBF1-4837-AE09-3DB6777A84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236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7E742-B114-455B-B8A4-34295F6E2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681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56201-2EE0-46ED-9920-4B39FE7CD8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23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B26E9-AD4F-4B06-980E-19ACD23F1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492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68A40-9E36-4B38-9E15-4E3B251C6A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51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AB56-F489-488E-BE6C-997EE9C3E1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33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61E84-60CD-4A4F-B8F0-007C4F9282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00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25CE-4013-4DD8-871A-452A3ACAC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2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40886-80B4-4835-BDE3-4F773D21A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3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36042-708C-4102-8EAC-C76FFDBC77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24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B8762-8368-473E-A987-22DC97189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1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55B0A-7E2B-480D-B22F-F6062A77AA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7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F8815-8C43-4622-AE9E-655C6AC10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69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56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00877F5-E7F6-40C5-B388-8CF7E1B3E2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25.emf"/><Relationship Id="rId2" Type="http://schemas.openxmlformats.org/officeDocument/2006/relationships/slide" Target="slide6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4.jpeg"/><Relationship Id="rId4" Type="http://schemas.openxmlformats.org/officeDocument/2006/relationships/image" Target="../media/image23.emf"/><Relationship Id="rId9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32.emf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" Target="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3.emf"/><Relationship Id="rId10" Type="http://schemas.openxmlformats.org/officeDocument/2006/relationships/slide" Target="slide30.xml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/>
              <a:t>22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AB60D8-411D-4964-A3B0-C9A3676CE115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3"/>
          <p:cNvGrpSpPr>
            <a:grpSpLocks/>
          </p:cNvGrpSpPr>
          <p:nvPr/>
        </p:nvGrpSpPr>
        <p:grpSpPr bwMode="auto">
          <a:xfrm>
            <a:off x="990600" y="534988"/>
            <a:ext cx="4968875" cy="781050"/>
            <a:chOff x="624" y="337"/>
            <a:chExt cx="3130" cy="492"/>
          </a:xfrm>
        </p:grpSpPr>
        <p:graphicFrame>
          <p:nvGraphicFramePr>
            <p:cNvPr id="11280" name="Object 11"/>
            <p:cNvGraphicFramePr>
              <a:graphicFrameLocks noChangeAspect="1"/>
            </p:cNvGraphicFramePr>
            <p:nvPr/>
          </p:nvGraphicFramePr>
          <p:xfrm>
            <a:off x="1677" y="337"/>
            <a:ext cx="2077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14432" imgH="438210" progId="Equation.3">
                    <p:embed/>
                  </p:oleObj>
                </mc:Choice>
                <mc:Fallback>
                  <p:oleObj name="Equation" r:id="rId2" imgW="1914432" imgH="43821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337"/>
                          <a:ext cx="2077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1" name="Text Box 13"/>
            <p:cNvSpPr txBox="1">
              <a:spLocks noChangeArrowheads="1"/>
            </p:cNvSpPr>
            <p:nvPr/>
          </p:nvSpPr>
          <p:spPr bwMode="auto">
            <a:xfrm>
              <a:off x="624" y="432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也即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90600" y="1443038"/>
            <a:ext cx="7848600" cy="1223962"/>
            <a:chOff x="624" y="909"/>
            <a:chExt cx="4944" cy="771"/>
          </a:xfrm>
        </p:grpSpPr>
        <p:grpSp>
          <p:nvGrpSpPr>
            <p:cNvPr id="11276" name="Group 18"/>
            <p:cNvGrpSpPr>
              <a:grpSpLocks/>
            </p:cNvGrpSpPr>
            <p:nvPr/>
          </p:nvGrpSpPr>
          <p:grpSpPr bwMode="auto">
            <a:xfrm>
              <a:off x="624" y="909"/>
              <a:ext cx="4944" cy="300"/>
              <a:chOff x="576" y="909"/>
              <a:chExt cx="4944" cy="300"/>
            </a:xfrm>
          </p:grpSpPr>
          <p:graphicFrame>
            <p:nvGraphicFramePr>
              <p:cNvPr id="11278" name="Object 9"/>
              <p:cNvGraphicFramePr>
                <a:graphicFrameLocks noChangeAspect="1"/>
              </p:cNvGraphicFramePr>
              <p:nvPr/>
            </p:nvGraphicFramePr>
            <p:xfrm>
              <a:off x="2976" y="909"/>
              <a:ext cx="805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733411" imgH="257310" progId="Equation.3">
                      <p:embed/>
                    </p:oleObj>
                  </mc:Choice>
                  <mc:Fallback>
                    <p:oleObj name="Equation" r:id="rId4" imgW="733411" imgH="25731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909"/>
                            <a:ext cx="805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9" name="Text Box 12"/>
              <p:cNvSpPr txBox="1">
                <a:spLocks noChangeArrowheads="1"/>
              </p:cNvSpPr>
              <p:nvPr/>
            </p:nvSpPr>
            <p:spPr bwMode="auto">
              <a:xfrm>
                <a:off x="576" y="912"/>
                <a:ext cx="49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latin typeface="Times New Roman" pitchFamily="18" charset="0"/>
                  </a:rPr>
                  <a:t>再将此不等式两端同时减去                   可得</a:t>
                </a:r>
              </a:p>
            </p:txBody>
          </p:sp>
        </p:grpSp>
        <p:graphicFrame>
          <p:nvGraphicFramePr>
            <p:cNvPr id="11277" name="Object 14"/>
            <p:cNvGraphicFramePr>
              <a:graphicFrameLocks noChangeAspect="1"/>
            </p:cNvGraphicFramePr>
            <p:nvPr/>
          </p:nvGraphicFramePr>
          <p:xfrm>
            <a:off x="1035" y="1161"/>
            <a:ext cx="3288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38455" imgH="466830" progId="Equation.3">
                    <p:embed/>
                  </p:oleObj>
                </mc:Choice>
                <mc:Fallback>
                  <p:oleObj name="Equation" r:id="rId6" imgW="3038455" imgH="46683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1161"/>
                          <a:ext cx="3288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2514600"/>
            <a:ext cx="5257800" cy="1066800"/>
            <a:chOff x="624" y="1584"/>
            <a:chExt cx="3312" cy="672"/>
          </a:xfrm>
        </p:grpSpPr>
        <p:sp>
          <p:nvSpPr>
            <p:cNvPr id="11274" name="Text Box 8"/>
            <p:cNvSpPr txBox="1">
              <a:spLocks noChangeArrowheads="1"/>
            </p:cNvSpPr>
            <p:nvPr/>
          </p:nvSpPr>
          <p:spPr bwMode="auto">
            <a:xfrm>
              <a:off x="624" y="1584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又</a:t>
              </a:r>
            </a:p>
          </p:txBody>
        </p:sp>
        <p:graphicFrame>
          <p:nvGraphicFramePr>
            <p:cNvPr id="11275" name="Object 15"/>
            <p:cNvGraphicFramePr>
              <a:graphicFrameLocks noChangeAspect="1"/>
            </p:cNvGraphicFramePr>
            <p:nvPr/>
          </p:nvGraphicFramePr>
          <p:xfrm>
            <a:off x="1031" y="1955"/>
            <a:ext cx="290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85932" imgH="257310" progId="Equation.3">
                    <p:embed/>
                  </p:oleObj>
                </mc:Choice>
                <mc:Fallback>
                  <p:oleObj name="Equation" r:id="rId8" imgW="2685932" imgH="25731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1955"/>
                          <a:ext cx="290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990600" y="3733800"/>
            <a:ext cx="7924800" cy="2590800"/>
            <a:chOff x="624" y="2352"/>
            <a:chExt cx="4992" cy="1632"/>
          </a:xfrm>
        </p:grpSpPr>
        <p:sp>
          <p:nvSpPr>
            <p:cNvPr id="11271" name="Text Box 5"/>
            <p:cNvSpPr txBox="1">
              <a:spLocks noChangeArrowheads="1"/>
            </p:cNvSpPr>
            <p:nvPr/>
          </p:nvSpPr>
          <p:spPr bwMode="auto">
            <a:xfrm>
              <a:off x="624" y="2352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再将上两式联立，可以得出以下结果</a:t>
              </a:r>
            </a:p>
          </p:txBody>
        </p:sp>
        <p:graphicFrame>
          <p:nvGraphicFramePr>
            <p:cNvPr id="11272" name="Object 6"/>
            <p:cNvGraphicFramePr>
              <a:graphicFrameLocks noChangeAspect="1"/>
            </p:cNvGraphicFramePr>
            <p:nvPr/>
          </p:nvGraphicFramePr>
          <p:xfrm>
            <a:off x="1200" y="2779"/>
            <a:ext cx="3696" cy="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95590" imgH="466830" progId="Equation.3">
                    <p:embed/>
                  </p:oleObj>
                </mc:Choice>
                <mc:Fallback>
                  <p:oleObj name="Equation" r:id="rId10" imgW="2295590" imgH="46683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779"/>
                          <a:ext cx="3696" cy="7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Text Box 17"/>
            <p:cNvSpPr txBox="1">
              <a:spLocks noChangeArrowheads="1"/>
            </p:cNvSpPr>
            <p:nvPr/>
          </p:nvSpPr>
          <p:spPr bwMode="auto">
            <a:xfrm>
              <a:off x="4332" y="3696"/>
              <a:ext cx="1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证明完毕。</a:t>
              </a:r>
            </a:p>
          </p:txBody>
        </p:sp>
      </p:grpSp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2693B6-4500-4F7D-A26A-12F08DBD0D69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1"/>
          <p:cNvSpPr txBox="1">
            <a:spLocks noChangeArrowheads="1"/>
          </p:cNvSpPr>
          <p:nvPr/>
        </p:nvSpPr>
        <p:spPr bwMode="auto">
          <a:xfrm>
            <a:off x="533400" y="457200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        </a:t>
            </a:r>
            <a:r>
              <a:rPr lang="zh-CN" altLang="en-US" sz="2800" b="1">
                <a:latin typeface="Times New Roman" pitchFamily="18" charset="0"/>
              </a:rPr>
              <a:t>将</a:t>
            </a:r>
            <a:r>
              <a:rPr lang="zh-CN" altLang="en-US" sz="2800" b="1">
                <a:latin typeface="Times New Roman" pitchFamily="18" charset="0"/>
                <a:hlinkClick r:id="rId2" action="ppaction://hlinksldjump" tooltip="前往引用"/>
              </a:rPr>
              <a:t>定理</a:t>
            </a:r>
            <a:r>
              <a:rPr lang="en-US" altLang="zh-CN" sz="2800" b="1">
                <a:latin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>
                <a:latin typeface="Times New Roman" pitchFamily="18" charset="0"/>
              </a:rPr>
              <a:t>6</a:t>
            </a:r>
            <a:r>
              <a:rPr lang="zh-CN" altLang="en-US" sz="2800" b="1">
                <a:latin typeface="Times New Roman" pitchFamily="18" charset="0"/>
              </a:rPr>
              <a:t>用于</a:t>
            </a:r>
            <a:r>
              <a:rPr lang="en-US" altLang="zh-CN" sz="2800" b="1" i="1">
                <a:latin typeface="Times New Roman" pitchFamily="18" charset="0"/>
              </a:rPr>
              <a:t>Jacobi</a:t>
            </a:r>
            <a:r>
              <a:rPr lang="zh-CN" altLang="en-US" sz="2800" b="1">
                <a:latin typeface="Times New Roman" pitchFamily="18" charset="0"/>
              </a:rPr>
              <a:t>迭代法及</a:t>
            </a:r>
            <a:r>
              <a:rPr lang="en-US" altLang="zh-CN" sz="2800" b="1" i="1">
                <a:latin typeface="Times New Roman" pitchFamily="18" charset="0"/>
              </a:rPr>
              <a:t>Seidel</a:t>
            </a:r>
            <a:r>
              <a:rPr lang="zh-CN" altLang="en-US" sz="2800" b="1">
                <a:latin typeface="Times New Roman" pitchFamily="18" charset="0"/>
              </a:rPr>
              <a:t>迭代法，则有</a:t>
            </a:r>
          </a:p>
        </p:txBody>
      </p:sp>
      <p:graphicFrame>
        <p:nvGraphicFramePr>
          <p:cNvPr id="66582" name="Object 22" descr="新闻纸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524000"/>
          <a:ext cx="7696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3165" imgH="904770" progId="Equation.3">
                  <p:embed/>
                </p:oleObj>
              </mc:Choice>
              <mc:Fallback>
                <p:oleObj name="Equation" r:id="rId3" imgW="3343165" imgH="904770" progId="Equation.3">
                  <p:embed/>
                  <p:pic>
                    <p:nvPicPr>
                      <p:cNvPr id="0" name="Object 22" descr="新闻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696200" cy="19050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3" descr="新闻纸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38200" y="3657600"/>
          <a:ext cx="7696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95622" imgH="962010" progId="Equation.DSMT4">
                  <p:embed/>
                </p:oleObj>
              </mc:Choice>
              <mc:Fallback>
                <p:oleObj name="Equation" r:id="rId6" imgW="3295622" imgH="962010" progId="Equation.DSMT4">
                  <p:embed/>
                  <p:pic>
                    <p:nvPicPr>
                      <p:cNvPr id="0" name="Object 23" descr="新闻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7696200" cy="19812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50950" y="5867400"/>
          <a:ext cx="66024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9343" imgH="314280" progId="Equation.DSMT4">
                  <p:embed/>
                </p:oleObj>
              </mc:Choice>
              <mc:Fallback>
                <p:oleObj name="Equation" r:id="rId8" imgW="3419343" imgH="314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867400"/>
                        <a:ext cx="66024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CE4D1E0-7176-4FBE-BE4A-446B3F33C3D8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42"/>
          <p:cNvGrpSpPr>
            <a:grpSpLocks/>
          </p:cNvGrpSpPr>
          <p:nvPr/>
        </p:nvGrpSpPr>
        <p:grpSpPr bwMode="auto">
          <a:xfrm>
            <a:off x="654050" y="161925"/>
            <a:ext cx="5934075" cy="1282700"/>
            <a:chOff x="384" y="127"/>
            <a:chExt cx="3648" cy="808"/>
          </a:xfrm>
        </p:grpSpPr>
        <p:sp>
          <p:nvSpPr>
            <p:cNvPr id="13326" name="Text Box 20"/>
            <p:cNvSpPr txBox="1">
              <a:spLocks noChangeArrowheads="1"/>
            </p:cNvSpPr>
            <p:nvPr/>
          </p:nvSpPr>
          <p:spPr bwMode="auto">
            <a:xfrm>
              <a:off x="1011" y="144"/>
              <a:ext cx="1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宋体" pitchFamily="2" charset="-122"/>
                </a:rPr>
                <a:t>考察线性方程组</a:t>
              </a:r>
              <a:r>
                <a:rPr kumimoji="1" lang="zh-CN" altLang="en-US" sz="2400" b="1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3327" name="Object 21"/>
            <p:cNvGraphicFramePr>
              <a:graphicFrameLocks noChangeAspect="1"/>
            </p:cNvGraphicFramePr>
            <p:nvPr/>
          </p:nvGraphicFramePr>
          <p:xfrm>
            <a:off x="2544" y="144"/>
            <a:ext cx="1488" cy="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05079" imgH="695250" progId="Equation.3">
                    <p:embed/>
                  </p:oleObj>
                </mc:Choice>
                <mc:Fallback>
                  <p:oleObj name="Equation" r:id="rId2" imgW="1705079" imgH="69525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44"/>
                          <a:ext cx="1488" cy="7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Text Box 22"/>
            <p:cNvSpPr txBox="1">
              <a:spLocks noChangeArrowheads="1"/>
            </p:cNvSpPr>
            <p:nvPr/>
          </p:nvSpPr>
          <p:spPr bwMode="auto">
            <a:xfrm>
              <a:off x="384" y="624"/>
              <a:ext cx="2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itchFamily="18" charset="0"/>
                </a:rPr>
                <a:t>Jacobi</a:t>
              </a:r>
              <a:r>
                <a:rPr kumimoji="1" lang="en-US" altLang="zh-CN" sz="2400" b="1">
                  <a:latin typeface="Times New Roman" pitchFamily="18" charset="0"/>
                </a:rPr>
                <a:t> </a:t>
              </a:r>
              <a:r>
                <a:rPr kumimoji="1" lang="zh-CN" altLang="en-US" sz="2400" b="1">
                  <a:latin typeface="宋体" pitchFamily="2" charset="-122"/>
                </a:rPr>
                <a:t>迭代法的收敛性。</a:t>
              </a:r>
              <a:r>
                <a:rPr kumimoji="1" lang="zh-CN" altLang="en-US" sz="2400" b="1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29" name="Text Box 23"/>
            <p:cNvSpPr txBox="1">
              <a:spLocks noChangeArrowheads="1"/>
            </p:cNvSpPr>
            <p:nvPr/>
          </p:nvSpPr>
          <p:spPr bwMode="auto">
            <a:xfrm>
              <a:off x="384" y="127"/>
              <a:ext cx="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E9F03"/>
                  </a:solidFill>
                </a:rPr>
                <a:t>例</a:t>
              </a:r>
              <a:r>
                <a:rPr lang="en-US" altLang="zh-CN" sz="2800" b="1">
                  <a:solidFill>
                    <a:srgbClr val="0E9F03"/>
                  </a:solidFill>
                </a:rPr>
                <a:t>5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09600" y="1295400"/>
            <a:ext cx="8229600" cy="2082800"/>
            <a:chOff x="384" y="816"/>
            <a:chExt cx="5184" cy="1312"/>
          </a:xfrm>
        </p:grpSpPr>
        <p:sp>
          <p:nvSpPr>
            <p:cNvPr id="13324" name="Text Box 24"/>
            <p:cNvSpPr txBox="1">
              <a:spLocks noChangeArrowheads="1"/>
            </p:cNvSpPr>
            <p:nvPr/>
          </p:nvSpPr>
          <p:spPr bwMode="auto">
            <a:xfrm>
              <a:off x="384" y="1008"/>
              <a:ext cx="6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FF0000"/>
                  </a:solidFill>
                  <a:latin typeface="宋体" pitchFamily="2" charset="-122"/>
                </a:rPr>
                <a:t>解</a:t>
              </a:r>
              <a:r>
                <a:rPr kumimoji="1" lang="zh-CN" altLang="en-US" sz="2800" b="1">
                  <a:latin typeface="宋体" pitchFamily="2" charset="-122"/>
                </a:rPr>
                <a:t>：</a:t>
              </a:r>
              <a:r>
                <a:rPr kumimoji="1" lang="zh-CN" altLang="en-US" sz="2400" b="1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3325" name="Object 25"/>
            <p:cNvGraphicFramePr>
              <a:graphicFrameLocks noChangeAspect="1"/>
            </p:cNvGraphicFramePr>
            <p:nvPr/>
          </p:nvGraphicFramePr>
          <p:xfrm>
            <a:off x="624" y="816"/>
            <a:ext cx="4944" cy="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91011" imgH="1152630" progId="Equation.3">
                    <p:embed/>
                  </p:oleObj>
                </mc:Choice>
                <mc:Fallback>
                  <p:oleObj name="Equation" r:id="rId4" imgW="4391011" imgH="115263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816"/>
                          <a:ext cx="4944" cy="1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685800" y="6172200"/>
            <a:ext cx="522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所以</a:t>
            </a:r>
            <a:r>
              <a:rPr kumimoji="1" lang="zh-CN" altLang="en-US" sz="2400" b="1">
                <a:solidFill>
                  <a:srgbClr val="FF6600"/>
                </a:solidFill>
                <a:latin typeface="Times New Roman" pitchFamily="18" charset="0"/>
              </a:rPr>
              <a:t>， 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该方程组</a:t>
            </a:r>
            <a:r>
              <a:rPr kumimoji="1" lang="en-US" altLang="zh-CN" sz="2400" b="1" i="1">
                <a:solidFill>
                  <a:srgbClr val="FF6600"/>
                </a:solidFill>
                <a:latin typeface="Times New Roman" pitchFamily="18" charset="0"/>
              </a:rPr>
              <a:t>Jacobi</a:t>
            </a:r>
            <a:r>
              <a:rPr kumimoji="1" lang="en-US" altLang="zh-CN" sz="24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迭代法收敛。</a:t>
            </a:r>
            <a:r>
              <a:rPr kumimoji="1" lang="zh-CN" altLang="en-US" sz="2400">
                <a:solidFill>
                  <a:srgbClr val="FF6600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914400" y="3048000"/>
            <a:ext cx="6718300" cy="1420813"/>
            <a:chOff x="576" y="1920"/>
            <a:chExt cx="4232" cy="895"/>
          </a:xfrm>
        </p:grpSpPr>
        <p:sp>
          <p:nvSpPr>
            <p:cNvPr id="13322" name="Text Box 36"/>
            <p:cNvSpPr txBox="1">
              <a:spLocks noChangeArrowheads="1"/>
            </p:cNvSpPr>
            <p:nvPr/>
          </p:nvSpPr>
          <p:spPr bwMode="auto">
            <a:xfrm>
              <a:off x="576" y="1920"/>
              <a:ext cx="3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根据矩阵算子范数中的“行范数”公式</a:t>
              </a:r>
            </a:p>
          </p:txBody>
        </p:sp>
        <p:graphicFrame>
          <p:nvGraphicFramePr>
            <p:cNvPr id="13323" name="Object 37"/>
            <p:cNvGraphicFramePr>
              <a:graphicFrameLocks noChangeAspect="1"/>
            </p:cNvGraphicFramePr>
            <p:nvPr/>
          </p:nvGraphicFramePr>
          <p:xfrm>
            <a:off x="1301" y="2215"/>
            <a:ext cx="3507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00300" imgH="466830" progId="Equation.DSMT4">
                    <p:embed/>
                  </p:oleObj>
                </mc:Choice>
                <mc:Fallback>
                  <p:oleObj name="Equation" r:id="rId6" imgW="2600300" imgH="46683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" y="2215"/>
                          <a:ext cx="3507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914400" y="4435475"/>
            <a:ext cx="8001000" cy="1736725"/>
            <a:chOff x="576" y="2794"/>
            <a:chExt cx="5040" cy="1094"/>
          </a:xfrm>
        </p:grpSpPr>
        <p:graphicFrame>
          <p:nvGraphicFramePr>
            <p:cNvPr id="13320" name="Object 26"/>
            <p:cNvGraphicFramePr>
              <a:graphicFrameLocks noChangeAspect="1"/>
            </p:cNvGraphicFramePr>
            <p:nvPr/>
          </p:nvGraphicFramePr>
          <p:xfrm>
            <a:off x="1064" y="2794"/>
            <a:ext cx="4552" cy="1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00332" imgH="904770" progId="Equation.3">
                    <p:embed/>
                  </p:oleObj>
                </mc:Choice>
                <mc:Fallback>
                  <p:oleObj name="Equation" r:id="rId8" imgW="3600332" imgH="90477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2794"/>
                          <a:ext cx="4552" cy="10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Text Box 38"/>
            <p:cNvSpPr txBox="1">
              <a:spLocks noChangeArrowheads="1"/>
            </p:cNvSpPr>
            <p:nvPr/>
          </p:nvSpPr>
          <p:spPr bwMode="auto">
            <a:xfrm>
              <a:off x="576" y="292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可知</a:t>
              </a:r>
            </a:p>
          </p:txBody>
        </p:sp>
      </p:grpSp>
      <p:sp>
        <p:nvSpPr>
          <p:cNvPr id="133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C161730-0647-4BA9-8C27-532B5097A981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11188" y="504825"/>
            <a:ext cx="8137525" cy="15621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宋体" pitchFamily="2" charset="-122"/>
              </a:rPr>
              <a:t>　　因为在一般情况下，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计算矩阵的范数</a:t>
            </a:r>
            <a:r>
              <a:rPr kumimoji="1" lang="zh-CN" altLang="en-US" sz="2400" b="1">
                <a:latin typeface="宋体" pitchFamily="2" charset="-122"/>
              </a:rPr>
              <a:t>比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计算谱半径</a:t>
            </a:r>
            <a:r>
              <a:rPr kumimoji="1" lang="zh-CN" altLang="en-US" sz="2400" b="1">
                <a:latin typeface="宋体" pitchFamily="2" charset="-122"/>
              </a:rPr>
              <a:t>省事，所以通常是利用</a:t>
            </a:r>
            <a:r>
              <a:rPr kumimoji="1" lang="zh-CN" altLang="en-US" sz="2400" b="1">
                <a:latin typeface="宋体" pitchFamily="2" charset="-122"/>
                <a:hlinkClick r:id="rId2" action="ppaction://hlinksldjump" tooltip="前往引用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6</a:t>
            </a:r>
            <a:r>
              <a:rPr kumimoji="1" lang="zh-CN" altLang="en-US" sz="2400" b="1">
                <a:latin typeface="宋体" pitchFamily="2" charset="-122"/>
              </a:rPr>
              <a:t>进行判断。</a:t>
            </a:r>
          </a:p>
          <a:p>
            <a:pPr eaLnBrk="1" hangingPunct="1"/>
            <a:r>
              <a:rPr kumimoji="1" lang="zh-CN" altLang="en-US" sz="2400" b="1">
                <a:latin typeface="宋体" pitchFamily="2" charset="-122"/>
              </a:rPr>
              <a:t>    应当注意，</a:t>
            </a:r>
            <a:r>
              <a:rPr kumimoji="1" lang="zh-CN" altLang="en-US" sz="2400" b="1">
                <a:latin typeface="宋体" pitchFamily="2" charset="-122"/>
                <a:hlinkClick r:id="rId2" action="ppaction://hlinksldjump" tooltip="前往引用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6</a:t>
            </a:r>
            <a:r>
              <a:rPr kumimoji="1" lang="zh-CN" altLang="en-US" sz="2400" b="1">
                <a:latin typeface="宋体" pitchFamily="2" charset="-122"/>
              </a:rPr>
              <a:t>只是充分条件，所以即使判断失效，迭代法仍可能收敛，这时就应该使用</a:t>
            </a:r>
            <a:r>
              <a:rPr kumimoji="1" lang="zh-CN" altLang="en-US" sz="2400" b="1">
                <a:latin typeface="宋体" pitchFamily="2" charset="-122"/>
                <a:hlinkClick r:id="rId3" action="ppaction://hlinksldjump" tooltip="前往引用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5</a:t>
            </a:r>
            <a:r>
              <a:rPr kumimoji="1" lang="zh-CN" altLang="en-US" sz="2400" b="1">
                <a:latin typeface="宋体" pitchFamily="2" charset="-122"/>
              </a:rPr>
              <a:t>判断。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11188" y="2209800"/>
            <a:ext cx="7026275" cy="1897063"/>
            <a:chOff x="385" y="1392"/>
            <a:chExt cx="4426" cy="1195"/>
          </a:xfrm>
        </p:grpSpPr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1066" y="1421"/>
              <a:ext cx="28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宋体" pitchFamily="2" charset="-122"/>
                </a:rPr>
                <a:t>设有线性方程组</a:t>
              </a:r>
              <a:r>
                <a:rPr kumimoji="1" lang="zh-CN" altLang="en-US" sz="2400" b="1">
                  <a:latin typeface="Times New Roman" pitchFamily="18" charset="0"/>
                </a:rPr>
                <a:t> </a:t>
              </a: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</a:rPr>
                <a:t>=</a:t>
              </a:r>
              <a:r>
                <a:rPr kumimoji="1" lang="en-US" altLang="zh-CN" sz="2400" b="1" i="1">
                  <a:latin typeface="Times New Roman" pitchFamily="18" charset="0"/>
                </a:rPr>
                <a:t>BX</a:t>
              </a:r>
              <a:r>
                <a:rPr kumimoji="1" lang="en-US" altLang="zh-CN" sz="2400" b="1">
                  <a:latin typeface="Times New Roman" pitchFamily="18" charset="0"/>
                </a:rPr>
                <a:t>+</a:t>
              </a:r>
              <a:r>
                <a:rPr kumimoji="1" lang="en-US" altLang="zh-CN" sz="2400" b="1" i="1">
                  <a:latin typeface="Times New Roman" pitchFamily="18" charset="0"/>
                </a:rPr>
                <a:t>f</a:t>
              </a:r>
              <a:r>
                <a:rPr kumimoji="1" lang="zh-CN" altLang="en-US" sz="2400" b="1">
                  <a:latin typeface="宋体" pitchFamily="2" charset="-122"/>
                </a:rPr>
                <a:t>，其中</a:t>
              </a:r>
              <a:r>
                <a:rPr kumimoji="1" lang="zh-CN" altLang="en-US" sz="2400" b="1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4347" name="Object 8"/>
            <p:cNvGraphicFramePr>
              <a:graphicFrameLocks noChangeAspect="1"/>
            </p:cNvGraphicFramePr>
            <p:nvPr/>
          </p:nvGraphicFramePr>
          <p:xfrm>
            <a:off x="1927" y="1752"/>
            <a:ext cx="2018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38255" imgH="438210" progId="Equation.DSMT4">
                    <p:embed/>
                  </p:oleObj>
                </mc:Choice>
                <mc:Fallback>
                  <p:oleObj name="Equation" r:id="rId4" imgW="1838255" imgH="43821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752"/>
                          <a:ext cx="2018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Text Box 9"/>
            <p:cNvSpPr txBox="1">
              <a:spLocks noChangeArrowheads="1"/>
            </p:cNvSpPr>
            <p:nvPr/>
          </p:nvSpPr>
          <p:spPr bwMode="auto">
            <a:xfrm>
              <a:off x="385" y="2299"/>
              <a:ext cx="44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宋体" pitchFamily="2" charset="-122"/>
                </a:rPr>
                <a:t>考察迭代法</a:t>
              </a:r>
              <a:r>
                <a:rPr kumimoji="1" lang="zh-CN" altLang="en-US" sz="2400" b="1">
                  <a:latin typeface="Times New Roman" pitchFamily="18" charset="0"/>
                </a:rPr>
                <a:t>  </a:t>
              </a: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b="1" baseline="30000">
                  <a:latin typeface="Times New Roman" pitchFamily="18" charset="0"/>
                </a:rPr>
                <a:t> (</a:t>
              </a:r>
              <a:r>
                <a:rPr kumimoji="1" lang="en-US" altLang="zh-CN" sz="2400" b="1" i="1" baseline="30000">
                  <a:latin typeface="Times New Roman" pitchFamily="18" charset="0"/>
                </a:rPr>
                <a:t>k</a:t>
              </a:r>
              <a:r>
                <a:rPr kumimoji="1" lang="en-US" altLang="zh-CN" sz="2400" b="1" baseline="30000">
                  <a:latin typeface="Times New Roman" pitchFamily="18" charset="0"/>
                </a:rPr>
                <a:t>+1)</a:t>
              </a:r>
              <a:r>
                <a:rPr kumimoji="1" lang="en-US" altLang="zh-CN" sz="2400" b="1">
                  <a:latin typeface="Times New Roman" pitchFamily="18" charset="0"/>
                </a:rPr>
                <a:t>=</a:t>
              </a:r>
              <a:r>
                <a:rPr kumimoji="1" lang="en-US" altLang="zh-CN" sz="2400" b="1" i="1">
                  <a:latin typeface="Times New Roman" pitchFamily="18" charset="0"/>
                </a:rPr>
                <a:t>B X</a:t>
              </a:r>
              <a:r>
                <a:rPr kumimoji="1" lang="en-US" altLang="zh-CN" sz="2400" b="1" baseline="30000">
                  <a:latin typeface="Times New Roman" pitchFamily="18" charset="0"/>
                </a:rPr>
                <a:t>(</a:t>
              </a:r>
              <a:r>
                <a:rPr kumimoji="1" lang="en-US" altLang="zh-CN" sz="2400" b="1" i="1" baseline="30000">
                  <a:latin typeface="Times New Roman" pitchFamily="18" charset="0"/>
                </a:rPr>
                <a:t>k</a:t>
              </a:r>
              <a:r>
                <a:rPr kumimoji="1" lang="en-US" altLang="zh-CN" sz="2400" b="1" baseline="30000">
                  <a:latin typeface="Times New Roman" pitchFamily="18" charset="0"/>
                </a:rPr>
                <a:t>)</a:t>
              </a:r>
              <a:r>
                <a:rPr kumimoji="1" lang="en-US" altLang="zh-CN" sz="2400" b="1">
                  <a:latin typeface="Times New Roman" pitchFamily="18" charset="0"/>
                </a:rPr>
                <a:t>+</a:t>
              </a:r>
              <a:r>
                <a:rPr kumimoji="1" lang="en-US" altLang="zh-CN" sz="2400" b="1" i="1">
                  <a:latin typeface="Times New Roman" pitchFamily="18" charset="0"/>
                </a:rPr>
                <a:t>g</a:t>
              </a:r>
              <a:r>
                <a:rPr kumimoji="1" lang="en-US" altLang="zh-CN" sz="2400" b="1">
                  <a:latin typeface="Times New Roman" pitchFamily="18" charset="0"/>
                </a:rPr>
                <a:t>   </a:t>
              </a:r>
              <a:r>
                <a:rPr kumimoji="1" lang="zh-CN" altLang="en-US" sz="2400" b="1">
                  <a:latin typeface="宋体" pitchFamily="2" charset="-122"/>
                </a:rPr>
                <a:t>的收敛性。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385" y="1392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E9F03"/>
                  </a:solidFill>
                </a:rPr>
                <a:t>例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2625" y="4267200"/>
            <a:ext cx="7851775" cy="2041525"/>
            <a:chOff x="430" y="2688"/>
            <a:chExt cx="4946" cy="1286"/>
          </a:xfrm>
        </p:grpSpPr>
        <p:sp>
          <p:nvSpPr>
            <p:cNvPr id="14342" name="Text Box 10"/>
            <p:cNvSpPr txBox="1">
              <a:spLocks noChangeArrowheads="1"/>
            </p:cNvSpPr>
            <p:nvPr/>
          </p:nvSpPr>
          <p:spPr bwMode="auto">
            <a:xfrm>
              <a:off x="431" y="2688"/>
              <a:ext cx="5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itchFamily="2" charset="-122"/>
                </a:rPr>
                <a:t>解</a:t>
              </a:r>
              <a:r>
                <a:rPr kumimoji="1" lang="zh-CN" altLang="en-US" sz="2400" b="1">
                  <a:latin typeface="宋体" pitchFamily="2" charset="-122"/>
                </a:rPr>
                <a:t>：</a:t>
              </a:r>
              <a:r>
                <a:rPr kumimoji="1" lang="zh-CN" altLang="en-US" sz="2400" b="1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430" y="2976"/>
              <a:ext cx="4946" cy="998"/>
              <a:chOff x="430" y="2976"/>
              <a:chExt cx="4946" cy="998"/>
            </a:xfrm>
          </p:grpSpPr>
          <p:sp>
            <p:nvSpPr>
              <p:cNvPr id="14344" name="Text Box 11"/>
              <p:cNvSpPr txBox="1">
                <a:spLocks noChangeArrowheads="1"/>
              </p:cNvSpPr>
              <p:nvPr/>
            </p:nvSpPr>
            <p:spPr bwMode="auto">
              <a:xfrm>
                <a:off x="430" y="2985"/>
                <a:ext cx="4946" cy="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宋体" pitchFamily="2" charset="-122"/>
                  </a:rPr>
                  <a:t>    </a:t>
                </a:r>
                <a:r>
                  <a:rPr kumimoji="1" lang="zh-CN" altLang="en-US" sz="2400" b="1">
                    <a:latin typeface="宋体" pitchFamily="2" charset="-122"/>
                  </a:rPr>
                  <a:t>由于</a:t>
                </a:r>
                <a:r>
                  <a:rPr kumimoji="1" lang="zh-CN" altLang="en-US" sz="2400" b="1">
                    <a:latin typeface="Times New Roman" pitchFamily="18" charset="0"/>
                  </a:rPr>
                  <a:t>                                                                        </a:t>
                </a:r>
                <a:r>
                  <a:rPr kumimoji="1" lang="zh-CN" altLang="en-US" sz="2400" b="1">
                    <a:latin typeface="宋体" pitchFamily="2" charset="-122"/>
                  </a:rPr>
                  <a:t>均大于</a:t>
                </a:r>
                <a:r>
                  <a:rPr kumimoji="1" lang="en-US" altLang="zh-CN" sz="2400" b="1">
                    <a:latin typeface="Times New Roman" pitchFamily="18" charset="0"/>
                  </a:rPr>
                  <a:t>1</a:t>
                </a:r>
                <a:r>
                  <a:rPr kumimoji="1" lang="zh-CN" altLang="en-US" sz="2400" b="1">
                    <a:latin typeface="宋体" pitchFamily="2" charset="-122"/>
                  </a:rPr>
                  <a:t>，故</a:t>
                </a:r>
                <a:r>
                  <a:rPr kumimoji="1" lang="zh-CN" altLang="en-US" sz="2400" b="1">
                    <a:latin typeface="宋体" pitchFamily="2" charset="-122"/>
                    <a:hlinkClick r:id="rId2" action="ppaction://hlinksldjump" tooltip="前往引用"/>
                  </a:rPr>
                  <a:t>定理</a:t>
                </a:r>
                <a:r>
                  <a:rPr kumimoji="1" lang="en-US" altLang="zh-CN" sz="2400" b="1">
                    <a:latin typeface="Times New Roman" pitchFamily="18" charset="0"/>
                  </a:rPr>
                  <a:t>6</a:t>
                </a:r>
                <a:r>
                  <a:rPr kumimoji="1" lang="zh-CN" altLang="en-US" sz="2400" b="1">
                    <a:latin typeface="Times New Roman" pitchFamily="18" charset="0"/>
                  </a:rPr>
                  <a:t>在此无法</a:t>
                </a:r>
                <a:r>
                  <a:rPr kumimoji="1" lang="zh-CN" altLang="en-US" sz="2400" b="1">
                    <a:latin typeface="宋体" pitchFamily="2" charset="-122"/>
                  </a:rPr>
                  <a:t>判断；</a:t>
                </a:r>
              </a:p>
              <a:p>
                <a:pPr eaLnBrk="1" hangingPunct="1"/>
                <a:r>
                  <a:rPr kumimoji="1" lang="zh-CN" altLang="en-US" sz="2400" b="1">
                    <a:latin typeface="宋体" pitchFamily="2" charset="-122"/>
                  </a:rPr>
                  <a:t>    但因为</a:t>
                </a:r>
                <a:r>
                  <a:rPr kumimoji="1" lang="zh-CN" altLang="en-US" sz="2400" b="1">
                    <a:latin typeface="Times New Roman" pitchFamily="18" charset="0"/>
                  </a:rPr>
                  <a:t>  </a:t>
                </a:r>
                <a:r>
                  <a:rPr kumimoji="1" lang="en-US" altLang="zh-CN" sz="2400" b="1" i="1">
                    <a:latin typeface="宋体" pitchFamily="2" charset="-122"/>
                  </a:rPr>
                  <a:t>λ</a:t>
                </a:r>
                <a:r>
                  <a:rPr kumimoji="1" lang="en-US" altLang="zh-CN" sz="2400" b="1" baseline="-30000">
                    <a:latin typeface="Times New Roman" pitchFamily="18" charset="0"/>
                  </a:rPr>
                  <a:t>1</a:t>
                </a:r>
                <a:r>
                  <a:rPr kumimoji="1" lang="en-US" altLang="zh-CN" sz="2400" b="1">
                    <a:latin typeface="Times New Roman" pitchFamily="18" charset="0"/>
                  </a:rPr>
                  <a:t> =0.9, </a:t>
                </a:r>
                <a:r>
                  <a:rPr kumimoji="1" lang="en-US" altLang="zh-CN" sz="2400" b="1" i="1">
                    <a:latin typeface="宋体" pitchFamily="2" charset="-122"/>
                  </a:rPr>
                  <a:t>λ</a:t>
                </a:r>
                <a:r>
                  <a:rPr kumimoji="1" lang="en-US" altLang="zh-CN" sz="2400" b="1" baseline="-30000">
                    <a:latin typeface="Times New Roman" pitchFamily="18" charset="0"/>
                  </a:rPr>
                  <a:t>2</a:t>
                </a:r>
                <a:r>
                  <a:rPr kumimoji="1" lang="en-US" altLang="zh-CN" sz="2400" b="1">
                    <a:latin typeface="Times New Roman" pitchFamily="18" charset="0"/>
                  </a:rPr>
                  <a:t>=0.8,</a:t>
                </a:r>
                <a:r>
                  <a:rPr kumimoji="1" lang="zh-CN" altLang="en-US" sz="2400" b="1">
                    <a:latin typeface="宋体" pitchFamily="2" charset="-122"/>
                  </a:rPr>
                  <a:t>即</a:t>
                </a:r>
                <a:r>
                  <a:rPr kumimoji="1" lang="en-US" altLang="zh-CN" sz="2400" b="1" i="1">
                    <a:latin typeface="宋体" pitchFamily="2" charset="-122"/>
                  </a:rPr>
                  <a:t>ρ</a:t>
                </a:r>
                <a:r>
                  <a:rPr kumimoji="1" lang="en-US" altLang="zh-CN" sz="2400" b="1">
                    <a:latin typeface="Times New Roman" pitchFamily="18" charset="0"/>
                  </a:rPr>
                  <a:t>(</a:t>
                </a:r>
                <a:r>
                  <a:rPr kumimoji="1" lang="en-US" altLang="zh-CN" sz="2400" b="1" i="1">
                    <a:latin typeface="Times New Roman" pitchFamily="18" charset="0"/>
                  </a:rPr>
                  <a:t>B</a:t>
                </a:r>
                <a:r>
                  <a:rPr kumimoji="1" lang="en-US" altLang="zh-CN" sz="2400" b="1">
                    <a:latin typeface="Times New Roman" pitchFamily="18" charset="0"/>
                  </a:rPr>
                  <a:t>) =0.9&lt;1,</a:t>
                </a:r>
                <a:r>
                  <a:rPr kumimoji="1" lang="zh-CN" altLang="en-US" sz="2400" b="1">
                    <a:latin typeface="宋体" pitchFamily="2" charset="-122"/>
                  </a:rPr>
                  <a:t>由</a:t>
                </a:r>
                <a:r>
                  <a:rPr kumimoji="1" lang="zh-CN" altLang="en-US" sz="2400" b="1">
                    <a:latin typeface="宋体" pitchFamily="2" charset="-122"/>
                    <a:hlinkClick r:id="rId3" action="ppaction://hlinksldjump" tooltip="前往引用"/>
                  </a:rPr>
                  <a:t>定理</a:t>
                </a:r>
                <a:r>
                  <a:rPr kumimoji="1" lang="en-US" altLang="zh-CN" sz="2400" b="1">
                    <a:latin typeface="Times New Roman" pitchFamily="18" charset="0"/>
                  </a:rPr>
                  <a:t>5</a:t>
                </a:r>
                <a:r>
                  <a:rPr kumimoji="1" lang="zh-CN" altLang="en-US" sz="2400" b="1">
                    <a:latin typeface="宋体" pitchFamily="2" charset="-122"/>
                  </a:rPr>
                  <a:t>知本题迭代法收敛。</a:t>
                </a:r>
                <a:r>
                  <a:rPr kumimoji="1" lang="zh-CN" altLang="en-US" sz="2400" b="1">
                    <a:latin typeface="Times New Roman" pitchFamily="18" charset="0"/>
                  </a:rPr>
                  <a:t> </a:t>
                </a:r>
              </a:p>
            </p:txBody>
          </p:sp>
          <p:graphicFrame>
            <p:nvGraphicFramePr>
              <p:cNvPr id="14345" name="Object 14"/>
              <p:cNvGraphicFramePr>
                <a:graphicFrameLocks noChangeAspect="1"/>
              </p:cNvGraphicFramePr>
              <p:nvPr/>
            </p:nvGraphicFramePr>
            <p:xfrm>
              <a:off x="1309" y="2976"/>
              <a:ext cx="3393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2962278" imgH="247590" progId="Equation.3">
                      <p:embed/>
                    </p:oleObj>
                  </mc:Choice>
                  <mc:Fallback>
                    <p:oleObj name="公式" r:id="rId6" imgW="2962278" imgH="24759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9" y="2976"/>
                            <a:ext cx="3393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34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A7FF05-12BD-48B9-84E6-350DFFC4DF29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2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611188" y="1484313"/>
          <a:ext cx="6265862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19400" imgH="1803400" progId="Equation.3">
                  <p:embed/>
                </p:oleObj>
              </mc:Choice>
              <mc:Fallback>
                <p:oleObj name="公式" r:id="rId2" imgW="2819400" imgH="180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6265862" cy="400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收敛速度的概念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0" y="5589588"/>
            <a:ext cx="8893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pPr indent="457200" eaLnBrk="0" hangingPunct="0"/>
            <a:r>
              <a:rPr lang="zh-CN" altLang="en-US" sz="2800" b="1">
                <a:solidFill>
                  <a:srgbClr val="FF33CC"/>
                </a:solidFill>
                <a:latin typeface="宋体" pitchFamily="2" charset="-122"/>
              </a:rPr>
              <a:t>定义</a:t>
            </a:r>
            <a:r>
              <a:rPr lang="en-US" altLang="zh-CN" sz="2800" b="1">
                <a:solidFill>
                  <a:srgbClr val="FF33CC"/>
                </a:solidFill>
                <a:latin typeface="宋体" pitchFamily="2" charset="-122"/>
              </a:rPr>
              <a:t>5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  </a:t>
            </a:r>
            <a:r>
              <a:rPr kumimoji="1" lang="en-US" altLang="zh-CN" sz="2800" i="1">
                <a:latin typeface="Times New Roman" pitchFamily="18" charset="0"/>
              </a:rPr>
              <a:t>R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</a:rPr>
              <a:t>)= -</a:t>
            </a:r>
            <a:r>
              <a:rPr kumimoji="1" lang="en-US" altLang="zh-CN" sz="2800" i="1">
                <a:latin typeface="Times New Roman" pitchFamily="18" charset="0"/>
              </a:rPr>
              <a:t>lnρ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</a:rPr>
              <a:t>)</a:t>
            </a:r>
            <a:r>
              <a:rPr kumimoji="1" lang="zh-CN" altLang="en-US" sz="2800">
                <a:latin typeface="Times New Roman" pitchFamily="18" charset="0"/>
              </a:rPr>
              <a:t>，称为迭代法的</a:t>
            </a:r>
            <a:r>
              <a:rPr kumimoji="1" lang="zh-CN" altLang="en-US" sz="2800" b="1">
                <a:solidFill>
                  <a:srgbClr val="6600CC"/>
                </a:solidFill>
                <a:latin typeface="Times New Roman" pitchFamily="18" charset="0"/>
              </a:rPr>
              <a:t>渐进收敛速度</a:t>
            </a:r>
            <a:r>
              <a:rPr kumimoji="1" lang="zh-CN" altLang="en-US" sz="2800">
                <a:latin typeface="Times New Roman" pitchFamily="18" charset="0"/>
              </a:rPr>
              <a:t>。</a:t>
            </a:r>
          </a:p>
        </p:txBody>
      </p:sp>
      <p:sp>
        <p:nvSpPr>
          <p:cNvPr id="153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02582C-2474-4CC9-8C50-D9227CFAC60C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针对</a:t>
            </a:r>
            <a:r>
              <a:rPr lang="zh-CN" altLang="en-US">
                <a:solidFill>
                  <a:schemeClr val="folHlink"/>
                </a:solidFill>
                <a:latin typeface="宋体" pitchFamily="2" charset="-122"/>
              </a:rPr>
              <a:t>特殊矩阵</a:t>
            </a:r>
            <a:r>
              <a:rPr lang="zh-CN" altLang="en-US">
                <a:latin typeface="宋体" pitchFamily="2" charset="-122"/>
              </a:rPr>
              <a:t>的</a:t>
            </a:r>
            <a:r>
              <a:rPr lang="en-US" altLang="zh-CN" i="1">
                <a:latin typeface="宋体" pitchFamily="2" charset="-122"/>
              </a:rPr>
              <a:t>Jacobi</a:t>
            </a:r>
            <a:r>
              <a:rPr lang="en-US" altLang="zh-CN">
                <a:latin typeface="宋体" pitchFamily="2" charset="-122"/>
              </a:rPr>
              <a:t> </a:t>
            </a:r>
            <a:r>
              <a:rPr lang="zh-CN" altLang="en-US">
                <a:latin typeface="宋体" pitchFamily="2" charset="-122"/>
              </a:rPr>
              <a:t>迭代法和</a:t>
            </a:r>
            <a:r>
              <a:rPr lang="en-US" altLang="zh-CN" i="1">
                <a:latin typeface="宋体" pitchFamily="2" charset="-122"/>
              </a:rPr>
              <a:t>Gauss-Seidel</a:t>
            </a:r>
            <a:r>
              <a:rPr lang="zh-CN" altLang="en-US">
                <a:latin typeface="宋体" pitchFamily="2" charset="-122"/>
              </a:rPr>
              <a:t>迭代法的收敛性分析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已有分析方法应用有些困难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定理</a:t>
            </a:r>
            <a:r>
              <a:rPr lang="en-US" altLang="zh-CN"/>
              <a:t>5</a:t>
            </a:r>
            <a:r>
              <a:rPr lang="zh-CN" altLang="en-US"/>
              <a:t>是充要条件，但是特征值很难求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定理</a:t>
            </a:r>
            <a:r>
              <a:rPr lang="en-US" altLang="zh-CN"/>
              <a:t>6</a:t>
            </a:r>
            <a:r>
              <a:rPr lang="zh-CN" altLang="en-US"/>
              <a:t>稍方便，但只是充分条件，且求矩阵范数也麻烦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根本的，对于大型矩阵，求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zh-CN" altLang="en-US"/>
              <a:t>和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 i="1" baseline="-25000">
                <a:latin typeface="Times New Roman" pitchFamily="18" charset="0"/>
              </a:rPr>
              <a:t>G</a:t>
            </a:r>
            <a:r>
              <a:rPr lang="zh-CN" altLang="en-US"/>
              <a:t>本身就麻烦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所以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/>
              <a:t>这里介绍一些判定收敛的</a:t>
            </a:r>
            <a:r>
              <a:rPr kumimoji="1" lang="zh-CN" altLang="en-US" b="1">
                <a:solidFill>
                  <a:schemeClr val="folHlink"/>
                </a:solidFill>
              </a:rPr>
              <a:t>充分条件</a:t>
            </a:r>
            <a:r>
              <a:rPr kumimoji="1" lang="zh-CN" altLang="en-US"/>
              <a:t>，它们是利用原方程组</a:t>
            </a:r>
            <a:r>
              <a:rPr kumimoji="1" lang="zh-CN" altLang="en-US" b="1">
                <a:solidFill>
                  <a:schemeClr val="folHlink"/>
                </a:solidFill>
              </a:rPr>
              <a:t>系数矩阵</a:t>
            </a:r>
            <a:r>
              <a:rPr kumimoji="1" lang="en-US" altLang="zh-CN" b="1" i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kumimoji="1" lang="zh-CN" altLang="en-US"/>
              <a:t>和</a:t>
            </a:r>
            <a:r>
              <a:rPr kumimoji="1" lang="zh-CN" altLang="en-US" b="1">
                <a:solidFill>
                  <a:schemeClr val="folHlink"/>
                </a:solidFill>
              </a:rPr>
              <a:t>迭代矩阵</a:t>
            </a:r>
            <a:r>
              <a:rPr kumimoji="1" lang="en-US" altLang="zh-CN" b="1" i="1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kumimoji="1" lang="zh-CN" altLang="en-US"/>
              <a:t>的</a:t>
            </a:r>
            <a:r>
              <a:rPr kumimoji="1" lang="zh-CN" altLang="en-US" b="1">
                <a:solidFill>
                  <a:srgbClr val="FF0000"/>
                </a:solidFill>
              </a:rPr>
              <a:t>特殊性质</a:t>
            </a:r>
            <a:r>
              <a:rPr kumimoji="1" lang="zh-CN" altLang="en-US"/>
              <a:t>建立的</a:t>
            </a: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907835F-3542-482F-9276-9F6A960F4D66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对角占优矩阵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9750" y="1628775"/>
            <a:ext cx="8001000" cy="1676400"/>
            <a:chOff x="384" y="1824"/>
            <a:chExt cx="5040" cy="1056"/>
          </a:xfrm>
        </p:grpSpPr>
        <p:sp>
          <p:nvSpPr>
            <p:cNvPr id="17417" name="Text Box 5"/>
            <p:cNvSpPr txBox="1">
              <a:spLocks noChangeArrowheads="1"/>
            </p:cNvSpPr>
            <p:nvPr/>
          </p:nvSpPr>
          <p:spPr bwMode="auto">
            <a:xfrm>
              <a:off x="384" y="1824"/>
              <a:ext cx="50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CC"/>
                  </a:solidFill>
                  <a:latin typeface="宋体" pitchFamily="2" charset="-122"/>
                </a:rPr>
                <a:t>定义</a:t>
              </a:r>
              <a:r>
                <a:rPr lang="en-US" altLang="zh-CN" sz="2800" b="1">
                  <a:solidFill>
                    <a:srgbClr val="FF33CC"/>
                  </a:solidFill>
                  <a:latin typeface="宋体" pitchFamily="2" charset="-122"/>
                </a:rPr>
                <a:t>6</a:t>
              </a:r>
              <a:r>
                <a:rPr kumimoji="1" lang="en-US" altLang="zh-CN" sz="2400">
                  <a:latin typeface="Times New Roman" pitchFamily="18" charset="0"/>
                </a:rPr>
                <a:t>    </a:t>
              </a:r>
              <a:r>
                <a:rPr kumimoji="1" lang="zh-CN" altLang="en-US" sz="2400">
                  <a:latin typeface="Times New Roman" pitchFamily="18" charset="0"/>
                </a:rPr>
                <a:t>如果矩阵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>
                  <a:latin typeface="Times New Roman" pitchFamily="18" charset="0"/>
                </a:rPr>
                <a:t>满足条件</a:t>
              </a:r>
            </a:p>
          </p:txBody>
        </p:sp>
        <p:graphicFrame>
          <p:nvGraphicFramePr>
            <p:cNvPr id="17418" name="Object 6"/>
            <p:cNvGraphicFramePr>
              <a:graphicFrameLocks noChangeAspect="1"/>
            </p:cNvGraphicFramePr>
            <p:nvPr/>
          </p:nvGraphicFramePr>
          <p:xfrm>
            <a:off x="2358" y="2129"/>
            <a:ext cx="214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81257" imgH="352350" progId="Equation.DSMT4">
                    <p:embed/>
                  </p:oleObj>
                </mc:Choice>
                <mc:Fallback>
                  <p:oleObj name="Equation" r:id="rId2" imgW="1781257" imgH="35235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2129"/>
                          <a:ext cx="2147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Text Box 7"/>
            <p:cNvSpPr txBox="1">
              <a:spLocks noChangeArrowheads="1"/>
            </p:cNvSpPr>
            <p:nvPr/>
          </p:nvSpPr>
          <p:spPr bwMode="auto">
            <a:xfrm>
              <a:off x="384" y="2592"/>
              <a:ext cx="5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则称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>
                  <a:latin typeface="Times New Roman" pitchFamily="18" charset="0"/>
                </a:rPr>
                <a:t>是</a:t>
              </a:r>
              <a:r>
                <a:rPr kumimoji="1" lang="zh-CN" altLang="en-US" sz="2400" b="1">
                  <a:solidFill>
                    <a:srgbClr val="7030A0"/>
                  </a:solidFill>
                  <a:latin typeface="Times New Roman" pitchFamily="18" charset="0"/>
                </a:rPr>
                <a:t>严格对角占优阵</a:t>
              </a:r>
              <a:r>
                <a:rPr kumimoji="1" lang="zh-CN" altLang="en-US" sz="2400">
                  <a:latin typeface="Times New Roman" pitchFamily="18" charset="0"/>
                </a:rPr>
                <a:t>；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8313" y="3860800"/>
            <a:ext cx="8534400" cy="1600200"/>
            <a:chOff x="384" y="2928"/>
            <a:chExt cx="5376" cy="1008"/>
          </a:xfrm>
        </p:grpSpPr>
        <p:sp>
          <p:nvSpPr>
            <p:cNvPr id="17414" name="Text Box 8"/>
            <p:cNvSpPr txBox="1">
              <a:spLocks noChangeArrowheads="1"/>
            </p:cNvSpPr>
            <p:nvPr/>
          </p:nvSpPr>
          <p:spPr bwMode="auto">
            <a:xfrm>
              <a:off x="384" y="2928"/>
              <a:ext cx="5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        </a:t>
              </a:r>
              <a:r>
                <a:rPr kumimoji="1" lang="zh-CN" altLang="en-US" sz="2400">
                  <a:latin typeface="Times New Roman" pitchFamily="18" charset="0"/>
                </a:rPr>
                <a:t>如果矩阵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>
                  <a:latin typeface="Times New Roman" pitchFamily="18" charset="0"/>
                </a:rPr>
                <a:t>满足条件</a:t>
              </a:r>
            </a:p>
          </p:txBody>
        </p:sp>
        <p:graphicFrame>
          <p:nvGraphicFramePr>
            <p:cNvPr id="17415" name="Object 9"/>
            <p:cNvGraphicFramePr>
              <a:graphicFrameLocks noChangeAspect="1"/>
            </p:cNvGraphicFramePr>
            <p:nvPr/>
          </p:nvGraphicFramePr>
          <p:xfrm>
            <a:off x="2358" y="3216"/>
            <a:ext cx="214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81257" imgH="352350" progId="Equation.DSMT4">
                    <p:embed/>
                  </p:oleObj>
                </mc:Choice>
                <mc:Fallback>
                  <p:oleObj name="Equation" r:id="rId4" imgW="1781257" imgH="35235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3216"/>
                          <a:ext cx="2147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Text Box 10"/>
            <p:cNvSpPr txBox="1">
              <a:spLocks noChangeArrowheads="1"/>
            </p:cNvSpPr>
            <p:nvPr/>
          </p:nvSpPr>
          <p:spPr bwMode="auto">
            <a:xfrm>
              <a:off x="432" y="3648"/>
              <a:ext cx="5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且其中至少有一个不等式严格成立，则称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>
                  <a:latin typeface="Times New Roman" pitchFamily="18" charset="0"/>
                </a:rPr>
                <a:t>是</a:t>
              </a:r>
              <a:r>
                <a:rPr kumimoji="1" lang="zh-CN" altLang="en-US" sz="2400" b="1">
                  <a:solidFill>
                    <a:srgbClr val="7030A0"/>
                  </a:solidFill>
                  <a:latin typeface="Times New Roman" pitchFamily="18" charset="0"/>
                </a:rPr>
                <a:t>弱对角占优阵</a:t>
              </a:r>
              <a:r>
                <a:rPr kumimoji="1" lang="zh-CN" altLang="en-US" sz="2400">
                  <a:latin typeface="Times New Roman" pitchFamily="18" charset="0"/>
                </a:rPr>
                <a:t>。</a:t>
              </a:r>
            </a:p>
          </p:txBody>
        </p:sp>
      </p:grpSp>
      <p:sp>
        <p:nvSpPr>
          <p:cNvPr id="1741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23BE6BF-CED9-4EE5-8C45-00205DD919CC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对角占优矩阵实例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例如</a:t>
            </a: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2209800" y="1752600"/>
          <a:ext cx="21145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2112" imgH="676350" progId="Equation.3">
                  <p:embed/>
                </p:oleObj>
              </mc:Choice>
              <mc:Fallback>
                <p:oleObj name="Equation" r:id="rId2" imgW="1162112" imgH="6763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211455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5157788" y="1752600"/>
          <a:ext cx="17049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3579" imgH="676350" progId="Equation.3">
                  <p:embed/>
                </p:oleObj>
              </mc:Choice>
              <mc:Fallback>
                <p:oleObj name="Equation" r:id="rId4" imgW="933579" imgH="6763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1752600"/>
                        <a:ext cx="170497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762000" y="3505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其中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2286000" y="4191000"/>
            <a:ext cx="5181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     </a:t>
            </a:r>
            <a:r>
              <a:rPr kumimoji="1" lang="zh-CN" altLang="en-US" sz="2400">
                <a:latin typeface="Times New Roman" pitchFamily="18" charset="0"/>
              </a:rPr>
              <a:t>是严格对角占优阵；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B</a:t>
            </a:r>
            <a:r>
              <a:rPr kumimoji="1" lang="en-US" altLang="zh-CN" sz="2400">
                <a:latin typeface="Times New Roman" pitchFamily="18" charset="0"/>
              </a:rPr>
              <a:t>     </a:t>
            </a:r>
            <a:r>
              <a:rPr kumimoji="1" lang="zh-CN" altLang="en-US" sz="2400">
                <a:latin typeface="Times New Roman" pitchFamily="18" charset="0"/>
              </a:rPr>
              <a:t>是弱对角占优阵。</a:t>
            </a:r>
          </a:p>
        </p:txBody>
      </p:sp>
      <p:sp>
        <p:nvSpPr>
          <p:cNvPr id="184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A995C32-FBF6-424B-AA22-76785FD5AB59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947737"/>
          </a:xfrm>
        </p:spPr>
        <p:txBody>
          <a:bodyPr/>
          <a:lstStyle/>
          <a:p>
            <a:pPr eaLnBrk="1" hangingPunct="1"/>
            <a:r>
              <a:rPr lang="zh-CN" altLang="en-US"/>
              <a:t>可约矩阵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宋体" pitchFamily="2" charset="-122"/>
              </a:rPr>
              <a:t>定义</a:t>
            </a:r>
            <a:r>
              <a:rPr lang="en-US" altLang="zh-CN" sz="2800" b="1">
                <a:solidFill>
                  <a:srgbClr val="FF33CC"/>
                </a:solidFill>
                <a:latin typeface="宋体" pitchFamily="2" charset="-122"/>
              </a:rPr>
              <a:t>7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设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>
                <a:latin typeface="Times New Roman" pitchFamily="18" charset="0"/>
              </a:rPr>
              <a:t>=(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</a:rPr>
              <a:t>ij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400" b="1" i="1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 b="1" baseline="3000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 i="1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(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或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2400" b="1" i="1" baseline="30000">
                <a:latin typeface="Times New Roman" pitchFamily="18" charset="0"/>
                <a:sym typeface="Symbol" pitchFamily="18" charset="2"/>
              </a:rPr>
              <a:t>nn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)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，当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n 2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时，如果存在一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                 个下标非空子集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J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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1,2,,n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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，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J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，使得</a:t>
            </a: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2916238" y="2349500"/>
          <a:ext cx="3949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7266" imgH="218970" progId="Equation.DSMT4">
                  <p:embed/>
                </p:oleObj>
              </mc:Choice>
              <mc:Fallback>
                <p:oleObj name="Equation" r:id="rId2" imgW="1657266" imgH="21897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349500"/>
                        <a:ext cx="39497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685800" y="2971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则称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Times New Roman" pitchFamily="18" charset="0"/>
              </a:rPr>
              <a:t>是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可约阵</a:t>
            </a:r>
            <a:r>
              <a:rPr kumimoji="1" lang="zh-CN" altLang="en-US" sz="2400">
                <a:latin typeface="Times New Roman" pitchFamily="18" charset="0"/>
              </a:rPr>
              <a:t>。否则称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Times New Roman" pitchFamily="18" charset="0"/>
              </a:rPr>
              <a:t>是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不可约阵</a:t>
            </a:r>
            <a:r>
              <a:rPr kumimoji="1"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19462" name="Text Box 17"/>
          <p:cNvSpPr txBox="1">
            <a:spLocks noChangeArrowheads="1"/>
          </p:cNvSpPr>
          <p:nvPr/>
        </p:nvSpPr>
        <p:spPr bwMode="auto">
          <a:xfrm>
            <a:off x="684213" y="3352800"/>
            <a:ext cx="80581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33CC"/>
                </a:solidFill>
                <a:latin typeface="宋体" pitchFamily="2" charset="-122"/>
              </a:rPr>
              <a:t>定义</a:t>
            </a:r>
            <a:r>
              <a:rPr lang="en-US" altLang="zh-CN" sz="2800" b="1">
                <a:solidFill>
                  <a:srgbClr val="FF33CC"/>
                </a:solidFill>
                <a:latin typeface="宋体" pitchFamily="2" charset="-122"/>
              </a:rPr>
              <a:t>7’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设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=(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i="1" baseline="-25000">
                <a:latin typeface="Times New Roman" pitchFamily="18" charset="0"/>
              </a:rPr>
              <a:t>ij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400" i="1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 baseline="3000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i="1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(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或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2400" i="1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 baseline="3000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i="1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)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，当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2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时，如果存在一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                 个置换阵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，使得</a:t>
            </a:r>
          </a:p>
        </p:txBody>
      </p:sp>
      <p:graphicFrame>
        <p:nvGraphicFramePr>
          <p:cNvPr id="19463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2133600" y="4541838"/>
          <a:ext cx="2973388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76378" imgH="466830" progId="Equation.DSMT4">
                  <p:embed/>
                </p:oleObj>
              </mc:Choice>
              <mc:Fallback>
                <p:oleObj name="Equation" r:id="rId4" imgW="1276378" imgH="46683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41838"/>
                        <a:ext cx="2973388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20"/>
          <p:cNvSpPr txBox="1">
            <a:spLocks noChangeArrowheads="1"/>
          </p:cNvSpPr>
          <p:nvPr/>
        </p:nvSpPr>
        <p:spPr bwMode="auto">
          <a:xfrm>
            <a:off x="808038" y="5595938"/>
            <a:ext cx="61483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latin typeface="Times New Roman" pitchFamily="18" charset="0"/>
              </a:rPr>
              <a:t>其中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</a:rPr>
              <a:t>11</a:t>
            </a:r>
            <a:r>
              <a:rPr kumimoji="1" lang="zh-CN" altLang="en-US" sz="2400">
                <a:latin typeface="Times New Roman" pitchFamily="18" charset="0"/>
              </a:rPr>
              <a:t>为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zh-CN" altLang="en-US" sz="2400">
                <a:latin typeface="Times New Roman" pitchFamily="18" charset="0"/>
              </a:rPr>
              <a:t>阶方阵，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</a:rPr>
              <a:t>22</a:t>
            </a:r>
            <a:r>
              <a:rPr kumimoji="1" lang="zh-CN" altLang="en-US" sz="2400">
                <a:latin typeface="Times New Roman" pitchFamily="18" charset="0"/>
              </a:rPr>
              <a:t>为</a:t>
            </a:r>
            <a:r>
              <a:rPr kumimoji="1" lang="en-US" altLang="zh-CN" sz="2400" b="1" i="1">
                <a:latin typeface="Times New Roman" pitchFamily="18" charset="0"/>
              </a:rPr>
              <a:t>n-r</a:t>
            </a:r>
            <a:r>
              <a:rPr kumimoji="1" lang="zh-CN" altLang="en-US" sz="2400">
                <a:latin typeface="Times New Roman" pitchFamily="18" charset="0"/>
              </a:rPr>
              <a:t>阶方阵，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b="1" i="1">
                <a:latin typeface="Times New Roman" pitchFamily="18" charset="0"/>
              </a:rPr>
              <a:t>1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r&lt;n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latin typeface="Times New Roman" pitchFamily="18" charset="0"/>
              </a:rPr>
              <a:t>则称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Times New Roman" pitchFamily="18" charset="0"/>
              </a:rPr>
              <a:t>为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可约阵</a:t>
            </a:r>
            <a:r>
              <a:rPr kumimoji="1" lang="zh-CN" altLang="en-US" sz="2400">
                <a:latin typeface="Times New Roman" pitchFamily="18" charset="0"/>
              </a:rPr>
              <a:t>。否则称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Times New Roman" pitchFamily="18" charset="0"/>
              </a:rPr>
              <a:t>是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不可约阵</a:t>
            </a:r>
            <a:r>
              <a:rPr kumimoji="1"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194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8337E1-C2B9-4DC0-BCA1-815A0A61EA8F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836613"/>
            <a:ext cx="8077200" cy="1812925"/>
            <a:chOff x="432" y="2160"/>
            <a:chExt cx="5088" cy="1160"/>
          </a:xfrm>
        </p:grpSpPr>
        <p:sp>
          <p:nvSpPr>
            <p:cNvPr id="20488" name="Text Box 5"/>
            <p:cNvSpPr txBox="1">
              <a:spLocks noChangeArrowheads="1"/>
            </p:cNvSpPr>
            <p:nvPr/>
          </p:nvSpPr>
          <p:spPr bwMode="auto">
            <a:xfrm>
              <a:off x="432" y="2160"/>
              <a:ext cx="504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folHlink"/>
                  </a:solidFill>
                  <a:latin typeface="Times New Roman" pitchFamily="18" charset="0"/>
                </a:rPr>
                <a:t>例如</a:t>
              </a:r>
              <a:endParaRPr kumimoji="1" lang="zh-CN" altLang="en-US" sz="2400" b="1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20489" name="Object 6"/>
            <p:cNvGraphicFramePr>
              <a:graphicFrameLocks noChangeAspect="1"/>
            </p:cNvGraphicFramePr>
            <p:nvPr/>
          </p:nvGraphicFramePr>
          <p:xfrm>
            <a:off x="1872" y="2236"/>
            <a:ext cx="1074" cy="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33579" imgH="676350" progId="Equation.3">
                    <p:embed/>
                  </p:oleObj>
                </mc:Choice>
                <mc:Fallback>
                  <p:oleObj name="Equation" r:id="rId2" imgW="933579" imgH="67635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236"/>
                          <a:ext cx="1074" cy="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Text Box 7"/>
            <p:cNvSpPr txBox="1">
              <a:spLocks noChangeArrowheads="1"/>
            </p:cNvSpPr>
            <p:nvPr/>
          </p:nvSpPr>
          <p:spPr bwMode="auto">
            <a:xfrm>
              <a:off x="480" y="3025"/>
              <a:ext cx="504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根据定义</a:t>
              </a:r>
              <a:r>
                <a:rPr kumimoji="1" lang="en-US" altLang="zh-CN" sz="2400">
                  <a:latin typeface="Times New Roman" pitchFamily="18" charset="0"/>
                </a:rPr>
                <a:t>7</a:t>
              </a:r>
              <a:r>
                <a:rPr kumimoji="1" lang="zh-CN" altLang="en-US" sz="2400">
                  <a:latin typeface="Times New Roman" pitchFamily="18" charset="0"/>
                </a:rPr>
                <a:t>，可以验证，</a:t>
              </a:r>
              <a:r>
                <a:rPr kumimoji="1" lang="en-US" altLang="zh-CN" sz="2400" b="1" i="1">
                  <a:latin typeface="Times New Roman" pitchFamily="18" charset="0"/>
                </a:rPr>
                <a:t>B</a:t>
              </a:r>
              <a:r>
                <a:rPr kumimoji="1" lang="zh-CN" altLang="en-US" sz="2400">
                  <a:latin typeface="Times New Roman" pitchFamily="18" charset="0"/>
                </a:rPr>
                <a:t>就是可约阵，其中</a:t>
              </a:r>
              <a:r>
                <a:rPr kumimoji="1" lang="en-US" altLang="zh-CN" sz="2400" b="1" i="1">
                  <a:latin typeface="Times New Roman" pitchFamily="18" charset="0"/>
                  <a:sym typeface="Symbol" pitchFamily="18" charset="2"/>
                </a:rPr>
                <a:t>J=</a:t>
              </a:r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{</a:t>
              </a:r>
              <a:r>
                <a:rPr kumimoji="1" lang="en-US" altLang="zh-CN" sz="2400" b="1" i="1">
                  <a:latin typeface="Times New Roman" pitchFamily="18" charset="0"/>
                  <a:sym typeface="Symbol" pitchFamily="18" charset="2"/>
                </a:rPr>
                <a:t>1, 2</a:t>
              </a:r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</a:t>
              </a:r>
              <a:r>
                <a:rPr kumimoji="1" lang="zh-CN" altLang="en-US" sz="2400">
                  <a:latin typeface="Times New Roman" pitchFamily="18" charset="0"/>
                  <a:sym typeface="Symbol" pitchFamily="18" charset="2"/>
                </a:rPr>
                <a:t>。</a:t>
              </a:r>
            </a:p>
          </p:txBody>
        </p:sp>
      </p:grpSp>
      <p:sp>
        <p:nvSpPr>
          <p:cNvPr id="143368" name="Text Box 8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781300"/>
            <a:ext cx="8280400" cy="3743325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/>
              <a:t>若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/>
              <a:t>是可约阵，则 </a:t>
            </a:r>
            <a:r>
              <a:rPr kumimoji="1" lang="en-US" altLang="zh-CN" sz="2800" b="1" i="1">
                <a:latin typeface="Times New Roman" pitchFamily="18" charset="0"/>
              </a:rPr>
              <a:t>AX=b</a:t>
            </a:r>
            <a:r>
              <a:rPr lang="zh-CN" altLang="en-US" sz="2800"/>
              <a:t>可化成	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i="1" baseline="30000">
                <a:latin typeface="Times New Roman" pitchFamily="18" charset="0"/>
              </a:rPr>
              <a:t>T</a:t>
            </a:r>
            <a:r>
              <a:rPr kumimoji="1" lang="en-US" altLang="zh-CN" sz="2800" b="1" i="1">
                <a:latin typeface="Times New Roman" pitchFamily="18" charset="0"/>
              </a:rPr>
              <a:t>AP(P</a:t>
            </a:r>
            <a:r>
              <a:rPr kumimoji="1" lang="en-US" altLang="zh-CN" sz="2800" b="1" i="1" baseline="30000">
                <a:latin typeface="Times New Roman" pitchFamily="18" charset="0"/>
              </a:rPr>
              <a:t>T</a:t>
            </a:r>
            <a:r>
              <a:rPr kumimoji="1" lang="en-US" altLang="zh-CN" sz="2800" b="1" i="1">
                <a:latin typeface="Times New Roman" pitchFamily="18" charset="0"/>
              </a:rPr>
              <a:t>X)=P</a:t>
            </a:r>
            <a:r>
              <a:rPr kumimoji="1" lang="en-US" altLang="zh-CN" sz="2800" b="1" i="1" baseline="30000">
                <a:latin typeface="Times New Roman" pitchFamily="18" charset="0"/>
              </a:rPr>
              <a:t>T</a:t>
            </a:r>
            <a:r>
              <a:rPr kumimoji="1" lang="en-US" altLang="zh-CN" sz="2800" b="1" i="1">
                <a:latin typeface="Times New Roman" pitchFamily="18" charset="0"/>
              </a:rPr>
              <a:t>b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	</a:t>
            </a:r>
            <a:r>
              <a:rPr lang="zh-CN" altLang="en-US" sz="2800"/>
              <a:t>此时，若记</a:t>
            </a:r>
            <a:r>
              <a:rPr lang="en-US" altLang="zh-CN" sz="2800" b="1" i="1">
                <a:latin typeface="Times New Roman" pitchFamily="18" charset="0"/>
              </a:rPr>
              <a:t>Y= P</a:t>
            </a:r>
            <a:r>
              <a:rPr lang="en-US" altLang="zh-CN" sz="2800" b="1" i="1" baseline="30000">
                <a:latin typeface="Times New Roman" pitchFamily="18" charset="0"/>
              </a:rPr>
              <a:t>T</a:t>
            </a:r>
            <a:r>
              <a:rPr lang="en-US" altLang="zh-CN" sz="2800" b="1" i="1">
                <a:latin typeface="Times New Roman" pitchFamily="18" charset="0"/>
              </a:rPr>
              <a:t>X = (Y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, Y</a:t>
            </a:r>
            <a:r>
              <a:rPr lang="en-US" altLang="zh-CN" sz="2800" b="1" i="1" baseline="-25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)</a:t>
            </a:r>
            <a:r>
              <a:rPr lang="en-US" altLang="zh-CN" sz="2800" b="1" i="1" baseline="30000">
                <a:latin typeface="Times New Roman" pitchFamily="18" charset="0"/>
              </a:rPr>
              <a:t>T</a:t>
            </a:r>
            <a:r>
              <a:rPr lang="en-US" altLang="zh-CN" sz="2800" b="1" i="1">
                <a:latin typeface="Times New Roman" pitchFamily="18" charset="0"/>
              </a:rPr>
              <a:t> , P</a:t>
            </a:r>
            <a:r>
              <a:rPr lang="en-US" altLang="zh-CN" sz="2800" b="1" i="1" baseline="30000">
                <a:latin typeface="Times New Roman" pitchFamily="18" charset="0"/>
              </a:rPr>
              <a:t>T</a:t>
            </a:r>
            <a:r>
              <a:rPr lang="en-US" altLang="zh-CN" sz="2800" b="1" i="1">
                <a:latin typeface="Times New Roman" pitchFamily="18" charset="0"/>
              </a:rPr>
              <a:t>b= (d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, d</a:t>
            </a:r>
            <a:r>
              <a:rPr lang="en-US" altLang="zh-CN" sz="2800" b="1" i="1" baseline="-25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)</a:t>
            </a:r>
            <a:r>
              <a:rPr lang="en-US" altLang="zh-CN" sz="2800" b="1" i="1" baseline="30000">
                <a:latin typeface="Times New Roman" pitchFamily="18" charset="0"/>
              </a:rPr>
              <a:t>T</a:t>
            </a:r>
            <a:r>
              <a:rPr lang="en-US" altLang="zh-CN" sz="2800"/>
              <a:t> . </a:t>
            </a:r>
            <a:r>
              <a:rPr lang="zh-CN" altLang="en-US" sz="2800"/>
              <a:t>则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/>
              <a:t>	求解方程组</a:t>
            </a:r>
            <a:r>
              <a:rPr lang="en-US" altLang="zh-CN" sz="2800" b="1" i="1">
                <a:latin typeface="Times New Roman" pitchFamily="18" charset="0"/>
              </a:rPr>
              <a:t>AX=b</a:t>
            </a:r>
            <a:r>
              <a:rPr lang="zh-CN" altLang="en-US" sz="2800"/>
              <a:t>就化成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/>
              <a:t>				</a:t>
            </a:r>
          </a:p>
        </p:txBody>
      </p:sp>
      <p:graphicFrame>
        <p:nvGraphicFramePr>
          <p:cNvPr id="14336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5083175"/>
          <a:ext cx="2087562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4298" imgH="695250" progId="Equation.DSMT4">
                  <p:embed/>
                </p:oleObj>
              </mc:Choice>
              <mc:Fallback>
                <p:oleObj name="Equation" r:id="rId4" imgW="1114298" imgH="69525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3175"/>
                        <a:ext cx="2087562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3563938" y="5157788"/>
            <a:ext cx="4752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/>
              <a:t>从第二个方程解得</a:t>
            </a:r>
            <a:r>
              <a:rPr lang="en-US" altLang="zh-CN" sz="3200" b="1" i="1">
                <a:latin typeface="Times New Roman" pitchFamily="18" charset="0"/>
              </a:rPr>
              <a:t>Y</a:t>
            </a:r>
            <a:r>
              <a:rPr lang="en-US" altLang="zh-CN" sz="3200" b="1" i="1" baseline="-25000">
                <a:latin typeface="Times New Roman" pitchFamily="18" charset="0"/>
              </a:rPr>
              <a:t>2</a:t>
            </a:r>
            <a:r>
              <a:rPr lang="en-US" altLang="zh-CN" sz="3200"/>
              <a:t>, </a:t>
            </a:r>
            <a:r>
              <a:rPr lang="zh-CN" altLang="en-US" sz="3200"/>
              <a:t>代入第一个方程，解得</a:t>
            </a:r>
            <a:r>
              <a:rPr lang="en-US" altLang="zh-CN" sz="3200" b="1" i="1">
                <a:latin typeface="Times New Roman" pitchFamily="18" charset="0"/>
              </a:rPr>
              <a:t>Y</a:t>
            </a:r>
            <a:r>
              <a:rPr lang="en-US" altLang="zh-CN" sz="3200" b="1" i="1" baseline="-25000">
                <a:latin typeface="Times New Roman" pitchFamily="18" charset="0"/>
              </a:rPr>
              <a:t>1</a:t>
            </a:r>
            <a:r>
              <a:rPr lang="en-US" altLang="zh-CN" sz="3200"/>
              <a:t>.</a:t>
            </a:r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6372225" y="134143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CCCC00"/>
                </a:solidFill>
              </a:rPr>
              <a:t>yuehua.m</a:t>
            </a:r>
          </a:p>
        </p:txBody>
      </p:sp>
      <p:sp>
        <p:nvSpPr>
          <p:cNvPr id="2048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422A11-22BD-4590-8D7F-DF6D30C4900C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utoUpdateAnimBg="0"/>
      <p:bldP spid="143373" grpId="0"/>
      <p:bldP spid="1433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解线性方程组的迭代法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基本迭代法</a:t>
            </a:r>
          </a:p>
          <a:p>
            <a:pPr eaLnBrk="1" hangingPunct="1"/>
            <a:r>
              <a:rPr lang="zh-CN" altLang="en-US" dirty="0"/>
              <a:t>迭代法的收敛性</a:t>
            </a:r>
          </a:p>
          <a:p>
            <a:pPr lvl="1" eaLnBrk="1" hangingPunct="1"/>
            <a:r>
              <a:rPr lang="zh-CN" altLang="en-US" dirty="0"/>
              <a:t>是否收敛</a:t>
            </a:r>
          </a:p>
          <a:p>
            <a:pPr lvl="1" eaLnBrk="1" hangingPunct="1"/>
            <a:r>
              <a:rPr lang="zh-CN" altLang="en-US" dirty="0"/>
              <a:t>收敛速度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共轭梯度法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34E3A28-DB05-463E-9DD2-F900E2EB5BE7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对角占优定理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6600CC"/>
                </a:solidFill>
              </a:rPr>
              <a:t>定理</a:t>
            </a:r>
            <a:r>
              <a:rPr lang="en-US" altLang="zh-CN" b="1">
                <a:solidFill>
                  <a:srgbClr val="6600CC"/>
                </a:solidFill>
              </a:rPr>
              <a:t>8</a:t>
            </a:r>
            <a:r>
              <a:rPr lang="en-US" altLang="zh-CN"/>
              <a:t> </a:t>
            </a:r>
            <a:r>
              <a:rPr lang="zh-CN" altLang="en-US"/>
              <a:t>如果</a:t>
            </a:r>
            <a:r>
              <a:rPr lang="en-US" altLang="zh-CN" b="1" i="1">
                <a:latin typeface="Times New Roman" pitchFamily="18" charset="0"/>
              </a:rPr>
              <a:t>A=(a</a:t>
            </a:r>
            <a:r>
              <a:rPr lang="en-US" altLang="zh-CN" b="1" i="1" baseline="-25000">
                <a:latin typeface="Times New Roman" pitchFamily="18" charset="0"/>
              </a:rPr>
              <a:t>ij</a:t>
            </a:r>
            <a:r>
              <a:rPr lang="en-US" altLang="zh-CN" b="1" i="1">
                <a:latin typeface="Times New Roman" pitchFamily="18" charset="0"/>
              </a:rPr>
              <a:t>)</a:t>
            </a:r>
            <a:r>
              <a:rPr lang="en-US" altLang="zh-CN" b="1" i="1" baseline="-25000">
                <a:latin typeface="Times New Roman" pitchFamily="18" charset="0"/>
              </a:rPr>
              <a:t>n×n</a:t>
            </a:r>
            <a:r>
              <a:rPr lang="zh-CN" altLang="en-US"/>
              <a:t>为</a:t>
            </a:r>
            <a:r>
              <a:rPr lang="zh-CN" altLang="en-US" b="1">
                <a:solidFill>
                  <a:schemeClr val="folHlink"/>
                </a:solidFill>
              </a:rPr>
              <a:t>严格对角占优矩阵</a:t>
            </a:r>
            <a:r>
              <a:rPr lang="zh-CN" altLang="en-US"/>
              <a:t>或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为</a:t>
            </a:r>
            <a:r>
              <a:rPr lang="zh-CN" altLang="en-US" b="1">
                <a:solidFill>
                  <a:schemeClr val="folHlink"/>
                </a:solidFill>
              </a:rPr>
              <a:t>不可约弱对角占优矩阵</a:t>
            </a:r>
            <a:r>
              <a:rPr lang="zh-CN" altLang="en-US"/>
              <a:t>，则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为非奇异矩阵（有解）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证明：反证法</a:t>
            </a:r>
          </a:p>
          <a:p>
            <a:pPr lvl="1" eaLnBrk="1" hangingPunct="1"/>
            <a:r>
              <a:rPr lang="zh-CN" altLang="en-US"/>
              <a:t>见</a:t>
            </a:r>
            <a:r>
              <a:rPr lang="en-US" altLang="zh-CN"/>
              <a:t>P191</a:t>
            </a:r>
            <a:r>
              <a:rPr lang="zh-CN" altLang="en-US"/>
              <a:t>，自学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12D9CA-7366-4E53-9D13-332DBB9D15AB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33400" y="12700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9</a:t>
            </a:r>
            <a:r>
              <a:rPr kumimoji="1" lang="en-US" altLang="zh-CN" sz="2400">
                <a:latin typeface="Times New Roman" pitchFamily="18" charset="0"/>
              </a:rPr>
              <a:t>    </a:t>
            </a:r>
            <a:r>
              <a:rPr kumimoji="1" lang="zh-CN" altLang="en-US" sz="2400">
                <a:latin typeface="宋体" pitchFamily="2" charset="-122"/>
              </a:rPr>
              <a:t>若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为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严格对角占优阵</a:t>
            </a:r>
            <a:r>
              <a:rPr kumimoji="1" lang="zh-CN" altLang="en-US" sz="2400">
                <a:latin typeface="宋体" pitchFamily="2" charset="-122"/>
              </a:rPr>
              <a:t>或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不可约弱对角占优阵</a:t>
            </a:r>
            <a:r>
              <a:rPr kumimoji="1" lang="zh-CN" altLang="en-US" sz="2400">
                <a:latin typeface="宋体" pitchFamily="2" charset="-122"/>
              </a:rPr>
              <a:t>，则</a:t>
            </a:r>
          </a:p>
          <a:p>
            <a:r>
              <a:rPr kumimoji="1" lang="zh-CN" altLang="en-US" sz="2400">
                <a:latin typeface="宋体" pitchFamily="2" charset="-122"/>
              </a:rPr>
              <a:t>       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宋体" pitchFamily="2" charset="-122"/>
              </a:rPr>
              <a:t>迭代法和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宋体" pitchFamily="2" charset="-122"/>
              </a:rPr>
              <a:t>迭代法收敛。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539750" y="21336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宋体" pitchFamily="2" charset="-122"/>
              </a:rPr>
              <a:t>10</a:t>
            </a:r>
            <a:r>
              <a:rPr kumimoji="1" lang="zh-CN" altLang="en-US" sz="2400">
                <a:latin typeface="宋体" pitchFamily="2" charset="-122"/>
              </a:rPr>
              <a:t>若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 b="1" i="1">
                <a:latin typeface="Times New Roman" pitchFamily="18" charset="0"/>
              </a:rPr>
              <a:t>和</a:t>
            </a:r>
            <a:r>
              <a:rPr kumimoji="1" lang="en-US" altLang="zh-CN" sz="2400" b="1" i="1">
                <a:latin typeface="Times New Roman" pitchFamily="18" charset="0"/>
              </a:rPr>
              <a:t>2D-A</a:t>
            </a:r>
            <a:r>
              <a:rPr kumimoji="1" lang="zh-CN" altLang="en-US" sz="2400">
                <a:latin typeface="宋体" pitchFamily="2" charset="-122"/>
              </a:rPr>
              <a:t>均为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正定阵</a:t>
            </a:r>
            <a:r>
              <a:rPr kumimoji="1" lang="zh-CN" altLang="en-US" sz="2400">
                <a:latin typeface="宋体" pitchFamily="2" charset="-122"/>
              </a:rPr>
              <a:t>，则</a:t>
            </a:r>
            <a:r>
              <a:rPr kumimoji="1" lang="en-US" altLang="zh-CN" sz="2400">
                <a:latin typeface="宋体" pitchFamily="2" charset="-122"/>
              </a:rPr>
              <a:t>Jacobi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迭代法收敛。</a:t>
            </a:r>
            <a:br>
              <a:rPr kumimoji="1" lang="en-US" altLang="zh-CN" sz="2400">
                <a:latin typeface="Times New Roman" pitchFamily="18" charset="0"/>
                <a:ea typeface="黑体" pitchFamily="2" charset="-122"/>
              </a:rPr>
            </a:br>
            <a:r>
              <a:rPr kumimoji="1" lang="en-US" altLang="zh-CN" sz="2400">
                <a:latin typeface="Times New Roman" pitchFamily="18" charset="0"/>
                <a:ea typeface="黑体" pitchFamily="2" charset="-122"/>
              </a:rPr>
              <a:t>             </a:t>
            </a:r>
            <a:r>
              <a:rPr kumimoji="1" lang="zh-CN" altLang="en-US" sz="2400">
                <a:latin typeface="宋体" pitchFamily="2" charset="-122"/>
              </a:rPr>
              <a:t>若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为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正定阵</a:t>
            </a:r>
            <a:r>
              <a:rPr kumimoji="1" lang="zh-CN" altLang="en-US" sz="2400">
                <a:latin typeface="宋体" pitchFamily="2" charset="-122"/>
              </a:rPr>
              <a:t>，则</a:t>
            </a:r>
            <a:r>
              <a:rPr kumimoji="1" lang="en-US" altLang="zh-CN" sz="2400" i="1">
                <a:latin typeface="Times New Roman" pitchFamily="18" charset="0"/>
                <a:ea typeface="黑体" pitchFamily="2" charset="-122"/>
              </a:rPr>
              <a:t>G-S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迭代法收敛。</a:t>
            </a:r>
            <a:r>
              <a:rPr kumimoji="1" lang="zh-CN" altLang="en-US" sz="2400">
                <a:latin typeface="宋体" pitchFamily="2" charset="-122"/>
              </a:rPr>
              <a:t> 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23850" y="2852738"/>
            <a:ext cx="8591550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定理 </a:t>
            </a:r>
            <a:r>
              <a:rPr kumimoji="1" lang="zh-CN" altLang="en-US" sz="2400">
                <a:latin typeface="Times New Roman" pitchFamily="18" charset="0"/>
              </a:rPr>
              <a:t>  设</a:t>
            </a:r>
            <a:r>
              <a:rPr kumimoji="1" lang="en-US" altLang="zh-CN" sz="2400" i="1">
                <a:latin typeface="Times New Roman" pitchFamily="18" charset="0"/>
                <a:ea typeface="黑体" pitchFamily="2" charset="-122"/>
              </a:rPr>
              <a:t>Jacobi</a:t>
            </a:r>
            <a:r>
              <a:rPr kumimoji="1" lang="zh-CN" altLang="en-US" sz="2400">
                <a:latin typeface="Times New Roman" pitchFamily="18" charset="0"/>
              </a:rPr>
              <a:t>矩阵</a:t>
            </a:r>
            <a:r>
              <a:rPr kumimoji="1" lang="en-US" altLang="zh-CN" sz="2400" b="1" i="1">
                <a:latin typeface="Times New Roman" pitchFamily="18" charset="0"/>
              </a:rPr>
              <a:t>B</a:t>
            </a:r>
            <a:r>
              <a:rPr kumimoji="1" lang="en-US" altLang="zh-CN" sz="2400" b="1" i="1" baseline="-30000">
                <a:latin typeface="Times New Roman" pitchFamily="18" charset="0"/>
              </a:rPr>
              <a:t>J</a:t>
            </a:r>
            <a:r>
              <a:rPr kumimoji="1" lang="en-US" altLang="zh-CN" sz="2400" b="1" i="1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=(</a:t>
            </a:r>
            <a:r>
              <a:rPr kumimoji="1" lang="en-US" altLang="zh-CN" sz="2400" b="1" i="1">
                <a:latin typeface="Times New Roman" pitchFamily="18" charset="0"/>
              </a:rPr>
              <a:t>b</a:t>
            </a:r>
            <a:r>
              <a:rPr kumimoji="1" lang="en-US" altLang="zh-CN" sz="2400" b="1" i="1" baseline="-30000">
                <a:latin typeface="Times New Roman" pitchFamily="18" charset="0"/>
              </a:rPr>
              <a:t>ij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en-US" altLang="zh-CN" sz="2400" b="1" i="1" baseline="-30000">
                <a:latin typeface="Times New Roman" pitchFamily="18" charset="0"/>
              </a:rPr>
              <a:t>n</a:t>
            </a:r>
            <a:r>
              <a:rPr kumimoji="1" lang="zh-CN" altLang="en-US" sz="2400">
                <a:latin typeface="Times New Roman" pitchFamily="18" charset="0"/>
              </a:rPr>
              <a:t>为非负矩阵（即 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ii</a:t>
            </a:r>
            <a:r>
              <a:rPr kumimoji="1" lang="en-US" altLang="zh-CN" sz="2400">
                <a:latin typeface="Times New Roman" pitchFamily="18" charset="0"/>
              </a:rPr>
              <a:t>=0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ij</a:t>
            </a:r>
            <a:r>
              <a:rPr kumimoji="1" lang="en-US" altLang="zh-CN" sz="2400">
                <a:latin typeface="Times New Roman" pitchFamily="18" charset="0"/>
              </a:rPr>
              <a:t>≥ 0 ,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      1≤</a:t>
            </a:r>
            <a:r>
              <a:rPr kumimoji="1" lang="en-US" altLang="zh-CN" sz="2400" i="1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en-US" altLang="zh-CN" sz="2400" i="1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≤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zh-CN" altLang="en-US" sz="2400">
                <a:latin typeface="Times New Roman" pitchFamily="18" charset="0"/>
              </a:rPr>
              <a:t>），则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下列关系有且仅有一个成立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>
                <a:latin typeface="Times New Roman" pitchFamily="18" charset="0"/>
              </a:rPr>
              <a:t>                                （</a:t>
            </a:r>
            <a:r>
              <a:rPr kumimoji="1" lang="en-US" altLang="zh-CN" sz="2400">
                <a:latin typeface="Times New Roman" pitchFamily="18" charset="0"/>
              </a:rPr>
              <a:t>1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)=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)=0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                      </a:t>
            </a: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2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1" lang="en-US" altLang="zh-CN" sz="2400">
                <a:latin typeface="Times New Roman" pitchFamily="18" charset="0"/>
              </a:rPr>
              <a:t>0&lt;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)&lt; 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)&lt;1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                      </a:t>
            </a: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3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)=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)=1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                      </a:t>
            </a: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4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1" lang="en-US" altLang="zh-CN" sz="2400">
                <a:latin typeface="Times New Roman" pitchFamily="18" charset="0"/>
              </a:rPr>
              <a:t>1&lt;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)&lt;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  <a:p>
            <a:endParaRPr kumimoji="1" lang="en-US" altLang="zh-CN" sz="2400">
              <a:latin typeface="Times New Roman" pitchFamily="18" charset="0"/>
            </a:endParaRPr>
          </a:p>
          <a:p>
            <a:r>
              <a:rPr kumimoji="1" lang="zh-CN" altLang="en-US" sz="2400">
                <a:latin typeface="Times New Roman" pitchFamily="18" charset="0"/>
              </a:rPr>
              <a:t>这说明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zh-CN" altLang="en-US" sz="2400">
                <a:latin typeface="Times New Roman" pitchFamily="18" charset="0"/>
              </a:rPr>
              <a:t>矩阵</a:t>
            </a:r>
            <a:r>
              <a:rPr kumimoji="1" lang="en-US" altLang="zh-CN" sz="2400" b="1" i="1">
                <a:latin typeface="Times New Roman" pitchFamily="18" charset="0"/>
              </a:rPr>
              <a:t>B</a:t>
            </a:r>
            <a:r>
              <a:rPr kumimoji="1" lang="en-US" altLang="zh-CN" sz="2400" b="1" i="1" baseline="-30000">
                <a:latin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</a:rPr>
              <a:t>为非负时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方法和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Times New Roman" pitchFamily="18" charset="0"/>
              </a:rPr>
              <a:t>方法同时收敛，或同时发散。若同时收敛，则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Times New Roman" pitchFamily="18" charset="0"/>
              </a:rPr>
              <a:t>方法比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zh-CN" altLang="en-US" sz="2400">
                <a:latin typeface="Times New Roman" pitchFamily="18" charset="0"/>
              </a:rPr>
              <a:t>方法收敛速度快</a:t>
            </a:r>
            <a:r>
              <a:rPr kumimoji="1" lang="en-US" altLang="zh-CN" sz="2400">
                <a:latin typeface="Times New Roman" pitchFamily="18" charset="0"/>
              </a:rPr>
              <a:t>. 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/>
              <a:t>相关定理</a:t>
            </a:r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3BA8E4-BEF5-4980-9AC1-A08A2070AE25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 autoUpdateAnimBg="0"/>
      <p:bldP spid="10240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09588"/>
            <a:ext cx="7772400" cy="8318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定理</a:t>
            </a:r>
            <a:r>
              <a:rPr lang="en-US" altLang="zh-CN">
                <a:latin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</a:rPr>
              <a:t>的证明</a:t>
            </a:r>
          </a:p>
        </p:txBody>
      </p:sp>
      <p:grpSp>
        <p:nvGrpSpPr>
          <p:cNvPr id="23555" name="Group 11"/>
          <p:cNvGrpSpPr>
            <a:grpSpLocks/>
          </p:cNvGrpSpPr>
          <p:nvPr/>
        </p:nvGrpSpPr>
        <p:grpSpPr bwMode="auto">
          <a:xfrm>
            <a:off x="609600" y="1371600"/>
            <a:ext cx="8153400" cy="3124200"/>
            <a:chOff x="384" y="864"/>
            <a:chExt cx="5136" cy="1968"/>
          </a:xfrm>
        </p:grpSpPr>
        <p:sp>
          <p:nvSpPr>
            <p:cNvPr id="23561" name="Text Box 4"/>
            <p:cNvSpPr txBox="1">
              <a:spLocks noChangeArrowheads="1"/>
            </p:cNvSpPr>
            <p:nvPr/>
          </p:nvSpPr>
          <p:spPr bwMode="auto">
            <a:xfrm>
              <a:off x="384" y="864"/>
              <a:ext cx="513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证</a:t>
              </a:r>
              <a:r>
                <a:rPr kumimoji="1" lang="zh-CN" altLang="en-US" sz="2400"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zh-CN" altLang="en-US" sz="2400">
                  <a:latin typeface="宋体" pitchFamily="2" charset="-122"/>
                </a:rPr>
                <a:t>这里只证明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>
                  <a:latin typeface="宋体" pitchFamily="2" charset="-122"/>
                </a:rPr>
                <a:t>是严格对角占优情况。首先证明</a:t>
              </a:r>
              <a:r>
                <a:rPr kumimoji="1" lang="en-US" altLang="zh-CN" sz="2400" i="1">
                  <a:latin typeface="Times New Roman" pitchFamily="18" charset="0"/>
                </a:rPr>
                <a:t>Jacobi</a:t>
              </a:r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zh-CN" altLang="en-US" sz="2400">
                  <a:latin typeface="宋体" pitchFamily="2" charset="-122"/>
                </a:rPr>
                <a:t>迭代的收敛性。由于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graphicFrame>
          <p:nvGraphicFramePr>
            <p:cNvPr id="23562" name="Object 5"/>
            <p:cNvGraphicFramePr>
              <a:graphicFrameLocks noChangeAspect="1"/>
            </p:cNvGraphicFramePr>
            <p:nvPr/>
          </p:nvGraphicFramePr>
          <p:xfrm>
            <a:off x="1116" y="1332"/>
            <a:ext cx="3719" cy="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76678" imgH="1552500" progId="Equation.DSMT4">
                    <p:embed/>
                  </p:oleObj>
                </mc:Choice>
                <mc:Fallback>
                  <p:oleObj name="Equation" r:id="rId2" imgW="3876678" imgH="15525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1332"/>
                          <a:ext cx="3719" cy="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09600" y="4495800"/>
            <a:ext cx="5410200" cy="879475"/>
            <a:chOff x="384" y="2832"/>
            <a:chExt cx="3408" cy="554"/>
          </a:xfrm>
        </p:grpSpPr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384" y="297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latin typeface="宋体" pitchFamily="2" charset="-122"/>
                </a:rPr>
                <a:t>易求</a:t>
              </a:r>
            </a:p>
          </p:txBody>
        </p:sp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2160" y="2832"/>
            <a:ext cx="1632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66822" imgH="485730" progId="Equation.3">
                    <p:embed/>
                  </p:oleObj>
                </mc:Choice>
                <mc:Fallback>
                  <p:oleObj name="Equation" r:id="rId4" imgW="1466822" imgH="48573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832"/>
                          <a:ext cx="1632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609600" y="54864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zh-CN" altLang="en-US" sz="2400">
                <a:latin typeface="Times New Roman" pitchFamily="18" charset="0"/>
              </a:rPr>
              <a:t>由严格对角占优定义（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hlinkClick r:id="rId6" action="ppaction://hlinksldjump" tooltip="前往引用"/>
              </a:rPr>
              <a:t>定义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hlinkClick r:id="rId6" action="ppaction://hlinksldjump" tooltip="前往引用"/>
              </a:rPr>
              <a:t>6</a:t>
            </a:r>
            <a:r>
              <a:rPr kumimoji="1" lang="en-US" altLang="zh-CN" sz="2400">
                <a:latin typeface="Times New Roman" pitchFamily="18" charset="0"/>
                <a:hlinkClick r:id="rId6" action="ppaction://hlinksldjump" tooltip="前往引用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），得 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 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 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</a:t>
            </a:r>
            <a:r>
              <a:rPr kumimoji="1" lang="en-US" altLang="zh-CN" sz="2400" baseline="-30000">
                <a:latin typeface="Times New Roman" pitchFamily="18" charset="0"/>
              </a:rPr>
              <a:t>∞</a:t>
            </a:r>
            <a:r>
              <a:rPr kumimoji="1" lang="en-US" altLang="zh-CN" sz="2400">
                <a:latin typeface="Times New Roman" pitchFamily="18" charset="0"/>
              </a:rPr>
              <a:t>&lt;1,</a:t>
            </a:r>
            <a:r>
              <a:rPr kumimoji="1" lang="zh-CN" altLang="en-US" sz="2400">
                <a:latin typeface="Times New Roman" pitchFamily="18" charset="0"/>
              </a:rPr>
              <a:t>所以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迭代法收敛。 </a:t>
            </a:r>
          </a:p>
        </p:txBody>
      </p:sp>
      <p:sp>
        <p:nvSpPr>
          <p:cNvPr id="235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196B969-ACAA-4955-90E3-119383205009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71488" y="1131888"/>
            <a:ext cx="8229600" cy="1162050"/>
            <a:chOff x="384" y="553"/>
            <a:chExt cx="5184" cy="732"/>
          </a:xfrm>
        </p:grpSpPr>
        <p:sp>
          <p:nvSpPr>
            <p:cNvPr id="24586" name="Text Box 4"/>
            <p:cNvSpPr txBox="1">
              <a:spLocks noChangeArrowheads="1"/>
            </p:cNvSpPr>
            <p:nvPr/>
          </p:nvSpPr>
          <p:spPr bwMode="auto">
            <a:xfrm>
              <a:off x="384" y="553"/>
              <a:ext cx="518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对于严格对角占优阵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>
                  <a:latin typeface="Times New Roman" pitchFamily="18" charset="0"/>
                </a:rPr>
                <a:t>，其对角元素  </a:t>
              </a:r>
              <a:r>
                <a:rPr kumimoji="1" lang="en-US" altLang="zh-CN" sz="2400" i="1">
                  <a:latin typeface="Times New Roman" pitchFamily="18" charset="0"/>
                </a:rPr>
                <a:t>a</a:t>
              </a:r>
              <a:r>
                <a:rPr kumimoji="1" lang="en-US" altLang="zh-CN" sz="2400" i="1" baseline="-30000">
                  <a:latin typeface="Times New Roman" pitchFamily="18" charset="0"/>
                </a:rPr>
                <a:t>ii</a:t>
              </a:r>
              <a:r>
                <a:rPr kumimoji="1" lang="en-US" altLang="zh-CN" sz="2400">
                  <a:latin typeface="Times New Roman" pitchFamily="18" charset="0"/>
                </a:rPr>
                <a:t> ≠ 0</a:t>
              </a:r>
              <a:r>
                <a:rPr kumimoji="1" lang="en-US" altLang="zh-CN" sz="2400" baseline="-30000">
                  <a:latin typeface="Times New Roman" pitchFamily="18" charset="0"/>
                </a:rPr>
                <a:t> </a:t>
              </a:r>
              <a:r>
                <a:rPr kumimoji="1" lang="zh-CN" altLang="en-US" sz="2400" baseline="-30000">
                  <a:latin typeface="Times New Roman" pitchFamily="18" charset="0"/>
                </a:rPr>
                <a:t>，</a:t>
              </a:r>
              <a:r>
                <a:rPr kumimoji="1" lang="zh-CN" altLang="en-US" sz="2400" i="1" baseline="-300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latin typeface="Times New Roman" pitchFamily="18" charset="0"/>
                </a:rPr>
                <a:t>i</a:t>
              </a:r>
              <a:r>
                <a:rPr kumimoji="1" lang="en-US" altLang="zh-CN" sz="2400">
                  <a:latin typeface="Times New Roman" pitchFamily="18" charset="0"/>
                </a:rPr>
                <a:t>=1,2,</a:t>
              </a:r>
              <a:r>
                <a:rPr kumimoji="1" lang="en-US" altLang="zh-CN" sz="2400">
                  <a:latin typeface="Times New Roman" pitchFamily="18" charset="0"/>
                  <a:sym typeface="Symbol" pitchFamily="18" charset="2"/>
                </a:rPr>
                <a:t>,</a:t>
              </a:r>
              <a:r>
                <a:rPr kumimoji="1" lang="en-US" altLang="zh-CN" sz="2400" i="1">
                  <a:latin typeface="Times New Roman" pitchFamily="18" charset="0"/>
                </a:rPr>
                <a:t>n</a:t>
              </a:r>
              <a:r>
                <a:rPr kumimoji="1" lang="zh-CN" altLang="en-US" sz="2400">
                  <a:latin typeface="Times New Roman" pitchFamily="18" charset="0"/>
                </a:rPr>
                <a:t>（</a:t>
              </a:r>
              <a:r>
                <a:rPr kumimoji="1" lang="zh-CN" altLang="en-US" sz="2400" b="1">
                  <a:solidFill>
                    <a:schemeClr val="folHlink"/>
                  </a:solidFill>
                  <a:latin typeface="Times New Roman" pitchFamily="18" charset="0"/>
                  <a:hlinkClick r:id="rId2" action="ppaction://hlinksldjump" tooltip="前往引用"/>
                </a:rPr>
                <a:t>定义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  <a:hlinkClick r:id="rId2" action="ppaction://hlinksldjump" tooltip="前往引用"/>
                </a:rPr>
                <a:t>6</a:t>
              </a:r>
              <a:r>
                <a:rPr kumimoji="1" lang="en-US" altLang="zh-CN" sz="2400">
                  <a:latin typeface="Times New Roman" pitchFamily="18" charset="0"/>
                  <a:hlinkClick r:id="rId2" action="ppaction://hlinksldjump" tooltip="前往引用"/>
                </a:rPr>
                <a:t> </a:t>
              </a:r>
              <a:r>
                <a:rPr kumimoji="1" lang="zh-CN" altLang="en-US" sz="2400">
                  <a:latin typeface="Times New Roman" pitchFamily="18" charset="0"/>
                </a:rPr>
                <a:t>），</a:t>
              </a:r>
              <a:r>
                <a:rPr kumimoji="1" lang="zh-CN" altLang="en-US" sz="2400">
                  <a:latin typeface="宋体" pitchFamily="2" charset="-122"/>
                </a:rPr>
                <a:t>故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24587" name="Object 5"/>
            <p:cNvGraphicFramePr>
              <a:graphicFrameLocks noChangeAspect="1"/>
            </p:cNvGraphicFramePr>
            <p:nvPr/>
          </p:nvGraphicFramePr>
          <p:xfrm>
            <a:off x="1936" y="768"/>
            <a:ext cx="1760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38188" imgH="409590" progId="Equation.3">
                    <p:embed/>
                  </p:oleObj>
                </mc:Choice>
                <mc:Fallback>
                  <p:oleObj name="Equation" r:id="rId3" imgW="1438188" imgH="40959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6" y="768"/>
                          <a:ext cx="1760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401638" y="24384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所以矩阵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 i="1">
                <a:latin typeface="Times New Roman" pitchFamily="18" charset="0"/>
              </a:rPr>
              <a:t>D-L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zh-CN" altLang="en-US" sz="2400">
                <a:latin typeface="Times New Roman" pitchFamily="18" charset="0"/>
              </a:rPr>
              <a:t>为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可逆下三角矩阵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其逆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itchFamily="18" charset="0"/>
              </a:rPr>
              <a:t>也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是下三角矩阵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395288" y="3141663"/>
            <a:ext cx="84582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</a:rPr>
              <a:t>   </a:t>
            </a:r>
            <a:r>
              <a:rPr kumimoji="1" lang="zh-CN" altLang="en-US" sz="2400">
                <a:latin typeface="宋体" pitchFamily="2" charset="-122"/>
              </a:rPr>
              <a:t>考虑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zh-CN" altLang="en-US" sz="2400">
                <a:latin typeface="宋体" pitchFamily="2" charset="-122"/>
              </a:rPr>
              <a:t>的特征值</a:t>
            </a:r>
            <a:r>
              <a:rPr kumimoji="1" lang="en-US" altLang="zh-CN" sz="2400" b="1" i="1">
                <a:latin typeface="宋体" pitchFamily="2" charset="-122"/>
              </a:rPr>
              <a:t>λ</a:t>
            </a:r>
            <a:r>
              <a:rPr kumimoji="1" lang="zh-CN" altLang="en-US" sz="2400">
                <a:latin typeface="宋体" pitchFamily="2" charset="-122"/>
              </a:rPr>
              <a:t>，其特征方程为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     </a:t>
            </a:r>
            <a:r>
              <a:rPr kumimoji="1" lang="en-US" altLang="zh-CN" sz="2400" i="1">
                <a:latin typeface="Times New Roman" pitchFamily="18" charset="0"/>
              </a:rPr>
              <a:t>det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>
                <a:latin typeface="Times New Roman" pitchFamily="18" charset="0"/>
              </a:rPr>
              <a:t>I-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 = </a:t>
            </a:r>
            <a:r>
              <a:rPr kumimoji="1" lang="en-US" altLang="zh-CN" sz="2400" i="1">
                <a:latin typeface="Times New Roman" pitchFamily="18" charset="0"/>
              </a:rPr>
              <a:t>det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>
                <a:latin typeface="Times New Roman" pitchFamily="18" charset="0"/>
              </a:rPr>
              <a:t>I-(</a:t>
            </a:r>
            <a:r>
              <a:rPr kumimoji="1" lang="en-US" altLang="zh-CN" sz="2400" i="1">
                <a:latin typeface="Times New Roman" pitchFamily="18" charset="0"/>
              </a:rPr>
              <a:t>D-L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 baseline="30000">
                <a:latin typeface="Times New Roman" pitchFamily="18" charset="0"/>
              </a:rPr>
              <a:t>-1</a:t>
            </a:r>
            <a:r>
              <a:rPr kumimoji="1" lang="en-US" altLang="zh-CN" sz="2400" i="1">
                <a:latin typeface="Times New Roman" pitchFamily="18" charset="0"/>
              </a:rPr>
              <a:t>U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                             = </a:t>
            </a:r>
            <a:r>
              <a:rPr kumimoji="1" lang="en-US" altLang="zh-CN" sz="2400" i="1">
                <a:latin typeface="Times New Roman" pitchFamily="18" charset="0"/>
              </a:rPr>
              <a:t>det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D-L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 baseline="30000">
                <a:latin typeface="Times New Roman" pitchFamily="18" charset="0"/>
              </a:rPr>
              <a:t>-1</a:t>
            </a:r>
            <a:r>
              <a:rPr kumimoji="1" lang="en-US" altLang="zh-CN" sz="2400" i="1">
                <a:latin typeface="Times New Roman" pitchFamily="18" charset="0"/>
              </a:rPr>
              <a:t>det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D-L</a:t>
            </a:r>
            <a:r>
              <a:rPr kumimoji="1" lang="en-US" altLang="zh-CN" sz="2400">
                <a:latin typeface="Times New Roman" pitchFamily="18" charset="0"/>
              </a:rPr>
              <a:t>)-</a:t>
            </a:r>
            <a:r>
              <a:rPr kumimoji="1" lang="en-US" altLang="zh-CN" sz="2400" i="1">
                <a:latin typeface="Times New Roman" pitchFamily="18" charset="0"/>
              </a:rPr>
              <a:t>U</a:t>
            </a:r>
            <a:r>
              <a:rPr kumimoji="1" lang="en-US" altLang="zh-CN" sz="2400">
                <a:latin typeface="Times New Roman" pitchFamily="18" charset="0"/>
              </a:rPr>
              <a:t>)=</a:t>
            </a:r>
            <a:r>
              <a:rPr kumimoji="1" lang="zh-CN" altLang="en-US" sz="2400">
                <a:latin typeface="Times New Roman" pitchFamily="18" charset="0"/>
              </a:rPr>
              <a:t>０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itchFamily="2" charset="-122"/>
              </a:rPr>
              <a:t>                  </a:t>
            </a:r>
            <a:r>
              <a:rPr kumimoji="1" lang="en-US" altLang="zh-CN" sz="2400">
                <a:latin typeface="宋体" pitchFamily="2" charset="-122"/>
              </a:rPr>
              <a:t>=&gt;</a:t>
            </a:r>
            <a:r>
              <a:rPr kumimoji="1" lang="en-US" altLang="zh-CN" sz="2400" i="1">
                <a:latin typeface="Times New Roman" pitchFamily="18" charset="0"/>
              </a:rPr>
              <a:t>det</a:t>
            </a:r>
            <a:r>
              <a:rPr kumimoji="1" lang="en-US" altLang="zh-CN" sz="2400">
                <a:latin typeface="宋体" pitchFamily="2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>
                <a:latin typeface="宋体" pitchFamily="2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D-L</a:t>
            </a:r>
            <a:r>
              <a:rPr kumimoji="1" lang="en-US" altLang="zh-CN" sz="2400">
                <a:latin typeface="宋体" pitchFamily="2" charset="-122"/>
              </a:rPr>
              <a:t>)-</a:t>
            </a:r>
            <a:r>
              <a:rPr kumimoji="1" lang="en-US" altLang="zh-CN" sz="2400" i="1">
                <a:latin typeface="Times New Roman" pitchFamily="18" charset="0"/>
              </a:rPr>
              <a:t>U</a:t>
            </a:r>
            <a:r>
              <a:rPr kumimoji="1" lang="en-US" altLang="zh-CN" sz="2400">
                <a:latin typeface="宋体" pitchFamily="2" charset="-122"/>
              </a:rPr>
              <a:t>)=0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471488" y="5351463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</a:rPr>
              <a:t>    </a:t>
            </a:r>
            <a:r>
              <a:rPr kumimoji="1" lang="zh-CN" altLang="en-US" sz="2400">
                <a:latin typeface="宋体" pitchFamily="2" charset="-122"/>
              </a:rPr>
              <a:t>我们通过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的严格对角占优性质去证明</a:t>
            </a:r>
            <a:r>
              <a:rPr kumimoji="1" lang="en-US" altLang="zh-CN" sz="2400" b="1" i="1">
                <a:latin typeface="Times New Roman" pitchFamily="18" charset="0"/>
              </a:rPr>
              <a:t>det(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="1" i="1">
                <a:latin typeface="Times New Roman" pitchFamily="18" charset="0"/>
              </a:rPr>
              <a:t>(D-L)-U)=0</a:t>
            </a:r>
            <a:r>
              <a:rPr kumimoji="1" lang="zh-CN" altLang="en-US" sz="2400">
                <a:latin typeface="宋体" pitchFamily="2" charset="-122"/>
              </a:rPr>
              <a:t>的根</a:t>
            </a:r>
            <a:r>
              <a:rPr kumimoji="1" lang="zh-CN" altLang="en-US" sz="2400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2400">
                <a:latin typeface="宋体" pitchFamily="2" charset="-122"/>
              </a:rPr>
              <a:t>有性质</a:t>
            </a:r>
            <a:r>
              <a:rPr kumimoji="1" lang="zh-CN" altLang="en-US" sz="2400" b="1" i="1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|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="1" i="1">
                <a:latin typeface="Times New Roman" pitchFamily="18" charset="0"/>
              </a:rPr>
              <a:t> |&lt;1</a:t>
            </a:r>
            <a:r>
              <a:rPr kumimoji="1" lang="zh-CN" altLang="en-US" sz="2400">
                <a:latin typeface="宋体" pitchFamily="2" charset="-122"/>
              </a:rPr>
              <a:t>。用反证法：</a:t>
            </a:r>
            <a:r>
              <a:rPr kumimoji="1" lang="zh-CN" altLang="en-US" sz="2400" b="1">
                <a:solidFill>
                  <a:srgbClr val="FF0000"/>
                </a:solidFill>
                <a:latin typeface="宋体" pitchFamily="2" charset="-122"/>
              </a:rPr>
              <a:t>假设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|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="1" i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|</a:t>
            </a:r>
            <a:r>
              <a:rPr kumimoji="1" lang="en-US" altLang="zh-CN" sz="2400" b="1" i="1">
                <a:solidFill>
                  <a:srgbClr val="FF0000"/>
                </a:solidFill>
                <a:latin typeface="宋体" pitchFamily="2" charset="-122"/>
              </a:rPr>
              <a:t>≥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>
                <a:latin typeface="宋体" pitchFamily="2" charset="-122"/>
              </a:rPr>
              <a:t>，且由于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的严格对角占优性质，有</a:t>
            </a:r>
            <a:r>
              <a:rPr kumimoji="1" lang="zh-CN" altLang="en-US" sz="2400">
                <a:latin typeface="Times New Roman" pitchFamily="18" charset="0"/>
              </a:rPr>
              <a:t>       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36563" y="493713"/>
            <a:ext cx="7165975" cy="561975"/>
            <a:chOff x="0" y="0"/>
            <a:chExt cx="3697" cy="255"/>
          </a:xfrm>
        </p:grpSpPr>
        <p:graphicFrame>
          <p:nvGraphicFramePr>
            <p:cNvPr id="24584" name="Object 10"/>
            <p:cNvGraphicFramePr>
              <a:graphicFrameLocks noChangeAspect="1"/>
            </p:cNvGraphicFramePr>
            <p:nvPr/>
          </p:nvGraphicFramePr>
          <p:xfrm>
            <a:off x="2744" y="37"/>
            <a:ext cx="95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054100" imgH="241300" progId="Equation.3">
                    <p:embed/>
                  </p:oleObj>
                </mc:Choice>
                <mc:Fallback>
                  <p:oleObj name="公式" r:id="rId5" imgW="1054100" imgH="24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7"/>
                          <a:ext cx="95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90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/>
                <a:t>下面证明</a:t>
              </a:r>
              <a:r>
                <a:rPr kumimoji="1" lang="en-US" altLang="zh-CN" sz="2800" i="1"/>
                <a:t>G-S</a:t>
              </a:r>
              <a:r>
                <a:rPr kumimoji="1" lang="zh-CN" altLang="en-US" sz="2800"/>
                <a:t>迭代法的收敛性。</a:t>
              </a:r>
              <a:endParaRPr lang="zh-CN" altLang="en-US" sz="2800"/>
            </a:p>
          </p:txBody>
        </p:sp>
      </p:grpSp>
      <p:sp>
        <p:nvSpPr>
          <p:cNvPr id="245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5245AD7-F004-44DD-8BF4-032675FBCCFA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 build="p" autoUpdateAnimBg="0"/>
      <p:bldP spid="104456" grpId="0" build="p" autoUpdateAnimBg="0"/>
      <p:bldP spid="10445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741488" y="322263"/>
          <a:ext cx="54864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48078" imgH="428760" progId="Equation.3">
                  <p:embed/>
                </p:oleObj>
              </mc:Choice>
              <mc:Fallback>
                <p:oleObj r:id="rId2" imgW="3248078" imgH="428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322263"/>
                        <a:ext cx="54864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8488" y="1312863"/>
            <a:ext cx="5715000" cy="1441450"/>
            <a:chOff x="432" y="912"/>
            <a:chExt cx="3600" cy="908"/>
          </a:xfrm>
        </p:grpSpPr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432" y="912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itchFamily="2" charset="-122"/>
                </a:rPr>
                <a:t>这说明矩阵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25607" name="Object 7"/>
            <p:cNvGraphicFramePr>
              <a:graphicFrameLocks noChangeAspect="1"/>
            </p:cNvGraphicFramePr>
            <p:nvPr/>
          </p:nvGraphicFramePr>
          <p:xfrm>
            <a:off x="1584" y="912"/>
            <a:ext cx="2448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524122" imgH="923940" progId="Equation.3">
                    <p:embed/>
                  </p:oleObj>
                </mc:Choice>
                <mc:Fallback>
                  <p:oleObj r:id="rId4" imgW="2524122" imgH="9239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912"/>
                          <a:ext cx="2448" cy="9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598488" y="3141663"/>
            <a:ext cx="80772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是严格对角占优阵，所以它是非奇异的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zh-CN" altLang="en-US" sz="2400" dirty="0">
                <a:latin typeface="Times New Roman" pitchFamily="18" charset="0"/>
              </a:rPr>
              <a:t>定理</a:t>
            </a:r>
            <a:r>
              <a:rPr kumimoji="1" lang="en-US" altLang="zh-CN" sz="2400">
                <a:latin typeface="Times New Roman" pitchFamily="18" charset="0"/>
              </a:rPr>
              <a:t>8)</a:t>
            </a:r>
            <a:r>
              <a:rPr kumimoji="1" lang="zh-CN" altLang="en-US" sz="2400" dirty="0">
                <a:latin typeface="Times New Roman" pitchFamily="18" charset="0"/>
              </a:rPr>
              <a:t>，即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err="1">
                <a:latin typeface="Times New Roman" pitchFamily="18" charset="0"/>
              </a:rPr>
              <a:t>det</a:t>
            </a:r>
            <a:r>
              <a:rPr kumimoji="1" lang="en-US" altLang="zh-CN" sz="2400" b="1" i="1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="1" i="1" dirty="0">
                <a:latin typeface="Times New Roman" pitchFamily="18" charset="0"/>
              </a:rPr>
              <a:t>(D-L)-U) 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0</a:t>
            </a:r>
            <a:r>
              <a:rPr kumimoji="1" lang="zh-CN" altLang="en-US" sz="2400" dirty="0"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400" dirty="0">
                <a:latin typeface="Times New Roman" pitchFamily="18" charset="0"/>
              </a:rPr>
              <a:t>与特征值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2400" dirty="0">
                <a:latin typeface="Times New Roman" pitchFamily="18" charset="0"/>
              </a:rPr>
              <a:t>满足</a:t>
            </a:r>
            <a:r>
              <a:rPr kumimoji="1" lang="en-US" altLang="zh-CN" sz="2400" b="1" i="1" dirty="0" err="1">
                <a:latin typeface="Times New Roman" pitchFamily="18" charset="0"/>
              </a:rPr>
              <a:t>det</a:t>
            </a:r>
            <a:r>
              <a:rPr kumimoji="1" lang="en-US" altLang="zh-CN" sz="2400" b="1" i="1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="1" i="1" dirty="0">
                <a:latin typeface="Times New Roman" pitchFamily="18" charset="0"/>
              </a:rPr>
              <a:t>(D-L)-U) 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</a:rPr>
              <a:t>矛盾。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故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                           </a:t>
            </a:r>
            <a:r>
              <a:rPr kumimoji="1" lang="en-US" altLang="zh-CN" sz="2400" dirty="0">
                <a:latin typeface="Times New Roman" pitchFamily="18" charset="0"/>
              </a:rPr>
              <a:t>|</a:t>
            </a:r>
            <a:r>
              <a:rPr kumimoji="1" lang="en-US" altLang="zh-CN" sz="2400" i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dirty="0">
                <a:latin typeface="Times New Roman" pitchFamily="18" charset="0"/>
              </a:rPr>
              <a:t> |&lt;1 </a:t>
            </a:r>
            <a:r>
              <a:rPr kumimoji="1" lang="zh-CN" altLang="en-US" sz="2400" dirty="0">
                <a:latin typeface="Times New Roman" pitchFamily="18" charset="0"/>
              </a:rPr>
              <a:t>即</a:t>
            </a:r>
            <a:r>
              <a:rPr kumimoji="1" lang="en-US" altLang="zh-CN" sz="2400" i="1" dirty="0">
                <a:latin typeface="Times New Roman" pitchFamily="18" charset="0"/>
              </a:rPr>
              <a:t>ρ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i="1" baseline="-30000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) &lt;1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i="1" dirty="0">
                <a:latin typeface="Times New Roman" pitchFamily="18" charset="0"/>
              </a:rPr>
              <a:t>G-S</a:t>
            </a:r>
            <a:r>
              <a:rPr kumimoji="1" lang="zh-CN" altLang="en-US" sz="2400" dirty="0">
                <a:latin typeface="Times New Roman" pitchFamily="18" charset="0"/>
              </a:rPr>
              <a:t>迭代法收敛。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</a:rPr>
              <a:t>9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得证</a:t>
            </a:r>
            <a:r>
              <a:rPr kumimoji="1" lang="zh-CN" altLang="en-US" sz="2400" dirty="0">
                <a:latin typeface="Times New Roman" pitchFamily="18" charset="0"/>
              </a:rPr>
              <a:t>。　　　　</a:t>
            </a:r>
          </a:p>
        </p:txBody>
      </p:sp>
      <p:sp>
        <p:nvSpPr>
          <p:cNvPr id="2560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3236F6-4777-487E-995D-DFD2233DD625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应用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9→</a:t>
            </a:r>
            <a:r>
              <a:rPr lang="zh-CN" altLang="en-US"/>
              <a:t>对角占优</a:t>
            </a:r>
          </a:p>
          <a:p>
            <a:pPr lvl="1" eaLnBrk="1" hangingPunct="1"/>
            <a:r>
              <a:rPr kumimoji="1" lang="zh-CN" altLang="en-US"/>
              <a:t>在偏微分方程数值解中，有限差分往往导出</a:t>
            </a:r>
            <a:r>
              <a:rPr kumimoji="1" lang="zh-CN" altLang="en-US">
                <a:solidFill>
                  <a:srgbClr val="FF0000"/>
                </a:solidFill>
              </a:rPr>
              <a:t>对角占优</a:t>
            </a:r>
            <a:r>
              <a:rPr kumimoji="1" lang="zh-CN" altLang="en-US"/>
              <a:t>的线性代数方程组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定理</a:t>
            </a:r>
            <a:r>
              <a:rPr lang="en-US" altLang="zh-CN"/>
              <a:t>10 →</a:t>
            </a:r>
            <a:r>
              <a:rPr lang="zh-CN" altLang="en-US"/>
              <a:t>（对称）正定</a:t>
            </a:r>
          </a:p>
          <a:p>
            <a:pPr lvl="1" eaLnBrk="1" hangingPunct="1"/>
            <a:r>
              <a:rPr kumimoji="1" lang="zh-CN" altLang="en-US"/>
              <a:t>有限元法中的刚性矩阵往往是</a:t>
            </a:r>
            <a:r>
              <a:rPr kumimoji="1" lang="zh-CN" altLang="en-US">
                <a:solidFill>
                  <a:srgbClr val="FF0000"/>
                </a:solidFill>
              </a:rPr>
              <a:t>对称正定</a:t>
            </a:r>
            <a:r>
              <a:rPr kumimoji="1" lang="zh-CN" altLang="en-US"/>
              <a:t>阵</a:t>
            </a:r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5A99-ADC1-437B-9316-8D6EB0A9DEA6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539750" y="1916113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迭代法收敛与否的判断与方程组中方程排列顺序有关</a:t>
            </a:r>
            <a:r>
              <a:rPr kumimoji="1" lang="zh-CN" altLang="en-US" sz="2400">
                <a:latin typeface="宋体" pitchFamily="2" charset="-122"/>
              </a:rPr>
              <a:t>，</a:t>
            </a:r>
            <a:br>
              <a:rPr kumimoji="1" lang="zh-CN" altLang="en-US" sz="2400">
                <a:latin typeface="宋体" pitchFamily="2" charset="-122"/>
              </a:rPr>
            </a:br>
            <a:r>
              <a:rPr kumimoji="1" lang="zh-CN" altLang="en-US" sz="2400">
                <a:latin typeface="宋体" pitchFamily="2" charset="-122"/>
              </a:rPr>
              <a:t>如线性方程组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2819400" y="2895600"/>
          <a:ext cx="3352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81323" imgH="695250" progId="Equation.3">
                  <p:embed/>
                </p:oleObj>
              </mc:Choice>
              <mc:Fallback>
                <p:oleObj r:id="rId2" imgW="2181323" imgH="6952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33528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533400" y="3978275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latin typeface="宋体" pitchFamily="2" charset="-122"/>
              </a:rPr>
              <a:t>无法直接判断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宋体" pitchFamily="2" charset="-122"/>
              </a:rPr>
              <a:t>迭代法和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宋体" pitchFamily="2" charset="-122"/>
              </a:rPr>
              <a:t>迭代法的收敛性，但如果将方程组的次序修改为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2819400" y="4800600"/>
          <a:ext cx="3429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81323" imgH="695250" progId="Equation.3">
                  <p:embed/>
                </p:oleObj>
              </mc:Choice>
              <mc:Fallback>
                <p:oleObj r:id="rId4" imgW="2181323" imgH="6952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34290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533400" y="58674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latin typeface="宋体" pitchFamily="2" charset="-122"/>
              </a:rPr>
              <a:t>    </a:t>
            </a:r>
            <a:r>
              <a:rPr kumimoji="1" lang="zh-CN" altLang="en-US" sz="2400">
                <a:latin typeface="宋体" pitchFamily="2" charset="-122"/>
              </a:rPr>
              <a:t>由于系数矩阵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是严格对角占优阵，因此用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宋体" pitchFamily="2" charset="-122"/>
              </a:rPr>
              <a:t>迭代法和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宋体" pitchFamily="2" charset="-122"/>
              </a:rPr>
              <a:t>迭代法求解该方程组均收敛。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765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276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03B2A76-19F3-4BCD-8310-F5CA50EDCBF8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build="p" autoUpdateAnimBg="0"/>
      <p:bldP spid="13825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539750" y="3357563"/>
            <a:ext cx="80772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宋体" pitchFamily="2" charset="-122"/>
              </a:rPr>
              <a:t>    </a:t>
            </a:r>
            <a:r>
              <a:rPr kumimoji="1" lang="zh-CN" altLang="en-US" sz="2800">
                <a:latin typeface="宋体" pitchFamily="2" charset="-122"/>
              </a:rPr>
              <a:t>由</a:t>
            </a:r>
            <a:r>
              <a:rPr kumimoji="1" lang="zh-CN" altLang="en-US" sz="2800">
                <a:latin typeface="宋体" pitchFamily="2" charset="-122"/>
                <a:hlinkClick r:id="rId2" action="ppaction://hlinksldjump" tooltip="前往引用"/>
              </a:rPr>
              <a:t>定理</a:t>
            </a:r>
            <a:r>
              <a:rPr kumimoji="1" lang="en-US" altLang="zh-CN" sz="2800">
                <a:latin typeface="Times New Roman" pitchFamily="18" charset="0"/>
                <a:hlinkClick r:id="rId2" action="ppaction://hlinksldjump" tooltip="前往引用"/>
              </a:rPr>
              <a:t>5  </a:t>
            </a:r>
            <a:r>
              <a:rPr kumimoji="1" lang="zh-CN" altLang="en-US" sz="2800">
                <a:latin typeface="宋体" pitchFamily="2" charset="-122"/>
              </a:rPr>
              <a:t>及</a:t>
            </a:r>
            <a:r>
              <a:rPr kumimoji="1" lang="zh-CN" altLang="en-US" sz="2800">
                <a:latin typeface="宋体" pitchFamily="2" charset="-122"/>
                <a:hlinkClick r:id="rId3" action="ppaction://hlinksldjump" tooltip="前往引用"/>
              </a:rPr>
              <a:t>定理</a:t>
            </a:r>
            <a:r>
              <a:rPr kumimoji="1" lang="en-US" altLang="zh-CN" sz="2800">
                <a:latin typeface="Times New Roman" pitchFamily="18" charset="0"/>
              </a:rPr>
              <a:t>6</a:t>
            </a:r>
            <a:r>
              <a:rPr kumimoji="1" lang="zh-CN" altLang="en-US" sz="2800">
                <a:latin typeface="宋体" pitchFamily="2" charset="-122"/>
              </a:rPr>
              <a:t>直接得知：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  <a:p>
            <a:pPr lvl="2"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en-US" altLang="zh-CN" sz="2800" i="1">
                <a:latin typeface="Times New Roman" pitchFamily="18" charset="0"/>
              </a:rPr>
              <a:t>SOR</a:t>
            </a:r>
            <a:r>
              <a:rPr kumimoji="1" lang="zh-CN" altLang="en-US" sz="2800">
                <a:latin typeface="宋体" pitchFamily="2" charset="-122"/>
              </a:rPr>
              <a:t>法收敛的充要条件是</a:t>
            </a:r>
            <a:r>
              <a:rPr kumimoji="1" lang="en-US" altLang="zh-CN" sz="2800" b="1" i="1">
                <a:latin typeface="Times New Roman" pitchFamily="18" charset="0"/>
              </a:rPr>
              <a:t>ρ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B</a:t>
            </a:r>
            <a:r>
              <a:rPr kumimoji="1" lang="en-US" altLang="zh-CN" sz="2800" b="1" i="1" baseline="-30000">
                <a:latin typeface="Times New Roman" pitchFamily="18" charset="0"/>
              </a:rPr>
              <a:t>ω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en-US" altLang="zh-CN" sz="2800" b="1" i="1">
                <a:latin typeface="Times New Roman" pitchFamily="18" charset="0"/>
              </a:rPr>
              <a:t>&lt;1</a:t>
            </a:r>
            <a:r>
              <a:rPr kumimoji="1" lang="zh-CN" altLang="en-US" sz="2800">
                <a:latin typeface="宋体" pitchFamily="2" charset="-122"/>
              </a:rPr>
              <a:t>。</a:t>
            </a:r>
          </a:p>
          <a:p>
            <a:pPr lvl="2"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</a:rPr>
              <a:t>SOR</a:t>
            </a:r>
            <a:r>
              <a:rPr kumimoji="1" lang="zh-CN" altLang="en-US" sz="2800">
                <a:latin typeface="宋体" pitchFamily="2" charset="-122"/>
              </a:rPr>
              <a:t>法收敛的充分条件是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|| B</a:t>
            </a:r>
            <a:r>
              <a:rPr kumimoji="1" lang="en-US" altLang="zh-CN" sz="2800" b="1" i="1" baseline="-30000">
                <a:latin typeface="Times New Roman" pitchFamily="18" charset="0"/>
              </a:rPr>
              <a:t>ω</a:t>
            </a:r>
            <a:r>
              <a:rPr kumimoji="1" lang="en-US" altLang="zh-CN" sz="2800" b="1" i="1">
                <a:latin typeface="Times New Roman" pitchFamily="18" charset="0"/>
              </a:rPr>
              <a:t>||&lt;1</a:t>
            </a:r>
            <a:r>
              <a:rPr kumimoji="1" lang="zh-CN" altLang="en-US" sz="2800">
                <a:latin typeface="宋体" pitchFamily="2" charset="-122"/>
              </a:rPr>
              <a:t>。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539750" y="5229225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宋体" pitchFamily="2" charset="-122"/>
              </a:rPr>
              <a:t>    </a:t>
            </a:r>
            <a:r>
              <a:rPr kumimoji="1" lang="zh-CN" altLang="en-US" sz="2800">
                <a:latin typeface="宋体" pitchFamily="2" charset="-122"/>
              </a:rPr>
              <a:t>前面我们看到，</a:t>
            </a:r>
            <a:r>
              <a:rPr kumimoji="1" lang="en-US" altLang="zh-CN" sz="2800" i="1">
                <a:latin typeface="Times New Roman" pitchFamily="18" charset="0"/>
              </a:rPr>
              <a:t>SOR</a:t>
            </a:r>
            <a:r>
              <a:rPr kumimoji="1" lang="zh-CN" altLang="en-US" sz="2800">
                <a:latin typeface="宋体" pitchFamily="2" charset="-122"/>
              </a:rPr>
              <a:t>法收敛与否或收敛速度都与松弛因子</a:t>
            </a:r>
            <a:r>
              <a:rPr kumimoji="1" lang="en-US" altLang="zh-CN" sz="2800" b="1" i="1">
                <a:latin typeface="宋体" pitchFamily="2" charset="-122"/>
              </a:rPr>
              <a:t>ω</a:t>
            </a:r>
            <a:r>
              <a:rPr kumimoji="1" lang="zh-CN" altLang="en-US" sz="2800">
                <a:latin typeface="宋体" pitchFamily="2" charset="-122"/>
              </a:rPr>
              <a:t>有关，关于</a:t>
            </a:r>
            <a:r>
              <a:rPr kumimoji="1" lang="en-US" altLang="zh-CN" sz="2800" b="1" i="1">
                <a:latin typeface="宋体" pitchFamily="2" charset="-122"/>
              </a:rPr>
              <a:t>ω</a:t>
            </a:r>
            <a:r>
              <a:rPr kumimoji="1" lang="zh-CN" altLang="en-US" sz="2800">
                <a:latin typeface="宋体" pitchFamily="2" charset="-122"/>
              </a:rPr>
              <a:t>的范围，有如下定理。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539750" y="1484313"/>
            <a:ext cx="8153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SOR</a:t>
            </a:r>
            <a:r>
              <a:rPr kumimoji="1"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法的矩阵表示为</a:t>
            </a:r>
            <a:endParaRPr kumimoji="1" lang="zh-CN" altLang="en-US" sz="2400" i="1"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 baseline="30000">
                <a:latin typeface="Times New Roman" pitchFamily="18" charset="0"/>
              </a:rPr>
              <a:t>(</a:t>
            </a:r>
            <a:r>
              <a:rPr kumimoji="1" lang="en-US" altLang="zh-CN" sz="2400" i="1" baseline="30000">
                <a:latin typeface="Times New Roman" pitchFamily="18" charset="0"/>
              </a:rPr>
              <a:t>k</a:t>
            </a:r>
            <a:r>
              <a:rPr kumimoji="1" lang="en-US" altLang="zh-CN" sz="2400" baseline="30000">
                <a:latin typeface="Times New Roman" pitchFamily="18" charset="0"/>
              </a:rPr>
              <a:t>+1)</a:t>
            </a:r>
            <a:r>
              <a:rPr kumimoji="1" lang="en-US" altLang="zh-CN" sz="2400">
                <a:latin typeface="Times New Roman" pitchFamily="18" charset="0"/>
              </a:rPr>
              <a:t> =(</a:t>
            </a:r>
            <a:r>
              <a:rPr kumimoji="1" lang="en-US" altLang="zh-CN" sz="2400" i="1">
                <a:latin typeface="Times New Roman" pitchFamily="18" charset="0"/>
              </a:rPr>
              <a:t>D</a:t>
            </a:r>
            <a:r>
              <a:rPr kumimoji="1" lang="en-US" altLang="zh-CN" sz="2400">
                <a:latin typeface="Times New Roman" pitchFamily="18" charset="0"/>
              </a:rPr>
              <a:t>-</a:t>
            </a:r>
            <a:r>
              <a:rPr kumimoji="1" lang="en-US" altLang="zh-CN" sz="2400" i="1">
                <a:latin typeface="Times New Roman" pitchFamily="18" charset="0"/>
              </a:rPr>
              <a:t>ωL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 baseline="30000">
                <a:latin typeface="Times New Roman" pitchFamily="18" charset="0"/>
              </a:rPr>
              <a:t>-1</a:t>
            </a:r>
            <a:r>
              <a:rPr kumimoji="1" lang="en-US" altLang="zh-CN" sz="2400">
                <a:latin typeface="Times New Roman" pitchFamily="18" charset="0"/>
              </a:rPr>
              <a:t> [(1-</a:t>
            </a:r>
            <a:r>
              <a:rPr kumimoji="1" lang="en-US" altLang="zh-CN" sz="2400" i="1">
                <a:latin typeface="Times New Roman" pitchFamily="18" charset="0"/>
              </a:rPr>
              <a:t>ω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 i="1">
                <a:latin typeface="Times New Roman" pitchFamily="18" charset="0"/>
              </a:rPr>
              <a:t>D</a:t>
            </a:r>
            <a:r>
              <a:rPr kumimoji="1" lang="en-US" altLang="zh-CN" sz="2400">
                <a:latin typeface="Times New Roman" pitchFamily="18" charset="0"/>
              </a:rPr>
              <a:t>+</a:t>
            </a:r>
            <a:r>
              <a:rPr kumimoji="1" lang="en-US" altLang="zh-CN" sz="2400" i="1">
                <a:latin typeface="Times New Roman" pitchFamily="18" charset="0"/>
              </a:rPr>
              <a:t>ωU</a:t>
            </a:r>
            <a:r>
              <a:rPr kumimoji="1" lang="en-US" altLang="zh-CN" sz="2400">
                <a:latin typeface="Times New Roman" pitchFamily="18" charset="0"/>
              </a:rPr>
              <a:t>]</a:t>
            </a:r>
            <a:r>
              <a:rPr kumimoji="1" lang="en-US" altLang="zh-CN" sz="2400" i="1">
                <a:latin typeface="Times New Roman" pitchFamily="18" charset="0"/>
              </a:rPr>
              <a:t> X</a:t>
            </a:r>
            <a:r>
              <a:rPr kumimoji="1" lang="en-US" altLang="zh-CN" sz="2400" baseline="30000">
                <a:latin typeface="Times New Roman" pitchFamily="18" charset="0"/>
              </a:rPr>
              <a:t>(</a:t>
            </a:r>
            <a:r>
              <a:rPr kumimoji="1" lang="en-US" altLang="zh-CN" sz="2400" i="1" baseline="30000">
                <a:latin typeface="Times New Roman" pitchFamily="18" charset="0"/>
              </a:rPr>
              <a:t>k</a:t>
            </a:r>
            <a:r>
              <a:rPr kumimoji="1" lang="en-US" altLang="zh-CN" sz="2400" baseline="30000"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</a:rPr>
              <a:t>+</a:t>
            </a:r>
            <a:r>
              <a:rPr kumimoji="1" lang="en-US" altLang="zh-CN" sz="2400" i="1">
                <a:latin typeface="Times New Roman" pitchFamily="18" charset="0"/>
              </a:rPr>
              <a:t>ω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D</a:t>
            </a:r>
            <a:r>
              <a:rPr kumimoji="1" lang="en-US" altLang="zh-CN" sz="2400">
                <a:latin typeface="Times New Roman" pitchFamily="18" charset="0"/>
              </a:rPr>
              <a:t>-</a:t>
            </a:r>
            <a:r>
              <a:rPr kumimoji="1" lang="en-US" altLang="zh-CN" sz="2400" i="1">
                <a:latin typeface="Times New Roman" pitchFamily="18" charset="0"/>
              </a:rPr>
              <a:t>ωL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 baseline="30000">
                <a:latin typeface="Times New Roman" pitchFamily="18" charset="0"/>
              </a:rPr>
              <a:t>-1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611188" y="2636838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其中 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i="1" baseline="-30000">
                <a:solidFill>
                  <a:schemeClr val="folHlink"/>
                </a:solidFill>
                <a:latin typeface="Times New Roman" pitchFamily="18" charset="0"/>
              </a:rPr>
              <a:t>ω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=(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ωL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kumimoji="1" lang="en-US" altLang="zh-CN" sz="2400" b="1" baseline="30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[(1-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ω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ωU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是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SOR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法的迭代矩阵</a:t>
            </a:r>
            <a:r>
              <a:rPr kumimoji="1" lang="zh-CN" altLang="en-US" sz="2400">
                <a:latin typeface="Times New Roman" pitchFamily="18" charset="0"/>
              </a:rPr>
              <a:t>。 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916238" y="450850"/>
            <a:ext cx="300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SOR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法的收敛性</a:t>
            </a:r>
          </a:p>
        </p:txBody>
      </p:sp>
      <p:sp>
        <p:nvSpPr>
          <p:cNvPr id="286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93CAE98-2312-45F6-B9DB-0C6C95CC1DA5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69" grpId="0"/>
      <p:bldP spid="11367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000" i="1">
                <a:latin typeface="Times New Roman" pitchFamily="18" charset="0"/>
              </a:rPr>
              <a:t>SOR</a:t>
            </a:r>
            <a:r>
              <a:rPr lang="zh-CN" altLang="en-US" sz="3000">
                <a:latin typeface="宋体" pitchFamily="2" charset="-122"/>
              </a:rPr>
              <a:t>法收敛与收敛速度有关定理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755650" y="1295400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11</a:t>
            </a:r>
            <a:r>
              <a:rPr kumimoji="1" lang="en-US" altLang="zh-CN" sz="2400">
                <a:latin typeface="Times New Roman" pitchFamily="18" charset="0"/>
              </a:rPr>
              <a:t>  </a:t>
            </a:r>
            <a:r>
              <a:rPr kumimoji="1" lang="zh-CN" altLang="en-US" sz="2400">
                <a:latin typeface="Times New Roman" pitchFamily="18" charset="0"/>
              </a:rPr>
              <a:t>设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>
                <a:latin typeface="Times New Roman" pitchFamily="18" charset="0"/>
              </a:rPr>
              <a:t>∈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i="1" baseline="30000">
                <a:latin typeface="Times New Roman" pitchFamily="18" charset="0"/>
              </a:rPr>
              <a:t>n</a:t>
            </a:r>
            <a:r>
              <a:rPr kumimoji="1" lang="en-US" altLang="zh-CN" sz="2400" b="1" baseline="3000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 i="1" baseline="30000">
                <a:latin typeface="Times New Roman" pitchFamily="18" charset="0"/>
              </a:rPr>
              <a:t>n</a:t>
            </a:r>
            <a:r>
              <a:rPr kumimoji="1" lang="zh-CN" altLang="en-US" sz="2400">
                <a:latin typeface="Times New Roman" pitchFamily="18" charset="0"/>
              </a:rPr>
              <a:t>，满足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i="1" baseline="-30000">
                <a:latin typeface="Times New Roman" pitchFamily="18" charset="0"/>
              </a:rPr>
              <a:t> ii</a:t>
            </a:r>
            <a:r>
              <a:rPr kumimoji="1" lang="en-US" altLang="zh-CN" sz="2400" b="1">
                <a:latin typeface="Times New Roman" pitchFamily="18" charset="0"/>
              </a:rPr>
              <a:t>≠</a:t>
            </a:r>
            <a:r>
              <a:rPr kumimoji="1" lang="en-US" altLang="zh-CN" sz="2400" b="1" i="1">
                <a:latin typeface="Times New Roman" pitchFamily="18" charset="0"/>
              </a:rPr>
              <a:t>0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en-US" altLang="zh-CN" sz="2400" b="1" i="1">
                <a:latin typeface="Times New Roman" pitchFamily="18" charset="0"/>
              </a:rPr>
              <a:t>i=1,2,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</a:t>
            </a:r>
            <a:r>
              <a:rPr kumimoji="1" lang="en-US" altLang="zh-CN" sz="2400" b="1" i="1">
                <a:latin typeface="Times New Roman" pitchFamily="18" charset="0"/>
              </a:rPr>
              <a:t>,n</a:t>
            </a:r>
            <a:r>
              <a:rPr kumimoji="1" lang="en-US" altLang="zh-CN" sz="2400" b="1">
                <a:latin typeface="Times New Roman" pitchFamily="18" charset="0"/>
              </a:rPr>
              <a:t>),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则有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det(B</a:t>
            </a:r>
            <a:r>
              <a:rPr kumimoji="1" lang="en-US" altLang="zh-CN" sz="2400" b="1" i="1" baseline="-25000">
                <a:latin typeface="Times New Roman" pitchFamily="18" charset="0"/>
              </a:rPr>
              <a:t>ω</a:t>
            </a:r>
            <a:r>
              <a:rPr kumimoji="1" lang="en-US" altLang="zh-CN" sz="2400" b="1" i="1">
                <a:latin typeface="Times New Roman" pitchFamily="18" charset="0"/>
              </a:rPr>
              <a:t>)=(1-ω)</a:t>
            </a:r>
            <a:r>
              <a:rPr kumimoji="1" lang="en-US" altLang="zh-CN" sz="2400" b="1" i="1" baseline="30000">
                <a:latin typeface="Times New Roman" pitchFamily="18" charset="0"/>
              </a:rPr>
              <a:t>n</a:t>
            </a:r>
            <a:r>
              <a:rPr kumimoji="1" lang="en-US" altLang="zh-CN" sz="2400" i="1">
                <a:latin typeface="Times New Roman" pitchFamily="18" charset="0"/>
              </a:rPr>
              <a:t> , </a:t>
            </a:r>
            <a:r>
              <a:rPr kumimoji="1" lang="zh-CN" altLang="en-US" sz="2400">
                <a:latin typeface="Times New Roman" pitchFamily="18" charset="0"/>
              </a:rPr>
              <a:t>从而</a:t>
            </a:r>
            <a:r>
              <a:rPr kumimoji="1" lang="en-US" altLang="zh-CN" sz="2400" b="1" i="1">
                <a:latin typeface="Times New Roman" pitchFamily="18" charset="0"/>
              </a:rPr>
              <a:t>ρ(B</a:t>
            </a:r>
            <a:r>
              <a:rPr kumimoji="1" lang="en-US" altLang="zh-CN" sz="2400" b="1" i="1" baseline="-30000">
                <a:latin typeface="Times New Roman" pitchFamily="18" charset="0"/>
              </a:rPr>
              <a:t>ω</a:t>
            </a:r>
            <a:r>
              <a:rPr kumimoji="1" lang="en-US" altLang="zh-CN" sz="2400" b="1" i="1">
                <a:latin typeface="Times New Roman" pitchFamily="18" charset="0"/>
              </a:rPr>
              <a:t>)≥ |1-ω|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。 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838200" y="2590800"/>
            <a:ext cx="792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推论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  解线性方程组，</a:t>
            </a:r>
            <a:r>
              <a:rPr kumimoji="1" lang="en-US" altLang="zh-CN" sz="2400" i="1">
                <a:latin typeface="Times New Roman" pitchFamily="18" charset="0"/>
              </a:rPr>
              <a:t>SOR</a:t>
            </a:r>
            <a:r>
              <a:rPr kumimoji="1" lang="zh-CN" altLang="en-US" sz="2400">
                <a:latin typeface="Times New Roman" pitchFamily="18" charset="0"/>
              </a:rPr>
              <a:t>法收敛的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必要</a:t>
            </a:r>
            <a:r>
              <a:rPr kumimoji="1" lang="zh-CN" altLang="en-US" sz="2400">
                <a:latin typeface="Times New Roman" pitchFamily="18" charset="0"/>
              </a:rPr>
              <a:t>条件是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|1-ω| &lt;1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，即  </a:t>
            </a:r>
            <a:r>
              <a:rPr kumimoji="1" lang="en-US" altLang="zh-CN" sz="2400" b="1" i="1">
                <a:latin typeface="Times New Roman" pitchFamily="18" charset="0"/>
              </a:rPr>
              <a:t>0&lt;ω &lt;2</a:t>
            </a:r>
            <a:r>
              <a:rPr kumimoji="1" lang="zh-CN" altLang="en-US" sz="2400">
                <a:latin typeface="Times New Roman" pitchFamily="18" charset="0"/>
              </a:rPr>
              <a:t>。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8488" y="3886200"/>
            <a:ext cx="8077200" cy="1570038"/>
            <a:chOff x="528" y="2448"/>
            <a:chExt cx="5088" cy="989"/>
          </a:xfrm>
        </p:grpSpPr>
        <p:sp>
          <p:nvSpPr>
            <p:cNvPr id="29704" name="Text Box 6"/>
            <p:cNvSpPr txBox="1">
              <a:spLocks noChangeArrowheads="1"/>
            </p:cNvSpPr>
            <p:nvPr/>
          </p:nvSpPr>
          <p:spPr bwMode="auto">
            <a:xfrm>
              <a:off x="528" y="2448"/>
              <a:ext cx="508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folHlink"/>
                  </a:solidFill>
                  <a:latin typeface="宋体" pitchFamily="2" charset="-122"/>
                </a:rPr>
                <a:t>定理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</a:rPr>
                <a:t>12  </a:t>
              </a:r>
              <a:r>
                <a:rPr kumimoji="1" lang="en-US" altLang="zh-CN" sz="2400">
                  <a:latin typeface="Times New Roman" pitchFamily="18" charset="0"/>
                </a:rPr>
                <a:t>  </a:t>
              </a:r>
              <a:r>
                <a:rPr kumimoji="1" lang="zh-CN" altLang="en-US" sz="2400">
                  <a:latin typeface="宋体" pitchFamily="2" charset="-122"/>
                </a:rPr>
                <a:t>设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en-US" altLang="zh-CN" sz="2400" b="1">
                  <a:latin typeface="Times New Roman" pitchFamily="18" charset="0"/>
                </a:rPr>
                <a:t>∈</a:t>
              </a:r>
              <a:r>
                <a:rPr kumimoji="1" lang="en-US" altLang="zh-CN" sz="2400" b="1" i="1">
                  <a:latin typeface="Times New Roman" pitchFamily="18" charset="0"/>
                </a:rPr>
                <a:t>R</a:t>
              </a:r>
              <a:r>
                <a:rPr kumimoji="1" lang="en-US" altLang="zh-CN" sz="2400" b="1" i="1" baseline="30000">
                  <a:latin typeface="Times New Roman" pitchFamily="18" charset="0"/>
                </a:rPr>
                <a:t>n</a:t>
              </a:r>
              <a:r>
                <a:rPr kumimoji="1" lang="en-US" altLang="zh-CN" sz="2400" b="1" baseline="3000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i="1" baseline="30000">
                  <a:latin typeface="Times New Roman" pitchFamily="18" charset="0"/>
                </a:rPr>
                <a:t>n</a:t>
              </a:r>
              <a:r>
                <a:rPr kumimoji="1" lang="zh-CN" altLang="en-US" sz="2400">
                  <a:latin typeface="宋体" pitchFamily="2" charset="-122"/>
                </a:rPr>
                <a:t>对称正定，且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  <a:r>
                <a:rPr kumimoji="1" lang="en-US" altLang="zh-CN" sz="2400" b="1" i="1">
                  <a:latin typeface="Times New Roman" pitchFamily="18" charset="0"/>
                </a:rPr>
                <a:t>0&lt;</a:t>
              </a:r>
              <a:r>
                <a:rPr kumimoji="1" lang="en-US" altLang="zh-CN" sz="2400" b="1" i="1">
                  <a:latin typeface="宋体" pitchFamily="2" charset="-122"/>
                </a:rPr>
                <a:t>ω</a:t>
              </a:r>
              <a:r>
                <a:rPr kumimoji="1" lang="en-US" altLang="zh-CN" sz="2400" b="1" i="1">
                  <a:latin typeface="Times New Roman" pitchFamily="18" charset="0"/>
                </a:rPr>
                <a:t>&lt;2</a:t>
              </a:r>
              <a:r>
                <a:rPr kumimoji="1" lang="zh-CN" altLang="en-US" sz="2400">
                  <a:latin typeface="宋体" pitchFamily="2" charset="-122"/>
                </a:rPr>
                <a:t>，则</a:t>
              </a:r>
              <a:r>
                <a:rPr kumimoji="1" lang="en-US" altLang="zh-CN" sz="2400" i="1">
                  <a:latin typeface="Times New Roman" pitchFamily="18" charset="0"/>
                </a:rPr>
                <a:t>SOR</a:t>
              </a:r>
              <a:r>
                <a:rPr kumimoji="1" lang="zh-CN" altLang="en-US" sz="2400">
                  <a:latin typeface="宋体" pitchFamily="2" charset="-122"/>
                </a:rPr>
                <a:t>法对任意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itchFamily="2" charset="-122"/>
                </a:rPr>
                <a:t>       的初始向量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itchFamily="2" charset="-122"/>
                </a:rPr>
                <a:t>       都收敛。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29705" name="Object 7"/>
            <p:cNvGraphicFramePr>
              <a:graphicFrameLocks noChangeAspect="1"/>
            </p:cNvGraphicFramePr>
            <p:nvPr/>
          </p:nvGraphicFramePr>
          <p:xfrm>
            <a:off x="2431" y="2803"/>
            <a:ext cx="25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14432" imgH="218970" progId="Equation.DSMT4">
                    <p:embed/>
                  </p:oleObj>
                </mc:Choice>
                <mc:Fallback>
                  <p:oleObj name="Equation" r:id="rId2" imgW="1914432" imgH="21897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1" y="2803"/>
                          <a:ext cx="25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838200" y="5562600"/>
            <a:ext cx="777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</a:rPr>
              <a:t>    </a:t>
            </a:r>
            <a:r>
              <a:rPr kumimoji="1" lang="zh-CN" altLang="en-US" sz="2400">
                <a:latin typeface="宋体" pitchFamily="2" charset="-122"/>
              </a:rPr>
              <a:t>由于</a:t>
            </a:r>
            <a:r>
              <a:rPr kumimoji="1" lang="zh-CN" altLang="en-US" sz="2400" b="1">
                <a:latin typeface="宋体" pitchFamily="2" charset="-122"/>
                <a:hlinkClick r:id="rId4" action="ppaction://hlinksldjump" tooltip="前往引用"/>
              </a:rPr>
              <a:t>定理</a:t>
            </a:r>
            <a:r>
              <a:rPr kumimoji="1" lang="en-US" altLang="zh-CN" sz="2400" b="1">
                <a:latin typeface="宋体" pitchFamily="2" charset="-122"/>
              </a:rPr>
              <a:t>10</a:t>
            </a:r>
            <a:r>
              <a:rPr kumimoji="1" lang="zh-CN" altLang="en-US" sz="2400">
                <a:latin typeface="宋体" pitchFamily="2" charset="-122"/>
              </a:rPr>
              <a:t>只是</a:t>
            </a:r>
            <a:r>
              <a:rPr kumimoji="1" lang="zh-CN" altLang="en-US" sz="2400" b="1">
                <a:latin typeface="宋体" pitchFamily="2" charset="-122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12</a:t>
            </a:r>
            <a:r>
              <a:rPr kumimoji="1" lang="zh-CN" altLang="en-US" sz="2400">
                <a:latin typeface="宋体" pitchFamily="2" charset="-122"/>
              </a:rPr>
              <a:t>的特殊情况，故</a:t>
            </a:r>
            <a:r>
              <a:rPr kumimoji="1" lang="zh-CN" altLang="en-US" sz="2400" b="1">
                <a:latin typeface="宋体" pitchFamily="2" charset="-122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10</a:t>
            </a:r>
            <a:r>
              <a:rPr kumimoji="1" lang="zh-CN" altLang="en-US" sz="2400">
                <a:latin typeface="宋体" pitchFamily="2" charset="-122"/>
              </a:rPr>
              <a:t>可以看作</a:t>
            </a:r>
            <a:r>
              <a:rPr kumimoji="1" lang="zh-CN" altLang="en-US" sz="2400" b="1">
                <a:latin typeface="宋体" pitchFamily="2" charset="-122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12</a:t>
            </a:r>
            <a:r>
              <a:rPr kumimoji="1" lang="zh-CN" altLang="en-US" sz="2400">
                <a:latin typeface="宋体" pitchFamily="2" charset="-122"/>
              </a:rPr>
              <a:t>的推论。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zh-CN" altLang="en-US" sz="2400">
                <a:latin typeface="Times New Roman" pitchFamily="18" charset="0"/>
              </a:rPr>
              <a:t>定理</a:t>
            </a:r>
            <a:r>
              <a:rPr kumimoji="1" lang="en-US" altLang="zh-CN" sz="2400">
                <a:latin typeface="Times New Roman" pitchFamily="18" charset="0"/>
              </a:rPr>
              <a:t>12</a:t>
            </a:r>
            <a:r>
              <a:rPr kumimoji="1" lang="zh-CN" altLang="en-US" sz="2400">
                <a:latin typeface="Times New Roman" pitchFamily="18" charset="0"/>
              </a:rPr>
              <a:t>的证明见课本</a:t>
            </a:r>
            <a:r>
              <a:rPr kumimoji="1" lang="en-US" altLang="zh-CN" sz="2400">
                <a:latin typeface="Times New Roman" pitchFamily="18" charset="0"/>
              </a:rPr>
              <a:t>P196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en-US" altLang="zh-CN" sz="2400">
                <a:latin typeface="Times New Roman" pitchFamily="18" charset="0"/>
              </a:rPr>
              <a:t> (</a:t>
            </a:r>
            <a:r>
              <a:rPr kumimoji="1" lang="zh-CN" altLang="en-US" sz="2400">
                <a:latin typeface="Times New Roman" pitchFamily="18" charset="0"/>
              </a:rPr>
              <a:t>自学</a:t>
            </a:r>
            <a:r>
              <a:rPr kumimoji="1"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2970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11AEC4-C837-4937-9B02-407A63695056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build="p" autoUpdateAnimBg="0"/>
      <p:bldP spid="114693" grpId="0" build="p" autoUpdateAnimBg="0"/>
      <p:bldP spid="11469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000" i="1">
                <a:latin typeface="Times New Roman" pitchFamily="18" charset="0"/>
              </a:rPr>
              <a:t>SOR</a:t>
            </a:r>
            <a:r>
              <a:rPr lang="zh-CN" altLang="en-US" sz="3000">
                <a:latin typeface="Times New Roman" pitchFamily="18" charset="0"/>
              </a:rPr>
              <a:t>法分类与现状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04800" y="1609725"/>
            <a:ext cx="8153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            </a:t>
            </a:r>
            <a:r>
              <a:rPr kumimoji="1" lang="zh-CN" altLang="en-US" sz="2800">
                <a:latin typeface="宋体" pitchFamily="2" charset="-122"/>
              </a:rPr>
              <a:t>通常，</a:t>
            </a:r>
          </a:p>
          <a:p>
            <a:pPr lvl="3"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zh-CN" altLang="en-US" sz="2800">
                <a:latin typeface="宋体" pitchFamily="2" charset="-122"/>
              </a:rPr>
              <a:t>当</a:t>
            </a:r>
            <a:r>
              <a:rPr kumimoji="1" lang="en-US" altLang="zh-CN" sz="2800" b="1" i="1">
                <a:solidFill>
                  <a:schemeClr val="folHlink"/>
                </a:solidFill>
                <a:latin typeface="宋体" pitchFamily="2" charset="-122"/>
              </a:rPr>
              <a:t>ω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&gt;1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宋体" pitchFamily="2" charset="-122"/>
              </a:rPr>
              <a:t>时，称为</a:t>
            </a:r>
            <a:r>
              <a:rPr kumimoji="1" lang="zh-CN" altLang="en-US" sz="2800" b="1">
                <a:solidFill>
                  <a:schemeClr val="folHlink"/>
                </a:solidFill>
                <a:latin typeface="宋体" pitchFamily="2" charset="-122"/>
              </a:rPr>
              <a:t>超松弛算法</a:t>
            </a:r>
            <a:r>
              <a:rPr kumimoji="1" lang="zh-CN" altLang="en-US" sz="2800">
                <a:latin typeface="宋体" pitchFamily="2" charset="-122"/>
              </a:rPr>
              <a:t>；</a:t>
            </a:r>
          </a:p>
          <a:p>
            <a:pPr lvl="3"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zh-CN" altLang="en-US" sz="2800">
                <a:latin typeface="宋体" pitchFamily="2" charset="-122"/>
              </a:rPr>
              <a:t>当</a:t>
            </a:r>
            <a:r>
              <a:rPr kumimoji="1" lang="en-US" altLang="zh-CN" sz="2800" b="1" i="1">
                <a:solidFill>
                  <a:schemeClr val="folHlink"/>
                </a:solidFill>
                <a:latin typeface="宋体" pitchFamily="2" charset="-122"/>
              </a:rPr>
              <a:t>ω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&lt;1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宋体" pitchFamily="2" charset="-122"/>
              </a:rPr>
              <a:t>时，称为</a:t>
            </a:r>
            <a:r>
              <a:rPr kumimoji="1" lang="zh-CN" altLang="en-US" sz="2800" b="1">
                <a:solidFill>
                  <a:schemeClr val="folHlink"/>
                </a:solidFill>
                <a:latin typeface="宋体" pitchFamily="2" charset="-122"/>
              </a:rPr>
              <a:t>亚松弛算法</a:t>
            </a:r>
            <a:r>
              <a:rPr kumimoji="1" lang="zh-CN" altLang="en-US" sz="2800">
                <a:latin typeface="宋体" pitchFamily="2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宋体" pitchFamily="2" charset="-122"/>
              </a:rPr>
              <a:t>       目前还没有自动选择因子的一般方法，实际计算中，通常取</a:t>
            </a:r>
            <a:r>
              <a:rPr kumimoji="1" lang="zh-CN" altLang="en-US" sz="2800" b="1">
                <a:latin typeface="宋体" pitchFamily="2" charset="-122"/>
              </a:rPr>
              <a:t>（</a:t>
            </a:r>
            <a:r>
              <a:rPr kumimoji="1" lang="en-US" altLang="zh-CN" sz="2800" b="1" i="1">
                <a:latin typeface="Times New Roman" pitchFamily="18" charset="0"/>
              </a:rPr>
              <a:t>0,2</a:t>
            </a:r>
            <a:r>
              <a:rPr kumimoji="1" lang="zh-CN" altLang="en-US" sz="2800" b="1">
                <a:latin typeface="宋体" pitchFamily="2" charset="-122"/>
              </a:rPr>
              <a:t>）</a:t>
            </a:r>
            <a:r>
              <a:rPr kumimoji="1" lang="zh-CN" altLang="en-US" sz="2800">
                <a:latin typeface="宋体" pitchFamily="2" charset="-122"/>
              </a:rPr>
              <a:t>区间内几个不同的</a:t>
            </a:r>
            <a:r>
              <a:rPr kumimoji="1" lang="en-US" altLang="zh-CN" sz="2800" b="1" i="1">
                <a:latin typeface="宋体" pitchFamily="2" charset="-122"/>
              </a:rPr>
              <a:t>ω</a:t>
            </a:r>
            <a:r>
              <a:rPr kumimoji="1" lang="zh-CN" altLang="en-US" sz="2800">
                <a:latin typeface="宋体" pitchFamily="2" charset="-122"/>
              </a:rPr>
              <a:t>值进行试算，通过比较后，确定比较理想的松弛因子</a:t>
            </a:r>
            <a:r>
              <a:rPr kumimoji="1" lang="en-US" altLang="zh-CN" sz="2800" b="1" i="1">
                <a:latin typeface="宋体" pitchFamily="2" charset="-122"/>
              </a:rPr>
              <a:t>ω</a:t>
            </a:r>
            <a:r>
              <a:rPr kumimoji="1" lang="zh-CN" altLang="en-US" sz="2800">
                <a:latin typeface="宋体" pitchFamily="2" charset="-122"/>
              </a:rPr>
              <a:t>。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170B2A3-8F50-413C-9284-0AA1D2C4DFC1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迭代法的收敛性问题</a:t>
            </a:r>
          </a:p>
        </p:txBody>
      </p:sp>
      <p:graphicFrame>
        <p:nvGraphicFramePr>
          <p:cNvPr id="512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11188" y="1484313"/>
          <a:ext cx="7777162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33700" imgH="1701800" progId="Equation.3">
                  <p:embed/>
                </p:oleObj>
              </mc:Choice>
              <mc:Fallback>
                <p:oleObj name="公式" r:id="rId2" imgW="2933700" imgH="170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7777162" cy="451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051050" y="6165850"/>
            <a:ext cx="165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rgbClr val="FF0000"/>
                </a:solidFill>
              </a:rPr>
              <a:t>是关键</a:t>
            </a:r>
          </a:p>
        </p:txBody>
      </p:sp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0543F28-CA76-4AFE-B9C3-D7ECCB2AD9A6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09600" y="993775"/>
            <a:ext cx="7772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定理</a:t>
            </a:r>
            <a:r>
              <a:rPr kumimoji="1" lang="zh-CN" altLang="en-US" sz="2800" dirty="0"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chemeClr val="folHlink"/>
                </a:solidFill>
                <a:latin typeface="宋体" pitchFamily="2" charset="-122"/>
              </a:rPr>
              <a:t>15</a:t>
            </a:r>
            <a:r>
              <a:rPr kumimoji="1" lang="zh-CN" altLang="en-US" sz="2800" dirty="0">
                <a:latin typeface="Times New Roman" pitchFamily="18" charset="0"/>
              </a:rPr>
              <a:t>   </a:t>
            </a:r>
            <a:r>
              <a:rPr kumimoji="1" lang="zh-CN" altLang="en-US" sz="2800" dirty="0">
                <a:latin typeface="宋体" pitchFamily="2" charset="-122"/>
              </a:rPr>
              <a:t>设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zh-CN" altLang="en-US" sz="2800" dirty="0">
                <a:latin typeface="宋体" pitchFamily="2" charset="-122"/>
              </a:rPr>
              <a:t>是</a:t>
            </a:r>
            <a:r>
              <a:rPr kumimoji="1" lang="zh-CN" altLang="en-US" sz="2800" dirty="0">
                <a:solidFill>
                  <a:srgbClr val="7030A0"/>
                </a:solidFill>
                <a:latin typeface="宋体" pitchFamily="2" charset="-122"/>
              </a:rPr>
              <a:t>对称正定的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三对角矩阵</a:t>
            </a:r>
            <a:r>
              <a:rPr kumimoji="1" lang="zh-CN" altLang="en-US" sz="2800" dirty="0">
                <a:latin typeface="宋体" pitchFamily="2" charset="-122"/>
              </a:rPr>
              <a:t>，则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itchFamily="18" charset="0"/>
              </a:rPr>
              <a:t>ρ(B</a:t>
            </a:r>
            <a:r>
              <a:rPr kumimoji="1" lang="en-US" altLang="zh-CN" sz="2800" b="1" i="1" baseline="-30000" dirty="0">
                <a:latin typeface="Times New Roman" pitchFamily="18" charset="0"/>
              </a:rPr>
              <a:t>G</a:t>
            </a:r>
            <a:r>
              <a:rPr kumimoji="1" lang="en-US" altLang="zh-CN" sz="2800" b="1" i="1" dirty="0">
                <a:latin typeface="Times New Roman" pitchFamily="18" charset="0"/>
              </a:rPr>
              <a:t>) =</a:t>
            </a:r>
            <a:r>
              <a:rPr kumimoji="1" lang="en-US" altLang="zh-CN" sz="2800" b="1" dirty="0">
                <a:latin typeface="Times New Roman" pitchFamily="18" charset="0"/>
              </a:rPr>
              <a:t>[</a:t>
            </a:r>
            <a:r>
              <a:rPr kumimoji="1" lang="en-US" altLang="zh-CN" sz="2800" b="1" i="1" dirty="0">
                <a:latin typeface="Times New Roman" pitchFamily="18" charset="0"/>
              </a:rPr>
              <a:t>ρ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B</a:t>
            </a:r>
            <a:r>
              <a:rPr kumimoji="1" lang="en-US" altLang="zh-CN" sz="2800" b="1" i="1" baseline="-30000" dirty="0">
                <a:latin typeface="Times New Roman" pitchFamily="18" charset="0"/>
              </a:rPr>
              <a:t>J</a:t>
            </a:r>
            <a:r>
              <a:rPr kumimoji="1" lang="en-US" altLang="zh-CN" sz="2800" b="1" dirty="0">
                <a:latin typeface="Times New Roman" pitchFamily="18" charset="0"/>
              </a:rPr>
              <a:t>)]</a:t>
            </a:r>
            <a:r>
              <a:rPr kumimoji="1" lang="en-US" altLang="zh-CN" sz="2800" b="1" i="1" baseline="30000" dirty="0">
                <a:latin typeface="Times New Roman" pitchFamily="18" charset="0"/>
              </a:rPr>
              <a:t> 2</a:t>
            </a:r>
            <a:r>
              <a:rPr kumimoji="1" lang="en-US" altLang="zh-CN" sz="2800" b="1" i="1" dirty="0">
                <a:latin typeface="Times New Roman" pitchFamily="18" charset="0"/>
              </a:rPr>
              <a:t> &lt;1</a:t>
            </a:r>
            <a:r>
              <a:rPr kumimoji="1" lang="zh-CN" altLang="en-US" sz="2800" dirty="0">
                <a:latin typeface="宋体" pitchFamily="2" charset="-122"/>
              </a:rPr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宋体" pitchFamily="2" charset="-122"/>
              </a:rPr>
              <a:t>且</a:t>
            </a:r>
            <a:r>
              <a:rPr kumimoji="1" lang="en-US" altLang="zh-CN" sz="2800" i="1" dirty="0">
                <a:latin typeface="Times New Roman" pitchFamily="18" charset="0"/>
              </a:rPr>
              <a:t>SOR</a:t>
            </a:r>
            <a:r>
              <a:rPr kumimoji="1" lang="zh-CN" altLang="en-US" sz="2800" dirty="0">
                <a:latin typeface="宋体" pitchFamily="2" charset="-122"/>
              </a:rPr>
              <a:t>法松弛因子</a:t>
            </a:r>
            <a:r>
              <a:rPr kumimoji="1" lang="en-US" altLang="zh-CN" sz="2800" b="1" i="1" dirty="0">
                <a:latin typeface="宋体" pitchFamily="2" charset="-122"/>
              </a:rPr>
              <a:t>ω</a:t>
            </a:r>
            <a:r>
              <a:rPr kumimoji="1" lang="zh-CN" altLang="en-US" sz="2800" dirty="0">
                <a:latin typeface="宋体" pitchFamily="2" charset="-122"/>
              </a:rPr>
              <a:t>的最优选择为</a:t>
            </a:r>
            <a:r>
              <a:rPr kumimoji="1" lang="zh-CN" altLang="en-US" sz="28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2335213" y="3387725"/>
          <a:ext cx="35750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9177" imgH="466830" progId="Equation.3">
                  <p:embed/>
                </p:oleObj>
              </mc:Choice>
              <mc:Fallback>
                <p:oleObj name="Equation" r:id="rId2" imgW="1619177" imgH="4668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3387725"/>
                        <a:ext cx="35750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609600" y="5214938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宋体" pitchFamily="2" charset="-122"/>
              </a:rPr>
              <a:t>这时，有</a:t>
            </a:r>
            <a:r>
              <a:rPr kumimoji="1" lang="en-US" altLang="zh-CN" sz="2800" b="1" i="1">
                <a:latin typeface="Times New Roman" pitchFamily="18" charset="0"/>
              </a:rPr>
              <a:t>ρ(B</a:t>
            </a:r>
            <a:r>
              <a:rPr kumimoji="1" lang="en-US" altLang="zh-CN" sz="2800" b="1" i="1" baseline="-30000">
                <a:latin typeface="Times New Roman" pitchFamily="18" charset="0"/>
              </a:rPr>
              <a:t>opt</a:t>
            </a:r>
            <a:r>
              <a:rPr kumimoji="1" lang="en-US" altLang="zh-CN" sz="2800" b="1" i="1">
                <a:latin typeface="Times New Roman" pitchFamily="18" charset="0"/>
              </a:rPr>
              <a:t> )= ω</a:t>
            </a:r>
            <a:r>
              <a:rPr kumimoji="1" lang="en-US" altLang="zh-CN" sz="2800" b="1" i="1" baseline="-30000">
                <a:latin typeface="Times New Roman" pitchFamily="18" charset="0"/>
              </a:rPr>
              <a:t>opt </a:t>
            </a:r>
            <a:r>
              <a:rPr kumimoji="1" lang="en-US" altLang="zh-CN" sz="2800" b="1" i="1">
                <a:latin typeface="Times New Roman" pitchFamily="18" charset="0"/>
              </a:rPr>
              <a:t>- 1</a:t>
            </a:r>
            <a:r>
              <a:rPr kumimoji="1" lang="zh-CN" altLang="en-US" sz="2800">
                <a:latin typeface="宋体" pitchFamily="2" charset="-122"/>
              </a:rPr>
              <a:t>。</a:t>
            </a:r>
            <a:r>
              <a:rPr kumimoji="1" lang="zh-CN" altLang="en-US" sz="2800">
                <a:latin typeface="Times New Roman" pitchFamily="18" charset="0"/>
              </a:rPr>
              <a:t> （证明略）</a:t>
            </a:r>
          </a:p>
        </p:txBody>
      </p:sp>
      <p:sp>
        <p:nvSpPr>
          <p:cNvPr id="317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B253C6-2AC2-4D75-A2F8-293F5915CC43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5105400" cy="609600"/>
          </a:xfrm>
        </p:spPr>
        <p:txBody>
          <a:bodyPr/>
          <a:lstStyle/>
          <a:p>
            <a:pPr eaLnBrk="1" hangingPunct="1"/>
            <a:r>
              <a:rPr lang="zh-CN" altLang="en-US" sz="1900" b="1">
                <a:solidFill>
                  <a:schemeClr val="folHlink"/>
                </a:solidFill>
                <a:latin typeface="Times New Roman" pitchFamily="18" charset="0"/>
              </a:rPr>
              <a:t>例</a:t>
            </a:r>
            <a:r>
              <a:rPr lang="en-US" altLang="zh-CN" sz="1900" b="1">
                <a:solidFill>
                  <a:schemeClr val="folHlink"/>
                </a:solidFill>
                <a:latin typeface="Times New Roman" pitchFamily="18" charset="0"/>
              </a:rPr>
              <a:t>7</a:t>
            </a:r>
            <a:r>
              <a:rPr lang="en-US" altLang="zh-CN" sz="190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zh-CN" altLang="en-US" sz="1900">
                <a:solidFill>
                  <a:schemeClr val="tx1"/>
                </a:solidFill>
                <a:latin typeface="Times New Roman" pitchFamily="18" charset="0"/>
              </a:rPr>
              <a:t>讨论用</a:t>
            </a:r>
            <a:r>
              <a:rPr lang="en-US" altLang="zh-CN" sz="1900" i="1">
                <a:solidFill>
                  <a:schemeClr val="tx1"/>
                </a:solidFill>
                <a:latin typeface="Times New Roman" pitchFamily="18" charset="0"/>
              </a:rPr>
              <a:t>SOR</a:t>
            </a:r>
            <a:r>
              <a:rPr lang="zh-CN" altLang="en-US" sz="1900">
                <a:solidFill>
                  <a:schemeClr val="tx1"/>
                </a:solidFill>
                <a:latin typeface="Times New Roman" pitchFamily="18" charset="0"/>
              </a:rPr>
              <a:t>法的</a:t>
            </a:r>
            <a:r>
              <a:rPr lang="en-US" altLang="zh-CN" sz="1900" b="1" i="1">
                <a:solidFill>
                  <a:schemeClr val="tx1"/>
                </a:solidFill>
                <a:latin typeface="Times New Roman" pitchFamily="18" charset="0"/>
              </a:rPr>
              <a:t>ω</a:t>
            </a:r>
            <a:r>
              <a:rPr lang="zh-CN" altLang="en-US" sz="1900">
                <a:solidFill>
                  <a:schemeClr val="tx1"/>
                </a:solidFill>
                <a:latin typeface="Times New Roman" pitchFamily="18" charset="0"/>
              </a:rPr>
              <a:t>取值。 </a:t>
            </a:r>
          </a:p>
        </p:txBody>
      </p:sp>
      <p:graphicFrame>
        <p:nvGraphicFramePr>
          <p:cNvPr id="32771" name="Object 4"/>
          <p:cNvGraphicFramePr>
            <a:graphicFrameLocks noChangeAspect="1"/>
          </p:cNvGraphicFramePr>
          <p:nvPr/>
        </p:nvGraphicFramePr>
        <p:xfrm>
          <a:off x="5715000" y="457200"/>
          <a:ext cx="29479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9621" imgH="695250" progId="Equation.3">
                  <p:embed/>
                </p:oleObj>
              </mc:Choice>
              <mc:Fallback>
                <p:oleObj name="Equation" r:id="rId2" imgW="1809621" imgH="6952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"/>
                        <a:ext cx="294798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2000" y="1676400"/>
            <a:ext cx="8001000" cy="1173163"/>
            <a:chOff x="480" y="1056"/>
            <a:chExt cx="5040" cy="739"/>
          </a:xfrm>
        </p:grpSpPr>
        <p:sp>
          <p:nvSpPr>
            <p:cNvPr id="32779" name="Text Box 5"/>
            <p:cNvSpPr txBox="1">
              <a:spLocks noChangeArrowheads="1"/>
            </p:cNvSpPr>
            <p:nvPr/>
          </p:nvSpPr>
          <p:spPr bwMode="auto">
            <a:xfrm>
              <a:off x="480" y="1056"/>
              <a:ext cx="5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folHlink"/>
                  </a:solidFill>
                  <a:latin typeface="宋体" pitchFamily="2" charset="-122"/>
                </a:rPr>
                <a:t>解</a:t>
              </a:r>
              <a:r>
                <a:rPr kumimoji="1" lang="zh-CN" altLang="en-US" sz="2400">
                  <a:latin typeface="Times New Roman" pitchFamily="18" charset="0"/>
                </a:rPr>
                <a:t>    </a:t>
              </a:r>
              <a:r>
                <a:rPr kumimoji="1" lang="zh-CN" altLang="en-US" sz="2400">
                  <a:latin typeface="宋体" pitchFamily="2" charset="-122"/>
                </a:rPr>
                <a:t>系数矩阵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2780" name="Object 6"/>
            <p:cNvGraphicFramePr>
              <a:graphicFrameLocks noChangeAspect="1"/>
            </p:cNvGraphicFramePr>
            <p:nvPr/>
          </p:nvGraphicFramePr>
          <p:xfrm>
            <a:off x="1751" y="1110"/>
            <a:ext cx="3314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71799" imgH="676350" progId="Equation.3">
                    <p:embed/>
                  </p:oleObj>
                </mc:Choice>
                <mc:Fallback>
                  <p:oleObj name="Equation" r:id="rId4" imgW="3371799" imgH="67635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1" y="1110"/>
                          <a:ext cx="3314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47800" y="2895600"/>
            <a:ext cx="6781800" cy="503238"/>
            <a:chOff x="912" y="2208"/>
            <a:chExt cx="4272" cy="317"/>
          </a:xfrm>
        </p:grpSpPr>
        <p:graphicFrame>
          <p:nvGraphicFramePr>
            <p:cNvPr id="32777" name="Object 8"/>
            <p:cNvGraphicFramePr>
              <a:graphicFrameLocks noChangeAspect="1"/>
            </p:cNvGraphicFramePr>
            <p:nvPr/>
          </p:nvGraphicFramePr>
          <p:xfrm>
            <a:off x="912" y="2256"/>
            <a:ext cx="110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038121" imgH="238140" progId="Equation.3">
                    <p:embed/>
                  </p:oleObj>
                </mc:Choice>
                <mc:Fallback>
                  <p:oleObj r:id="rId6" imgW="1038121" imgH="2381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256"/>
                          <a:ext cx="110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2160" y="2208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itchFamily="2" charset="-122"/>
                </a:rPr>
                <a:t>由定理</a:t>
              </a:r>
              <a:r>
                <a:rPr kumimoji="1" lang="en-US" altLang="zh-CN" sz="2400">
                  <a:latin typeface="宋体" pitchFamily="2" charset="-122"/>
                </a:rPr>
                <a:t>15</a:t>
              </a:r>
              <a:r>
                <a:rPr kumimoji="1" lang="zh-CN" altLang="en-US" sz="2400">
                  <a:latin typeface="宋体" pitchFamily="2" charset="-122"/>
                </a:rPr>
                <a:t>得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</p:grpSp>
      <p:graphicFrame>
        <p:nvGraphicFramePr>
          <p:cNvPr id="117771" name="Object 11"/>
          <p:cNvGraphicFramePr>
            <a:graphicFrameLocks noChangeAspect="1"/>
          </p:cNvGraphicFramePr>
          <p:nvPr/>
        </p:nvGraphicFramePr>
        <p:xfrm>
          <a:off x="1981200" y="3522663"/>
          <a:ext cx="5486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952823" imgH="466830" progId="Equation.3">
                  <p:embed/>
                </p:oleObj>
              </mc:Choice>
              <mc:Fallback>
                <p:oleObj r:id="rId8" imgW="2952823" imgH="4668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22663"/>
                        <a:ext cx="54864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762000" y="4559300"/>
            <a:ext cx="7924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根据</a:t>
            </a:r>
            <a:r>
              <a:rPr kumimoji="1" lang="zh-CN" altLang="en-US" sz="2400" b="1">
                <a:latin typeface="Times New Roman" pitchFamily="18" charset="0"/>
                <a:hlinkClick r:id="rId10" action="ppaction://hlinksldjump" tooltip="前往引用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15</a:t>
            </a:r>
            <a:r>
              <a:rPr kumimoji="1" lang="zh-CN" altLang="en-US" sz="2400">
                <a:latin typeface="Times New Roman" pitchFamily="18" charset="0"/>
              </a:rPr>
              <a:t>，有</a:t>
            </a:r>
            <a:r>
              <a:rPr kumimoji="1" lang="en-US" altLang="zh-CN" sz="2400" b="1" i="1">
                <a:latin typeface="Times New Roman" pitchFamily="18" charset="0"/>
              </a:rPr>
              <a:t>ρ(B</a:t>
            </a:r>
            <a:r>
              <a:rPr kumimoji="1" lang="en-US" altLang="zh-CN" sz="2400" b="1" i="1" baseline="-30000">
                <a:latin typeface="Times New Roman" pitchFamily="18" charset="0"/>
              </a:rPr>
              <a:t>G</a:t>
            </a:r>
            <a:r>
              <a:rPr kumimoji="1" lang="en-US" altLang="zh-CN" sz="2400" b="1" i="1">
                <a:latin typeface="Times New Roman" pitchFamily="18" charset="0"/>
              </a:rPr>
              <a:t>) =[ρ(B</a:t>
            </a:r>
            <a:r>
              <a:rPr kumimoji="1" lang="en-US" altLang="zh-CN" sz="2400" b="1" i="1" baseline="-30000">
                <a:latin typeface="Times New Roman" pitchFamily="18" charset="0"/>
              </a:rPr>
              <a:t>J</a:t>
            </a:r>
            <a:r>
              <a:rPr kumimoji="1" lang="en-US" altLang="zh-CN" sz="2400" b="1" i="1">
                <a:latin typeface="Times New Roman" pitchFamily="18" charset="0"/>
              </a:rPr>
              <a:t>)]</a:t>
            </a:r>
            <a:r>
              <a:rPr kumimoji="1" lang="en-US" altLang="zh-CN" sz="2400" b="1" i="1" baseline="30000">
                <a:latin typeface="Times New Roman" pitchFamily="18" charset="0"/>
              </a:rPr>
              <a:t> 2</a:t>
            </a:r>
            <a:r>
              <a:rPr kumimoji="1" lang="en-US" altLang="zh-CN" sz="2400" b="1" i="1">
                <a:latin typeface="Times New Roman" pitchFamily="18" charset="0"/>
              </a:rPr>
              <a:t> =0.625</a:t>
            </a:r>
            <a:r>
              <a:rPr kumimoji="1" lang="zh-CN" altLang="en-US" sz="2400">
                <a:latin typeface="Times New Roman" pitchFamily="18" charset="0"/>
              </a:rPr>
              <a:t>，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i="1">
                <a:latin typeface="Times New Roman" pitchFamily="18" charset="0"/>
              </a:rPr>
              <a:t>		</a:t>
            </a:r>
            <a:r>
              <a:rPr kumimoji="1" lang="en-US" altLang="zh-CN" sz="2400" b="1" i="1">
                <a:latin typeface="Times New Roman" pitchFamily="18" charset="0"/>
              </a:rPr>
              <a:t>ρ(B</a:t>
            </a:r>
            <a:r>
              <a:rPr kumimoji="1" lang="en-US" altLang="zh-CN" sz="2400" b="1" i="1" baseline="-30000">
                <a:latin typeface="Times New Roman" pitchFamily="18" charset="0"/>
              </a:rPr>
              <a:t>opt</a:t>
            </a:r>
            <a:r>
              <a:rPr kumimoji="1" lang="en-US" altLang="zh-CN" sz="2400" b="1" i="1">
                <a:latin typeface="Times New Roman" pitchFamily="18" charset="0"/>
              </a:rPr>
              <a:t>)= ω</a:t>
            </a:r>
            <a:r>
              <a:rPr kumimoji="1" lang="en-US" altLang="zh-CN" sz="2400" b="1" i="1" baseline="-30000">
                <a:latin typeface="Times New Roman" pitchFamily="18" charset="0"/>
              </a:rPr>
              <a:t>opt </a:t>
            </a:r>
            <a:r>
              <a:rPr kumimoji="1" lang="en-US" altLang="zh-CN" sz="2400" b="1" i="1">
                <a:latin typeface="Times New Roman" pitchFamily="18" charset="0"/>
              </a:rPr>
              <a:t>– 1 = 0.24</a:t>
            </a:r>
            <a:r>
              <a:rPr kumimoji="1" lang="en-US" altLang="zh-CN" sz="2400">
                <a:latin typeface="Times New Roman" pitchFamily="18" charset="0"/>
              </a:rPr>
              <a:t> ,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zh-CN" altLang="en-US" sz="2400">
                <a:latin typeface="Times New Roman" pitchFamily="18" charset="0"/>
              </a:rPr>
              <a:t>可见采用</a:t>
            </a:r>
            <a:r>
              <a:rPr kumimoji="1" lang="en-US" altLang="zh-CN" sz="2400" i="1">
                <a:latin typeface="Times New Roman" pitchFamily="18" charset="0"/>
              </a:rPr>
              <a:t>SOR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方法比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zh-CN" altLang="en-US" sz="2400">
                <a:latin typeface="Times New Roman" pitchFamily="18" charset="0"/>
              </a:rPr>
              <a:t>迭代法和</a:t>
            </a:r>
            <a:r>
              <a:rPr kumimoji="1" lang="en-US" altLang="zh-CN" sz="2400" i="1">
                <a:latin typeface="Times New Roman" pitchFamily="18" charset="0"/>
              </a:rPr>
              <a:t>Gauss-Seidel</a:t>
            </a:r>
            <a:r>
              <a:rPr kumimoji="1" lang="zh-CN" altLang="en-US" sz="2400">
                <a:latin typeface="Times New Roman" pitchFamily="18" charset="0"/>
              </a:rPr>
              <a:t>迭代法快得多。 </a:t>
            </a:r>
          </a:p>
        </p:txBody>
      </p:sp>
      <p:sp>
        <p:nvSpPr>
          <p:cNvPr id="327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F719E7-91AE-4218-9D62-A6A0516949F8}" type="slidenum">
              <a:rPr lang="en-US" altLang="zh-CN" smtClean="0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874713"/>
          </a:xfrm>
        </p:spPr>
        <p:txBody>
          <a:bodyPr/>
          <a:lstStyle/>
          <a:p>
            <a:pPr eaLnBrk="1" hangingPunct="1"/>
            <a:r>
              <a:rPr lang="zh-CN" altLang="en-US"/>
              <a:t>分块迭代法</a:t>
            </a:r>
          </a:p>
        </p:txBody>
      </p:sp>
      <p:sp>
        <p:nvSpPr>
          <p:cNvPr id="33795" name="Text Box 6"/>
          <p:cNvSpPr txBox="1">
            <a:spLocks noChangeArrowheads="1"/>
          </p:cNvSpPr>
          <p:nvPr/>
        </p:nvSpPr>
        <p:spPr bwMode="auto">
          <a:xfrm>
            <a:off x="971550" y="1193800"/>
            <a:ext cx="734853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latin typeface="Times New Roman" pitchFamily="18" charset="0"/>
              </a:rPr>
              <a:t>前面用的迭代公式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i="1" baseline="30000">
                <a:latin typeface="Times New Roman" pitchFamily="18" charset="0"/>
              </a:rPr>
              <a:t>(k) </a:t>
            </a:r>
            <a:r>
              <a:rPr kumimoji="1" lang="en-US" altLang="zh-CN" sz="2400" b="1" i="1">
                <a:latin typeface="Times New Roman" pitchFamily="18" charset="0"/>
                <a:sym typeface="Wingdings" pitchFamily="2" charset="2"/>
              </a:rPr>
              <a:t> X</a:t>
            </a:r>
            <a:r>
              <a:rPr kumimoji="1" lang="en-US" altLang="zh-CN" sz="2400" b="1" i="1" baseline="30000">
                <a:latin typeface="Times New Roman" pitchFamily="18" charset="0"/>
                <a:sym typeface="Wingdings" pitchFamily="2" charset="2"/>
              </a:rPr>
              <a:t>(k+1)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计算时，是计算分量．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可以把该方法推广到分块矩阵．尤其是对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大型稀疏阵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.</a:t>
            </a:r>
            <a:endParaRPr kumimoji="1" lang="en-US" altLang="zh-CN" sz="2400">
              <a:latin typeface="Times New Roman" pitchFamily="18" charset="0"/>
            </a:endParaRPr>
          </a:p>
        </p:txBody>
      </p:sp>
      <p:pic>
        <p:nvPicPr>
          <p:cNvPr id="33796" name="Picture 8" descr="分块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2349500"/>
            <a:ext cx="633730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C95F2E-2EA7-4928-AFB9-47992CC3C1BA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88913"/>
            <a:ext cx="8208962" cy="64801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与前面类似，我们可以得到</a:t>
            </a:r>
            <a:r>
              <a:rPr lang="zh-CN" altLang="en-US" sz="2800" dirty="0">
                <a:solidFill>
                  <a:srgbClr val="6600CC"/>
                </a:solidFill>
              </a:rPr>
              <a:t>块</a:t>
            </a:r>
            <a:r>
              <a:rPr lang="zh-CN" altLang="en-US" sz="2800" dirty="0"/>
              <a:t>雅可比迭代法，</a:t>
            </a:r>
            <a:r>
              <a:rPr lang="zh-CN" altLang="en-US" sz="2800" dirty="0">
                <a:solidFill>
                  <a:srgbClr val="6600CC"/>
                </a:solidFill>
              </a:rPr>
              <a:t>块</a:t>
            </a:r>
            <a:r>
              <a:rPr lang="en-US" altLang="zh-CN" sz="2800" dirty="0"/>
              <a:t>SOR</a:t>
            </a:r>
            <a:r>
              <a:rPr lang="zh-CN" altLang="en-US" sz="2800" dirty="0"/>
              <a:t>迭代法等．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如块雅可比迭代法的矩阵表示为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	第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zh-CN" altLang="en-US" sz="2800" dirty="0"/>
              <a:t>个“分量”的具体形式为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这说明，雅可比迭代法，每迭代一次需要解</a:t>
            </a:r>
            <a:r>
              <a:rPr lang="en-US" altLang="zh-CN" sz="2800" b="1" i="1" dirty="0">
                <a:latin typeface="Times New Roman" pitchFamily="18" charset="0"/>
              </a:rPr>
              <a:t>q</a:t>
            </a:r>
            <a:r>
              <a:rPr lang="zh-CN" altLang="en-US" sz="2800" dirty="0"/>
              <a:t>个低阶方程组．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关于块迭代法的更多内容，自学．</a:t>
            </a:r>
          </a:p>
        </p:txBody>
      </p:sp>
      <p:graphicFrame>
        <p:nvGraphicFramePr>
          <p:cNvPr id="3481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2420938"/>
          <a:ext cx="38115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228600" progId="Equation.DSMT4">
                  <p:embed/>
                </p:oleObj>
              </mc:Choice>
              <mc:Fallback>
                <p:oleObj name="Equation" r:id="rId2" imgW="1587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0938"/>
                        <a:ext cx="3811587" cy="5699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66FF"/>
                          </a:gs>
                          <a:gs pos="100000">
                            <a:srgbClr val="FFFA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76375" y="3789363"/>
          <a:ext cx="37925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200" imgH="304800" progId="Equation.DSMT4">
                  <p:embed/>
                </p:oleObj>
              </mc:Choice>
              <mc:Fallback>
                <p:oleObj name="Equation" r:id="rId4" imgW="18542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89363"/>
                        <a:ext cx="3792538" cy="6492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66FF"/>
                          </a:gs>
                          <a:gs pos="100000">
                            <a:srgbClr val="FFFA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84B9BC-F6B1-42A9-B3D5-47C3FDB2B553}" type="slidenum">
              <a:rPr lang="en-US" altLang="zh-CN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93725" y="1285875"/>
            <a:ext cx="665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宋体" pitchFamily="2" charset="-122"/>
              </a:rPr>
              <a:t>．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zh-CN" altLang="en-US" sz="2400" b="1">
                <a:latin typeface="宋体" pitchFamily="2" charset="-122"/>
              </a:rPr>
              <a:t>迭代法、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迭代法和</a:t>
            </a:r>
            <a:r>
              <a:rPr kumimoji="1" lang="en-US" altLang="zh-CN" sz="2400" b="1">
                <a:latin typeface="Times New Roman" pitchFamily="18" charset="0"/>
              </a:rPr>
              <a:t>SOR</a:t>
            </a:r>
            <a:r>
              <a:rPr kumimoji="1" lang="zh-CN" altLang="en-US" sz="2400" b="1">
                <a:latin typeface="宋体" pitchFamily="2" charset="-122"/>
              </a:rPr>
              <a:t>法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917575" y="1854200"/>
            <a:ext cx="7916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——</a:t>
            </a:r>
            <a:r>
              <a:rPr kumimoji="1" lang="zh-CN" altLang="en-US" sz="2400" b="1">
                <a:latin typeface="宋体" pitchFamily="2" charset="-122"/>
              </a:rPr>
              <a:t>计算分量形式、矩阵形式以及它们的迭代矩阵表示；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116013" y="5445125"/>
            <a:ext cx="7559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(4)</a:t>
            </a:r>
            <a:r>
              <a:rPr kumimoji="1" lang="zh-CN" altLang="en-US" sz="2400" b="1">
                <a:latin typeface="宋体" pitchFamily="2" charset="-122"/>
              </a:rPr>
              <a:t>线性方程组的系数矩阵为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对称正定矩阵</a:t>
            </a:r>
            <a:r>
              <a:rPr kumimoji="1" lang="zh-CN" altLang="en-US" sz="2400" b="1">
                <a:latin typeface="宋体" pitchFamily="2" charset="-122"/>
              </a:rPr>
              <a:t>时，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zh-CN" altLang="en-US" sz="2400" b="1">
                <a:latin typeface="宋体" pitchFamily="2" charset="-122"/>
              </a:rPr>
              <a:t>迭代法、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迭代法和</a:t>
            </a:r>
            <a:r>
              <a:rPr kumimoji="1" lang="en-US" altLang="zh-CN" sz="2400" b="1">
                <a:latin typeface="Times New Roman" pitchFamily="18" charset="0"/>
              </a:rPr>
              <a:t>SOR</a:t>
            </a:r>
            <a:r>
              <a:rPr kumimoji="1" lang="zh-CN" altLang="en-US" sz="2400" b="1">
                <a:latin typeface="宋体" pitchFamily="2" charset="-122"/>
              </a:rPr>
              <a:t>法的重要结论。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615950" y="2852738"/>
            <a:ext cx="569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宋体" pitchFamily="2" charset="-122"/>
              </a:rPr>
              <a:t>．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宋体" pitchFamily="2" charset="-122"/>
              </a:rPr>
              <a:t>迭代法收敛性的判定定理和收敛速度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116013" y="3309938"/>
            <a:ext cx="409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(1)</a:t>
            </a:r>
            <a:r>
              <a:rPr kumimoji="1" lang="zh-CN" altLang="en-US" sz="2400" b="1">
                <a:latin typeface="宋体" pitchFamily="2" charset="-122"/>
              </a:rPr>
              <a:t>迭代法收敛的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充要</a:t>
            </a:r>
            <a:r>
              <a:rPr kumimoji="1" lang="zh-CN" altLang="en-US" sz="2400" b="1">
                <a:latin typeface="宋体" pitchFamily="2" charset="-122"/>
              </a:rPr>
              <a:t>条件；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116013" y="3741738"/>
            <a:ext cx="746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(2)</a:t>
            </a:r>
            <a:r>
              <a:rPr kumimoji="1" lang="zh-CN" altLang="en-US" sz="2400" b="1">
                <a:latin typeface="宋体" pitchFamily="2" charset="-122"/>
              </a:rPr>
              <a:t>从迭代矩阵的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范数</a:t>
            </a:r>
            <a:r>
              <a:rPr kumimoji="1" lang="zh-CN" altLang="en-US" sz="2400" b="1">
                <a:latin typeface="宋体" pitchFamily="2" charset="-122"/>
              </a:rPr>
              <a:t>判别迭代法的收敛性及其证明；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125538" y="4230688"/>
            <a:ext cx="7483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(3)</a:t>
            </a:r>
            <a:r>
              <a:rPr kumimoji="1" lang="zh-CN" altLang="en-US" sz="2400" b="1">
                <a:latin typeface="宋体" pitchFamily="2" charset="-122"/>
              </a:rPr>
              <a:t>线性方程组的系数矩阵为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严格对角占优</a:t>
            </a:r>
            <a:r>
              <a:rPr kumimoji="1" lang="zh-CN" altLang="en-US" sz="2400" b="1">
                <a:latin typeface="宋体" pitchFamily="2" charset="-122"/>
              </a:rPr>
              <a:t>阵，则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zh-CN" altLang="en-US" sz="2400" b="1">
                <a:latin typeface="宋体" pitchFamily="2" charset="-122"/>
              </a:rPr>
              <a:t>迭代法、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迭代法对任意初始向量均收敛；该定理的证明．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5849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3400" b="1">
                <a:solidFill>
                  <a:schemeClr val="tx1"/>
                </a:solidFill>
                <a:latin typeface="宋体" pitchFamily="2" charset="-122"/>
              </a:rPr>
              <a:t>小节</a:t>
            </a:r>
          </a:p>
        </p:txBody>
      </p:sp>
      <p:sp>
        <p:nvSpPr>
          <p:cNvPr id="358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D01591-0725-4884-B790-B25ED1ED0357}" type="slidenum">
              <a:rPr lang="en-US" altLang="zh-CN" smtClean="0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24744"/>
                <a:ext cx="8229600" cy="5006181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P210</a:t>
                </a:r>
              </a:p>
              <a:p>
                <a:pPr lvl="1" eaLnBrk="1" hangingPunct="1"/>
                <a:r>
                  <a:rPr lang="en-US" altLang="zh-CN" dirty="0"/>
                  <a:t>4.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𝑑𝑒𝑡𝐴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表示解线性方程组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dirty="0"/>
                  <a:t>的雅可比迭代与高斯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赛德尔迭代收敛的充分必要条件。</a:t>
                </a:r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9.</a:t>
                </a:r>
                <a:r>
                  <a:rPr lang="zh-CN" altLang="en-US" dirty="0"/>
                  <a:t>设有线性方程组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为对称正定阵，迭代公式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=0,1,2,⋯,</m:t>
                    </m:r>
                  </m:oMath>
                </a14:m>
                <a:r>
                  <a:rPr lang="zh-CN" altLang="en-US" dirty="0"/>
                  <a:t> </a:t>
                </a:r>
                <a:br>
                  <a:rPr lang="en-US" altLang="zh-CN" dirty="0"/>
                </a:br>
                <a:r>
                  <a:rPr lang="zh-CN" altLang="en-US" dirty="0"/>
                  <a:t>试证明当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dirty="0"/>
                  <a:t>时上述迭代法收敛</a:t>
                </a:r>
                <a:br>
                  <a:rPr lang="en-US" altLang="zh-CN" dirty="0"/>
                </a:br>
                <a:r>
                  <a:rPr lang="zh-CN" altLang="en-US" dirty="0"/>
                  <a:t>（其中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）。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24744"/>
                <a:ext cx="8229600" cy="5006181"/>
              </a:xfrm>
              <a:blipFill>
                <a:blip r:embed="rId2"/>
                <a:stretch>
                  <a:fillRect l="-1630" t="-1583" r="-5630" b="-5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65E48B6-23E1-4DC1-9391-5ABF3E05B4FC}" type="slidenum">
              <a:rPr lang="en-US" altLang="zh-CN" smtClean="0"/>
              <a:pPr eaLnBrk="1" hangingPunct="1"/>
              <a:t>35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迭代矩阵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/>
              <a:t>决定了迭代法的收敛性</a:t>
            </a:r>
          </a:p>
        </p:txBody>
      </p:sp>
      <p:graphicFrame>
        <p:nvGraphicFramePr>
          <p:cNvPr id="614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451111"/>
              </p:ext>
            </p:extLst>
          </p:nvPr>
        </p:nvGraphicFramePr>
        <p:xfrm>
          <a:off x="1259632" y="2204864"/>
          <a:ext cx="60960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49500" imgH="1143000" progId="Equation.3">
                  <p:embed/>
                </p:oleObj>
              </mc:Choice>
              <mc:Fallback>
                <p:oleObj name="公式" r:id="rId2" imgW="23495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204864"/>
                        <a:ext cx="6096000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6961E13-97BE-43A0-9D69-7EE85ADC1F9E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07815-4FDE-44AC-9E4E-D77DF92D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矩阵序列的极限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7A016-CD27-4410-BC17-9A65CF6C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证明自学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DD0F8-5813-4DF7-BD8F-2FD55FF7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2AB56-F489-488E-BE6C-997EE9C3E12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956B6F-B153-4DF7-9CA9-21CC268BE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7650850" cy="360040"/>
          </a:xfrm>
          <a:prstGeom prst="rect">
            <a:avLst/>
          </a:prstGeom>
        </p:spPr>
      </p:pic>
      <p:pic>
        <p:nvPicPr>
          <p:cNvPr id="7" name="图片 5" descr="定理3.jpg">
            <a:extLst>
              <a:ext uri="{FF2B5EF4-FFF2-40B4-BE49-F238E27FC236}">
                <a16:creationId xmlns:a16="http://schemas.microsoft.com/office/drawing/2014/main" id="{E8F1F3CE-2188-4EC7-B318-E19F59DF09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33056"/>
            <a:ext cx="86566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1845E3-C9CA-4DB9-B79E-D8002572C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09892"/>
            <a:ext cx="4590385" cy="59111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8CE9E78-5681-4A4D-A37A-BD7B0835866B}"/>
              </a:ext>
            </a:extLst>
          </p:cNvPr>
          <p:cNvSpPr/>
          <p:nvPr/>
        </p:nvSpPr>
        <p:spPr bwMode="auto">
          <a:xfrm>
            <a:off x="539552" y="4005064"/>
            <a:ext cx="8496944" cy="72008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98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一阶定常迭代法基本定理（收敛判据）</a:t>
            </a: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3468688" y="3940175"/>
            <a:ext cx="2286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11188" y="1412875"/>
          <a:ext cx="7532687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5010" imgH="1476360" progId="Equation.DSMT4">
                  <p:embed/>
                </p:oleObj>
              </mc:Choice>
              <mc:Fallback>
                <p:oleObj name="Equation" r:id="rId2" imgW="2905010" imgH="1476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7532687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127"/>
          <p:cNvSpPr txBox="1">
            <a:spLocks noChangeArrowheads="1"/>
          </p:cNvSpPr>
          <p:nvPr/>
        </p:nvSpPr>
        <p:spPr bwMode="auto">
          <a:xfrm>
            <a:off x="611188" y="1470025"/>
            <a:ext cx="11525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定理</a:t>
            </a:r>
            <a:r>
              <a:rPr lang="en-US" altLang="zh-CN" sz="28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7174" name="Text Box 128"/>
          <p:cNvSpPr txBox="1">
            <a:spLocks noChangeArrowheads="1"/>
          </p:cNvSpPr>
          <p:nvPr/>
        </p:nvSpPr>
        <p:spPr bwMode="auto">
          <a:xfrm>
            <a:off x="4500563" y="1446213"/>
            <a:ext cx="1655762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充要条件</a:t>
            </a:r>
          </a:p>
        </p:txBody>
      </p:sp>
      <p:sp>
        <p:nvSpPr>
          <p:cNvPr id="92290" name="Rectangle 130"/>
          <p:cNvSpPr>
            <a:spLocks noGrp="1" noChangeArrowheads="1"/>
          </p:cNvSpPr>
          <p:nvPr>
            <p:ph type="body" idx="1"/>
          </p:nvPr>
        </p:nvSpPr>
        <p:spPr>
          <a:xfrm>
            <a:off x="468313" y="5157788"/>
            <a:ext cx="8229600" cy="1262062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6600CC"/>
                </a:solidFill>
              </a:rPr>
              <a:t>定理</a:t>
            </a:r>
            <a:r>
              <a:rPr lang="en-US" altLang="zh-CN" sz="2800" b="1">
                <a:solidFill>
                  <a:srgbClr val="6600CC"/>
                </a:solidFill>
              </a:rPr>
              <a:t>5</a:t>
            </a:r>
            <a:r>
              <a:rPr lang="zh-CN" altLang="en-US" sz="2800" b="1">
                <a:solidFill>
                  <a:srgbClr val="6600CC"/>
                </a:solidFill>
              </a:rPr>
              <a:t>表明，线性方程需迭代法收敛与否与</a:t>
            </a:r>
            <a:r>
              <a:rPr lang="en-US" altLang="zh-CN" sz="2800" b="1" i="1">
                <a:solidFill>
                  <a:srgbClr val="6600CC"/>
                </a:solidFill>
                <a:latin typeface="Times New Roman" pitchFamily="18" charset="0"/>
              </a:rPr>
              <a:t>X</a:t>
            </a:r>
            <a:r>
              <a:rPr lang="en-US" altLang="zh-CN" sz="2800" b="1" i="1" baseline="30000">
                <a:solidFill>
                  <a:srgbClr val="6600CC"/>
                </a:solidFill>
                <a:latin typeface="Times New Roman" pitchFamily="18" charset="0"/>
              </a:rPr>
              <a:t>(0)</a:t>
            </a:r>
            <a:r>
              <a:rPr lang="zh-CN" altLang="en-US" sz="2800" b="1">
                <a:solidFill>
                  <a:srgbClr val="6600CC"/>
                </a:solidFill>
              </a:rPr>
              <a:t>和</a:t>
            </a:r>
            <a:r>
              <a:rPr lang="en-US" altLang="zh-CN" sz="2800" b="1" i="1">
                <a:solidFill>
                  <a:srgbClr val="6600CC"/>
                </a:solidFill>
                <a:latin typeface="Times New Roman" pitchFamily="18" charset="0"/>
              </a:rPr>
              <a:t>g</a:t>
            </a:r>
            <a:r>
              <a:rPr lang="zh-CN" altLang="en-US" sz="2800" b="1">
                <a:solidFill>
                  <a:srgbClr val="6600CC"/>
                </a:solidFill>
              </a:rPr>
              <a:t>的取值无关，而只与迭代矩阵</a:t>
            </a:r>
            <a:r>
              <a:rPr lang="en-US" altLang="zh-CN" sz="2800" b="1" i="1">
                <a:solidFill>
                  <a:srgbClr val="6600CC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rgbClr val="6600CC"/>
                </a:solidFill>
              </a:rPr>
              <a:t>的性质有关。</a:t>
            </a:r>
          </a:p>
        </p:txBody>
      </p:sp>
      <p:sp>
        <p:nvSpPr>
          <p:cNvPr id="71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53E2DAA-E64F-468A-ACB9-2C43B88A447A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pic>
        <p:nvPicPr>
          <p:cNvPr id="7178" name="Picture 10" descr="C:\Users\fifo\AppData\Local\Microsoft\Windows\Temporary Internet Files\Content.IE5\EPEMFWB2\MM90039573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69163"/>
            <a:ext cx="476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/>
              <a:t>的形式复杂，特征值不好求</a:t>
            </a:r>
            <a:r>
              <a:rPr lang="zh-CN" altLang="en-US">
                <a:sym typeface="Wingdings" pitchFamily="2" charset="2"/>
              </a:rPr>
              <a:t></a:t>
            </a:r>
            <a:endParaRPr lang="zh-CN" altLang="en-US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放宽条件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依据（复习）</a:t>
            </a:r>
            <a:r>
              <a:rPr lang="en-US" altLang="zh-CN"/>
              <a:t>P166</a:t>
            </a:r>
            <a:endParaRPr lang="zh-CN" altLang="en-US"/>
          </a:p>
        </p:txBody>
      </p:sp>
      <p:pic>
        <p:nvPicPr>
          <p:cNvPr id="8196" name="图片 3" descr="定理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798353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CAF6B1-D7C1-4045-8612-E4357E17CC7B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充分判据</a:t>
            </a:r>
          </a:p>
        </p:txBody>
      </p:sp>
      <p:sp>
        <p:nvSpPr>
          <p:cNvPr id="9219" name="Rectangle 104"/>
          <p:cNvSpPr>
            <a:spLocks noChangeArrowheads="1"/>
          </p:cNvSpPr>
          <p:nvPr/>
        </p:nvSpPr>
        <p:spPr bwMode="auto">
          <a:xfrm>
            <a:off x="1619250" y="3357563"/>
            <a:ext cx="720725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220" name="图片 10" descr="定理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488238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3779838" y="1989138"/>
            <a:ext cx="1008062" cy="0"/>
          </a:xfrm>
          <a:prstGeom prst="line">
            <a:avLst/>
          </a:prstGeom>
          <a:noFill/>
          <a:ln w="57150" algn="ctr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EC9BB37-7018-47FD-9A39-E05A50E0DC64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pic>
        <p:nvPicPr>
          <p:cNvPr id="7" name="Picture 10" descr="C:\Users\fifo\AppData\Local\Microsoft\Windows\Temporary Internet Files\Content.IE5\EPEMFWB2\MM900395738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92896"/>
            <a:ext cx="476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81000" y="1143000"/>
            <a:ext cx="6362700" cy="830263"/>
            <a:chOff x="240" y="720"/>
            <a:chExt cx="4008" cy="523"/>
          </a:xfrm>
        </p:grpSpPr>
        <p:sp>
          <p:nvSpPr>
            <p:cNvPr id="10262" name="Text Box 4"/>
            <p:cNvSpPr txBox="1">
              <a:spLocks noChangeArrowheads="1"/>
            </p:cNvSpPr>
            <p:nvPr/>
          </p:nvSpPr>
          <p:spPr bwMode="auto">
            <a:xfrm>
              <a:off x="240" y="720"/>
              <a:ext cx="57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证明</a:t>
              </a:r>
              <a:r>
                <a:rPr kumimoji="1" lang="zh-CN" altLang="en-US" sz="2000" b="1">
                  <a:solidFill>
                    <a:schemeClr val="hlink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000" b="1">
                  <a:solidFill>
                    <a:schemeClr val="hlink"/>
                  </a:solidFill>
                  <a:latin typeface="Times New Roman" pitchFamily="18" charset="0"/>
                </a:rPr>
                <a:t>3</a:t>
              </a:r>
              <a:r>
                <a:rPr kumimoji="1" lang="zh-CN" altLang="en-US" sz="2000" b="1">
                  <a:solidFill>
                    <a:schemeClr val="hlink"/>
                  </a:solidFill>
                  <a:latin typeface="Times New Roman" pitchFamily="18" charset="0"/>
                </a:rPr>
                <a:t>）</a:t>
              </a:r>
              <a:r>
                <a:rPr kumimoji="1" lang="en-US" altLang="zh-CN" sz="2400"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0263" name="Text Box 5"/>
            <p:cNvSpPr txBox="1">
              <a:spLocks noChangeArrowheads="1"/>
            </p:cNvSpPr>
            <p:nvPr/>
          </p:nvSpPr>
          <p:spPr bwMode="auto">
            <a:xfrm>
              <a:off x="768" y="72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显然</a:t>
              </a:r>
            </a:p>
          </p:txBody>
        </p:sp>
        <p:graphicFrame>
          <p:nvGraphicFramePr>
            <p:cNvPr id="10264" name="Object 6"/>
            <p:cNvGraphicFramePr>
              <a:graphicFrameLocks noChangeAspect="1"/>
            </p:cNvGraphicFramePr>
            <p:nvPr/>
          </p:nvGraphicFramePr>
          <p:xfrm>
            <a:off x="1302" y="756"/>
            <a:ext cx="294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24021" imgH="257310" progId="Equation.DSMT4">
                    <p:embed/>
                  </p:oleObj>
                </mc:Choice>
                <mc:Fallback>
                  <p:oleObj name="Equation" r:id="rId2" imgW="2724021" imgH="25731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756"/>
                          <a:ext cx="294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042988" y="1700213"/>
            <a:ext cx="7391400" cy="1731962"/>
            <a:chOff x="657" y="1071"/>
            <a:chExt cx="4656" cy="1091"/>
          </a:xfrm>
        </p:grpSpPr>
        <p:grpSp>
          <p:nvGrpSpPr>
            <p:cNvPr id="10256" name="Group 26"/>
            <p:cNvGrpSpPr>
              <a:grpSpLocks/>
            </p:cNvGrpSpPr>
            <p:nvPr/>
          </p:nvGrpSpPr>
          <p:grpSpPr bwMode="auto">
            <a:xfrm>
              <a:off x="657" y="1071"/>
              <a:ext cx="4656" cy="720"/>
              <a:chOff x="657" y="1071"/>
              <a:chExt cx="4656" cy="720"/>
            </a:xfrm>
          </p:grpSpPr>
          <p:sp>
            <p:nvSpPr>
              <p:cNvPr id="10258" name="Text Box 7"/>
              <p:cNvSpPr txBox="1">
                <a:spLocks noChangeArrowheads="1"/>
              </p:cNvSpPr>
              <p:nvPr/>
            </p:nvSpPr>
            <p:spPr bwMode="auto">
              <a:xfrm>
                <a:off x="657" y="1071"/>
                <a:ext cx="46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latin typeface="Times New Roman" pitchFamily="18" charset="0"/>
                  </a:rPr>
                  <a:t>根据范数性质</a:t>
                </a:r>
                <a:r>
                  <a:rPr kumimoji="1" lang="en-US" altLang="zh-CN" sz="2400">
                    <a:latin typeface="Times New Roman" pitchFamily="18" charset="0"/>
                  </a:rPr>
                  <a:t>(3)(</a:t>
                </a:r>
                <a:r>
                  <a:rPr kumimoji="1" lang="zh-CN" altLang="en-US" sz="2400">
                    <a:latin typeface="Times New Roman" pitchFamily="18" charset="0"/>
                  </a:rPr>
                  <a:t>三角不等式</a:t>
                </a:r>
                <a:r>
                  <a:rPr kumimoji="1" lang="en-US" altLang="zh-CN" sz="2400">
                    <a:latin typeface="Times New Roman" pitchFamily="18" charset="0"/>
                  </a:rPr>
                  <a:t>)                                </a:t>
                </a:r>
                <a:r>
                  <a:rPr kumimoji="1" lang="zh-CN" altLang="en-US" sz="2400">
                    <a:latin typeface="Times New Roman" pitchFamily="18" charset="0"/>
                  </a:rPr>
                  <a:t>可知</a:t>
                </a:r>
              </a:p>
            </p:txBody>
          </p:sp>
          <p:graphicFrame>
            <p:nvGraphicFramePr>
              <p:cNvPr id="10259" name="Object 8"/>
              <p:cNvGraphicFramePr>
                <a:graphicFrameLocks noChangeAspect="1"/>
              </p:cNvGraphicFramePr>
              <p:nvPr/>
            </p:nvGraphicFramePr>
            <p:xfrm>
              <a:off x="3198" y="1071"/>
              <a:ext cx="1436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190746" imgH="218970" progId="Equation.3">
                      <p:embed/>
                    </p:oleObj>
                  </mc:Choice>
                  <mc:Fallback>
                    <p:oleObj name="Equation" r:id="rId4" imgW="1190746" imgH="21897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1071"/>
                            <a:ext cx="1436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0" name="Object 9"/>
              <p:cNvGraphicFramePr>
                <a:graphicFrameLocks noChangeAspect="1"/>
              </p:cNvGraphicFramePr>
              <p:nvPr/>
            </p:nvGraphicFramePr>
            <p:xfrm>
              <a:off x="1133" y="1517"/>
              <a:ext cx="2456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143235" imgH="218970" progId="Equation.3">
                      <p:embed/>
                    </p:oleObj>
                  </mc:Choice>
                  <mc:Fallback>
                    <p:oleObj name="Equation" r:id="rId6" imgW="2143235" imgH="21897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3" y="1517"/>
                            <a:ext cx="2456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1" name="Text Box 10"/>
              <p:cNvSpPr txBox="1">
                <a:spLocks noChangeArrowheads="1"/>
              </p:cNvSpPr>
              <p:nvPr/>
            </p:nvSpPr>
            <p:spPr bwMode="auto">
              <a:xfrm>
                <a:off x="3629" y="1503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latin typeface="Times New Roman" pitchFamily="18" charset="0"/>
                  </a:rPr>
                  <a:t>成立，也即</a:t>
                </a:r>
              </a:p>
            </p:txBody>
          </p:sp>
        </p:grpSp>
        <p:graphicFrame>
          <p:nvGraphicFramePr>
            <p:cNvPr id="10257" name="Object 11"/>
            <p:cNvGraphicFramePr>
              <a:graphicFrameLocks noChangeAspect="1"/>
            </p:cNvGraphicFramePr>
            <p:nvPr/>
          </p:nvGraphicFramePr>
          <p:xfrm>
            <a:off x="1655" y="1888"/>
            <a:ext cx="213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57434" imgH="218970" progId="Equation.3">
                    <p:embed/>
                  </p:oleObj>
                </mc:Choice>
                <mc:Fallback>
                  <p:oleObj name="Equation" r:id="rId8" imgW="1857434" imgH="21897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888"/>
                          <a:ext cx="2138" cy="27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219200" y="3471863"/>
            <a:ext cx="5915025" cy="1023937"/>
            <a:chOff x="768" y="2016"/>
            <a:chExt cx="3726" cy="645"/>
          </a:xfrm>
        </p:grpSpPr>
        <p:sp>
          <p:nvSpPr>
            <p:cNvPr id="10254" name="Text Box 12"/>
            <p:cNvSpPr txBox="1">
              <a:spLocks noChangeArrowheads="1"/>
            </p:cNvSpPr>
            <p:nvPr/>
          </p:nvSpPr>
          <p:spPr bwMode="auto">
            <a:xfrm>
              <a:off x="768" y="201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因此</a:t>
              </a:r>
            </a:p>
          </p:txBody>
        </p:sp>
        <p:graphicFrame>
          <p:nvGraphicFramePr>
            <p:cNvPr id="10255" name="Object 13"/>
            <p:cNvGraphicFramePr>
              <a:graphicFrameLocks noChangeAspect="1"/>
            </p:cNvGraphicFramePr>
            <p:nvPr/>
          </p:nvGraphicFramePr>
          <p:xfrm>
            <a:off x="1248" y="2033"/>
            <a:ext cx="324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00367" imgH="561870" progId="Equation.3">
                    <p:embed/>
                  </p:oleObj>
                </mc:Choice>
                <mc:Fallback>
                  <p:oleObj name="Equation" r:id="rId10" imgW="3000367" imgH="56187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33"/>
                          <a:ext cx="324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219200" y="4481513"/>
            <a:ext cx="7010400" cy="1004887"/>
            <a:chOff x="768" y="2631"/>
            <a:chExt cx="4416" cy="633"/>
          </a:xfrm>
        </p:grpSpPr>
        <p:graphicFrame>
          <p:nvGraphicFramePr>
            <p:cNvPr id="10249" name="Object 14"/>
            <p:cNvGraphicFramePr>
              <a:graphicFrameLocks noChangeAspect="1"/>
            </p:cNvGraphicFramePr>
            <p:nvPr/>
          </p:nvGraphicFramePr>
          <p:xfrm>
            <a:off x="1344" y="2634"/>
            <a:ext cx="3840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2788" imgH="561870" progId="Equation.DSMT4">
                    <p:embed/>
                  </p:oleObj>
                </mc:Choice>
                <mc:Fallback>
                  <p:oleObj name="Equation" r:id="rId12" imgW="3552788" imgH="56187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634"/>
                          <a:ext cx="3840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Text Box 18"/>
            <p:cNvSpPr txBox="1">
              <a:spLocks noChangeArrowheads="1"/>
            </p:cNvSpPr>
            <p:nvPr/>
          </p:nvSpPr>
          <p:spPr bwMode="auto">
            <a:xfrm>
              <a:off x="768" y="2631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显然</a:t>
              </a:r>
            </a:p>
          </p:txBody>
        </p:sp>
      </p:grpSp>
      <p:sp>
        <p:nvSpPr>
          <p:cNvPr id="96284" name="Line 28"/>
          <p:cNvSpPr>
            <a:spLocks noChangeShapeType="1"/>
          </p:cNvSpPr>
          <p:nvPr/>
        </p:nvSpPr>
        <p:spPr bwMode="auto">
          <a:xfrm>
            <a:off x="323850" y="4508500"/>
            <a:ext cx="8424863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291185-5C9D-423C-A588-78EE4D05C8D0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AF8316-46D8-4549-B7CE-7544DB3DF460}"/>
              </a:ext>
            </a:extLst>
          </p:cNvPr>
          <p:cNvGrpSpPr/>
          <p:nvPr/>
        </p:nvGrpSpPr>
        <p:grpSpPr>
          <a:xfrm>
            <a:off x="1235088" y="5559896"/>
            <a:ext cx="7391400" cy="948506"/>
            <a:chOff x="1235088" y="5559896"/>
            <a:chExt cx="7391400" cy="948506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235088" y="5589240"/>
              <a:ext cx="7391400" cy="919162"/>
              <a:chOff x="768" y="3501"/>
              <a:chExt cx="4656" cy="579"/>
            </a:xfrm>
          </p:grpSpPr>
          <p:sp>
            <p:nvSpPr>
              <p:cNvPr id="10251" name="Text Box 15"/>
              <p:cNvSpPr txBox="1">
                <a:spLocks noChangeArrowheads="1"/>
              </p:cNvSpPr>
              <p:nvPr/>
            </p:nvSpPr>
            <p:spPr bwMode="auto">
              <a:xfrm>
                <a:off x="768" y="3501"/>
                <a:ext cx="46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itchFamily="18" charset="0"/>
                  </a:rPr>
                  <a:t>根据范数性质</a:t>
                </a:r>
                <a:r>
                  <a:rPr kumimoji="1" lang="en-US" altLang="zh-CN" sz="2400" dirty="0">
                    <a:latin typeface="Times New Roman" pitchFamily="18" charset="0"/>
                  </a:rPr>
                  <a:t>(4)(</a:t>
                </a:r>
                <a:r>
                  <a:rPr kumimoji="1" lang="zh-CN" altLang="en-US" sz="2400" dirty="0">
                    <a:latin typeface="Times New Roman" pitchFamily="18" charset="0"/>
                  </a:rPr>
                  <a:t>相容条件</a:t>
                </a:r>
                <a:r>
                  <a:rPr kumimoji="1" lang="en-US" altLang="zh-CN" sz="2400" dirty="0">
                    <a:latin typeface="Times New Roman" pitchFamily="18" charset="0"/>
                  </a:rPr>
                  <a:t>)                               </a:t>
                </a:r>
                <a:r>
                  <a:rPr kumimoji="1" lang="zh-CN" altLang="en-US" sz="2400" dirty="0">
                    <a:latin typeface="Times New Roman" pitchFamily="18" charset="0"/>
                  </a:rPr>
                  <a:t>可知</a:t>
                </a:r>
              </a:p>
            </p:txBody>
          </p:sp>
          <p:graphicFrame>
            <p:nvGraphicFramePr>
              <p:cNvPr id="10253" name="Object 17"/>
              <p:cNvGraphicFramePr>
                <a:graphicFrameLocks noChangeAspect="1"/>
              </p:cNvGraphicFramePr>
              <p:nvPr/>
            </p:nvGraphicFramePr>
            <p:xfrm>
              <a:off x="1248" y="3779"/>
              <a:ext cx="3704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3419343" imgH="257310" progId="Equation.3">
                      <p:embed/>
                    </p:oleObj>
                  </mc:Choice>
                  <mc:Fallback>
                    <p:oleObj name="Equation" r:id="rId14" imgW="3419343" imgH="25731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3779"/>
                            <a:ext cx="3704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Object 15">
              <a:extLst>
                <a:ext uri="{FF2B5EF4-FFF2-40B4-BE49-F238E27FC236}">
                  <a16:creationId xmlns:a16="http://schemas.microsoft.com/office/drawing/2014/main" id="{8EA65945-FCAA-4E91-9C26-9FF80ED3D3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7380188"/>
                </p:ext>
              </p:extLst>
            </p:nvPr>
          </p:nvGraphicFramePr>
          <p:xfrm>
            <a:off x="4948176" y="5559896"/>
            <a:ext cx="22860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914400" imgH="254000" progId="Equation.3">
                    <p:embed/>
                  </p:oleObj>
                </mc:Choice>
                <mc:Fallback>
                  <p:oleObj r:id="rId16" imgW="914400" imgH="254000" progId="Equation.3">
                    <p:embed/>
                    <p:pic>
                      <p:nvPicPr>
                        <p:cNvPr id="1844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8176" y="5559896"/>
                          <a:ext cx="22860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4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6033</TotalTime>
  <Words>2120</Words>
  <Application>Microsoft Office PowerPoint</Application>
  <PresentationFormat>全屏显示(4:3)</PresentationFormat>
  <Paragraphs>228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Watermark</vt:lpstr>
      <vt:lpstr>公式</vt:lpstr>
      <vt:lpstr>Equation</vt:lpstr>
      <vt:lpstr>Equation.3</vt:lpstr>
      <vt:lpstr>计算方法</vt:lpstr>
      <vt:lpstr>第6章 解线性方程组的迭代法</vt:lpstr>
      <vt:lpstr>迭代法的收敛性问题</vt:lpstr>
      <vt:lpstr>迭代矩阵B决定了迭代法的收敛性</vt:lpstr>
      <vt:lpstr>矩阵序列的极限</vt:lpstr>
      <vt:lpstr>一阶定常迭代法基本定理（收敛判据）</vt:lpstr>
      <vt:lpstr>B的形式复杂，特征值不好求</vt:lpstr>
      <vt:lpstr>充分判据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收敛速度的概念</vt:lpstr>
      <vt:lpstr>针对特殊矩阵的Jacobi 迭代法和Gauss-Seidel迭代法的收敛性分析</vt:lpstr>
      <vt:lpstr>对角占优矩阵</vt:lpstr>
      <vt:lpstr>对角占优矩阵实例</vt:lpstr>
      <vt:lpstr>可约矩阵</vt:lpstr>
      <vt:lpstr>PowerPoint 演示文稿</vt:lpstr>
      <vt:lpstr>对角占优定理</vt:lpstr>
      <vt:lpstr>相关定理</vt:lpstr>
      <vt:lpstr>定理9的证明</vt:lpstr>
      <vt:lpstr>PowerPoint 演示文稿</vt:lpstr>
      <vt:lpstr>PowerPoint 演示文稿</vt:lpstr>
      <vt:lpstr>应用</vt:lpstr>
      <vt:lpstr>注意</vt:lpstr>
      <vt:lpstr>PowerPoint 演示文稿</vt:lpstr>
      <vt:lpstr>SOR法收敛与收敛速度有关定理</vt:lpstr>
      <vt:lpstr>SOR法分类与现状</vt:lpstr>
      <vt:lpstr>PowerPoint 演示文稿</vt:lpstr>
      <vt:lpstr>例7    讨论用SOR法的ω取值。 </vt:lpstr>
      <vt:lpstr>分块迭代法</vt:lpstr>
      <vt:lpstr>PowerPoint 演示文稿</vt:lpstr>
      <vt:lpstr>小节</vt:lpstr>
      <vt:lpstr>习题</vt:lpstr>
    </vt:vector>
  </TitlesOfParts>
  <Company>ww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fmzou</dc:creator>
  <cp:lastModifiedBy>颖 鞠</cp:lastModifiedBy>
  <cp:revision>720</cp:revision>
  <dcterms:created xsi:type="dcterms:W3CDTF">2003-10-30T10:30:42Z</dcterms:created>
  <dcterms:modified xsi:type="dcterms:W3CDTF">2024-05-21T14:32:24Z</dcterms:modified>
</cp:coreProperties>
</file>