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58" r:id="rId3"/>
    <p:sldId id="891" r:id="rId4"/>
    <p:sldId id="882" r:id="rId5"/>
    <p:sldId id="883" r:id="rId6"/>
    <p:sldId id="884" r:id="rId7"/>
    <p:sldId id="885" r:id="rId8"/>
    <p:sldId id="886" r:id="rId9"/>
    <p:sldId id="887" r:id="rId10"/>
    <p:sldId id="888" r:id="rId11"/>
    <p:sldId id="889" r:id="rId12"/>
    <p:sldId id="393" r:id="rId13"/>
    <p:sldId id="394" r:id="rId14"/>
    <p:sldId id="893" r:id="rId15"/>
    <p:sldId id="910" r:id="rId16"/>
    <p:sldId id="435" r:id="rId17"/>
    <p:sldId id="894" r:id="rId18"/>
    <p:sldId id="400" r:id="rId19"/>
    <p:sldId id="428" r:id="rId20"/>
    <p:sldId id="429" r:id="rId21"/>
    <p:sldId id="895" r:id="rId22"/>
    <p:sldId id="291" r:id="rId23"/>
    <p:sldId id="911" r:id="rId24"/>
    <p:sldId id="892" r:id="rId25"/>
    <p:sldId id="270" r:id="rId26"/>
    <p:sldId id="272" r:id="rId27"/>
    <p:sldId id="273" r:id="rId28"/>
    <p:sldId id="298" r:id="rId29"/>
    <p:sldId id="299" r:id="rId30"/>
    <p:sldId id="300" r:id="rId31"/>
    <p:sldId id="301" r:id="rId32"/>
    <p:sldId id="302" r:id="rId33"/>
    <p:sldId id="303" r:id="rId34"/>
    <p:sldId id="896" r:id="rId35"/>
    <p:sldId id="280" r:id="rId36"/>
    <p:sldId id="310" r:id="rId37"/>
    <p:sldId id="897" r:id="rId38"/>
    <p:sldId id="328" r:id="rId39"/>
    <p:sldId id="319" r:id="rId40"/>
    <p:sldId id="899" r:id="rId41"/>
    <p:sldId id="321" r:id="rId42"/>
    <p:sldId id="322" r:id="rId43"/>
    <p:sldId id="323" r:id="rId44"/>
    <p:sldId id="324" r:id="rId45"/>
    <p:sldId id="901" r:id="rId46"/>
    <p:sldId id="326" r:id="rId47"/>
    <p:sldId id="308" r:id="rId48"/>
    <p:sldId id="309" r:id="rId49"/>
    <p:sldId id="903" r:id="rId50"/>
    <p:sldId id="311" r:id="rId51"/>
    <p:sldId id="904" r:id="rId52"/>
    <p:sldId id="281" r:id="rId53"/>
    <p:sldId id="293" r:id="rId54"/>
    <p:sldId id="294" r:id="rId55"/>
    <p:sldId id="905" r:id="rId56"/>
    <p:sldId id="906" r:id="rId57"/>
    <p:sldId id="469" r:id="rId58"/>
    <p:sldId id="470" r:id="rId59"/>
    <p:sldId id="907" r:id="rId60"/>
    <p:sldId id="909" r:id="rId61"/>
    <p:sldId id="908" r:id="rId62"/>
    <p:sldId id="316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wmf"/><Relationship Id="rId7" Type="http://schemas.openxmlformats.org/officeDocument/2006/relationships/image" Target="../media/image91.e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wmf"/><Relationship Id="rId10" Type="http://schemas.openxmlformats.org/officeDocument/2006/relationships/image" Target="../media/image94.emf"/><Relationship Id="rId4" Type="http://schemas.openxmlformats.org/officeDocument/2006/relationships/image" Target="../media/image88.wmf"/><Relationship Id="rId9" Type="http://schemas.openxmlformats.org/officeDocument/2006/relationships/image" Target="../media/image93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12" Type="http://schemas.openxmlformats.org/officeDocument/2006/relationships/image" Target="../media/image145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10" Type="http://schemas.openxmlformats.org/officeDocument/2006/relationships/image" Target="../media/image155.emf"/><Relationship Id="rId4" Type="http://schemas.openxmlformats.org/officeDocument/2006/relationships/image" Target="../media/image149.wmf"/><Relationship Id="rId9" Type="http://schemas.openxmlformats.org/officeDocument/2006/relationships/image" Target="../media/image15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71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71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wmf"/><Relationship Id="rId1" Type="http://schemas.openxmlformats.org/officeDocument/2006/relationships/image" Target="../media/image193.emf"/><Relationship Id="rId5" Type="http://schemas.openxmlformats.org/officeDocument/2006/relationships/image" Target="../media/image197.emf"/><Relationship Id="rId4" Type="http://schemas.openxmlformats.org/officeDocument/2006/relationships/image" Target="../media/image19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1A2D4-77AF-451B-B7B6-4B7A270D0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5A3C76-1F20-4D3C-ADE4-BB5B42CFC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437ED-59A0-49AA-9559-E6F500A7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F28F1-6CEE-4EE4-B252-0D3AA45B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05F62-C400-43AD-9D55-D2B2051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1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1AF9A-AEC7-4353-9063-13B92AC2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BF575-99EC-4CC0-B0E7-41FF9976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F0681-41B5-45A2-BDC0-1E5FABBF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2D95F-E986-4199-98A6-68DFC9C5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901F9-0026-4992-B160-4D0199C0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BB6B5C-8EED-40C5-85B9-35FF2AADB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EA8A2-AADE-4CCA-BA67-54BCBF639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D1BAE-C6E9-4350-9429-5C6791C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07750-ECE2-4231-9FDB-CFBE1E29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CDED4-875C-4BC0-8859-08AC4A69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D52C-AA37-4CAD-9418-B6BF20F2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C2505-E6EB-49F9-A533-A6A2762E7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CBE60-098E-4656-866E-4146AF5E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68AFE-7B66-48CB-AD94-F8364AE4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1B397-D213-453B-A832-0AD21BBE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3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E1EDA-3360-4C6E-B590-1B72C8CC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BD4FD-C977-4159-9063-97311302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C73E8-2E5C-43F8-A1F8-27D32770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B7D04-6D36-46B7-A54B-3FAD892B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61E0E-F703-4809-8C98-CF685AB5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EE5BD-A2F1-41A7-97B4-2BAEDBA5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B0509-A699-4194-870F-92696A669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F477C-CB8A-49F2-8038-82CCF7F6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A1D51-1946-4785-8AC0-BBE5A7B3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E887F-6846-4451-AF4C-DC3FD6CC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1E211-EACD-489D-8BB7-3B0BE62B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1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DDD71-E269-4BE0-9177-54EBCE2F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2FC8D-0BD8-4C0F-AE5E-08F44C2D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9010E-5C40-4381-AAA3-35A195D06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C162C1-CE4C-4614-966C-D17D2DE6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FA981-07EB-470F-80E6-ACDC41D7B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49BB3D-1405-41CF-B8C2-5F6D03A6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E1B743-0134-4296-813F-27058847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EEAC9F-FDCA-4CC5-8C9F-D767D8A0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9D9B6-0641-4FF6-A58D-EC65D60D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973830-ED69-4AC7-B2CD-ADB7D36E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0EF003-4AC9-4D20-B5E1-B3E0FB4F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7F3C6-D071-4116-ADE5-4CA1C9F8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AC30B8-E895-42F6-8F2A-925DC607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2F5C1-D211-4EC5-927F-8862F248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E9DFD4-70A8-4C67-8407-D3F40B00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4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4272E-8212-4CFA-8522-CB8B88B5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BCE95-D2E2-405A-A2FD-3DA337EE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98B0E-26A3-446B-A344-984E93F27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49BA3-D2A6-4D83-AA8F-337162BD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FC569-C15A-4FF5-A9E9-EA87A674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A47E5-039C-4CC0-B69E-6043A307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2DD4C-69DA-4A74-8E1C-A716D955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1706A9-9DE2-46EB-BCB3-46E43CBE8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347BA-5BB6-45DA-8C2B-69310E1A3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33DCA-4C2B-4AFB-A7F4-DF2A1AF8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24F0D-175E-4ADB-8F55-34CF3E40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FA342-DCB7-4446-809A-4A10DF3B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4EB26E-6055-4C36-BA6D-40BAA0A1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CD68C-BF59-4C67-95A7-F68626E19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32CAF-BA19-4E9E-9ED0-60E55AED9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D16A-7D73-49B4-9B8A-CA2EBA1CDD8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6E5CE-28A8-4E96-A316-F9AE5431B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D3CE3-5B1F-4577-A9DE-C31065BE8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A583-3DD9-4D3D-80E1-7F2481EA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9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4.bin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slide" Target="slide3.xml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slide" Target="slide2.xml"/><Relationship Id="rId4" Type="http://schemas.openxmlformats.org/officeDocument/2006/relationships/image" Target="../media/image6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1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1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8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5.e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7" Type="http://schemas.openxmlformats.org/officeDocument/2006/relationships/slide" Target="slide4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slide" Target="slide42.xml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4.wmf"/><Relationship Id="rId11" Type="http://schemas.openxmlformats.org/officeDocument/2006/relationships/slide" Target="slide42.xml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7.wmf"/><Relationship Id="rId9" Type="http://schemas.openxmlformats.org/officeDocument/2006/relationships/slide" Target="slide4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20.wmf"/><Relationship Id="rId9" Type="http://schemas.openxmlformats.org/officeDocument/2006/relationships/slide" Target="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0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3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41.wmf"/><Relationship Id="rId26" Type="http://schemas.openxmlformats.org/officeDocument/2006/relationships/image" Target="../media/image145.w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44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53.e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20" Type="http://schemas.openxmlformats.org/officeDocument/2006/relationships/image" Target="../media/image154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51.wmf"/><Relationship Id="rId22" Type="http://schemas.openxmlformats.org/officeDocument/2006/relationships/image" Target="../media/image15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9.e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6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7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80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7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3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9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96.emf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8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41074-85F7-4149-A0EA-A097EE7B8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线性代数期末习题课</a:t>
            </a:r>
          </a:p>
        </p:txBody>
      </p:sp>
    </p:spTree>
    <p:extLst>
      <p:ext uri="{BB962C8B-B14F-4D97-AF65-F5344CB8AC3E}">
        <p14:creationId xmlns:p14="http://schemas.microsoft.com/office/powerpoint/2010/main" val="104539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7E662455-1D70-4283-A020-B1791157D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692150"/>
          <a:ext cx="7042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" r:id="rId3" imgW="6337617" imgH="432117" progId="">
                  <p:embed/>
                </p:oleObj>
              </mc:Choice>
              <mc:Fallback>
                <p:oleObj r:id="rId3" imgW="6337617" imgH="432117" progId="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id="{7E662455-1D70-4283-A020-B1791157D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92150"/>
                        <a:ext cx="7042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66C2B8B1-7509-4749-9F20-2DAD4D928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3843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1" r:id="rId5" imgW="2895917" imgH="978217" progId="">
                  <p:embed/>
                </p:oleObj>
              </mc:Choice>
              <mc:Fallback>
                <p:oleObj r:id="rId5" imgW="2895917" imgH="978217" progId="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66C2B8B1-7509-4749-9F20-2DAD4D928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3843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9C174A45-CA24-4380-B092-181CC93BC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571750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2" r:id="rId7" imgW="2132991" imgH="406541" progId="">
                  <p:embed/>
                </p:oleObj>
              </mc:Choice>
              <mc:Fallback>
                <p:oleObj r:id="rId7" imgW="2132991" imgH="406541" progId="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9C174A45-CA24-4380-B092-181CC93BC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71750"/>
                        <a:ext cx="213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FC5EFBC3-3C6E-41D2-8A5E-CCB885B93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23622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" r:id="rId9" imgW="2172017" imgH="838517" progId="">
                  <p:embed/>
                </p:oleObj>
              </mc:Choice>
              <mc:Fallback>
                <p:oleObj r:id="rId9" imgW="2172017" imgH="838517" progId="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FC5EFBC3-3C6E-41D2-8A5E-CCB885B93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23622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78D9289B-7EEF-48F9-8D6B-137500469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7200" y="2609850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4" r:id="rId11" imgW="3251517" imgH="406717" progId="">
                  <p:embed/>
                </p:oleObj>
              </mc:Choice>
              <mc:Fallback>
                <p:oleObj r:id="rId11" imgW="3251517" imgH="406717" progId="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78D9289B-7EEF-48F9-8D6B-137500469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2609850"/>
                        <a:ext cx="325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BBC0B22D-E032-4A29-8F04-A17B5D464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0" y="3124200"/>
          <a:ext cx="1625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" r:id="rId13" imgW="1625917" imgH="2045017" progId="">
                  <p:embed/>
                </p:oleObj>
              </mc:Choice>
              <mc:Fallback>
                <p:oleObj r:id="rId13" imgW="1625917" imgH="2045017" progId="">
                  <p:embed/>
                  <p:pic>
                    <p:nvPicPr>
                      <p:cNvPr id="13319" name="Object 7">
                        <a:extLst>
                          <a:ext uri="{FF2B5EF4-FFF2-40B4-BE49-F238E27FC236}">
                            <a16:creationId xmlns:a16="http://schemas.microsoft.com/office/drawing/2014/main" id="{BBC0B22D-E032-4A29-8F04-A17B5D464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124200"/>
                        <a:ext cx="1625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EA0C2B7C-BA17-4E57-B191-810FE19FF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5084763"/>
          <a:ext cx="76898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6" r:id="rId15" imgW="6820217" imgH="978217" progId="">
                  <p:embed/>
                </p:oleObj>
              </mc:Choice>
              <mc:Fallback>
                <p:oleObj r:id="rId15" imgW="6820217" imgH="978217" progId="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EA0C2B7C-BA17-4E57-B191-810FE19FF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5084763"/>
                        <a:ext cx="76898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2BCE8157-ED59-4170-8677-61BF1B83C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1557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" r:id="rId3" imgW="2641917" imgH="978217" progId="">
                  <p:embed/>
                </p:oleObj>
              </mc:Choice>
              <mc:Fallback>
                <p:oleObj r:id="rId3" imgW="2641917" imgH="978217" progId="">
                  <p:embed/>
                  <p:pic>
                    <p:nvPicPr>
                      <p:cNvPr id="14338" name="Object 2">
                        <a:extLst>
                          <a:ext uri="{FF2B5EF4-FFF2-40B4-BE49-F238E27FC236}">
                            <a16:creationId xmlns:a16="http://schemas.microsoft.com/office/drawing/2014/main" id="{2BCE8157-ED59-4170-8677-61BF1B83C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55700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27415DA6-19FB-435A-9853-757EBCB08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155700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" r:id="rId5" imgW="2984817" imgH="978217" progId="">
                  <p:embed/>
                </p:oleObj>
              </mc:Choice>
              <mc:Fallback>
                <p:oleObj r:id="rId5" imgW="2984817" imgH="978217" progId="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27415DA6-19FB-435A-9853-757EBCB082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55700"/>
                        <a:ext cx="298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5F67C042-3A6A-445B-B4EB-E4D6881DD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1" y="2705100"/>
          <a:ext cx="667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" r:id="rId7" imgW="6121717" imgH="394017" progId="">
                  <p:embed/>
                </p:oleObj>
              </mc:Choice>
              <mc:Fallback>
                <p:oleObj r:id="rId7" imgW="6121717" imgH="394017" progId="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5F67C042-3A6A-445B-B4EB-E4D6881DD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2705100"/>
                        <a:ext cx="667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1AC3111A-EB35-46D3-BD23-0B8411CFE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9200" y="3352800"/>
          <a:ext cx="3632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" r:id="rId9" imgW="3632517" imgH="2045017" progId="">
                  <p:embed/>
                </p:oleObj>
              </mc:Choice>
              <mc:Fallback>
                <p:oleObj r:id="rId9" imgW="3632517" imgH="2045017" progId="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1AC3111A-EB35-46D3-BD23-0B8411CFE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352800"/>
                        <a:ext cx="3632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20CA5EB8-E687-4E5C-BBAB-43DDECA38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696346"/>
              </p:ext>
            </p:extLst>
          </p:nvPr>
        </p:nvGraphicFramePr>
        <p:xfrm>
          <a:off x="2501901" y="5476581"/>
          <a:ext cx="3089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6" r:id="rId11" imgW="2527617" imgH="394017" progId="">
                  <p:embed/>
                </p:oleObj>
              </mc:Choice>
              <mc:Fallback>
                <p:oleObj r:id="rId11" imgW="2527617" imgH="394017" progId="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70853614-19B0-473E-A946-BF2D5BED3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1" y="5476581"/>
                        <a:ext cx="30892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33BEFD4-B3DB-476D-B43A-C04C81B5D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066357"/>
              </p:ext>
            </p:extLst>
          </p:nvPr>
        </p:nvGraphicFramePr>
        <p:xfrm>
          <a:off x="3429001" y="6008752"/>
          <a:ext cx="485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7" r:id="rId13" imgW="2043244" imgH="254097" progId="">
                  <p:embed/>
                </p:oleObj>
              </mc:Choice>
              <mc:Fallback>
                <p:oleObj r:id="rId13" imgW="2043244" imgH="254097" progId="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96A8C59B-EB15-4071-81F2-0EC13CC051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6008752"/>
                        <a:ext cx="48561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>
            <a:extLst>
              <a:ext uri="{FF2B5EF4-FFF2-40B4-BE49-F238E27FC236}">
                <a16:creationId xmlns:a16="http://schemas.microsoft.com/office/drawing/2014/main" id="{3A404483-FCE4-4604-97C7-7539463A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72" y="1935757"/>
            <a:ext cx="7288491" cy="492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5">
            <a:extLst>
              <a:ext uri="{FF2B5EF4-FFF2-40B4-BE49-F238E27FC236}">
                <a16:creationId xmlns:a16="http://schemas.microsoft.com/office/drawing/2014/main" id="{EA1F5955-E7D8-4C09-910D-08C779A1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34" y="84715"/>
            <a:ext cx="7288491" cy="206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>
            <a:extLst>
              <a:ext uri="{FF2B5EF4-FFF2-40B4-BE49-F238E27FC236}">
                <a16:creationId xmlns:a16="http://schemas.microsoft.com/office/drawing/2014/main" id="{D5FFDCFB-156C-4A4F-9560-F81E4D8CA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49" y="413829"/>
            <a:ext cx="8149701" cy="603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>
            <a:extLst>
              <a:ext uri="{FF2B5EF4-FFF2-40B4-BE49-F238E27FC236}">
                <a16:creationId xmlns:a16="http://schemas.microsoft.com/office/drawing/2014/main" id="{C15E93DF-BC07-4866-97A7-5C7FB933B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2317750"/>
            <a:ext cx="7772400" cy="935038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ea typeface="幼圆" panose="02010509060101010101" pitchFamily="49" charset="-122"/>
              </a:rPr>
              <a:t>二、向量空间</a:t>
            </a:r>
          </a:p>
        </p:txBody>
      </p:sp>
    </p:spTree>
    <p:extLst>
      <p:ext uri="{BB962C8B-B14F-4D97-AF65-F5344CB8AC3E}">
        <p14:creationId xmlns:p14="http://schemas.microsoft.com/office/powerpoint/2010/main" val="3334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362200" y="3152776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说明</a:t>
            </a: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4087813" y="4887913"/>
          <a:ext cx="407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0" name="Equation" r:id="rId3" imgW="4076640" imgH="431640" progId="Equation.3">
                  <p:embed/>
                </p:oleObj>
              </mc:Choice>
              <mc:Fallback>
                <p:oleObj name="Equation" r:id="rId3" imgW="4076640" imgH="431640" progId="Equation.3">
                  <p:embed/>
                  <p:pic>
                    <p:nvPicPr>
                      <p:cNvPr id="20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4887913"/>
                        <a:ext cx="407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4" name="Group 26"/>
          <p:cNvGrpSpPr>
            <a:grpSpLocks/>
          </p:cNvGrpSpPr>
          <p:nvPr/>
        </p:nvGrpSpPr>
        <p:grpSpPr bwMode="auto">
          <a:xfrm>
            <a:off x="3124200" y="5403855"/>
            <a:ext cx="6997700" cy="523876"/>
            <a:chOff x="1008" y="3404"/>
            <a:chExt cx="4408" cy="330"/>
          </a:xfrm>
        </p:grpSpPr>
        <p:grpSp>
          <p:nvGrpSpPr>
            <p:cNvPr id="2059" name="Group 11"/>
            <p:cNvGrpSpPr>
              <a:grpSpLocks/>
            </p:cNvGrpSpPr>
            <p:nvPr/>
          </p:nvGrpSpPr>
          <p:grpSpPr bwMode="auto">
            <a:xfrm>
              <a:off x="1008" y="3404"/>
              <a:ext cx="4408" cy="330"/>
              <a:chOff x="1056" y="3072"/>
              <a:chExt cx="4408" cy="330"/>
            </a:xfrm>
          </p:grpSpPr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44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2</a:t>
                </a:r>
                <a:r>
                  <a:rPr lang="zh-CN" altLang="en-US" sz="2800" b="1"/>
                  <a:t>．   维向量的集合是一个向量空间</a:t>
                </a:r>
                <a:r>
                  <a:rPr lang="en-US" altLang="zh-CN" sz="2800" b="1"/>
                  <a:t>,</a:t>
                </a:r>
                <a:r>
                  <a:rPr lang="zh-CN" altLang="en-US" sz="2800" b="1"/>
                  <a:t>记作    </a:t>
                </a:r>
                <a:r>
                  <a:rPr lang="en-US" altLang="zh-CN" sz="2800" b="1"/>
                  <a:t>.</a:t>
                </a:r>
              </a:p>
            </p:txBody>
          </p:sp>
          <p:graphicFrame>
            <p:nvGraphicFramePr>
              <p:cNvPr id="2061" name="Object 13"/>
              <p:cNvGraphicFramePr>
                <a:graphicFrameLocks noChangeAspect="1"/>
              </p:cNvGraphicFramePr>
              <p:nvPr/>
            </p:nvGraphicFramePr>
            <p:xfrm>
              <a:off x="1440" y="3168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01" name="公式" r:id="rId5" imgW="241200" imgH="253800" progId="Equation.3">
                      <p:embed/>
                    </p:oleObj>
                  </mc:Choice>
                  <mc:Fallback>
                    <p:oleObj name="公式" r:id="rId5" imgW="241200" imgH="253800" progId="Equation.3">
                      <p:embed/>
                      <p:pic>
                        <p:nvPicPr>
                          <p:cNvPr id="2061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168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62" name="Object 14"/>
            <p:cNvGraphicFramePr>
              <a:graphicFrameLocks noChangeAspect="1"/>
            </p:cNvGraphicFramePr>
            <p:nvPr/>
          </p:nvGraphicFramePr>
          <p:xfrm>
            <a:off x="4992" y="3420"/>
            <a:ext cx="28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02" name="Equation" r:id="rId7" imgW="457200" imgH="393480" progId="Equation.3">
                    <p:embed/>
                  </p:oleObj>
                </mc:Choice>
                <mc:Fallback>
                  <p:oleObj name="Equation" r:id="rId7" imgW="457200" imgH="393480" progId="Equation.3">
                    <p:embed/>
                    <p:pic>
                      <p:nvPicPr>
                        <p:cNvPr id="206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420"/>
                          <a:ext cx="28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4087813" y="4305300"/>
          <a:ext cx="462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3" name="Equation" r:id="rId9" imgW="4622760" imgH="431640" progId="Equation.3">
                  <p:embed/>
                </p:oleObj>
              </mc:Choice>
              <mc:Fallback>
                <p:oleObj name="Equation" r:id="rId9" imgW="4622760" imgH="431640" progId="Equation.3">
                  <p:embed/>
                  <p:pic>
                    <p:nvPicPr>
                      <p:cNvPr id="207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4305300"/>
                        <a:ext cx="462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向量空间的概念</a:t>
            </a:r>
          </a:p>
        </p:txBody>
      </p:sp>
      <p:grpSp>
        <p:nvGrpSpPr>
          <p:cNvPr id="2080" name="Group 32"/>
          <p:cNvGrpSpPr>
            <a:grpSpLocks/>
          </p:cNvGrpSpPr>
          <p:nvPr/>
        </p:nvGrpSpPr>
        <p:grpSpPr bwMode="auto">
          <a:xfrm>
            <a:off x="2333626" y="1730375"/>
            <a:ext cx="8086725" cy="1373188"/>
            <a:chOff x="510" y="1090"/>
            <a:chExt cx="5094" cy="865"/>
          </a:xfrm>
        </p:grpSpPr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510" y="1090"/>
              <a:ext cx="509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定义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　设  为  维向量的集合，如果集合 非空，</a:t>
              </a:r>
            </a:p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且集合 对于加法及乘数两种运算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hlinkClick r:id="rId11" action="ppaction://hlinksldjump"/>
                </a:rPr>
                <a:t>封闭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，那么就称</a:t>
              </a:r>
            </a:p>
            <a:p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集合  为向量空间．</a:t>
              </a:r>
            </a:p>
          </p:txBody>
        </p:sp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2081" y="118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04" name="公式" r:id="rId12" imgW="241200" imgH="253800" progId="Equation.3">
                    <p:embed/>
                  </p:oleObj>
                </mc:Choice>
                <mc:Fallback>
                  <p:oleObj name="公式" r:id="rId12" imgW="241200" imgH="253800" progId="Equation.3">
                    <p:embed/>
                    <p:pic>
                      <p:nvPicPr>
                        <p:cNvPr id="20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118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5" name="Object 27"/>
            <p:cNvGraphicFramePr>
              <a:graphicFrameLocks noChangeAspect="1"/>
            </p:cNvGraphicFramePr>
            <p:nvPr/>
          </p:nvGraphicFramePr>
          <p:xfrm>
            <a:off x="1092" y="174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05" name="Equation" r:id="rId13" imgW="291960" imgH="304560" progId="Equation.3">
                    <p:embed/>
                  </p:oleObj>
                </mc:Choice>
                <mc:Fallback>
                  <p:oleObj name="Equation" r:id="rId13" imgW="291960" imgH="304560" progId="Equation.3">
                    <p:embed/>
                    <p:pic>
                      <p:nvPicPr>
                        <p:cNvPr id="207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174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6" name="Object 28"/>
            <p:cNvGraphicFramePr>
              <a:graphicFrameLocks noChangeAspect="1"/>
            </p:cNvGraphicFramePr>
            <p:nvPr/>
          </p:nvGraphicFramePr>
          <p:xfrm>
            <a:off x="1632" y="118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06" name="Equation" r:id="rId15" imgW="291960" imgH="304560" progId="Equation.3">
                    <p:embed/>
                  </p:oleObj>
                </mc:Choice>
                <mc:Fallback>
                  <p:oleObj name="Equation" r:id="rId15" imgW="291960" imgH="304560" progId="Equation.3">
                    <p:embed/>
                    <p:pic>
                      <p:nvPicPr>
                        <p:cNvPr id="207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18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7" name="Object 29"/>
            <p:cNvGraphicFramePr>
              <a:graphicFrameLocks noChangeAspect="1"/>
            </p:cNvGraphicFramePr>
            <p:nvPr/>
          </p:nvGraphicFramePr>
          <p:xfrm>
            <a:off x="1224" y="146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07" name="Equation" r:id="rId17" imgW="291960" imgH="304560" progId="Equation.3">
                    <p:embed/>
                  </p:oleObj>
                </mc:Choice>
                <mc:Fallback>
                  <p:oleObj name="Equation" r:id="rId17" imgW="291960" imgH="304560" progId="Equation.3">
                    <p:embed/>
                    <p:pic>
                      <p:nvPicPr>
                        <p:cNvPr id="207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146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" name="Object 30"/>
            <p:cNvGraphicFramePr>
              <a:graphicFrameLocks noChangeAspect="1"/>
            </p:cNvGraphicFramePr>
            <p:nvPr/>
          </p:nvGraphicFramePr>
          <p:xfrm>
            <a:off x="4728" y="118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08" name="Equation" r:id="rId18" imgW="291960" imgH="304560" progId="Equation.3">
                    <p:embed/>
                  </p:oleObj>
                </mc:Choice>
                <mc:Fallback>
                  <p:oleObj name="Equation" r:id="rId18" imgW="291960" imgH="304560" progId="Equation.3">
                    <p:embed/>
                    <p:pic>
                      <p:nvPicPr>
                        <p:cNvPr id="207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118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1" name="Group 33"/>
          <p:cNvGrpSpPr>
            <a:grpSpLocks/>
          </p:cNvGrpSpPr>
          <p:nvPr/>
        </p:nvGrpSpPr>
        <p:grpSpPr bwMode="auto">
          <a:xfrm>
            <a:off x="3124200" y="3692526"/>
            <a:ext cx="6858000" cy="519113"/>
            <a:chOff x="1008" y="2326"/>
            <a:chExt cx="4320" cy="327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008" y="2326"/>
              <a:ext cx="4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1</a:t>
              </a:r>
              <a:r>
                <a:rPr lang="zh-CN" altLang="en-US" sz="2800" b="1"/>
                <a:t>．集合   对于加法及乘数两种运算封闭指</a:t>
              </a:r>
            </a:p>
          </p:txBody>
        </p:sp>
        <p:graphicFrame>
          <p:nvGraphicFramePr>
            <p:cNvPr id="2079" name="Object 31"/>
            <p:cNvGraphicFramePr>
              <a:graphicFrameLocks noChangeAspect="1"/>
            </p:cNvGraphicFramePr>
            <p:nvPr/>
          </p:nvGraphicFramePr>
          <p:xfrm>
            <a:off x="1860" y="242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09" name="Equation" r:id="rId19" imgW="291960" imgH="304560" progId="Equation.3">
                    <p:embed/>
                  </p:oleObj>
                </mc:Choice>
                <mc:Fallback>
                  <p:oleObj name="Equation" r:id="rId19" imgW="291960" imgH="304560" progId="Equation.3">
                    <p:embed/>
                    <p:pic>
                      <p:nvPicPr>
                        <p:cNvPr id="207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42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4">
            <a:extLst>
              <a:ext uri="{FF2B5EF4-FFF2-40B4-BE49-F238E27FC236}">
                <a16:creationId xmlns:a16="http://schemas.microsoft.com/office/drawing/2014/main" id="{C0C2370B-0E3F-47B6-BB81-9D7246B4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52129"/>
            <a:ext cx="6219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5">
            <a:extLst>
              <a:ext uri="{FF2B5EF4-FFF2-40B4-BE49-F238E27FC236}">
                <a16:creationId xmlns:a16="http://schemas.microsoft.com/office/drawing/2014/main" id="{FECE9286-C41D-41AD-9DFA-8ACAA8A6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557339"/>
            <a:ext cx="6603644" cy="524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>
            <a:extLst>
              <a:ext uri="{FF2B5EF4-FFF2-40B4-BE49-F238E27FC236}">
                <a16:creationId xmlns:a16="http://schemas.microsoft.com/office/drawing/2014/main" id="{C15E93DF-BC07-4866-97A7-5C7FB933B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2317750"/>
            <a:ext cx="7772400" cy="935038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ea typeface="幼圆" panose="02010509060101010101" pitchFamily="49" charset="-122"/>
              </a:rPr>
              <a:t>三、向量组线性相关性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246860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667906D9-521B-453F-85CC-64D11D01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28" y="340417"/>
            <a:ext cx="8223544" cy="163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>
            <a:extLst>
              <a:ext uri="{FF2B5EF4-FFF2-40B4-BE49-F238E27FC236}">
                <a16:creationId xmlns:a16="http://schemas.microsoft.com/office/drawing/2014/main" id="{021661B2-C1C7-4102-8A60-5EFFA580B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205039"/>
            <a:ext cx="7129462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>
            <a:extLst>
              <a:ext uri="{FF2B5EF4-FFF2-40B4-BE49-F238E27FC236}">
                <a16:creationId xmlns:a16="http://schemas.microsoft.com/office/drawing/2014/main" id="{CFAF4E5E-92C3-4724-B0FB-CC8AD2FE6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19" y="1725581"/>
            <a:ext cx="9493593" cy="34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2">
            <a:extLst>
              <a:ext uri="{FF2B5EF4-FFF2-40B4-BE49-F238E27FC236}">
                <a16:creationId xmlns:a16="http://schemas.microsoft.com/office/drawing/2014/main" id="{29278CD5-DB0D-4DE5-8FFC-1A376AD0CB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067926" y="6356351"/>
            <a:ext cx="56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4572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08627B29-0101-443E-812D-4AB568756946}" type="slidenum">
              <a:rPr lang="zh-CN" altLang="en-US" sz="1200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2</a:t>
            </a:fld>
            <a:endParaRPr lang="en-US" altLang="zh-CN" sz="120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C15E93DF-BC07-4866-97A7-5C7FB933B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2317750"/>
            <a:ext cx="7772400" cy="935038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ea typeface="幼圆" panose="02010509060101010101" pitchFamily="49" charset="-122"/>
              </a:rPr>
              <a:t>一、线性方程组求解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4">
            <a:extLst>
              <a:ext uri="{FF2B5EF4-FFF2-40B4-BE49-F238E27FC236}">
                <a16:creationId xmlns:a16="http://schemas.microsoft.com/office/drawing/2014/main" id="{D1929BC8-77F8-4A08-AA48-3766FA53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260350"/>
            <a:ext cx="6568966" cy="649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>
            <a:extLst>
              <a:ext uri="{FF2B5EF4-FFF2-40B4-BE49-F238E27FC236}">
                <a16:creationId xmlns:a16="http://schemas.microsoft.com/office/drawing/2014/main" id="{C15E93DF-BC07-4866-97A7-5C7FB933B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2317750"/>
            <a:ext cx="7772400" cy="935038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ea typeface="幼圆" panose="02010509060101010101" pitchFamily="49" charset="-122"/>
              </a:rPr>
              <a:t>四、向量组的秩</a:t>
            </a:r>
          </a:p>
        </p:txBody>
      </p:sp>
    </p:spTree>
    <p:extLst>
      <p:ext uri="{BB962C8B-B14F-4D97-AF65-F5344CB8AC3E}">
        <p14:creationId xmlns:p14="http://schemas.microsoft.com/office/powerpoint/2010/main" val="271258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向量组的秩的概念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28775"/>
            <a:ext cx="8229600" cy="4108450"/>
          </a:xfrm>
          <a:noFill/>
        </p:spPr>
        <p:txBody>
          <a:bodyPr>
            <a:normAutofit fontScale="85000" lnSpcReduction="10000"/>
          </a:bodyPr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dirty="0">
                <a:solidFill>
                  <a:srgbClr val="0000FF"/>
                </a:solidFill>
              </a:rPr>
              <a:t>定义：</a:t>
            </a:r>
            <a:r>
              <a:rPr kumimoji="1" lang="zh-CN" altLang="en-US" b="1" dirty="0"/>
              <a:t>设有向量组 </a:t>
            </a:r>
            <a:r>
              <a:rPr kumimoji="1" lang="en-US" altLang="zh-CN" b="1" i="1" dirty="0"/>
              <a:t>A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，如果在 </a:t>
            </a:r>
            <a:r>
              <a:rPr kumimoji="1" lang="en-US" altLang="zh-CN" b="1" i="1" dirty="0"/>
              <a:t>A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中能选出 </a:t>
            </a:r>
            <a:r>
              <a:rPr kumimoji="1" lang="en-US" altLang="zh-CN" b="1" dirty="0"/>
              <a:t>r </a:t>
            </a:r>
            <a:r>
              <a:rPr kumimoji="1" lang="zh-CN" altLang="en-US" b="1" dirty="0"/>
              <a:t>个向量</a:t>
            </a:r>
            <a:r>
              <a:rPr kumimoji="1" lang="en-US" altLang="zh-CN" b="1" dirty="0"/>
              <a:t>a</a:t>
            </a:r>
            <a:r>
              <a:rPr kumimoji="1" lang="en-US" altLang="zh-CN" b="1" baseline="-25000" dirty="0"/>
              <a:t>1</a:t>
            </a:r>
            <a:r>
              <a:rPr kumimoji="1" lang="en-US" altLang="zh-CN" b="1" dirty="0"/>
              <a:t>, a</a:t>
            </a:r>
            <a:r>
              <a:rPr kumimoji="1" lang="en-US" altLang="zh-CN" b="1" baseline="-25000" dirty="0"/>
              <a:t>2</a:t>
            </a:r>
            <a:r>
              <a:rPr kumimoji="1" lang="en-US" altLang="zh-CN" b="1" dirty="0"/>
              <a:t>, …,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en-US" altLang="zh-CN" b="1" dirty="0"/>
              <a:t> </a:t>
            </a:r>
            <a:r>
              <a:rPr kumimoji="1" lang="en-US" altLang="zh-CN" b="1" dirty="0" err="1"/>
              <a:t>a</a:t>
            </a:r>
            <a:r>
              <a:rPr kumimoji="1" lang="en-US" altLang="zh-CN" b="1" baseline="-25000" dirty="0" err="1"/>
              <a:t>r</a:t>
            </a:r>
            <a:r>
              <a:rPr kumimoji="1" lang="zh-CN" altLang="en-US" b="1" dirty="0"/>
              <a:t>，满足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circleNumDbPlain"/>
            </a:pPr>
            <a:r>
              <a:rPr kumimoji="1" lang="zh-CN" altLang="en-US" b="1" dirty="0"/>
              <a:t>向量组 </a:t>
            </a:r>
            <a:r>
              <a:rPr kumimoji="1" lang="en-US" altLang="zh-CN" b="1" dirty="0"/>
              <a:t>A</a:t>
            </a:r>
            <a:r>
              <a:rPr kumimoji="1" lang="en-US" altLang="zh-CN" b="1" baseline="-25000" dirty="0"/>
              <a:t>0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：</a:t>
            </a:r>
            <a:r>
              <a:rPr kumimoji="1" lang="en-US" altLang="zh-CN" b="1" dirty="0"/>
              <a:t>a</a:t>
            </a:r>
            <a:r>
              <a:rPr kumimoji="1" lang="en-US" altLang="zh-CN" b="1" baseline="-25000" dirty="0"/>
              <a:t>1</a:t>
            </a:r>
            <a:r>
              <a:rPr kumimoji="1" lang="en-US" altLang="zh-CN" b="1" dirty="0"/>
              <a:t>, a</a:t>
            </a:r>
            <a:r>
              <a:rPr kumimoji="1" lang="en-US" altLang="zh-CN" b="1" baseline="-25000" dirty="0"/>
              <a:t>2</a:t>
            </a:r>
            <a:r>
              <a:rPr kumimoji="1" lang="en-US" altLang="zh-CN" b="1" dirty="0"/>
              <a:t>, …, </a:t>
            </a:r>
            <a:r>
              <a:rPr kumimoji="1" lang="en-US" altLang="zh-CN" b="1" dirty="0" err="1"/>
              <a:t>a</a:t>
            </a:r>
            <a:r>
              <a:rPr kumimoji="1" lang="en-US" altLang="zh-CN" b="1" baseline="-25000" dirty="0" err="1"/>
              <a:t>r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线性无关；</a:t>
            </a:r>
          </a:p>
          <a:p>
            <a:pPr marL="457200" indent="-457200">
              <a:spcBef>
                <a:spcPct val="50000"/>
              </a:spcBef>
              <a:buClr>
                <a:srgbClr val="0000FF"/>
              </a:buClr>
              <a:buFont typeface="Wingdings" pitchFamily="2" charset="2"/>
              <a:buAutoNum type="circleNumDbPlain"/>
            </a:pPr>
            <a:r>
              <a:rPr kumimoji="1" lang="zh-CN" altLang="en-US" b="1" dirty="0"/>
              <a:t>向量组 </a:t>
            </a:r>
            <a:r>
              <a:rPr kumimoji="1" lang="en-US" altLang="zh-CN" b="1" i="1" dirty="0"/>
              <a:t>A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中任意 </a:t>
            </a:r>
            <a:r>
              <a:rPr kumimoji="1" lang="en-US" altLang="zh-CN" b="1" dirty="0"/>
              <a:t>r + 1</a:t>
            </a:r>
            <a:r>
              <a:rPr kumimoji="1" lang="zh-CN" altLang="en-US" b="1" dirty="0"/>
              <a:t>个向量（如果 </a:t>
            </a:r>
            <a:r>
              <a:rPr kumimoji="1" lang="en-US" altLang="zh-CN" b="1" dirty="0"/>
              <a:t>A </a:t>
            </a:r>
            <a:r>
              <a:rPr kumimoji="1" lang="zh-CN" altLang="en-US" b="1" dirty="0"/>
              <a:t>中有</a:t>
            </a:r>
            <a:r>
              <a:rPr kumimoji="1" lang="en-US" altLang="zh-CN" b="1" dirty="0"/>
              <a:t>r + 1</a:t>
            </a:r>
            <a:r>
              <a:rPr kumimoji="1" lang="zh-CN" altLang="en-US" b="1" dirty="0"/>
              <a:t>个向量的话）都线性相关；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b="1" dirty="0"/>
              <a:t>那么称向量组 </a:t>
            </a:r>
            <a:r>
              <a:rPr kumimoji="1" lang="en-US" altLang="zh-CN" b="1" dirty="0"/>
              <a:t>A</a:t>
            </a:r>
            <a:r>
              <a:rPr kumimoji="1" lang="en-US" altLang="zh-CN" b="1" baseline="-25000" dirty="0"/>
              <a:t>0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是向量组 </a:t>
            </a:r>
            <a:r>
              <a:rPr kumimoji="1" lang="en-US" altLang="zh-CN" b="1" i="1" dirty="0"/>
              <a:t>A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的一个</a:t>
            </a:r>
            <a:r>
              <a:rPr kumimoji="1" lang="zh-CN" altLang="en-US" b="1" dirty="0">
                <a:solidFill>
                  <a:srgbClr val="FF0000"/>
                </a:solidFill>
              </a:rPr>
              <a:t>最大线性无关向量组</a:t>
            </a:r>
            <a:r>
              <a:rPr kumimoji="1" lang="zh-CN" altLang="en-US" b="1" dirty="0"/>
              <a:t>，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b="1" dirty="0"/>
              <a:t>简称</a:t>
            </a:r>
            <a:r>
              <a:rPr kumimoji="1" lang="zh-CN" altLang="en-US" b="1" dirty="0">
                <a:solidFill>
                  <a:srgbClr val="FF0000"/>
                </a:solidFill>
              </a:rPr>
              <a:t>最大无关组</a:t>
            </a:r>
            <a:r>
              <a:rPr kumimoji="1" lang="zh-CN" altLang="en-US" b="1" dirty="0"/>
              <a:t>．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zh-CN" altLang="en-US" b="1" dirty="0"/>
              <a:t>最大无关组所含向量个数 </a:t>
            </a:r>
            <a:r>
              <a:rPr kumimoji="1" lang="en-US" altLang="zh-CN" b="1" dirty="0"/>
              <a:t>r </a:t>
            </a:r>
            <a:r>
              <a:rPr kumimoji="1" lang="zh-CN" altLang="en-US" b="1" dirty="0"/>
              <a:t>称为向量组 </a:t>
            </a:r>
            <a:r>
              <a:rPr kumimoji="1" lang="en-US" altLang="zh-CN" b="1" i="1" dirty="0"/>
              <a:t>A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的</a:t>
            </a:r>
            <a:r>
              <a:rPr kumimoji="1" lang="zh-CN" altLang="en-US" b="1" dirty="0">
                <a:solidFill>
                  <a:srgbClr val="FF0000"/>
                </a:solidFill>
              </a:rPr>
              <a:t>秩</a:t>
            </a:r>
            <a:r>
              <a:rPr kumimoji="1" lang="zh-CN" altLang="en-US" b="1" dirty="0"/>
              <a:t>，记作</a:t>
            </a:r>
            <a:r>
              <a:rPr kumimoji="1" lang="en-US" altLang="zh-CN" b="1" dirty="0"/>
              <a:t>R</a:t>
            </a:r>
            <a:r>
              <a:rPr kumimoji="1" lang="en-US" altLang="zh-CN" b="1" baseline="-25000" dirty="0"/>
              <a:t>A</a:t>
            </a:r>
            <a:r>
              <a:rPr kumimoji="1" lang="en-US" altLang="zh-CN" i="1" baseline="-25000" dirty="0"/>
              <a:t> </a:t>
            </a:r>
            <a:r>
              <a:rPr kumimoji="1" lang="zh-CN" altLang="en-US" b="1" dirty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294611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3B35FE1-EC82-40AF-A575-3887D074D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0350"/>
            <a:ext cx="9366371" cy="186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BC1114A8-F9EF-4AAA-8512-A01E75498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2321233"/>
            <a:ext cx="9366371" cy="3227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50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>
            <a:extLst>
              <a:ext uri="{FF2B5EF4-FFF2-40B4-BE49-F238E27FC236}">
                <a16:creationId xmlns:a16="http://schemas.microsoft.com/office/drawing/2014/main" id="{C15E93DF-BC07-4866-97A7-5C7FB933B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2317750"/>
            <a:ext cx="7772400" cy="935038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ea typeface="幼圆" panose="02010509060101010101" pitchFamily="49" charset="-122"/>
              </a:rPr>
              <a:t>五</a:t>
            </a:r>
            <a:r>
              <a:rPr lang="zh-CN" altLang="en-US" sz="4000" b="1">
                <a:ea typeface="幼圆" panose="02010509060101010101" pitchFamily="49" charset="-122"/>
              </a:rPr>
              <a:t>、</a:t>
            </a:r>
            <a:r>
              <a:rPr lang="zh-CN" altLang="en-US" sz="4000" b="1" dirty="0">
                <a:ea typeface="幼圆" panose="02010509060101010101" pitchFamily="49" charset="-122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56117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>
            <a:extLst>
              <a:ext uri="{FF2B5EF4-FFF2-40B4-BE49-F238E27FC236}">
                <a16:creationId xmlns:a16="http://schemas.microsoft.com/office/drawing/2014/main" id="{5740681D-DC71-4683-996B-8710930CC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6" y="99377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CDBFF663-6ECA-4EE8-85B7-EF0E09507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098607"/>
              </p:ext>
            </p:extLst>
          </p:nvPr>
        </p:nvGraphicFramePr>
        <p:xfrm>
          <a:off x="2406650" y="1079500"/>
          <a:ext cx="76327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Equation" r:id="rId3" imgW="7632360" imgH="2717640" progId="Equation.3">
                  <p:embed/>
                </p:oleObj>
              </mc:Choice>
              <mc:Fallback>
                <p:oleObj name="Equation" r:id="rId3" imgW="7632360" imgH="2717640" progId="Equation.3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:a16="http://schemas.microsoft.com/office/drawing/2014/main" id="{CDBFF663-6ECA-4EE8-85B7-EF0E09507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079500"/>
                        <a:ext cx="76327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A0077B13-7086-4444-98E6-D57A9FD30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409734"/>
              </p:ext>
            </p:extLst>
          </p:nvPr>
        </p:nvGraphicFramePr>
        <p:xfrm>
          <a:off x="2359026" y="4223182"/>
          <a:ext cx="6870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Equation" r:id="rId5" imgW="6870600" imgH="1130040" progId="Equation.3">
                  <p:embed/>
                </p:oleObj>
              </mc:Choice>
              <mc:Fallback>
                <p:oleObj name="Equation" r:id="rId5" imgW="6870600" imgH="1130040" progId="Equation.3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A0077B13-7086-4444-98E6-D57A9FD30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6" y="4223182"/>
                        <a:ext cx="68707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12">
            <a:hlinkClick r:id="rId7" action="ppaction://hlinksldjump"/>
            <a:extLst>
              <a:ext uri="{FF2B5EF4-FFF2-40B4-BE49-F238E27FC236}">
                <a16:creationId xmlns:a16="http://schemas.microsoft.com/office/drawing/2014/main" id="{C573C7FB-3E0B-44F1-A3D4-A0B7FD8A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B807259F-FF25-4714-A214-76B875CE3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606550"/>
          <a:ext cx="75946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3" imgW="7594560" imgH="4381200" progId="Equation.3">
                  <p:embed/>
                </p:oleObj>
              </mc:Choice>
              <mc:Fallback>
                <p:oleObj name="Equation" r:id="rId3" imgW="7594560" imgH="4381200" progId="Equation.3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B807259F-FF25-4714-A214-76B875CE3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6550"/>
                        <a:ext cx="7594600" cy="438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8">
            <a:extLst>
              <a:ext uri="{FF2B5EF4-FFF2-40B4-BE49-F238E27FC236}">
                <a16:creationId xmlns:a16="http://schemas.microsoft.com/office/drawing/2014/main" id="{59E5CDA6-54F3-49BB-947D-4AA7E6636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有关特征值的一些结论</a:t>
            </a:r>
          </a:p>
        </p:txBody>
      </p:sp>
      <p:sp>
        <p:nvSpPr>
          <p:cNvPr id="36874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D2E86C2C-366D-4C17-A398-0B7A32930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>
            <a:extLst>
              <a:ext uri="{FF2B5EF4-FFF2-40B4-BE49-F238E27FC236}">
                <a16:creationId xmlns:a16="http://schemas.microsoft.com/office/drawing/2014/main" id="{EC705DAC-0725-419B-9A63-DD9B03EFB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51447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定理</a:t>
            </a: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11D9A7F4-10F7-43F8-B9B8-030EE6B88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9675" y="1606550"/>
          <a:ext cx="76644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3" imgW="7429320" imgH="2158920" progId="Equation.3">
                  <p:embed/>
                </p:oleObj>
              </mc:Choice>
              <mc:Fallback>
                <p:oleObj name="Equation" r:id="rId3" imgW="7429320" imgH="2158920" progId="Equation.3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11D9A7F4-10F7-43F8-B9B8-030EE6B886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1606550"/>
                        <a:ext cx="766445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>
            <a:extLst>
              <a:ext uri="{FF2B5EF4-FFF2-40B4-BE49-F238E27FC236}">
                <a16:creationId xmlns:a16="http://schemas.microsoft.com/office/drawing/2014/main" id="{2B62676C-63F4-4EB2-9F77-CD6EBFB78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4338639"/>
            <a:ext cx="793999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　属于同一个特征值的特征向量的非零线性</a:t>
            </a: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组合仍是属于这个特征值的特征向量．</a:t>
            </a: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EB4BB2FD-B973-471C-AC97-5D8F1D4D5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有关特征向量的一些结论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Text Box 5">
            <a:extLst>
              <a:ext uri="{FF2B5EF4-FFF2-40B4-BE49-F238E27FC236}">
                <a16:creationId xmlns:a16="http://schemas.microsoft.com/office/drawing/2014/main" id="{CE1063AF-CB88-420B-A8C7-2E0168AA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960813"/>
            <a:ext cx="80533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第三步　</a:t>
            </a:r>
            <a:r>
              <a:rPr lang="zh-CN" altLang="en-US" sz="2800" b="1"/>
              <a:t>将每一个特征值代入相应的线性方程组，</a:t>
            </a:r>
          </a:p>
          <a:p>
            <a:r>
              <a:rPr lang="zh-CN" altLang="en-US" sz="2800" b="1"/>
              <a:t>求出基础解系，即得该特征值的特征向量．</a:t>
            </a: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6AA318CC-EAE8-4382-97BE-DFBB95236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特征值与特征向量的求法</a:t>
            </a:r>
          </a:p>
        </p:txBody>
      </p:sp>
      <p:sp>
        <p:nvSpPr>
          <p:cNvPr id="63502" name="Rectangle 14">
            <a:hlinkClick r:id="" action="ppaction://noaction"/>
            <a:extLst>
              <a:ext uri="{FF2B5EF4-FFF2-40B4-BE49-F238E27FC236}">
                <a16:creationId xmlns:a16="http://schemas.microsoft.com/office/drawing/2014/main" id="{44A854DA-DECE-47EA-8AF1-C60EA52B7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506" name="Group 18">
            <a:extLst>
              <a:ext uri="{FF2B5EF4-FFF2-40B4-BE49-F238E27FC236}">
                <a16:creationId xmlns:a16="http://schemas.microsoft.com/office/drawing/2014/main" id="{9B7C74EB-E9F9-48A1-BDEA-0295FA776406}"/>
              </a:ext>
            </a:extLst>
          </p:cNvPr>
          <p:cNvGrpSpPr>
            <a:grpSpLocks/>
          </p:cNvGrpSpPr>
          <p:nvPr/>
        </p:nvGrpSpPr>
        <p:grpSpPr bwMode="auto">
          <a:xfrm>
            <a:off x="2324101" y="1979611"/>
            <a:ext cx="5211763" cy="523874"/>
            <a:chOff x="504" y="1247"/>
            <a:chExt cx="3283" cy="330"/>
          </a:xfrm>
        </p:grpSpPr>
        <p:sp>
          <p:nvSpPr>
            <p:cNvPr id="63491" name="Text Box 3">
              <a:extLst>
                <a:ext uri="{FF2B5EF4-FFF2-40B4-BE49-F238E27FC236}">
                  <a16:creationId xmlns:a16="http://schemas.microsoft.com/office/drawing/2014/main" id="{43CFC593-0754-4B1B-8610-7AE423EED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1247"/>
              <a:ext cx="32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第一步　</a:t>
              </a:r>
              <a:r>
                <a:rPr lang="zh-CN" altLang="en-US" sz="2800" b="1" dirty="0"/>
                <a:t>计算　的特征多项式；</a:t>
              </a:r>
            </a:p>
          </p:txBody>
        </p:sp>
        <p:graphicFrame>
          <p:nvGraphicFramePr>
            <p:cNvPr id="63503" name="Object 15">
              <a:extLst>
                <a:ext uri="{FF2B5EF4-FFF2-40B4-BE49-F238E27FC236}">
                  <a16:creationId xmlns:a16="http://schemas.microsoft.com/office/drawing/2014/main" id="{7B811E38-F6D0-4D0A-8186-FFC6A6DCB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8" y="132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0" name="Equation" r:id="rId3" imgW="291960" imgH="304560" progId="Equation.3">
                    <p:embed/>
                  </p:oleObj>
                </mc:Choice>
                <mc:Fallback>
                  <p:oleObj name="Equation" r:id="rId3" imgW="291960" imgH="304560" progId="Equation.3">
                    <p:embed/>
                    <p:pic>
                      <p:nvPicPr>
                        <p:cNvPr id="63503" name="Object 15">
                          <a:extLst>
                            <a:ext uri="{FF2B5EF4-FFF2-40B4-BE49-F238E27FC236}">
                              <a16:creationId xmlns:a16="http://schemas.microsoft.com/office/drawing/2014/main" id="{7B811E38-F6D0-4D0A-8186-FFC6A6DCB4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132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07" name="Group 19">
            <a:extLst>
              <a:ext uri="{FF2B5EF4-FFF2-40B4-BE49-F238E27FC236}">
                <a16:creationId xmlns:a16="http://schemas.microsoft.com/office/drawing/2014/main" id="{E41A9375-C41B-4D3A-81A6-E8D7CA1E6D8E}"/>
              </a:ext>
            </a:extLst>
          </p:cNvPr>
          <p:cNvGrpSpPr>
            <a:grpSpLocks/>
          </p:cNvGrpSpPr>
          <p:nvPr/>
        </p:nvGrpSpPr>
        <p:grpSpPr bwMode="auto">
          <a:xfrm>
            <a:off x="2324101" y="2808288"/>
            <a:ext cx="8029575" cy="946150"/>
            <a:chOff x="504" y="1769"/>
            <a:chExt cx="5058" cy="596"/>
          </a:xfrm>
        </p:grpSpPr>
        <p:sp>
          <p:nvSpPr>
            <p:cNvPr id="63492" name="Text Box 4">
              <a:extLst>
                <a:ext uri="{FF2B5EF4-FFF2-40B4-BE49-F238E27FC236}">
                  <a16:creationId xmlns:a16="http://schemas.microsoft.com/office/drawing/2014/main" id="{155E5209-61C0-4620-AC57-C76579FD6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1769"/>
              <a:ext cx="505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第二步　</a:t>
              </a:r>
              <a:r>
                <a:rPr lang="zh-CN" altLang="en-US" sz="2800" b="1" dirty="0"/>
                <a:t>求出特征多项式的全部根，即得　的全部</a:t>
              </a:r>
            </a:p>
            <a:p>
              <a:r>
                <a:rPr lang="zh-CN" altLang="en-US" sz="2800" b="1" dirty="0"/>
                <a:t>特征值；</a:t>
              </a:r>
            </a:p>
          </p:txBody>
        </p:sp>
        <p:graphicFrame>
          <p:nvGraphicFramePr>
            <p:cNvPr id="63505" name="Object 17">
              <a:extLst>
                <a:ext uri="{FF2B5EF4-FFF2-40B4-BE49-F238E27FC236}">
                  <a16:creationId xmlns:a16="http://schemas.microsoft.com/office/drawing/2014/main" id="{7E283AE3-89EB-486B-9D04-2C734D0049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0" y="183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1" name="Equation" r:id="rId5" imgW="291960" imgH="304560" progId="Equation.3">
                    <p:embed/>
                  </p:oleObj>
                </mc:Choice>
                <mc:Fallback>
                  <p:oleObj name="Equation" r:id="rId5" imgW="291960" imgH="304560" progId="Equation.3">
                    <p:embed/>
                    <p:pic>
                      <p:nvPicPr>
                        <p:cNvPr id="63505" name="Object 17">
                          <a:extLst>
                            <a:ext uri="{FF2B5EF4-FFF2-40B4-BE49-F238E27FC236}">
                              <a16:creationId xmlns:a16="http://schemas.microsoft.com/office/drawing/2014/main" id="{7E283AE3-89EB-486B-9D04-2C734D0049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183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88B7282A-A2BF-438A-9450-403DDAA7C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863600"/>
          <a:ext cx="75438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Equation" r:id="rId3" imgW="7543800" imgH="2031840" progId="Equation.3">
                  <p:embed/>
                </p:oleObj>
              </mc:Choice>
              <mc:Fallback>
                <p:oleObj name="Equation" r:id="rId3" imgW="7543800" imgH="2031840" progId="Equation.3">
                  <p:embed/>
                  <p:pic>
                    <p:nvPicPr>
                      <p:cNvPr id="64514" name="Object 2">
                        <a:extLst>
                          <a:ext uri="{FF2B5EF4-FFF2-40B4-BE49-F238E27FC236}">
                            <a16:creationId xmlns:a16="http://schemas.microsoft.com/office/drawing/2014/main" id="{88B7282A-A2BF-438A-9450-403DDAA7C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863600"/>
                        <a:ext cx="75438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79DCC909-E404-4D49-A174-25D4389D5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670300"/>
          <a:ext cx="6096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Equation" r:id="rId5" imgW="6095880" imgH="1511280" progId="Equation.3">
                  <p:embed/>
                </p:oleObj>
              </mc:Choice>
              <mc:Fallback>
                <p:oleObj name="Equation" r:id="rId5" imgW="6095880" imgH="1511280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79DCC909-E404-4D49-A174-25D4389D5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70300"/>
                        <a:ext cx="6096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70DC9901-9AD8-4DF5-A67A-428B6E129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300" y="5219700"/>
          <a:ext cx="257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8" name="Equation" r:id="rId7" imgW="2577960" imgH="495000" progId="Equation.3">
                  <p:embed/>
                </p:oleObj>
              </mc:Choice>
              <mc:Fallback>
                <p:oleObj name="Equation" r:id="rId7" imgW="2577960" imgH="495000" progId="Equation.3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70DC9901-9AD8-4DF5-A67A-428B6E1298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219700"/>
                        <a:ext cx="257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1CBC453D-9738-46C4-BE1F-3A5CAB0D8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27" name="Group 15">
            <a:extLst>
              <a:ext uri="{FF2B5EF4-FFF2-40B4-BE49-F238E27FC236}">
                <a16:creationId xmlns:a16="http://schemas.microsoft.com/office/drawing/2014/main" id="{B63A0F56-8A87-4FD7-BD6E-60DA049EA26D}"/>
              </a:ext>
            </a:extLst>
          </p:cNvPr>
          <p:cNvGrpSpPr>
            <a:grpSpLocks/>
          </p:cNvGrpSpPr>
          <p:nvPr/>
        </p:nvGrpSpPr>
        <p:grpSpPr bwMode="auto">
          <a:xfrm>
            <a:off x="2381251" y="3024185"/>
            <a:ext cx="5572125" cy="523874"/>
            <a:chOff x="540" y="1905"/>
            <a:chExt cx="3510" cy="330"/>
          </a:xfrm>
        </p:grpSpPr>
        <p:sp>
          <p:nvSpPr>
            <p:cNvPr id="64515" name="Text Box 3">
              <a:extLst>
                <a:ext uri="{FF2B5EF4-FFF2-40B4-BE49-F238E27FC236}">
                  <a16:creationId xmlns:a16="http://schemas.microsoft.com/office/drawing/2014/main" id="{0B47AACC-8146-4FF4-BE95-9AFA76390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1905"/>
              <a:ext cx="35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ea typeface="黑体" panose="02010609060101010101" pitchFamily="49" charset="-122"/>
                </a:rPr>
                <a:t>解</a:t>
              </a:r>
              <a:r>
                <a:rPr lang="zh-CN" altLang="en-US" sz="2800" b="1"/>
                <a:t>　第一步　计算　的特征多项式</a:t>
              </a:r>
              <a:endParaRPr lang="zh-CN" altLang="en-US" sz="3200" b="1">
                <a:ea typeface="黑体" panose="02010609060101010101" pitchFamily="49" charset="-122"/>
              </a:endParaRPr>
            </a:p>
          </p:txBody>
        </p:sp>
        <p:graphicFrame>
          <p:nvGraphicFramePr>
            <p:cNvPr id="64526" name="Object 14">
              <a:extLst>
                <a:ext uri="{FF2B5EF4-FFF2-40B4-BE49-F238E27FC236}">
                  <a16:creationId xmlns:a16="http://schemas.microsoft.com/office/drawing/2014/main" id="{54B1420F-DFDC-41D4-BE40-523F630BAC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8" y="200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9" name="Equation" r:id="rId9" imgW="291960" imgH="304560" progId="Equation.3">
                    <p:embed/>
                  </p:oleObj>
                </mc:Choice>
                <mc:Fallback>
                  <p:oleObj name="Equation" r:id="rId9" imgW="291960" imgH="304560" progId="Equation.3">
                    <p:embed/>
                    <p:pic>
                      <p:nvPicPr>
                        <p:cNvPr id="64526" name="Object 14">
                          <a:extLst>
                            <a:ext uri="{FF2B5EF4-FFF2-40B4-BE49-F238E27FC236}">
                              <a16:creationId xmlns:a16="http://schemas.microsoft.com/office/drawing/2014/main" id="{54B1420F-DFDC-41D4-BE40-523F630BAC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200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>
            <a:extLst>
              <a:ext uri="{FF2B5EF4-FFF2-40B4-BE49-F238E27FC236}">
                <a16:creationId xmlns:a16="http://schemas.microsoft.com/office/drawing/2014/main" id="{BC80CC3E-D25C-49FA-835A-A9C9B2B89B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067926" y="6356351"/>
            <a:ext cx="56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45720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fld id="{857B46C9-1555-4313-B159-B269C3B96E07}" type="slidenum">
              <a:rPr lang="zh-CN" altLang="en-US" sz="1200">
                <a:solidFill>
                  <a:srgbClr val="595959"/>
                </a:solidFill>
                <a:latin typeface="Century Gothic" panose="020B0502020202020204" pitchFamily="34" charset="0"/>
              </a:rPr>
              <a:pPr eaLnBrk="1" hangingPunct="1"/>
              <a:t>3</a:t>
            </a:fld>
            <a:endParaRPr lang="en-US" altLang="zh-CN" sz="1200">
              <a:solidFill>
                <a:srgbClr val="595959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123" name="Group 7">
            <a:extLst>
              <a:ext uri="{FF2B5EF4-FFF2-40B4-BE49-F238E27FC236}">
                <a16:creationId xmlns:a16="http://schemas.microsoft.com/office/drawing/2014/main" id="{793C104F-E2AF-4AB6-BFA0-6E748C66D23F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3554414"/>
            <a:ext cx="2463800" cy="560387"/>
            <a:chOff x="0" y="0"/>
            <a:chExt cx="1552" cy="353"/>
          </a:xfrm>
        </p:grpSpPr>
        <p:sp>
          <p:nvSpPr>
            <p:cNvPr id="5124" name="Rectangle 8">
              <a:extLst>
                <a:ext uri="{FF2B5EF4-FFF2-40B4-BE49-F238E27FC236}">
                  <a16:creationId xmlns:a16="http://schemas.microsoft.com/office/drawing/2014/main" id="{6B668DAE-0BC3-485C-8B3B-A225D628B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" y="0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/>
            </a:p>
          </p:txBody>
        </p:sp>
        <p:sp>
          <p:nvSpPr>
            <p:cNvPr id="5125" name="Rectangle 9">
              <a:extLst>
                <a:ext uri="{FF2B5EF4-FFF2-40B4-BE49-F238E27FC236}">
                  <a16:creationId xmlns:a16="http://schemas.microsoft.com/office/drawing/2014/main" id="{72DE1736-0D54-4678-8528-D005E513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0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/>
            </a:p>
          </p:txBody>
        </p:sp>
        <p:sp>
          <p:nvSpPr>
            <p:cNvPr id="5126" name="Rectangle 10">
              <a:extLst>
                <a:ext uri="{FF2B5EF4-FFF2-40B4-BE49-F238E27FC236}">
                  <a16:creationId xmlns:a16="http://schemas.microsoft.com/office/drawing/2014/main" id="{59F8695F-D91D-4A0D-8F13-F23E78311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0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/>
            </a:p>
          </p:txBody>
        </p:sp>
        <p:sp>
          <p:nvSpPr>
            <p:cNvPr id="5127" name="Rectangle 11">
              <a:extLst>
                <a:ext uri="{FF2B5EF4-FFF2-40B4-BE49-F238E27FC236}">
                  <a16:creationId xmlns:a16="http://schemas.microsoft.com/office/drawing/2014/main" id="{8AE5C380-D90C-4133-8DAB-86DECA9FC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0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/>
            </a:p>
          </p:txBody>
        </p:sp>
        <p:sp>
          <p:nvSpPr>
            <p:cNvPr id="5128" name="Rectangle 12">
              <a:extLst>
                <a:ext uri="{FF2B5EF4-FFF2-40B4-BE49-F238E27FC236}">
                  <a16:creationId xmlns:a16="http://schemas.microsoft.com/office/drawing/2014/main" id="{EBC223C5-8005-468A-ABA9-B99ADF59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84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00"/>
                  </a:solidFill>
                </a:rPr>
                <a:t>n</a:t>
              </a:r>
              <a:endParaRPr lang="en-US" altLang="zh-CN" sz="2800"/>
            </a:p>
          </p:txBody>
        </p:sp>
        <p:sp>
          <p:nvSpPr>
            <p:cNvPr id="5129" name="Rectangle 13">
              <a:extLst>
                <a:ext uri="{FF2B5EF4-FFF2-40B4-BE49-F238E27FC236}">
                  <a16:creationId xmlns:a16="http://schemas.microsoft.com/office/drawing/2014/main" id="{F0189697-2215-422D-8B28-0B079836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8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00"/>
                  </a:solidFill>
                </a:rPr>
                <a:t>B</a:t>
              </a:r>
              <a:endParaRPr lang="en-US" altLang="zh-CN" sz="2800"/>
            </a:p>
          </p:txBody>
        </p:sp>
        <p:sp>
          <p:nvSpPr>
            <p:cNvPr id="5130" name="Rectangle 14">
              <a:extLst>
                <a:ext uri="{FF2B5EF4-FFF2-40B4-BE49-F238E27FC236}">
                  <a16:creationId xmlns:a16="http://schemas.microsoft.com/office/drawing/2014/main" id="{CE4C6196-AAFD-4B32-98B1-012404B1E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8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00"/>
                  </a:solidFill>
                </a:rPr>
                <a:t>R</a:t>
              </a:r>
              <a:endParaRPr lang="en-US" altLang="zh-CN" sz="2800"/>
            </a:p>
          </p:txBody>
        </p:sp>
        <p:sp>
          <p:nvSpPr>
            <p:cNvPr id="5131" name="Rectangle 15">
              <a:extLst>
                <a:ext uri="{FF2B5EF4-FFF2-40B4-BE49-F238E27FC236}">
                  <a16:creationId xmlns:a16="http://schemas.microsoft.com/office/drawing/2014/main" id="{1222BD04-441D-49E5-8C21-661C06EB6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8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00"/>
                  </a:solidFill>
                </a:rPr>
                <a:t>A</a:t>
              </a:r>
              <a:endParaRPr lang="en-US" altLang="zh-CN" sz="2800"/>
            </a:p>
          </p:txBody>
        </p:sp>
        <p:sp>
          <p:nvSpPr>
            <p:cNvPr id="5132" name="Rectangle 16">
              <a:extLst>
                <a:ext uri="{FF2B5EF4-FFF2-40B4-BE49-F238E27FC236}">
                  <a16:creationId xmlns:a16="http://schemas.microsoft.com/office/drawing/2014/main" id="{B0A38CFA-D647-4116-B49E-A83DE82DF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00"/>
                  </a:solidFill>
                </a:rPr>
                <a:t>R</a:t>
              </a:r>
              <a:endParaRPr lang="en-US" altLang="zh-CN" sz="2800"/>
            </a:p>
          </p:txBody>
        </p:sp>
        <p:sp>
          <p:nvSpPr>
            <p:cNvPr id="5133" name="Rectangle 17">
              <a:extLst>
                <a:ext uri="{FF2B5EF4-FFF2-40B4-BE49-F238E27FC236}">
                  <a16:creationId xmlns:a16="http://schemas.microsoft.com/office/drawing/2014/main" id="{1E4C7EE5-EC16-443F-A5AB-DA523020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5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5134" name="Rectangle 18">
              <a:extLst>
                <a:ext uri="{FF2B5EF4-FFF2-40B4-BE49-F238E27FC236}">
                  <a16:creationId xmlns:a16="http://schemas.microsoft.com/office/drawing/2014/main" id="{C1E03018-7B28-466E-B880-D50B05831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5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</p:grpSp>
      <p:grpSp>
        <p:nvGrpSpPr>
          <p:cNvPr id="5135" name="Group 19">
            <a:extLst>
              <a:ext uri="{FF2B5EF4-FFF2-40B4-BE49-F238E27FC236}">
                <a16:creationId xmlns:a16="http://schemas.microsoft.com/office/drawing/2014/main" id="{47CF4DEF-E18A-461E-847B-2018225DC07A}"/>
              </a:ext>
            </a:extLst>
          </p:cNvPr>
          <p:cNvGrpSpPr>
            <a:grpSpLocks/>
          </p:cNvGrpSpPr>
          <p:nvPr/>
        </p:nvGrpSpPr>
        <p:grpSpPr bwMode="auto">
          <a:xfrm>
            <a:off x="2774950" y="4164014"/>
            <a:ext cx="2457450" cy="560387"/>
            <a:chOff x="0" y="0"/>
            <a:chExt cx="1548" cy="353"/>
          </a:xfrm>
        </p:grpSpPr>
        <p:sp>
          <p:nvSpPr>
            <p:cNvPr id="5136" name="Rectangle 20">
              <a:extLst>
                <a:ext uri="{FF2B5EF4-FFF2-40B4-BE49-F238E27FC236}">
                  <a16:creationId xmlns:a16="http://schemas.microsoft.com/office/drawing/2014/main" id="{C796BDAC-3A5D-4B83-934A-CFF1B38A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" y="0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/>
            </a:p>
          </p:txBody>
        </p:sp>
        <p:sp>
          <p:nvSpPr>
            <p:cNvPr id="5137" name="Rectangle 21">
              <a:extLst>
                <a:ext uri="{FF2B5EF4-FFF2-40B4-BE49-F238E27FC236}">
                  <a16:creationId xmlns:a16="http://schemas.microsoft.com/office/drawing/2014/main" id="{939D0111-02BD-4B77-9C8E-ABE85F5FE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0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/>
            </a:p>
          </p:txBody>
        </p:sp>
        <p:sp>
          <p:nvSpPr>
            <p:cNvPr id="5138" name="Rectangle 22">
              <a:extLst>
                <a:ext uri="{FF2B5EF4-FFF2-40B4-BE49-F238E27FC236}">
                  <a16:creationId xmlns:a16="http://schemas.microsoft.com/office/drawing/2014/main" id="{07BC9EFD-3C22-44CC-95F7-3B704601C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0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/>
            </a:p>
          </p:txBody>
        </p:sp>
        <p:sp>
          <p:nvSpPr>
            <p:cNvPr id="5139" name="Rectangle 23">
              <a:extLst>
                <a:ext uri="{FF2B5EF4-FFF2-40B4-BE49-F238E27FC236}">
                  <a16:creationId xmlns:a16="http://schemas.microsoft.com/office/drawing/2014/main" id="{96A92E24-B470-4729-9BEB-1E64507B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0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/>
            </a:p>
          </p:txBody>
        </p:sp>
        <p:sp>
          <p:nvSpPr>
            <p:cNvPr id="5140" name="Rectangle 24">
              <a:extLst>
                <a:ext uri="{FF2B5EF4-FFF2-40B4-BE49-F238E27FC236}">
                  <a16:creationId xmlns:a16="http://schemas.microsoft.com/office/drawing/2014/main" id="{5CA10849-1560-4721-80AE-EC7318EF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84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00"/>
                  </a:solidFill>
                </a:rPr>
                <a:t>n</a:t>
              </a:r>
              <a:endParaRPr lang="en-US" altLang="zh-CN" sz="2800"/>
            </a:p>
          </p:txBody>
        </p:sp>
        <p:sp>
          <p:nvSpPr>
            <p:cNvPr id="5141" name="Rectangle 25">
              <a:extLst>
                <a:ext uri="{FF2B5EF4-FFF2-40B4-BE49-F238E27FC236}">
                  <a16:creationId xmlns:a16="http://schemas.microsoft.com/office/drawing/2014/main" id="{B3E82094-F8C6-4AA0-AC0F-5CDD480F9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8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00"/>
                  </a:solidFill>
                </a:rPr>
                <a:t>B</a:t>
              </a:r>
              <a:endParaRPr lang="en-US" altLang="zh-CN" sz="2800"/>
            </a:p>
          </p:txBody>
        </p:sp>
        <p:sp>
          <p:nvSpPr>
            <p:cNvPr id="5142" name="Rectangle 26">
              <a:extLst>
                <a:ext uri="{FF2B5EF4-FFF2-40B4-BE49-F238E27FC236}">
                  <a16:creationId xmlns:a16="http://schemas.microsoft.com/office/drawing/2014/main" id="{EED66150-8643-4A0B-A42D-3A68460F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8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00"/>
                  </a:solidFill>
                </a:rPr>
                <a:t>R</a:t>
              </a:r>
              <a:endParaRPr lang="en-US" altLang="zh-CN" sz="2800"/>
            </a:p>
          </p:txBody>
        </p:sp>
        <p:sp>
          <p:nvSpPr>
            <p:cNvPr id="5143" name="Rectangle 27">
              <a:extLst>
                <a:ext uri="{FF2B5EF4-FFF2-40B4-BE49-F238E27FC236}">
                  <a16:creationId xmlns:a16="http://schemas.microsoft.com/office/drawing/2014/main" id="{7A5B57B0-A24E-40D2-BF47-5160A49F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8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00"/>
                  </a:solidFill>
                </a:rPr>
                <a:t>A</a:t>
              </a:r>
              <a:endParaRPr lang="en-US" altLang="zh-CN" sz="2800"/>
            </a:p>
          </p:txBody>
        </p:sp>
        <p:sp>
          <p:nvSpPr>
            <p:cNvPr id="5144" name="Rectangle 28">
              <a:extLst>
                <a:ext uri="{FF2B5EF4-FFF2-40B4-BE49-F238E27FC236}">
                  <a16:creationId xmlns:a16="http://schemas.microsoft.com/office/drawing/2014/main" id="{340DBD32-BFBA-4F98-9E35-8EFDA4F2F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00"/>
                  </a:solidFill>
                </a:rPr>
                <a:t>R</a:t>
              </a:r>
              <a:endParaRPr lang="en-US" altLang="zh-CN" sz="2800"/>
            </a:p>
          </p:txBody>
        </p:sp>
        <p:sp>
          <p:nvSpPr>
            <p:cNvPr id="5145" name="Rectangle 29">
              <a:extLst>
                <a:ext uri="{FF2B5EF4-FFF2-40B4-BE49-F238E27FC236}">
                  <a16:creationId xmlns:a16="http://schemas.microsoft.com/office/drawing/2014/main" id="{A47BC946-0AC0-47E9-B11F-FDB2CA826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5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 sz="2800"/>
            </a:p>
          </p:txBody>
        </p:sp>
        <p:sp>
          <p:nvSpPr>
            <p:cNvPr id="5146" name="Rectangle 30">
              <a:extLst>
                <a:ext uri="{FF2B5EF4-FFF2-40B4-BE49-F238E27FC236}">
                  <a16:creationId xmlns:a16="http://schemas.microsoft.com/office/drawing/2014/main" id="{9FFE5841-1CD0-45C6-BBAF-C73FE811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5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</p:grpSp>
      <p:graphicFrame>
        <p:nvGraphicFramePr>
          <p:cNvPr id="5147" name="Object 27">
            <a:extLst>
              <a:ext uri="{FF2B5EF4-FFF2-40B4-BE49-F238E27FC236}">
                <a16:creationId xmlns:a16="http://schemas.microsoft.com/office/drawing/2014/main" id="{CE0FD233-AE41-4C88-86E8-99229E32C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4550" y="4316413"/>
          <a:ext cx="2946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" r:id="rId3" imgW="2946717" imgH="394017" progId="">
                  <p:embed/>
                </p:oleObj>
              </mc:Choice>
              <mc:Fallback>
                <p:oleObj r:id="rId3" imgW="2946717" imgH="394017" progId="">
                  <p:embed/>
                  <p:pic>
                    <p:nvPicPr>
                      <p:cNvPr id="5147" name="Object 27">
                        <a:extLst>
                          <a:ext uri="{FF2B5EF4-FFF2-40B4-BE49-F238E27FC236}">
                            <a16:creationId xmlns:a16="http://schemas.microsoft.com/office/drawing/2014/main" id="{CE0FD233-AE41-4C88-86E8-99229E32C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4316413"/>
                        <a:ext cx="2946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8" name="Object 28">
            <a:extLst>
              <a:ext uri="{FF2B5EF4-FFF2-40B4-BE49-F238E27FC236}">
                <a16:creationId xmlns:a16="http://schemas.microsoft.com/office/drawing/2014/main" id="{9A54F4E9-2411-4184-B388-4449F2A0A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3675" y="4926013"/>
          <a:ext cx="1943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" r:id="rId5" imgW="1943417" imgH="406717" progId="">
                  <p:embed/>
                </p:oleObj>
              </mc:Choice>
              <mc:Fallback>
                <p:oleObj r:id="rId5" imgW="1943417" imgH="406717" progId="">
                  <p:embed/>
                  <p:pic>
                    <p:nvPicPr>
                      <p:cNvPr id="5148" name="Object 28">
                        <a:extLst>
                          <a:ext uri="{FF2B5EF4-FFF2-40B4-BE49-F238E27FC236}">
                            <a16:creationId xmlns:a16="http://schemas.microsoft.com/office/drawing/2014/main" id="{9A54F4E9-2411-4184-B388-4449F2A0A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4926013"/>
                        <a:ext cx="1943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9" name="Object 29">
            <a:extLst>
              <a:ext uri="{FF2B5EF4-FFF2-40B4-BE49-F238E27FC236}">
                <a16:creationId xmlns:a16="http://schemas.microsoft.com/office/drawing/2014/main" id="{BB31513E-9ACA-44B4-9F6C-0001330A8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4550" y="4926013"/>
          <a:ext cx="1866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" r:id="rId7" imgW="1866407" imgH="393846" progId="">
                  <p:embed/>
                </p:oleObj>
              </mc:Choice>
              <mc:Fallback>
                <p:oleObj r:id="rId7" imgW="1866407" imgH="393846" progId="">
                  <p:embed/>
                  <p:pic>
                    <p:nvPicPr>
                      <p:cNvPr id="5149" name="Object 29">
                        <a:extLst>
                          <a:ext uri="{FF2B5EF4-FFF2-40B4-BE49-F238E27FC236}">
                            <a16:creationId xmlns:a16="http://schemas.microsoft.com/office/drawing/2014/main" id="{BB31513E-9ACA-44B4-9F6C-0001330A8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4926013"/>
                        <a:ext cx="1866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" name="Object 30">
            <a:extLst>
              <a:ext uri="{FF2B5EF4-FFF2-40B4-BE49-F238E27FC236}">
                <a16:creationId xmlns:a16="http://schemas.microsoft.com/office/drawing/2014/main" id="{97FCD752-D3BF-486C-9B7D-AA75F50ED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4550" y="3706813"/>
          <a:ext cx="2590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" r:id="rId9" imgW="2591117" imgH="394017" progId="">
                  <p:embed/>
                </p:oleObj>
              </mc:Choice>
              <mc:Fallback>
                <p:oleObj r:id="rId9" imgW="2591117" imgH="394017" progId="">
                  <p:embed/>
                  <p:pic>
                    <p:nvPicPr>
                      <p:cNvPr id="5150" name="Object 30">
                        <a:extLst>
                          <a:ext uri="{FF2B5EF4-FFF2-40B4-BE49-F238E27FC236}">
                            <a16:creationId xmlns:a16="http://schemas.microsoft.com/office/drawing/2014/main" id="{97FCD752-D3BF-486C-9B7D-AA75F50ED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3706813"/>
                        <a:ext cx="2590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" name="Rectangle 35">
            <a:extLst>
              <a:ext uri="{FF2B5EF4-FFF2-40B4-BE49-F238E27FC236}">
                <a16:creationId xmlns:a16="http://schemas.microsoft.com/office/drawing/2014/main" id="{5255DD0F-E2E5-4F69-990C-28BA068A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717801"/>
            <a:ext cx="581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黑体" panose="02010609060101010101" pitchFamily="49" charset="-122"/>
              </a:rPr>
              <a:t>２． 非齐次线性方程组解的情况</a:t>
            </a:r>
            <a:endParaRPr lang="zh-CN" altLang="en-US" sz="2800" u="sng"/>
          </a:p>
        </p:txBody>
      </p:sp>
      <p:graphicFrame>
        <p:nvGraphicFramePr>
          <p:cNvPr id="5152" name="Object 32">
            <a:extLst>
              <a:ext uri="{FF2B5EF4-FFF2-40B4-BE49-F238E27FC236}">
                <a16:creationId xmlns:a16="http://schemas.microsoft.com/office/drawing/2014/main" id="{34F455A3-C9D5-43C8-A174-BA2A215AC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3850" y="3806826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" r:id="rId11" imgW="545760" imgH="304920" progId="">
                  <p:embed/>
                </p:oleObj>
              </mc:Choice>
              <mc:Fallback>
                <p:oleObj r:id="rId11" imgW="545760" imgH="304920" progId="">
                  <p:embed/>
                  <p:pic>
                    <p:nvPicPr>
                      <p:cNvPr id="5152" name="Object 32">
                        <a:extLst>
                          <a:ext uri="{FF2B5EF4-FFF2-40B4-BE49-F238E27FC236}">
                            <a16:creationId xmlns:a16="http://schemas.microsoft.com/office/drawing/2014/main" id="{34F455A3-C9D5-43C8-A174-BA2A215AC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806826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3" name="Object 33">
            <a:extLst>
              <a:ext uri="{FF2B5EF4-FFF2-40B4-BE49-F238E27FC236}">
                <a16:creationId xmlns:a16="http://schemas.microsoft.com/office/drawing/2014/main" id="{E06D5AB7-2D14-4AFD-B85E-9803C71C9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3850" y="4416426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" r:id="rId13" imgW="545760" imgH="304920" progId="">
                  <p:embed/>
                </p:oleObj>
              </mc:Choice>
              <mc:Fallback>
                <p:oleObj r:id="rId13" imgW="545760" imgH="304920" progId="">
                  <p:embed/>
                  <p:pic>
                    <p:nvPicPr>
                      <p:cNvPr id="5153" name="Object 33">
                        <a:extLst>
                          <a:ext uri="{FF2B5EF4-FFF2-40B4-BE49-F238E27FC236}">
                            <a16:creationId xmlns:a16="http://schemas.microsoft.com/office/drawing/2014/main" id="{E06D5AB7-2D14-4AFD-B85E-9803C71C9C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4416426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4" name="Object 34">
            <a:extLst>
              <a:ext uri="{FF2B5EF4-FFF2-40B4-BE49-F238E27FC236}">
                <a16:creationId xmlns:a16="http://schemas.microsoft.com/office/drawing/2014/main" id="{1A1F4935-7A7A-4633-98EF-CA0503348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3850" y="5026026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" r:id="rId15" imgW="545760" imgH="304920" progId="">
                  <p:embed/>
                </p:oleObj>
              </mc:Choice>
              <mc:Fallback>
                <p:oleObj r:id="rId15" imgW="545760" imgH="304920" progId="">
                  <p:embed/>
                  <p:pic>
                    <p:nvPicPr>
                      <p:cNvPr id="5154" name="Object 34">
                        <a:extLst>
                          <a:ext uri="{FF2B5EF4-FFF2-40B4-BE49-F238E27FC236}">
                            <a16:creationId xmlns:a16="http://schemas.microsoft.com/office/drawing/2014/main" id="{1A1F4935-7A7A-4633-98EF-CA0503348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5026026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5" name="Rectangle 8">
            <a:extLst>
              <a:ext uri="{FF2B5EF4-FFF2-40B4-BE49-F238E27FC236}">
                <a16:creationId xmlns:a16="http://schemas.microsoft.com/office/drawing/2014/main" id="{06EA36B6-DCC4-40FD-A0DB-AB2D2392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9" y="1243013"/>
            <a:ext cx="14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500">
                <a:solidFill>
                  <a:srgbClr val="000000"/>
                </a:solidFill>
                <a:latin typeface="Symbol" panose="05050102010706020507" pitchFamily="18" charset="2"/>
              </a:rPr>
              <a:t>(</a:t>
            </a:r>
            <a:endParaRPr lang="en-US" altLang="zh-CN" sz="2800"/>
          </a:p>
        </p:txBody>
      </p:sp>
      <p:sp>
        <p:nvSpPr>
          <p:cNvPr id="5156" name="Rectangle 9">
            <a:extLst>
              <a:ext uri="{FF2B5EF4-FFF2-40B4-BE49-F238E27FC236}">
                <a16:creationId xmlns:a16="http://schemas.microsoft.com/office/drawing/2014/main" id="{2D41F522-9DBC-4F69-B522-5E65A4308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1" y="1243013"/>
            <a:ext cx="14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500">
                <a:solidFill>
                  <a:srgbClr val="000000"/>
                </a:solidFill>
                <a:latin typeface="Symbol" panose="05050102010706020507" pitchFamily="18" charset="2"/>
              </a:rPr>
              <a:t>)</a:t>
            </a:r>
            <a:endParaRPr lang="en-US" altLang="zh-CN" sz="2800"/>
          </a:p>
        </p:txBody>
      </p:sp>
      <p:sp>
        <p:nvSpPr>
          <p:cNvPr id="5157" name="Rectangle 12">
            <a:extLst>
              <a:ext uri="{FF2B5EF4-FFF2-40B4-BE49-F238E27FC236}">
                <a16:creationId xmlns:a16="http://schemas.microsoft.com/office/drawing/2014/main" id="{245907B2-5693-4E64-87F3-529D42885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339850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00"/>
                </a:solidFill>
              </a:rPr>
              <a:t>n</a:t>
            </a:r>
            <a:endParaRPr lang="en-US" altLang="zh-CN" sz="2800"/>
          </a:p>
        </p:txBody>
      </p:sp>
      <p:sp>
        <p:nvSpPr>
          <p:cNvPr id="5158" name="Rectangle 14">
            <a:extLst>
              <a:ext uri="{FF2B5EF4-FFF2-40B4-BE49-F238E27FC236}">
                <a16:creationId xmlns:a16="http://schemas.microsoft.com/office/drawing/2014/main" id="{4724C7FE-3E40-49C1-8D69-23496049A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4" y="1376364"/>
            <a:ext cx="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endParaRPr lang="en-US" altLang="zh-CN" sz="2800"/>
          </a:p>
        </p:txBody>
      </p:sp>
      <p:sp>
        <p:nvSpPr>
          <p:cNvPr id="5159" name="Rectangle 15">
            <a:extLst>
              <a:ext uri="{FF2B5EF4-FFF2-40B4-BE49-F238E27FC236}">
                <a16:creationId xmlns:a16="http://schemas.microsoft.com/office/drawing/2014/main" id="{BCA88538-56C2-4FCA-AF96-3B1FF9ABF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1376364"/>
            <a:ext cx="2365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00"/>
                </a:solidFill>
              </a:rPr>
              <a:t>A</a:t>
            </a:r>
            <a:endParaRPr lang="en-US" altLang="zh-CN" sz="2800"/>
          </a:p>
        </p:txBody>
      </p:sp>
      <p:sp>
        <p:nvSpPr>
          <p:cNvPr id="5160" name="Rectangle 16">
            <a:extLst>
              <a:ext uri="{FF2B5EF4-FFF2-40B4-BE49-F238E27FC236}">
                <a16:creationId xmlns:a16="http://schemas.microsoft.com/office/drawing/2014/main" id="{407F0C63-4B67-4919-9065-8F126BB5C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376364"/>
            <a:ext cx="2365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00"/>
                </a:solidFill>
              </a:rPr>
              <a:t>R</a:t>
            </a:r>
            <a:endParaRPr lang="en-US" altLang="zh-CN" sz="2800"/>
          </a:p>
        </p:txBody>
      </p:sp>
      <p:sp>
        <p:nvSpPr>
          <p:cNvPr id="5161" name="Rectangle 17">
            <a:extLst>
              <a:ext uri="{FF2B5EF4-FFF2-40B4-BE49-F238E27FC236}">
                <a16:creationId xmlns:a16="http://schemas.microsoft.com/office/drawing/2014/main" id="{8A566C6C-E337-4E14-A3A3-F03FD393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1" y="133985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zh-CN" sz="2800"/>
          </a:p>
        </p:txBody>
      </p:sp>
      <p:sp>
        <p:nvSpPr>
          <p:cNvPr id="5162" name="Rectangle 18">
            <a:extLst>
              <a:ext uri="{FF2B5EF4-FFF2-40B4-BE49-F238E27FC236}">
                <a16:creationId xmlns:a16="http://schemas.microsoft.com/office/drawing/2014/main" id="{9DE216AF-AAF6-49D8-ABA9-FC4FF511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4" y="1336676"/>
            <a:ext cx="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endParaRPr lang="en-US" altLang="zh-CN" sz="2800"/>
          </a:p>
        </p:txBody>
      </p:sp>
      <p:sp>
        <p:nvSpPr>
          <p:cNvPr id="5163" name="Rectangle 20">
            <a:extLst>
              <a:ext uri="{FF2B5EF4-FFF2-40B4-BE49-F238E27FC236}">
                <a16:creationId xmlns:a16="http://schemas.microsoft.com/office/drawing/2014/main" id="{42354BD8-ABDD-4480-BFB1-9B3428A4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9" y="1852613"/>
            <a:ext cx="14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500">
                <a:solidFill>
                  <a:srgbClr val="000000"/>
                </a:solidFill>
                <a:latin typeface="Symbol" panose="05050102010706020507" pitchFamily="18" charset="2"/>
              </a:rPr>
              <a:t>(</a:t>
            </a:r>
            <a:endParaRPr lang="en-US" altLang="zh-CN" sz="2800"/>
          </a:p>
        </p:txBody>
      </p:sp>
      <p:sp>
        <p:nvSpPr>
          <p:cNvPr id="5164" name="Rectangle 21">
            <a:extLst>
              <a:ext uri="{FF2B5EF4-FFF2-40B4-BE49-F238E27FC236}">
                <a16:creationId xmlns:a16="http://schemas.microsoft.com/office/drawing/2014/main" id="{0EFEF2B1-CA9D-4853-8FBE-8D54A5094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1" y="1852613"/>
            <a:ext cx="149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500">
                <a:solidFill>
                  <a:srgbClr val="000000"/>
                </a:solidFill>
                <a:latin typeface="Symbol" panose="05050102010706020507" pitchFamily="18" charset="2"/>
              </a:rPr>
              <a:t>)</a:t>
            </a:r>
            <a:endParaRPr lang="en-US" altLang="zh-CN" sz="2800"/>
          </a:p>
        </p:txBody>
      </p:sp>
      <p:sp>
        <p:nvSpPr>
          <p:cNvPr id="5165" name="Rectangle 24">
            <a:extLst>
              <a:ext uri="{FF2B5EF4-FFF2-40B4-BE49-F238E27FC236}">
                <a16:creationId xmlns:a16="http://schemas.microsoft.com/office/drawing/2014/main" id="{DACBCFB3-DCAC-4488-A01D-B9746560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962150"/>
            <a:ext cx="1984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00"/>
                </a:solidFill>
              </a:rPr>
              <a:t>n</a:t>
            </a:r>
            <a:endParaRPr lang="en-US" altLang="zh-CN" sz="2800"/>
          </a:p>
        </p:txBody>
      </p:sp>
      <p:sp>
        <p:nvSpPr>
          <p:cNvPr id="5166" name="Rectangle 26">
            <a:extLst>
              <a:ext uri="{FF2B5EF4-FFF2-40B4-BE49-F238E27FC236}">
                <a16:creationId xmlns:a16="http://schemas.microsoft.com/office/drawing/2014/main" id="{0CD44413-7C70-4DA7-8FE7-B608719DB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4" y="1985964"/>
            <a:ext cx="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endParaRPr lang="en-US" altLang="zh-CN" sz="2800"/>
          </a:p>
        </p:txBody>
      </p:sp>
      <p:sp>
        <p:nvSpPr>
          <p:cNvPr id="5167" name="Rectangle 27">
            <a:extLst>
              <a:ext uri="{FF2B5EF4-FFF2-40B4-BE49-F238E27FC236}">
                <a16:creationId xmlns:a16="http://schemas.microsoft.com/office/drawing/2014/main" id="{9EF4C68C-00E5-4740-82FA-98D642304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75" y="1985964"/>
            <a:ext cx="2365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00"/>
                </a:solidFill>
              </a:rPr>
              <a:t>A</a:t>
            </a:r>
            <a:endParaRPr lang="en-US" altLang="zh-CN" sz="2800"/>
          </a:p>
        </p:txBody>
      </p:sp>
      <p:sp>
        <p:nvSpPr>
          <p:cNvPr id="5168" name="Rectangle 28">
            <a:extLst>
              <a:ext uri="{FF2B5EF4-FFF2-40B4-BE49-F238E27FC236}">
                <a16:creationId xmlns:a16="http://schemas.microsoft.com/office/drawing/2014/main" id="{2AAAE61A-177E-4691-8A46-B2A0BFA21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985964"/>
            <a:ext cx="2365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00"/>
                </a:solidFill>
              </a:rPr>
              <a:t>R</a:t>
            </a:r>
            <a:endParaRPr lang="en-US" altLang="zh-CN" sz="2800"/>
          </a:p>
        </p:txBody>
      </p:sp>
      <p:sp>
        <p:nvSpPr>
          <p:cNvPr id="5169" name="Rectangle 29">
            <a:extLst>
              <a:ext uri="{FF2B5EF4-FFF2-40B4-BE49-F238E27FC236}">
                <a16:creationId xmlns:a16="http://schemas.microsoft.com/office/drawing/2014/main" id="{6668923A-769E-4E07-92AC-198C46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1" y="196215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endParaRPr lang="en-US" altLang="zh-CN" sz="2800"/>
          </a:p>
        </p:txBody>
      </p:sp>
      <p:sp>
        <p:nvSpPr>
          <p:cNvPr id="5170" name="Rectangle 30">
            <a:extLst>
              <a:ext uri="{FF2B5EF4-FFF2-40B4-BE49-F238E27FC236}">
                <a16:creationId xmlns:a16="http://schemas.microsoft.com/office/drawing/2014/main" id="{B9B58927-97C1-4010-9F8A-FEF11FDE0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4" y="1946276"/>
            <a:ext cx="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endParaRPr lang="en-US" altLang="zh-CN" sz="2800"/>
          </a:p>
        </p:txBody>
      </p:sp>
      <p:graphicFrame>
        <p:nvGraphicFramePr>
          <p:cNvPr id="5171" name="Object 51">
            <a:extLst>
              <a:ext uri="{FF2B5EF4-FFF2-40B4-BE49-F238E27FC236}">
                <a16:creationId xmlns:a16="http://schemas.microsoft.com/office/drawing/2014/main" id="{88FD5C96-FD3E-4E93-931D-8FE8DFACA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264" y="1903414"/>
          <a:ext cx="5102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" r:id="rId17" imgW="2055042" imgH="215936" progId="">
                  <p:embed/>
                </p:oleObj>
              </mc:Choice>
              <mc:Fallback>
                <p:oleObj r:id="rId17" imgW="2055042" imgH="215936" progId="">
                  <p:embed/>
                  <p:pic>
                    <p:nvPicPr>
                      <p:cNvPr id="5171" name="Object 51">
                        <a:extLst>
                          <a:ext uri="{FF2B5EF4-FFF2-40B4-BE49-F238E27FC236}">
                            <a16:creationId xmlns:a16="http://schemas.microsoft.com/office/drawing/2014/main" id="{88FD5C96-FD3E-4E93-931D-8FE8DFACA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4" y="1903414"/>
                        <a:ext cx="51022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" name="Object 52">
            <a:extLst>
              <a:ext uri="{FF2B5EF4-FFF2-40B4-BE49-F238E27FC236}">
                <a16:creationId xmlns:a16="http://schemas.microsoft.com/office/drawing/2014/main" id="{C1DBEC24-3D4B-4A6C-9A96-4D1C88DB2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1295401"/>
          <a:ext cx="42497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" r:id="rId19" imgW="1750638" imgH="215936" progId="">
                  <p:embed/>
                </p:oleObj>
              </mc:Choice>
              <mc:Fallback>
                <p:oleObj r:id="rId19" imgW="1750638" imgH="215936" progId="">
                  <p:embed/>
                  <p:pic>
                    <p:nvPicPr>
                      <p:cNvPr id="5172" name="Object 52">
                        <a:extLst>
                          <a:ext uri="{FF2B5EF4-FFF2-40B4-BE49-F238E27FC236}">
                            <a16:creationId xmlns:a16="http://schemas.microsoft.com/office/drawing/2014/main" id="{C1DBEC24-3D4B-4A6C-9A96-4D1C88DB2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1295401"/>
                        <a:ext cx="42497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3" name="Rectangle 35">
            <a:extLst>
              <a:ext uri="{FF2B5EF4-FFF2-40B4-BE49-F238E27FC236}">
                <a16:creationId xmlns:a16="http://schemas.microsoft.com/office/drawing/2014/main" id="{6F66DE6B-6B19-4789-8C50-6DBEB25F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06401"/>
            <a:ext cx="581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1</a:t>
            </a:r>
            <a:r>
              <a:rPr lang="zh-CN" altLang="en-US" sz="2800">
                <a:ea typeface="黑体" panose="02010609060101010101" pitchFamily="49" charset="-122"/>
              </a:rPr>
              <a:t>．齐次线性方程组解的情况</a:t>
            </a:r>
            <a:endParaRPr lang="zh-CN" altLang="en-US" sz="2800" u="sng"/>
          </a:p>
        </p:txBody>
      </p:sp>
      <p:graphicFrame>
        <p:nvGraphicFramePr>
          <p:cNvPr id="5174" name="Object 54">
            <a:extLst>
              <a:ext uri="{FF2B5EF4-FFF2-40B4-BE49-F238E27FC236}">
                <a16:creationId xmlns:a16="http://schemas.microsoft.com/office/drawing/2014/main" id="{638A6FFD-604F-43F9-9A6F-05CF2328F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1825" y="1420813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3" r:id="rId21" imgW="545760" imgH="304920" progId="">
                  <p:embed/>
                </p:oleObj>
              </mc:Choice>
              <mc:Fallback>
                <p:oleObj r:id="rId21" imgW="545760" imgH="304920" progId="">
                  <p:embed/>
                  <p:pic>
                    <p:nvPicPr>
                      <p:cNvPr id="5174" name="Object 54">
                        <a:extLst>
                          <a:ext uri="{FF2B5EF4-FFF2-40B4-BE49-F238E27FC236}">
                            <a16:creationId xmlns:a16="http://schemas.microsoft.com/office/drawing/2014/main" id="{638A6FFD-604F-43F9-9A6F-05CF2328F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1420813"/>
                        <a:ext cx="4191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5" name="Object 55">
            <a:extLst>
              <a:ext uri="{FF2B5EF4-FFF2-40B4-BE49-F238E27FC236}">
                <a16:creationId xmlns:a16="http://schemas.microsoft.com/office/drawing/2014/main" id="{09FBCE3E-7E0C-43E6-B17C-10CFF39B5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2062163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" r:id="rId23" imgW="545760" imgH="304920" progId="">
                  <p:embed/>
                </p:oleObj>
              </mc:Choice>
              <mc:Fallback>
                <p:oleObj r:id="rId23" imgW="545760" imgH="304920" progId="">
                  <p:embed/>
                  <p:pic>
                    <p:nvPicPr>
                      <p:cNvPr id="5175" name="Object 55">
                        <a:extLst>
                          <a:ext uri="{FF2B5EF4-FFF2-40B4-BE49-F238E27FC236}">
                            <a16:creationId xmlns:a16="http://schemas.microsoft.com/office/drawing/2014/main" id="{09FBCE3E-7E0C-43E6-B17C-10CFF39B5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062163"/>
                        <a:ext cx="4191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" grpId="0" autoUpdateAnimBg="0"/>
      <p:bldP spid="517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F7427277-85DD-4BDA-857E-150C96454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0" y="1066800"/>
          <a:ext cx="7327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0" name="Equation" r:id="rId3" imgW="7327800" imgH="1028520" progId="Equation.3">
                  <p:embed/>
                </p:oleObj>
              </mc:Choice>
              <mc:Fallback>
                <p:oleObj name="Equation" r:id="rId3" imgW="7327800" imgH="1028520" progId="Equation.3">
                  <p:embed/>
                  <p:pic>
                    <p:nvPicPr>
                      <p:cNvPr id="65538" name="Object 2">
                        <a:extLst>
                          <a:ext uri="{FF2B5EF4-FFF2-40B4-BE49-F238E27FC236}">
                            <a16:creationId xmlns:a16="http://schemas.microsoft.com/office/drawing/2014/main" id="{F7427277-85DD-4BDA-857E-150C96454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1066800"/>
                        <a:ext cx="7327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B4075722-BF98-452F-B453-708F22585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2336800"/>
          <a:ext cx="7366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1" name="Equation" r:id="rId5" imgW="7365960" imgH="1015920" progId="Equation.3">
                  <p:embed/>
                </p:oleObj>
              </mc:Choice>
              <mc:Fallback>
                <p:oleObj name="Equation" r:id="rId5" imgW="7365960" imgH="1015920" progId="Equation.3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B4075722-BF98-452F-B453-708F22585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336800"/>
                        <a:ext cx="7366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5B76ED53-9759-4A6E-8B02-CBE958C31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394200"/>
          <a:ext cx="721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2" name="Equation" r:id="rId7" imgW="7213320" imgH="1015920" progId="Equation.3">
                  <p:embed/>
                </p:oleObj>
              </mc:Choice>
              <mc:Fallback>
                <p:oleObj name="Equation" r:id="rId7" imgW="7213320" imgH="1015920" progId="Equation.3">
                  <p:embed/>
                  <p:pic>
                    <p:nvPicPr>
                      <p:cNvPr id="65542" name="Object 6">
                        <a:extLst>
                          <a:ext uri="{FF2B5EF4-FFF2-40B4-BE49-F238E27FC236}">
                            <a16:creationId xmlns:a16="http://schemas.microsoft.com/office/drawing/2014/main" id="{5B76ED53-9759-4A6E-8B02-CBE958C31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94200"/>
                        <a:ext cx="7213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Rectangle 14">
            <a:hlinkClick r:id="" action="ppaction://noaction"/>
            <a:extLst>
              <a:ext uri="{FF2B5EF4-FFF2-40B4-BE49-F238E27FC236}">
                <a16:creationId xmlns:a16="http://schemas.microsoft.com/office/drawing/2014/main" id="{A473BFF4-1F36-4349-BB8B-1AFB99EB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552" name="Group 16">
            <a:extLst>
              <a:ext uri="{FF2B5EF4-FFF2-40B4-BE49-F238E27FC236}">
                <a16:creationId xmlns:a16="http://schemas.microsoft.com/office/drawing/2014/main" id="{34273655-6FF3-4091-AB56-B8893B9850EF}"/>
              </a:ext>
            </a:extLst>
          </p:cNvPr>
          <p:cNvGrpSpPr>
            <a:grpSpLocks/>
          </p:cNvGrpSpPr>
          <p:nvPr/>
        </p:nvGrpSpPr>
        <p:grpSpPr bwMode="auto">
          <a:xfrm>
            <a:off x="3165475" y="3671888"/>
            <a:ext cx="5183188" cy="519112"/>
            <a:chOff x="1034" y="2313"/>
            <a:chExt cx="3265" cy="327"/>
          </a:xfrm>
        </p:grpSpPr>
        <p:sp>
          <p:nvSpPr>
            <p:cNvPr id="65541" name="Text Box 5">
              <a:extLst>
                <a:ext uri="{FF2B5EF4-FFF2-40B4-BE49-F238E27FC236}">
                  <a16:creationId xmlns:a16="http://schemas.microsoft.com/office/drawing/2014/main" id="{F5967882-A699-4AD9-8EED-95AEB2FBF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" y="2313"/>
              <a:ext cx="3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第三步　求出　的全部特征向量</a:t>
              </a:r>
            </a:p>
          </p:txBody>
        </p:sp>
        <p:graphicFrame>
          <p:nvGraphicFramePr>
            <p:cNvPr id="65551" name="Object 15">
              <a:extLst>
                <a:ext uri="{FF2B5EF4-FFF2-40B4-BE49-F238E27FC236}">
                  <a16:creationId xmlns:a16="http://schemas.microsoft.com/office/drawing/2014/main" id="{7317206D-68BD-40F7-852C-19B15312A7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6" y="240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3" name="Equation" r:id="rId9" imgW="291960" imgH="304560" progId="Equation.3">
                    <p:embed/>
                  </p:oleObj>
                </mc:Choice>
                <mc:Fallback>
                  <p:oleObj name="Equation" r:id="rId9" imgW="291960" imgH="304560" progId="Equation.3">
                    <p:embed/>
                    <p:pic>
                      <p:nvPicPr>
                        <p:cNvPr id="65551" name="Object 15">
                          <a:extLst>
                            <a:ext uri="{FF2B5EF4-FFF2-40B4-BE49-F238E27FC236}">
                              <a16:creationId xmlns:a16="http://schemas.microsoft.com/office/drawing/2014/main" id="{7317206D-68BD-40F7-852C-19B15312A7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6" y="240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E228778D-CACC-49A2-BFFF-5B5001A81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850900"/>
          <a:ext cx="3505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" name="Equation" r:id="rId3" imgW="3504960" imgH="1511280" progId="Equation.3">
                  <p:embed/>
                </p:oleObj>
              </mc:Choice>
              <mc:Fallback>
                <p:oleObj name="Equation" r:id="rId3" imgW="3504960" imgH="1511280" progId="Equation.3">
                  <p:embed/>
                  <p:pic>
                    <p:nvPicPr>
                      <p:cNvPr id="66562" name="Object 2">
                        <a:extLst>
                          <a:ext uri="{FF2B5EF4-FFF2-40B4-BE49-F238E27FC236}">
                            <a16:creationId xmlns:a16="http://schemas.microsoft.com/office/drawing/2014/main" id="{E228778D-CACC-49A2-BFFF-5B5001A81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850900"/>
                        <a:ext cx="3505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37E3D087-D7E9-4338-90D9-F4B98EFC1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2578100"/>
          <a:ext cx="5422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" name="Equation" r:id="rId5" imgW="5422680" imgH="2070000" progId="Equation.3">
                  <p:embed/>
                </p:oleObj>
              </mc:Choice>
              <mc:Fallback>
                <p:oleObj name="Equation" r:id="rId5" imgW="5422680" imgH="2070000" progId="Equation.3">
                  <p:embed/>
                  <p:pic>
                    <p:nvPicPr>
                      <p:cNvPr id="66563" name="Object 3">
                        <a:extLst>
                          <a:ext uri="{FF2B5EF4-FFF2-40B4-BE49-F238E27FC236}">
                            <a16:creationId xmlns:a16="http://schemas.microsoft.com/office/drawing/2014/main" id="{37E3D087-D7E9-4338-90D9-F4B98EFC1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578100"/>
                        <a:ext cx="5422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0B9641F8-DB6D-4519-97F2-9A8B48B6B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78768"/>
              </p:ext>
            </p:extLst>
          </p:nvPr>
        </p:nvGraphicFramePr>
        <p:xfrm>
          <a:off x="2476500" y="4660900"/>
          <a:ext cx="802706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5" name="Equation" r:id="rId7" imgW="7581600" imgH="1054080" progId="Equation.3">
                  <p:embed/>
                </p:oleObj>
              </mc:Choice>
              <mc:Fallback>
                <p:oleObj name="Equation" r:id="rId7" imgW="7581600" imgH="1054080" progId="Equation.3">
                  <p:embed/>
                  <p:pic>
                    <p:nvPicPr>
                      <p:cNvPr id="66564" name="Object 4">
                        <a:extLst>
                          <a:ext uri="{FF2B5EF4-FFF2-40B4-BE49-F238E27FC236}">
                            <a16:creationId xmlns:a16="http://schemas.microsoft.com/office/drawing/2014/main" id="{0B9641F8-DB6D-4519-97F2-9A8B48B6B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660900"/>
                        <a:ext cx="802706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4A3F6911-94C6-41EC-AE33-342B54657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>
            <a:extLst>
              <a:ext uri="{FF2B5EF4-FFF2-40B4-BE49-F238E27FC236}">
                <a16:creationId xmlns:a16="http://schemas.microsoft.com/office/drawing/2014/main" id="{4BE10D3F-235E-43FF-92E4-0E85A2248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1066800"/>
          <a:ext cx="76454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quation" r:id="rId3" imgW="7645320" imgH="4876560" progId="Equation.3">
                  <p:embed/>
                </p:oleObj>
              </mc:Choice>
              <mc:Fallback>
                <p:oleObj name="Equation" r:id="rId3" imgW="7645320" imgH="4876560" progId="Equation.3">
                  <p:embed/>
                  <p:pic>
                    <p:nvPicPr>
                      <p:cNvPr id="67586" name="Object 2">
                        <a:extLst>
                          <a:ext uri="{FF2B5EF4-FFF2-40B4-BE49-F238E27FC236}">
                            <a16:creationId xmlns:a16="http://schemas.microsoft.com/office/drawing/2014/main" id="{4BE10D3F-235E-43FF-92E4-0E85A22482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1066800"/>
                        <a:ext cx="76454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56C5E767-B69F-4F26-B9EF-B899A7BD9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8F35BE1D-C05D-4050-9B3C-497C0E1D6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1371600"/>
          <a:ext cx="74549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Equation" r:id="rId3" imgW="7454880" imgH="1587240" progId="Equation.3">
                  <p:embed/>
                </p:oleObj>
              </mc:Choice>
              <mc:Fallback>
                <p:oleObj name="Equation" r:id="rId3" imgW="7454880" imgH="1587240" progId="Equation.3">
                  <p:embed/>
                  <p:pic>
                    <p:nvPicPr>
                      <p:cNvPr id="68610" name="Object 2">
                        <a:extLst>
                          <a:ext uri="{FF2B5EF4-FFF2-40B4-BE49-F238E27FC236}">
                            <a16:creationId xmlns:a16="http://schemas.microsoft.com/office/drawing/2014/main" id="{8F35BE1D-C05D-4050-9B3C-497C0E1D64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1371600"/>
                        <a:ext cx="74549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7FB83C28-0210-42BB-93E4-BFFA10579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3543300"/>
          <a:ext cx="7734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Equation" r:id="rId5" imgW="7734240" imgH="1054080" progId="Equation.3">
                  <p:embed/>
                </p:oleObj>
              </mc:Choice>
              <mc:Fallback>
                <p:oleObj name="Equation" r:id="rId5" imgW="7734240" imgH="1054080" progId="Equation.3">
                  <p:embed/>
                  <p:pic>
                    <p:nvPicPr>
                      <p:cNvPr id="68611" name="Object 3">
                        <a:extLst>
                          <a:ext uri="{FF2B5EF4-FFF2-40B4-BE49-F238E27FC236}">
                            <a16:creationId xmlns:a16="http://schemas.microsoft.com/office/drawing/2014/main" id="{7FB83C28-0210-42BB-93E4-BFFA10579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543300"/>
                        <a:ext cx="7734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210EC877-23E1-446C-931C-6F74A920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35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>
            <a:extLst>
              <a:ext uri="{FF2B5EF4-FFF2-40B4-BE49-F238E27FC236}">
                <a16:creationId xmlns:a16="http://schemas.microsoft.com/office/drawing/2014/main" id="{C15E93DF-BC07-4866-97A7-5C7FB933B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2317750"/>
            <a:ext cx="7772400" cy="935038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ea typeface="幼圆" panose="02010509060101010101" pitchFamily="49" charset="-122"/>
              </a:rPr>
              <a:t>六、相似矩阵对角化</a:t>
            </a:r>
          </a:p>
        </p:txBody>
      </p:sp>
    </p:spTree>
    <p:extLst>
      <p:ext uri="{BB962C8B-B14F-4D97-AF65-F5344CB8AC3E}">
        <p14:creationId xmlns:p14="http://schemas.microsoft.com/office/powerpoint/2010/main" val="2922449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相似矩阵与相似变换的概念</a:t>
            </a:r>
          </a:p>
        </p:txBody>
      </p:sp>
      <p:graphicFrame>
        <p:nvGraphicFramePr>
          <p:cNvPr id="28700" name="Object 28"/>
          <p:cNvGraphicFramePr>
            <a:graphicFrameLocks noChangeAspect="1"/>
          </p:cNvGraphicFramePr>
          <p:nvPr/>
        </p:nvGraphicFramePr>
        <p:xfrm>
          <a:off x="2459038" y="1981200"/>
          <a:ext cx="75438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公式" r:id="rId3" imgW="7543800" imgH="2616120" progId="Equation.3">
                  <p:embed/>
                </p:oleObj>
              </mc:Choice>
              <mc:Fallback>
                <p:oleObj name="公式" r:id="rId3" imgW="7543800" imgH="2616120" progId="Equation.3">
                  <p:embed/>
                  <p:pic>
                    <p:nvPicPr>
                      <p:cNvPr id="28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981200"/>
                        <a:ext cx="75438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971800" y="1462088"/>
            <a:ext cx="14061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等价关系</a:t>
            </a:r>
            <a:endParaRPr lang="zh-CN" altLang="en-US" sz="2400"/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3067050" y="4483100"/>
          <a:ext cx="551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9" name="Equation" r:id="rId3" imgW="5511600" imgH="469800" progId="Equation.3">
                  <p:embed/>
                </p:oleObj>
              </mc:Choice>
              <mc:Fallback>
                <p:oleObj name="Equation" r:id="rId3" imgW="5511600" imgH="469800" progId="Equation.3">
                  <p:embed/>
                  <p:pic>
                    <p:nvPicPr>
                      <p:cNvPr id="67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4483100"/>
                        <a:ext cx="551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3060700" y="5334000"/>
          <a:ext cx="676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0" name="Equation" r:id="rId5" imgW="6769080" imgH="457200" progId="Equation.3">
                  <p:embed/>
                </p:oleObj>
              </mc:Choice>
              <mc:Fallback>
                <p:oleObj name="Equation" r:id="rId5" imgW="6769080" imgH="457200" progId="Equation.3">
                  <p:embed/>
                  <p:pic>
                    <p:nvPicPr>
                      <p:cNvPr id="67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334000"/>
                        <a:ext cx="676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相似矩阵与相似变换的性质</a:t>
            </a:r>
          </a:p>
        </p:txBody>
      </p:sp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5067300" y="2046288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1" name="Equation" r:id="rId7" imgW="2425680" imgH="406080" progId="Equation.3">
                  <p:embed/>
                </p:oleObj>
              </mc:Choice>
              <mc:Fallback>
                <p:oleObj name="Equation" r:id="rId7" imgW="2425680" imgH="406080" progId="Equation.3">
                  <p:embed/>
                  <p:pic>
                    <p:nvPicPr>
                      <p:cNvPr id="67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046288"/>
                        <a:ext cx="242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5067300" y="2770188"/>
          <a:ext cx="4000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" name="Equation" r:id="rId9" imgW="4063680" imgH="419040" progId="Equation.3">
                  <p:embed/>
                </p:oleObj>
              </mc:Choice>
              <mc:Fallback>
                <p:oleObj name="Equation" r:id="rId9" imgW="4063680" imgH="419040" progId="Equation.3">
                  <p:embed/>
                  <p:pic>
                    <p:nvPicPr>
                      <p:cNvPr id="67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770188"/>
                        <a:ext cx="40005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5092700" y="3432176"/>
          <a:ext cx="36401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3" name="Equation" r:id="rId11" imgW="3733560" imgH="939600" progId="Equation.3">
                  <p:embed/>
                </p:oleObj>
              </mc:Choice>
              <mc:Fallback>
                <p:oleObj name="Equation" r:id="rId11" imgW="3733560" imgH="939600" progId="Equation.3">
                  <p:embed/>
                  <p:pic>
                    <p:nvPicPr>
                      <p:cNvPr id="67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3432176"/>
                        <a:ext cx="36401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7" name="Group 23"/>
          <p:cNvGrpSpPr>
            <a:grpSpLocks/>
          </p:cNvGrpSpPr>
          <p:nvPr/>
        </p:nvGrpSpPr>
        <p:grpSpPr bwMode="auto">
          <a:xfrm>
            <a:off x="3240088" y="2090738"/>
            <a:ext cx="1516062" cy="398462"/>
            <a:chOff x="1497" y="1281"/>
            <a:chExt cx="955" cy="251"/>
          </a:xfrm>
        </p:grpSpPr>
        <p:graphicFrame>
          <p:nvGraphicFramePr>
            <p:cNvPr id="67588" name="Object 4"/>
            <p:cNvGraphicFramePr>
              <a:graphicFrameLocks noChangeAspect="1"/>
            </p:cNvGraphicFramePr>
            <p:nvPr/>
          </p:nvGraphicFramePr>
          <p:xfrm>
            <a:off x="1756" y="1285"/>
            <a:ext cx="6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24" name="Equation" r:id="rId13" imgW="1104840" imgH="393480" progId="Equation.3">
                    <p:embed/>
                  </p:oleObj>
                </mc:Choice>
                <mc:Fallback>
                  <p:oleObj name="Equation" r:id="rId13" imgW="1104840" imgH="393480" progId="Equation.3">
                    <p:embed/>
                    <p:pic>
                      <p:nvPicPr>
                        <p:cNvPr id="6758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1285"/>
                          <a:ext cx="69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0" name="Object 16"/>
            <p:cNvGraphicFramePr>
              <a:graphicFrameLocks noChangeAspect="1"/>
            </p:cNvGraphicFramePr>
            <p:nvPr/>
          </p:nvGraphicFramePr>
          <p:xfrm>
            <a:off x="1497" y="1281"/>
            <a:ext cx="26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25" name="Equation" r:id="rId15" imgW="419040" imgH="393480" progId="Equation.3">
                    <p:embed/>
                  </p:oleObj>
                </mc:Choice>
                <mc:Fallback>
                  <p:oleObj name="Equation" r:id="rId15" imgW="419040" imgH="393480" progId="Equation.3">
                    <p:embed/>
                    <p:pic>
                      <p:nvPicPr>
                        <p:cNvPr id="6760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281"/>
                          <a:ext cx="26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8" name="Group 24"/>
          <p:cNvGrpSpPr>
            <a:grpSpLocks/>
          </p:cNvGrpSpPr>
          <p:nvPr/>
        </p:nvGrpSpPr>
        <p:grpSpPr bwMode="auto">
          <a:xfrm>
            <a:off x="3240088" y="2795588"/>
            <a:ext cx="1509712" cy="385762"/>
            <a:chOff x="1497" y="1725"/>
            <a:chExt cx="951" cy="243"/>
          </a:xfrm>
        </p:grpSpPr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1497" y="1725"/>
            <a:ext cx="28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26" name="Equation" r:id="rId17" imgW="457200" imgH="393480" progId="Equation.3">
                    <p:embed/>
                  </p:oleObj>
                </mc:Choice>
                <mc:Fallback>
                  <p:oleObj name="Equation" r:id="rId17" imgW="457200" imgH="393480" progId="Equation.3">
                    <p:embed/>
                    <p:pic>
                      <p:nvPicPr>
                        <p:cNvPr id="675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725"/>
                          <a:ext cx="28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1" name="Object 17"/>
            <p:cNvGraphicFramePr>
              <a:graphicFrameLocks noChangeAspect="1"/>
            </p:cNvGraphicFramePr>
            <p:nvPr/>
          </p:nvGraphicFramePr>
          <p:xfrm>
            <a:off x="1755" y="1728"/>
            <a:ext cx="69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27" name="Equation" r:id="rId19" imgW="1117440" imgH="380880" progId="Equation.3">
                    <p:embed/>
                  </p:oleObj>
                </mc:Choice>
                <mc:Fallback>
                  <p:oleObj name="Equation" r:id="rId19" imgW="1117440" imgH="380880" progId="Equation.3">
                    <p:embed/>
                    <p:pic>
                      <p:nvPicPr>
                        <p:cNvPr id="6760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1728"/>
                          <a:ext cx="69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3240088" y="3409950"/>
            <a:ext cx="1516062" cy="382588"/>
            <a:chOff x="1497" y="2112"/>
            <a:chExt cx="955" cy="241"/>
          </a:xfrm>
        </p:grpSpPr>
        <p:graphicFrame>
          <p:nvGraphicFramePr>
            <p:cNvPr id="67591" name="Object 7"/>
            <p:cNvGraphicFramePr>
              <a:graphicFrameLocks noChangeAspect="1"/>
            </p:cNvGraphicFramePr>
            <p:nvPr/>
          </p:nvGraphicFramePr>
          <p:xfrm>
            <a:off x="1766" y="2112"/>
            <a:ext cx="68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28" name="Equation" r:id="rId21" imgW="1117440" imgH="393480" progId="Equation.3">
                    <p:embed/>
                  </p:oleObj>
                </mc:Choice>
                <mc:Fallback>
                  <p:oleObj name="Equation" r:id="rId21" imgW="1117440" imgH="393480" progId="Equation.3">
                    <p:embed/>
                    <p:pic>
                      <p:nvPicPr>
                        <p:cNvPr id="675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2112"/>
                          <a:ext cx="68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2" name="Object 18"/>
            <p:cNvGraphicFramePr>
              <a:graphicFrameLocks noChangeAspect="1"/>
            </p:cNvGraphicFramePr>
            <p:nvPr/>
          </p:nvGraphicFramePr>
          <p:xfrm>
            <a:off x="1497" y="2112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29" name="Equation" r:id="rId23" imgW="457200" imgH="393480" progId="Equation.3">
                    <p:embed/>
                  </p:oleObj>
                </mc:Choice>
                <mc:Fallback>
                  <p:oleObj name="Equation" r:id="rId23" imgW="457200" imgH="393480" progId="Equation.3">
                    <p:embed/>
                    <p:pic>
                      <p:nvPicPr>
                        <p:cNvPr id="6760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2112"/>
                          <a:ext cx="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Text Box 1038"/>
          <p:cNvSpPr txBox="1">
            <a:spLocks noChangeArrowheads="1"/>
          </p:cNvSpPr>
          <p:nvPr/>
        </p:nvSpPr>
        <p:spPr bwMode="auto">
          <a:xfrm>
            <a:off x="2362201" y="298608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itchFamily="2" charset="-122"/>
              </a:rPr>
              <a:t>证明</a:t>
            </a:r>
          </a:p>
        </p:txBody>
      </p:sp>
      <p:graphicFrame>
        <p:nvGraphicFramePr>
          <p:cNvPr id="51215" name="Object 1039"/>
          <p:cNvGraphicFramePr>
            <a:graphicFrameLocks noChangeAspect="1"/>
          </p:cNvGraphicFramePr>
          <p:nvPr/>
        </p:nvGraphicFramePr>
        <p:xfrm>
          <a:off x="3505200" y="3068638"/>
          <a:ext cx="1625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7" name="Equation" r:id="rId3" imgW="1625400" imgH="393480" progId="Equation.3">
                  <p:embed/>
                </p:oleObj>
              </mc:Choice>
              <mc:Fallback>
                <p:oleObj name="Equation" r:id="rId3" imgW="1625400" imgH="393480" progId="Equation.3">
                  <p:embed/>
                  <p:pic>
                    <p:nvPicPr>
                      <p:cNvPr id="51215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068638"/>
                        <a:ext cx="1625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040"/>
          <p:cNvGraphicFramePr>
            <a:graphicFrameLocks noChangeAspect="1"/>
          </p:cNvGraphicFramePr>
          <p:nvPr/>
        </p:nvGraphicFramePr>
        <p:xfrm>
          <a:off x="3200400" y="3951288"/>
          <a:ext cx="47752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8" name="Equation" r:id="rId5" imgW="4775040" imgH="545760" progId="Equation.3">
                  <p:embed/>
                </p:oleObj>
              </mc:Choice>
              <mc:Fallback>
                <p:oleObj name="Equation" r:id="rId5" imgW="4775040" imgH="545760" progId="Equation.3">
                  <p:embed/>
                  <p:pic>
                    <p:nvPicPr>
                      <p:cNvPr id="51216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51288"/>
                        <a:ext cx="47752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041"/>
          <p:cNvGraphicFramePr>
            <a:graphicFrameLocks noChangeAspect="1"/>
          </p:cNvGraphicFramePr>
          <p:nvPr/>
        </p:nvGraphicFramePr>
        <p:xfrm>
          <a:off x="4724400" y="4484688"/>
          <a:ext cx="25019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19" name="Equation" r:id="rId7" imgW="2501640" imgH="545760" progId="Equation.3">
                  <p:embed/>
                </p:oleObj>
              </mc:Choice>
              <mc:Fallback>
                <p:oleObj name="Equation" r:id="rId7" imgW="2501640" imgH="545760" progId="Equation.3">
                  <p:embed/>
                  <p:pic>
                    <p:nvPicPr>
                      <p:cNvPr id="51217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84688"/>
                        <a:ext cx="25019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042"/>
          <p:cNvGraphicFramePr>
            <a:graphicFrameLocks noChangeAspect="1"/>
          </p:cNvGraphicFramePr>
          <p:nvPr/>
        </p:nvGraphicFramePr>
        <p:xfrm>
          <a:off x="4724400" y="5094288"/>
          <a:ext cx="24130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0" name="Equation" r:id="rId9" imgW="2412720" imgH="545760" progId="Equation.3">
                  <p:embed/>
                </p:oleObj>
              </mc:Choice>
              <mc:Fallback>
                <p:oleObj name="Equation" r:id="rId9" imgW="2412720" imgH="545760" progId="Equation.3">
                  <p:embed/>
                  <p:pic>
                    <p:nvPicPr>
                      <p:cNvPr id="51218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94288"/>
                        <a:ext cx="24130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043"/>
          <p:cNvGraphicFramePr>
            <a:graphicFrameLocks noChangeAspect="1"/>
          </p:cNvGraphicFramePr>
          <p:nvPr/>
        </p:nvGraphicFramePr>
        <p:xfrm>
          <a:off x="4711700" y="5653088"/>
          <a:ext cx="1600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1" name="Equation" r:id="rId11" imgW="1600200" imgH="444240" progId="Equation.3">
                  <p:embed/>
                </p:oleObj>
              </mc:Choice>
              <mc:Fallback>
                <p:oleObj name="Equation" r:id="rId11" imgW="1600200" imgH="444240" progId="Equation.3">
                  <p:embed/>
                  <p:pic>
                    <p:nvPicPr>
                      <p:cNvPr id="51219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5653088"/>
                        <a:ext cx="1600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1044"/>
          <p:cNvGraphicFramePr>
            <a:graphicFrameLocks noChangeAspect="1"/>
          </p:cNvGraphicFramePr>
          <p:nvPr/>
        </p:nvGraphicFramePr>
        <p:xfrm>
          <a:off x="3063876" y="838200"/>
          <a:ext cx="7038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2" name="Equation" r:id="rId13" imgW="7035480" imgH="469800" progId="Equation.3">
                  <p:embed/>
                </p:oleObj>
              </mc:Choice>
              <mc:Fallback>
                <p:oleObj name="Equation" r:id="rId13" imgW="7035480" imgH="469800" progId="Equation.3">
                  <p:embed/>
                  <p:pic>
                    <p:nvPicPr>
                      <p:cNvPr id="5122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6" y="838200"/>
                        <a:ext cx="7038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1045"/>
          <p:cNvGraphicFramePr>
            <a:graphicFrameLocks noChangeAspect="1"/>
          </p:cNvGraphicFramePr>
          <p:nvPr/>
        </p:nvGraphicFramePr>
        <p:xfrm>
          <a:off x="3392488" y="1474788"/>
          <a:ext cx="37131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3" name="Equation" r:id="rId15" imgW="3454200" imgH="431640" progId="Equation.3">
                  <p:embed/>
                </p:oleObj>
              </mc:Choice>
              <mc:Fallback>
                <p:oleObj name="Equation" r:id="rId15" imgW="3454200" imgH="431640" progId="Equation.3">
                  <p:embed/>
                  <p:pic>
                    <p:nvPicPr>
                      <p:cNvPr id="51221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1474788"/>
                        <a:ext cx="37131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1046"/>
          <p:cNvGraphicFramePr>
            <a:graphicFrameLocks noChangeAspect="1"/>
          </p:cNvGraphicFramePr>
          <p:nvPr/>
        </p:nvGraphicFramePr>
        <p:xfrm>
          <a:off x="3200400" y="3543301"/>
          <a:ext cx="4508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4" name="Equation" r:id="rId17" imgW="4508280" imgH="444240" progId="Equation.3">
                  <p:embed/>
                </p:oleObj>
              </mc:Choice>
              <mc:Fallback>
                <p:oleObj name="Equation" r:id="rId17" imgW="4508280" imgH="444240" progId="Equation.3">
                  <p:embed/>
                  <p:pic>
                    <p:nvPicPr>
                      <p:cNvPr id="51222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43301"/>
                        <a:ext cx="4508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1047"/>
          <p:cNvGraphicFramePr>
            <a:graphicFrameLocks noChangeAspect="1"/>
          </p:cNvGraphicFramePr>
          <p:nvPr/>
        </p:nvGraphicFramePr>
        <p:xfrm>
          <a:off x="2482850" y="1981200"/>
          <a:ext cx="7518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5" name="Equation" r:id="rId19" imgW="7518240" imgH="952200" progId="Equation.3">
                  <p:embed/>
                </p:oleObj>
              </mc:Choice>
              <mc:Fallback>
                <p:oleObj name="Equation" r:id="rId19" imgW="7518240" imgH="952200" progId="Equation.3">
                  <p:embed/>
                  <p:pic>
                    <p:nvPicPr>
                      <p:cNvPr id="51223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981200"/>
                        <a:ext cx="7518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1248915" y="1300380"/>
            <a:ext cx="9694169" cy="308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如何证明方阵 </a:t>
            </a:r>
            <a:r>
              <a:rPr lang="en-US" altLang="zh-CN" i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能对角化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答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证明方阵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能对角化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有下述几种方法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计算方阵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的特征值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的所有特征值两两互异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能对角化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的特征方程有重根但能找到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个线性无关的特征向量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与对角矩阵相似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2)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不计算矩阵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的特征值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只需证明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的特征值两两互异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即可证明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能对角化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不计算矩阵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的特征值、特征向量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只证明存在可逆矩阵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和对角矩阵 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使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.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" name="太阳形 2"/>
          <p:cNvSpPr/>
          <p:nvPr/>
        </p:nvSpPr>
        <p:spPr bwMode="auto">
          <a:xfrm>
            <a:off x="742627" y="1228058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0802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5" name="Object 3">
            <a:extLst>
              <a:ext uri="{FF2B5EF4-FFF2-40B4-BE49-F238E27FC236}">
                <a16:creationId xmlns:a16="http://schemas.microsoft.com/office/drawing/2014/main" id="{83B82F1E-6EF7-46AD-A431-70CCA17FF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131491"/>
              </p:ext>
            </p:extLst>
          </p:nvPr>
        </p:nvGraphicFramePr>
        <p:xfrm>
          <a:off x="2444750" y="1036638"/>
          <a:ext cx="7607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6" name="公式" r:id="rId3" imgW="7607160" imgH="2070000" progId="Equation.3">
                  <p:embed/>
                </p:oleObj>
              </mc:Choice>
              <mc:Fallback>
                <p:oleObj name="公式" r:id="rId3" imgW="7607160" imgH="2070000" progId="Equation.3">
                  <p:embed/>
                  <p:pic>
                    <p:nvPicPr>
                      <p:cNvPr id="84995" name="Object 3">
                        <a:extLst>
                          <a:ext uri="{FF2B5EF4-FFF2-40B4-BE49-F238E27FC236}">
                            <a16:creationId xmlns:a16="http://schemas.microsoft.com/office/drawing/2014/main" id="{83B82F1E-6EF7-46AD-A431-70CCA17FF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1036638"/>
                        <a:ext cx="76073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4">
            <a:extLst>
              <a:ext uri="{FF2B5EF4-FFF2-40B4-BE49-F238E27FC236}">
                <a16:creationId xmlns:a16="http://schemas.microsoft.com/office/drawing/2014/main" id="{46E6D06E-328D-40A1-AB5A-268A3053D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74473"/>
            <a:ext cx="507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1" dirty="0"/>
              <a:t>　第一步　求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的特征值．由</a:t>
            </a:r>
          </a:p>
        </p:txBody>
      </p:sp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B3ACA249-8A6D-4CEB-A2F3-451956CB2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756742"/>
              </p:ext>
            </p:extLst>
          </p:nvPr>
        </p:nvGraphicFramePr>
        <p:xfrm>
          <a:off x="3886200" y="3817397"/>
          <a:ext cx="4089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7" name="Equation" r:id="rId5" imgW="4089240" imgH="1511280" progId="Equation.3">
                  <p:embed/>
                </p:oleObj>
              </mc:Choice>
              <mc:Fallback>
                <p:oleObj name="Equation" r:id="rId5" imgW="4089240" imgH="1511280" progId="Equation.3">
                  <p:embed/>
                  <p:pic>
                    <p:nvPicPr>
                      <p:cNvPr id="84997" name="Object 5">
                        <a:extLst>
                          <a:ext uri="{FF2B5EF4-FFF2-40B4-BE49-F238E27FC236}">
                            <a16:creationId xmlns:a16="http://schemas.microsoft.com/office/drawing/2014/main" id="{B3ACA249-8A6D-4CEB-A2F3-451956CB2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7397"/>
                        <a:ext cx="4089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7" name="Rectangle 15">
            <a:hlinkClick r:id="rId7" action="ppaction://hlinksldjump"/>
            <a:extLst>
              <a:ext uri="{FF2B5EF4-FFF2-40B4-BE49-F238E27FC236}">
                <a16:creationId xmlns:a16="http://schemas.microsoft.com/office/drawing/2014/main" id="{2B0294BD-06CA-4794-8E23-9CBB8C9AF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208398-D083-42DE-8199-A2546795B62D}"/>
              </a:ext>
            </a:extLst>
          </p:cNvPr>
          <p:cNvSpPr txBox="1"/>
          <p:nvPr/>
        </p:nvSpPr>
        <p:spPr>
          <a:xfrm>
            <a:off x="2362200" y="1455408"/>
            <a:ext cx="9348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4">
            <a:extLst>
              <a:ext uri="{FF2B5EF4-FFF2-40B4-BE49-F238E27FC236}">
                <a16:creationId xmlns:a16="http://schemas.microsoft.com/office/drawing/2014/main" id="{B88E6CCD-BB52-4821-82E3-372DF8905064}"/>
              </a:ext>
            </a:extLst>
          </p:cNvPr>
          <p:cNvGrpSpPr>
            <a:grpSpLocks/>
          </p:cNvGrpSpPr>
          <p:nvPr/>
        </p:nvGrpSpPr>
        <p:grpSpPr bwMode="auto">
          <a:xfrm>
            <a:off x="2066926" y="404813"/>
            <a:ext cx="1152525" cy="457200"/>
            <a:chOff x="0" y="0"/>
            <a:chExt cx="726" cy="288"/>
          </a:xfrm>
        </p:grpSpPr>
        <p:sp>
          <p:nvSpPr>
            <p:cNvPr id="7171" name="AutoShape 5">
              <a:extLst>
                <a:ext uri="{FF2B5EF4-FFF2-40B4-BE49-F238E27FC236}">
                  <a16:creationId xmlns:a16="http://schemas.microsoft.com/office/drawing/2014/main" id="{757E3ABE-DB4E-4DEF-AA99-CBCDFD2B3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2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2" name="AutoShape 6">
              <a:extLst>
                <a:ext uri="{FF2B5EF4-FFF2-40B4-BE49-F238E27FC236}">
                  <a16:creationId xmlns:a16="http://schemas.microsoft.com/office/drawing/2014/main" id="{07B776A2-924B-491E-BE4F-DF8AEC323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" y="9"/>
              <a:ext cx="680" cy="272"/>
            </a:xfrm>
            <a:prstGeom prst="diamond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27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3" name="WordArt 7">
              <a:extLst>
                <a:ext uri="{FF2B5EF4-FFF2-40B4-BE49-F238E27FC236}">
                  <a16:creationId xmlns:a16="http://schemas.microsoft.com/office/drawing/2014/main" id="{972607F9-0A9F-4F09-B840-91FE5E12133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48" y="34"/>
              <a:ext cx="384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dirty="0">
                  <a:ln w="9525" cmpd="sng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小结</a:t>
              </a:r>
            </a:p>
          </p:txBody>
        </p:sp>
      </p:grpSp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2B55E220-47F4-41B2-91AC-E1AA5B1FD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1311275"/>
          <a:ext cx="5168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r:id="rId3" imgW="5169217" imgH="355917" progId="">
                  <p:embed/>
                </p:oleObj>
              </mc:Choice>
              <mc:Fallback>
                <p:oleObj r:id="rId3" imgW="5169217" imgH="355917" progId="">
                  <p:embed/>
                  <p:pic>
                    <p:nvPicPr>
                      <p:cNvPr id="7174" name="Object 6">
                        <a:extLst>
                          <a:ext uri="{FF2B5EF4-FFF2-40B4-BE49-F238E27FC236}">
                            <a16:creationId xmlns:a16="http://schemas.microsoft.com/office/drawing/2014/main" id="{2B55E220-47F4-41B2-91AC-E1AA5B1FD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311275"/>
                        <a:ext cx="5168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Box 1">
            <a:extLst>
              <a:ext uri="{FF2B5EF4-FFF2-40B4-BE49-F238E27FC236}">
                <a16:creationId xmlns:a16="http://schemas.microsoft.com/office/drawing/2014/main" id="{586AC66D-B1ED-4685-A897-C1D64928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6" y="1974851"/>
            <a:ext cx="382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1.  </a:t>
            </a:r>
            <a:r>
              <a:rPr lang="zh-CN" altLang="en-US"/>
              <a:t>写出 </a:t>
            </a:r>
            <a:r>
              <a:rPr lang="en-US" altLang="zh-CN" i="1"/>
              <a:t>Ax</a:t>
            </a:r>
            <a:r>
              <a:rPr lang="en-US" altLang="zh-CN"/>
              <a:t>=0</a:t>
            </a:r>
            <a:r>
              <a:rPr lang="zh-CN" altLang="en-US"/>
              <a:t>的系数矩阵 </a:t>
            </a:r>
            <a:r>
              <a:rPr lang="en-US" altLang="zh-CN" i="1"/>
              <a:t>A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7176" name="TextBox 23">
            <a:extLst>
              <a:ext uri="{FF2B5EF4-FFF2-40B4-BE49-F238E27FC236}">
                <a16:creationId xmlns:a16="http://schemas.microsoft.com/office/drawing/2014/main" id="{D9FEFC69-7714-4D78-A5B5-366236E1A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535238"/>
            <a:ext cx="6221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2.  </a:t>
            </a:r>
            <a:r>
              <a:rPr lang="zh-CN" altLang="en-US"/>
              <a:t>运用初等行变换将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化为行最简形矩阵。</a:t>
            </a:r>
          </a:p>
        </p:txBody>
      </p:sp>
      <p:sp>
        <p:nvSpPr>
          <p:cNvPr id="7177" name="TextBox 25">
            <a:extLst>
              <a:ext uri="{FF2B5EF4-FFF2-40B4-BE49-F238E27FC236}">
                <a16:creationId xmlns:a16="http://schemas.microsoft.com/office/drawing/2014/main" id="{ACAA19A6-3C75-44F0-BEF5-548B92A37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9" y="3040064"/>
            <a:ext cx="8289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3.  </a:t>
            </a:r>
            <a:r>
              <a:rPr lang="zh-CN" altLang="en-US"/>
              <a:t>写出形如</a:t>
            </a:r>
            <a:r>
              <a:rPr lang="en-US" altLang="zh-CN"/>
              <a:t>(5.4)</a:t>
            </a:r>
            <a:r>
              <a:rPr lang="zh-CN" altLang="en-US"/>
              <a:t>的方程组，并依次取右端的</a:t>
            </a:r>
            <a:r>
              <a:rPr lang="en-US" altLang="zh-CN"/>
              <a:t>n-r</a:t>
            </a:r>
            <a:r>
              <a:rPr lang="zh-CN" altLang="en-US"/>
              <a:t>个自由变量</a:t>
            </a:r>
          </a:p>
        </p:txBody>
      </p:sp>
      <p:sp>
        <p:nvSpPr>
          <p:cNvPr id="7178" name="TextBox 26">
            <a:extLst>
              <a:ext uri="{FF2B5EF4-FFF2-40B4-BE49-F238E27FC236}">
                <a16:creationId xmlns:a16="http://schemas.microsoft.com/office/drawing/2014/main" id="{C51E403C-21A2-4A04-B350-2CDAFA276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139" y="3543301"/>
            <a:ext cx="764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的值为</a:t>
            </a:r>
            <a:r>
              <a:rPr lang="en-US" altLang="zh-CN"/>
              <a:t>(1,0,…,0), (0,1,…,0),…, (0,0,…,1),</a:t>
            </a:r>
            <a:r>
              <a:rPr lang="zh-CN" altLang="en-US"/>
              <a:t>得到</a:t>
            </a:r>
            <a:r>
              <a:rPr lang="en-US" altLang="zh-CN"/>
              <a:t>n-r</a:t>
            </a:r>
            <a:r>
              <a:rPr lang="zh-CN" altLang="en-US"/>
              <a:t>个解。</a:t>
            </a:r>
          </a:p>
        </p:txBody>
      </p:sp>
      <p:sp>
        <p:nvSpPr>
          <p:cNvPr id="7179" name="TextBox 27">
            <a:extLst>
              <a:ext uri="{FF2B5EF4-FFF2-40B4-BE49-F238E27FC236}">
                <a16:creationId xmlns:a16="http://schemas.microsoft.com/office/drawing/2014/main" id="{A6B2A186-3A8B-48CE-AB54-EF43FD6FD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9" y="4048126"/>
            <a:ext cx="5379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  </a:t>
            </a:r>
            <a:r>
              <a:rPr lang="zh-CN" altLang="en-US"/>
              <a:t>这</a:t>
            </a:r>
            <a:r>
              <a:rPr lang="en-US" altLang="zh-CN"/>
              <a:t>n-r</a:t>
            </a:r>
            <a:r>
              <a:rPr lang="zh-CN" altLang="en-US"/>
              <a:t>个解便构成</a:t>
            </a:r>
            <a:r>
              <a:rPr lang="en-US" altLang="zh-CN" i="1"/>
              <a:t>Ax</a:t>
            </a:r>
            <a:r>
              <a:rPr lang="en-US" altLang="zh-CN"/>
              <a:t>=0</a:t>
            </a:r>
            <a:r>
              <a:rPr lang="zh-CN" altLang="en-US"/>
              <a:t>的基础解系。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FA868796-B914-47E9-A8F3-909C99C93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914400"/>
          <a:ext cx="401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2" name="Equation" r:id="rId3" imgW="4012920" imgH="393480" progId="Equation.3">
                  <p:embed/>
                </p:oleObj>
              </mc:Choice>
              <mc:Fallback>
                <p:oleObj name="Equation" r:id="rId3" imgW="4012920" imgH="393480" progId="Equation.3">
                  <p:embed/>
                  <p:pic>
                    <p:nvPicPr>
                      <p:cNvPr id="86018" name="Object 2">
                        <a:extLst>
                          <a:ext uri="{FF2B5EF4-FFF2-40B4-BE49-F238E27FC236}">
                            <a16:creationId xmlns:a16="http://schemas.microsoft.com/office/drawing/2014/main" id="{FA868796-B914-47E9-A8F3-909C99C93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14400"/>
                        <a:ext cx="401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54492B20-FF4A-40F3-A3FF-199C5BABE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295400"/>
          <a:ext cx="4838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3" name="Equation" r:id="rId5" imgW="4838400" imgH="520560" progId="Equation.3">
                  <p:embed/>
                </p:oleObj>
              </mc:Choice>
              <mc:Fallback>
                <p:oleObj name="Equation" r:id="rId5" imgW="4838400" imgH="520560" progId="Equation.3">
                  <p:embed/>
                  <p:pic>
                    <p:nvPicPr>
                      <p:cNvPr id="86019" name="Object 3">
                        <a:extLst>
                          <a:ext uri="{FF2B5EF4-FFF2-40B4-BE49-F238E27FC236}">
                            <a16:creationId xmlns:a16="http://schemas.microsoft.com/office/drawing/2014/main" id="{54492B20-FF4A-40F3-A3FF-199C5BABE4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95400"/>
                        <a:ext cx="4838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id="{84FA8E2C-C4F5-4C43-833E-F7EEDC412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905000"/>
          <a:ext cx="695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4" name="Equation" r:id="rId7" imgW="6959520" imgH="507960" progId="Equation.3">
                  <p:embed/>
                </p:oleObj>
              </mc:Choice>
              <mc:Fallback>
                <p:oleObj name="Equation" r:id="rId7" imgW="6959520" imgH="507960" progId="Equation.3">
                  <p:embed/>
                  <p:pic>
                    <p:nvPicPr>
                      <p:cNvPr id="86020" name="Object 4">
                        <a:extLst>
                          <a:ext uri="{FF2B5EF4-FFF2-40B4-BE49-F238E27FC236}">
                            <a16:creationId xmlns:a16="http://schemas.microsoft.com/office/drawing/2014/main" id="{84FA8E2C-C4F5-4C43-833E-F7EEDC412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5000"/>
                        <a:ext cx="695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2521495B-4047-4483-B9B3-1181A5616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552700"/>
          <a:ext cx="4610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5" name="Equation" r:id="rId9" imgW="4609800" imgH="495000" progId="Equation.3">
                  <p:embed/>
                </p:oleObj>
              </mc:Choice>
              <mc:Fallback>
                <p:oleObj name="Equation" r:id="rId9" imgW="4609800" imgH="495000" progId="Equation.3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2521495B-4047-4483-B9B3-1181A5616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52700"/>
                        <a:ext cx="4610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>
            <a:extLst>
              <a:ext uri="{FF2B5EF4-FFF2-40B4-BE49-F238E27FC236}">
                <a16:creationId xmlns:a16="http://schemas.microsoft.com/office/drawing/2014/main" id="{AD09C7C6-92C3-4A49-9F91-F0CDBCD72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584700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6" name="Equation" r:id="rId11" imgW="4800600" imgH="1511280" progId="Equation.3">
                  <p:embed/>
                </p:oleObj>
              </mc:Choice>
              <mc:Fallback>
                <p:oleObj name="Equation" r:id="rId11" imgW="4800600" imgH="1511280" progId="Equation.3">
                  <p:embed/>
                  <p:pic>
                    <p:nvPicPr>
                      <p:cNvPr id="86022" name="Object 6">
                        <a:extLst>
                          <a:ext uri="{FF2B5EF4-FFF2-40B4-BE49-F238E27FC236}">
                            <a16:creationId xmlns:a16="http://schemas.microsoft.com/office/drawing/2014/main" id="{AD09C7C6-92C3-4A49-9F91-F0CDBCD72C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84700"/>
                        <a:ext cx="4800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>
            <a:extLst>
              <a:ext uri="{FF2B5EF4-FFF2-40B4-BE49-F238E27FC236}">
                <a16:creationId xmlns:a16="http://schemas.microsoft.com/office/drawing/2014/main" id="{0B659A41-9BC8-44DD-B40E-96E50A954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009900"/>
          <a:ext cx="3238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7" name="Equation" r:id="rId13" imgW="3238200" imgH="1638000" progId="Equation.3">
                  <p:embed/>
                </p:oleObj>
              </mc:Choice>
              <mc:Fallback>
                <p:oleObj name="Equation" r:id="rId13" imgW="3238200" imgH="1638000" progId="Equation.3">
                  <p:embed/>
                  <p:pic>
                    <p:nvPicPr>
                      <p:cNvPr id="86023" name="Object 7">
                        <a:extLst>
                          <a:ext uri="{FF2B5EF4-FFF2-40B4-BE49-F238E27FC236}">
                            <a16:creationId xmlns:a16="http://schemas.microsoft.com/office/drawing/2014/main" id="{0B659A41-9BC8-44DD-B40E-96E50A954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09900"/>
                        <a:ext cx="3238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Rectangle 15">
            <a:hlinkClick r:id="rId15" action="ppaction://hlinksldjump"/>
            <a:extLst>
              <a:ext uri="{FF2B5EF4-FFF2-40B4-BE49-F238E27FC236}">
                <a16:creationId xmlns:a16="http://schemas.microsoft.com/office/drawing/2014/main" id="{60F58058-4FFA-4CB9-A641-90A5FBBB0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63EEE58B-F1BB-4282-81F1-634CF8502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104900"/>
          <a:ext cx="4432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0" name="Equation" r:id="rId3" imgW="4431960" imgH="495000" progId="Equation.3">
                  <p:embed/>
                </p:oleObj>
              </mc:Choice>
              <mc:Fallback>
                <p:oleObj name="Equation" r:id="rId3" imgW="4431960" imgH="495000" progId="Equation.3">
                  <p:embed/>
                  <p:pic>
                    <p:nvPicPr>
                      <p:cNvPr id="87042" name="Object 2">
                        <a:extLst>
                          <a:ext uri="{FF2B5EF4-FFF2-40B4-BE49-F238E27FC236}">
                            <a16:creationId xmlns:a16="http://schemas.microsoft.com/office/drawing/2014/main" id="{63EEE58B-F1BB-4282-81F1-634CF8502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04900"/>
                        <a:ext cx="4432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58939769-6360-4197-A23E-6ECE101E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790700"/>
          <a:ext cx="3327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1" name="Equation" r:id="rId5" imgW="3327120" imgH="1638000" progId="Equation.3">
                  <p:embed/>
                </p:oleObj>
              </mc:Choice>
              <mc:Fallback>
                <p:oleObj name="Equation" r:id="rId5" imgW="3327120" imgH="1638000" progId="Equation.3">
                  <p:embed/>
                  <p:pic>
                    <p:nvPicPr>
                      <p:cNvPr id="87043" name="Object 3">
                        <a:extLst>
                          <a:ext uri="{FF2B5EF4-FFF2-40B4-BE49-F238E27FC236}">
                            <a16:creationId xmlns:a16="http://schemas.microsoft.com/office/drawing/2014/main" id="{58939769-6360-4197-A23E-6ECE101E6B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90700"/>
                        <a:ext cx="33274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A5B103C1-4A15-4AF6-8C8F-BF47F0E20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517900"/>
          <a:ext cx="4826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2" name="Equation" r:id="rId7" imgW="4825800" imgH="1511280" progId="Equation.3">
                  <p:embed/>
                </p:oleObj>
              </mc:Choice>
              <mc:Fallback>
                <p:oleObj name="Equation" r:id="rId7" imgW="4825800" imgH="151128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A5B103C1-4A15-4AF6-8C8F-BF47F0E20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17900"/>
                        <a:ext cx="4826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7F28C935-CBFF-4DE7-8B74-156FAE9E8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295900"/>
          <a:ext cx="504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3" name="Equation" r:id="rId9" imgW="5041800" imgH="495000" progId="Equation.3">
                  <p:embed/>
                </p:oleObj>
              </mc:Choice>
              <mc:Fallback>
                <p:oleObj name="Equation" r:id="rId9" imgW="5041800" imgH="495000" progId="Equation.3">
                  <p:embed/>
                  <p:pic>
                    <p:nvPicPr>
                      <p:cNvPr id="87045" name="Object 5">
                        <a:extLst>
                          <a:ext uri="{FF2B5EF4-FFF2-40B4-BE49-F238E27FC236}">
                            <a16:creationId xmlns:a16="http://schemas.microsoft.com/office/drawing/2014/main" id="{7F28C935-CBFF-4DE7-8B74-156FAE9E8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95900"/>
                        <a:ext cx="504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3" name="Rectangle 13">
            <a:hlinkClick r:id="rId11" action="ppaction://hlinksldjump"/>
            <a:extLst>
              <a:ext uri="{FF2B5EF4-FFF2-40B4-BE49-F238E27FC236}">
                <a16:creationId xmlns:a16="http://schemas.microsoft.com/office/drawing/2014/main" id="{10DD4FEC-45B9-47C5-8FD5-E8051557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>
            <a:extLst>
              <a:ext uri="{FF2B5EF4-FFF2-40B4-BE49-F238E27FC236}">
                <a16:creationId xmlns:a16="http://schemas.microsoft.com/office/drawing/2014/main" id="{0D95C3E9-7866-428B-BA61-A9A068E6C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819150"/>
          <a:ext cx="3530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6" name="Equation" r:id="rId3" imgW="3530520" imgH="1638000" progId="Equation.3">
                  <p:embed/>
                </p:oleObj>
              </mc:Choice>
              <mc:Fallback>
                <p:oleObj name="Equation" r:id="rId3" imgW="3530520" imgH="1638000" progId="Equation.3">
                  <p:embed/>
                  <p:pic>
                    <p:nvPicPr>
                      <p:cNvPr id="88066" name="Object 2">
                        <a:extLst>
                          <a:ext uri="{FF2B5EF4-FFF2-40B4-BE49-F238E27FC236}">
                            <a16:creationId xmlns:a16="http://schemas.microsoft.com/office/drawing/2014/main" id="{0D95C3E9-7866-428B-BA61-A9A068E6C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819150"/>
                        <a:ext cx="35306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3A2667D7-69A2-4DBF-9EF3-15DA74D69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381250"/>
          <a:ext cx="4533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7" name="Equation" r:id="rId5" imgW="4533840" imgH="1511280" progId="Equation.3">
                  <p:embed/>
                </p:oleObj>
              </mc:Choice>
              <mc:Fallback>
                <p:oleObj name="Equation" r:id="rId5" imgW="4533840" imgH="1511280" progId="Equation.3">
                  <p:embed/>
                  <p:pic>
                    <p:nvPicPr>
                      <p:cNvPr id="88067" name="Object 3">
                        <a:extLst>
                          <a:ext uri="{FF2B5EF4-FFF2-40B4-BE49-F238E27FC236}">
                            <a16:creationId xmlns:a16="http://schemas.microsoft.com/office/drawing/2014/main" id="{3A2667D7-69A2-4DBF-9EF3-15DA74D693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81250"/>
                        <a:ext cx="4533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EA4E1189-4012-4EDB-AA84-0664505CC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305300"/>
          <a:ext cx="7658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8" name="Equation" r:id="rId7" imgW="7657920" imgH="1562040" progId="Equation.3">
                  <p:embed/>
                </p:oleObj>
              </mc:Choice>
              <mc:Fallback>
                <p:oleObj name="Equation" r:id="rId7" imgW="7657920" imgH="156204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EA4E1189-4012-4EDB-AA84-0664505CC1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05300"/>
                        <a:ext cx="7658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id="{9903DF24-EDE5-4321-BF3B-81BBD4CC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FA0CD4B9-2FE7-41BC-B289-61FC8C130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44600"/>
          <a:ext cx="439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0" name="Equation" r:id="rId3" imgW="4394160" imgH="507960" progId="Equation.3">
                  <p:embed/>
                </p:oleObj>
              </mc:Choice>
              <mc:Fallback>
                <p:oleObj name="Equation" r:id="rId3" imgW="4394160" imgH="507960" progId="Equation.3">
                  <p:embed/>
                  <p:pic>
                    <p:nvPicPr>
                      <p:cNvPr id="89090" name="Object 2">
                        <a:extLst>
                          <a:ext uri="{FF2B5EF4-FFF2-40B4-BE49-F238E27FC236}">
                            <a16:creationId xmlns:a16="http://schemas.microsoft.com/office/drawing/2014/main" id="{FA0CD4B9-2FE7-41BC-B289-61FC8C1309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44600"/>
                        <a:ext cx="4394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id="{4AF29D66-F289-4226-966D-C11295720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60600"/>
          <a:ext cx="402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1" name="Equation" r:id="rId5" imgW="4025880" imgH="939600" progId="Equation.3">
                  <p:embed/>
                </p:oleObj>
              </mc:Choice>
              <mc:Fallback>
                <p:oleObj name="Equation" r:id="rId5" imgW="4025880" imgH="939600" progId="Equation.3">
                  <p:embed/>
                  <p:pic>
                    <p:nvPicPr>
                      <p:cNvPr id="89091" name="Object 3">
                        <a:extLst>
                          <a:ext uri="{FF2B5EF4-FFF2-40B4-BE49-F238E27FC236}">
                            <a16:creationId xmlns:a16="http://schemas.microsoft.com/office/drawing/2014/main" id="{4AF29D66-F289-4226-966D-C112957207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60600"/>
                        <a:ext cx="4025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3A675693-6C43-47C7-A1A7-4F4F958CE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4051300"/>
          <a:ext cx="6388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2" name="Equation" r:id="rId7" imgW="6387840" imgH="1511280" progId="Equation.3">
                  <p:embed/>
                </p:oleObj>
              </mc:Choice>
              <mc:Fallback>
                <p:oleObj name="Equation" r:id="rId7" imgW="6387840" imgH="151128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3A675693-6C43-47C7-A1A7-4F4F958CE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051300"/>
                        <a:ext cx="6388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id="{1C0D5631-DC5F-47BA-87FD-77DB794D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62865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>
            <a:extLst>
              <a:ext uri="{FF2B5EF4-FFF2-40B4-BE49-F238E27FC236}">
                <a16:creationId xmlns:a16="http://schemas.microsoft.com/office/drawing/2014/main" id="{BC19E17E-D198-455E-B6C5-BAFFBF9E9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1066800"/>
          <a:ext cx="5981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6" name="Equation" r:id="rId3" imgW="5981400" imgH="1511280" progId="Equation.3">
                  <p:embed/>
                </p:oleObj>
              </mc:Choice>
              <mc:Fallback>
                <p:oleObj name="Equation" r:id="rId3" imgW="5981400" imgH="1511280" progId="Equation.3">
                  <p:embed/>
                  <p:pic>
                    <p:nvPicPr>
                      <p:cNvPr id="90114" name="Object 2">
                        <a:extLst>
                          <a:ext uri="{FF2B5EF4-FFF2-40B4-BE49-F238E27FC236}">
                            <a16:creationId xmlns:a16="http://schemas.microsoft.com/office/drawing/2014/main" id="{BC19E17E-D198-455E-B6C5-BAFFBF9E9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066800"/>
                        <a:ext cx="5981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F3B1AAB3-DFFF-4AA3-819D-F13251C34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41700"/>
          <a:ext cx="4343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Equation" r:id="rId5" imgW="4343400" imgH="1511280" progId="Equation.3">
                  <p:embed/>
                </p:oleObj>
              </mc:Choice>
              <mc:Fallback>
                <p:oleObj name="Equation" r:id="rId5" imgW="4343400" imgH="1511280" progId="Equation.3">
                  <p:embed/>
                  <p:pic>
                    <p:nvPicPr>
                      <p:cNvPr id="90115" name="Object 3">
                        <a:extLst>
                          <a:ext uri="{FF2B5EF4-FFF2-40B4-BE49-F238E27FC236}">
                            <a16:creationId xmlns:a16="http://schemas.microsoft.com/office/drawing/2014/main" id="{F3B1AAB3-DFFF-4AA3-819D-F13251C34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41700"/>
                        <a:ext cx="4343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>
            <a:extLst>
              <a:ext uri="{FF2B5EF4-FFF2-40B4-BE49-F238E27FC236}">
                <a16:creationId xmlns:a16="http://schemas.microsoft.com/office/drawing/2014/main" id="{C15E93DF-BC07-4866-97A7-5C7FB933B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2317750"/>
            <a:ext cx="7772400" cy="935038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ea typeface="幼圆" panose="02010509060101010101" pitchFamily="49" charset="-122"/>
              </a:rPr>
              <a:t>七、二次型的标准型</a:t>
            </a:r>
          </a:p>
        </p:txBody>
      </p:sp>
    </p:spTree>
    <p:extLst>
      <p:ext uri="{BB962C8B-B14F-4D97-AF65-F5344CB8AC3E}">
        <p14:creationId xmlns:p14="http://schemas.microsoft.com/office/powerpoint/2010/main" val="2063079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797175" y="879872"/>
          <a:ext cx="67325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4" name="Equation" r:id="rId3" imgW="6553200" imgH="457200" progId="Equation.3">
                  <p:embed/>
                </p:oleObj>
              </mc:Choice>
              <mc:Fallback>
                <p:oleObj name="Equation" r:id="rId3" imgW="6553200" imgH="457200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879872"/>
                        <a:ext cx="67325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2362200" y="375047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用正交变换化二次型为标准形的具体步骤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2781300" y="1419621"/>
          <a:ext cx="533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5" name="Equation" r:id="rId5" imgW="5334000" imgH="457200" progId="Equation.3">
                  <p:embed/>
                </p:oleObj>
              </mc:Choice>
              <mc:Fallback>
                <p:oleObj name="Equation" r:id="rId5" imgW="5334000" imgH="45720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419621"/>
                        <a:ext cx="533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2782888" y="1970484"/>
          <a:ext cx="7123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6" name="Equation" r:id="rId7" imgW="6845300" imgH="457200" progId="Equation.3">
                  <p:embed/>
                </p:oleObj>
              </mc:Choice>
              <mc:Fallback>
                <p:oleObj name="Equation" r:id="rId7" imgW="6845300" imgH="457200" progId="Equation.3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970484"/>
                        <a:ext cx="71231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2778125" y="2521347"/>
          <a:ext cx="70548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7" name="Equation" r:id="rId9" imgW="6629400" imgH="1003300" progId="Equation.3">
                  <p:embed/>
                </p:oleObj>
              </mc:Choice>
              <mc:Fallback>
                <p:oleObj name="Equation" r:id="rId9" imgW="6629400" imgH="1003300" progId="Equation.3">
                  <p:embed/>
                  <p:pic>
                    <p:nvPicPr>
                      <p:cNvPr id="28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521347"/>
                        <a:ext cx="70548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797176" y="3615134"/>
          <a:ext cx="5878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8" name="Equation" r:id="rId11" imgW="5537200" imgH="1028700" progId="Equation.3">
                  <p:embed/>
                </p:oleObj>
              </mc:Choice>
              <mc:Fallback>
                <p:oleObj name="Equation" r:id="rId11" imgW="5537200" imgH="1028700" progId="Equation.3">
                  <p:embed/>
                  <p:pic>
                    <p:nvPicPr>
                      <p:cNvPr id="286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6" y="3615134"/>
                        <a:ext cx="58785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362201" y="4677171"/>
            <a:ext cx="8258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继而化为规范形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</a:rPr>
              <a:t>：</a:t>
            </a:r>
            <a:r>
              <a:rPr lang="en-US" altLang="zh-CN" dirty="0">
                <a:solidFill>
                  <a:srgbClr val="000000"/>
                </a:solidFill>
                <a:ea typeface="楷体_GB2312"/>
                <a:cs typeface="楷体_GB2312"/>
              </a:rPr>
              <a:t>6. 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</a:rPr>
              <a:t>作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变换 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Kz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，则得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的规范形</a:t>
            </a:r>
            <a:r>
              <a:rPr lang="en-US" altLang="zh-CN" i="1" dirty="0">
                <a:solidFill>
                  <a:srgbClr val="000000"/>
                </a:solidFill>
                <a:ea typeface="楷体_GB2312"/>
                <a:cs typeface="楷体_GB2312"/>
                <a:sym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9" name="Picture 5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9" y="5207396"/>
            <a:ext cx="5564187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3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8E59CDD4-AF40-4809-8CB3-6F8E7AB6C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300288"/>
            <a:ext cx="534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E6294B1B-6268-4F4B-8A3F-46E36ED82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86001"/>
            <a:ext cx="6078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．写出二次型的矩阵，并求其特征值</a:t>
            </a:r>
          </a:p>
        </p:txBody>
      </p:sp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FE0EADA1-3AC5-4F12-9FB1-97F62A3B4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971800"/>
          <a:ext cx="309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4" name="Equation" r:id="rId3" imgW="3098520" imgH="1511280" progId="Equation.3">
                  <p:embed/>
                </p:oleObj>
              </mc:Choice>
              <mc:Fallback>
                <p:oleObj name="Equation" r:id="rId3" imgW="3098520" imgH="1511280" progId="Equation.3">
                  <p:embed/>
                  <p:pic>
                    <p:nvPicPr>
                      <p:cNvPr id="62468" name="Object 4">
                        <a:extLst>
                          <a:ext uri="{FF2B5EF4-FFF2-40B4-BE49-F238E27FC236}">
                            <a16:creationId xmlns:a16="http://schemas.microsoft.com/office/drawing/2014/main" id="{FE0EADA1-3AC5-4F12-9FB1-97F62A3B46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3098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9" name="Group 5">
            <a:extLst>
              <a:ext uri="{FF2B5EF4-FFF2-40B4-BE49-F238E27FC236}">
                <a16:creationId xmlns:a16="http://schemas.microsoft.com/office/drawing/2014/main" id="{BD3934C7-C478-48BB-B6D0-B991BC27A5B4}"/>
              </a:ext>
            </a:extLst>
          </p:cNvPr>
          <p:cNvGrpSpPr>
            <a:grpSpLocks/>
          </p:cNvGrpSpPr>
          <p:nvPr/>
        </p:nvGrpSpPr>
        <p:grpSpPr bwMode="auto">
          <a:xfrm>
            <a:off x="2312988" y="4754563"/>
            <a:ext cx="4697412" cy="1547812"/>
            <a:chOff x="497" y="2995"/>
            <a:chExt cx="2959" cy="975"/>
          </a:xfrm>
        </p:grpSpPr>
        <p:sp>
          <p:nvSpPr>
            <p:cNvPr id="62470" name="Rectangle 6">
              <a:extLst>
                <a:ext uri="{FF2B5EF4-FFF2-40B4-BE49-F238E27FC236}">
                  <a16:creationId xmlns:a16="http://schemas.microsoft.com/office/drawing/2014/main" id="{D868C65B-7CEE-4F76-AC4C-28863D0C0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995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17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71" name="Rectangle 7">
              <a:extLst>
                <a:ext uri="{FF2B5EF4-FFF2-40B4-BE49-F238E27FC236}">
                  <a16:creationId xmlns:a16="http://schemas.microsoft.com/office/drawing/2014/main" id="{644DE300-559F-4A66-AF4F-50DA2FDFE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995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72" name="Rectangle 8">
              <a:extLst>
                <a:ext uri="{FF2B5EF4-FFF2-40B4-BE49-F238E27FC236}">
                  <a16:creationId xmlns:a16="http://schemas.microsoft.com/office/drawing/2014/main" id="{D64BD078-07B1-4905-A6AE-84F41BECC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2995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l</a:t>
              </a:r>
            </a:p>
          </p:txBody>
        </p:sp>
        <p:sp>
          <p:nvSpPr>
            <p:cNvPr id="62473" name="Line 9">
              <a:extLst>
                <a:ext uri="{FF2B5EF4-FFF2-40B4-BE49-F238E27FC236}">
                  <a16:creationId xmlns:a16="http://schemas.microsoft.com/office/drawing/2014/main" id="{CD336600-143E-4C36-8F8F-BF47BD2DD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3378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Line 10">
              <a:extLst>
                <a:ext uri="{FF2B5EF4-FFF2-40B4-BE49-F238E27FC236}">
                  <a16:creationId xmlns:a16="http://schemas.microsoft.com/office/drawing/2014/main" id="{99DCF24B-B248-4D7F-95AB-629DE27F7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7" y="3378"/>
              <a:ext cx="1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11">
              <a:extLst>
                <a:ext uri="{FF2B5EF4-FFF2-40B4-BE49-F238E27FC236}">
                  <a16:creationId xmlns:a16="http://schemas.microsoft.com/office/drawing/2014/main" id="{B3FC384F-7D24-4D7D-B812-90A1774B8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3038"/>
              <a:ext cx="1" cy="9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2">
              <a:extLst>
                <a:ext uri="{FF2B5EF4-FFF2-40B4-BE49-F238E27FC236}">
                  <a16:creationId xmlns:a16="http://schemas.microsoft.com/office/drawing/2014/main" id="{B991B121-222A-4C6A-8912-E38967F26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3038"/>
              <a:ext cx="1" cy="9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Rectangle 13">
              <a:extLst>
                <a:ext uri="{FF2B5EF4-FFF2-40B4-BE49-F238E27FC236}">
                  <a16:creationId xmlns:a16="http://schemas.microsoft.com/office/drawing/2014/main" id="{E987EB25-FE5F-4975-95BD-68CA9CDB1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96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14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78" name="Rectangle 14">
              <a:extLst>
                <a:ext uri="{FF2B5EF4-FFF2-40B4-BE49-F238E27FC236}">
                  <a16:creationId xmlns:a16="http://schemas.microsoft.com/office/drawing/2014/main" id="{78A53752-7077-44F0-8978-695594B9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3379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14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79" name="Rectangle 15">
              <a:extLst>
                <a:ext uri="{FF2B5EF4-FFF2-40B4-BE49-F238E27FC236}">
                  <a16:creationId xmlns:a16="http://schemas.microsoft.com/office/drawing/2014/main" id="{66EBB884-CEBE-42F0-9917-C79DFDBC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3675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80" name="Rectangle 16">
              <a:extLst>
                <a:ext uri="{FF2B5EF4-FFF2-40B4-BE49-F238E27FC236}">
                  <a16:creationId xmlns:a16="http://schemas.microsoft.com/office/drawing/2014/main" id="{12F43933-134E-447A-9084-326B39BE7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3335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81" name="Rectangle 17">
              <a:extLst>
                <a:ext uri="{FF2B5EF4-FFF2-40B4-BE49-F238E27FC236}">
                  <a16:creationId xmlns:a16="http://schemas.microsoft.com/office/drawing/2014/main" id="{A86AC7EB-280A-4EE5-B9A6-803E1F7CF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3335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82" name="Rectangle 18">
              <a:extLst>
                <a:ext uri="{FF2B5EF4-FFF2-40B4-BE49-F238E27FC236}">
                  <a16:creationId xmlns:a16="http://schemas.microsoft.com/office/drawing/2014/main" id="{3FCA8EA0-DCE1-4973-ACC5-0A6097F14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335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83" name="Rectangle 19">
              <a:extLst>
                <a:ext uri="{FF2B5EF4-FFF2-40B4-BE49-F238E27FC236}">
                  <a16:creationId xmlns:a16="http://schemas.microsoft.com/office/drawing/2014/main" id="{436F50FB-A20E-4845-84A2-247A40C92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3696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l</a:t>
              </a:r>
            </a:p>
          </p:txBody>
        </p:sp>
        <p:sp>
          <p:nvSpPr>
            <p:cNvPr id="62484" name="Rectangle 20">
              <a:extLst>
                <a:ext uri="{FF2B5EF4-FFF2-40B4-BE49-F238E27FC236}">
                  <a16:creationId xmlns:a16="http://schemas.microsoft.com/office/drawing/2014/main" id="{496E0828-010B-4207-9BB9-AA5A0ABAB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370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85" name="Rectangle 21">
              <a:extLst>
                <a:ext uri="{FF2B5EF4-FFF2-40B4-BE49-F238E27FC236}">
                  <a16:creationId xmlns:a16="http://schemas.microsoft.com/office/drawing/2014/main" id="{3B5946C7-56A5-4F14-AF9C-9FD055CF8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70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86" name="Rectangle 22">
              <a:extLst>
                <a:ext uri="{FF2B5EF4-FFF2-40B4-BE49-F238E27FC236}">
                  <a16:creationId xmlns:a16="http://schemas.microsoft.com/office/drawing/2014/main" id="{DCAE2F8B-48A9-4979-B311-77FC2E3F7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336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87" name="Rectangle 23">
              <a:extLst>
                <a:ext uri="{FF2B5EF4-FFF2-40B4-BE49-F238E27FC236}">
                  <a16:creationId xmlns:a16="http://schemas.microsoft.com/office/drawing/2014/main" id="{A3BCF992-9386-41D1-9EE5-301BA15B0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3361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l</a:t>
              </a:r>
            </a:p>
          </p:txBody>
        </p:sp>
        <p:sp>
          <p:nvSpPr>
            <p:cNvPr id="62488" name="Rectangle 24">
              <a:extLst>
                <a:ext uri="{FF2B5EF4-FFF2-40B4-BE49-F238E27FC236}">
                  <a16:creationId xmlns:a16="http://schemas.microsoft.com/office/drawing/2014/main" id="{AF62F681-54A5-45D3-9CE0-CC766D57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36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89" name="Rectangle 25">
              <a:extLst>
                <a:ext uri="{FF2B5EF4-FFF2-40B4-BE49-F238E27FC236}">
                  <a16:creationId xmlns:a16="http://schemas.microsoft.com/office/drawing/2014/main" id="{F5758BCB-335C-43F6-9A6F-AB4D94FDB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302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90" name="Rectangle 26">
              <a:extLst>
                <a:ext uri="{FF2B5EF4-FFF2-40B4-BE49-F238E27FC236}">
                  <a16:creationId xmlns:a16="http://schemas.microsoft.com/office/drawing/2014/main" id="{280ABAC6-58D0-42A3-826A-6B8C90807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302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91" name="Rectangle 27">
              <a:extLst>
                <a:ext uri="{FF2B5EF4-FFF2-40B4-BE49-F238E27FC236}">
                  <a16:creationId xmlns:a16="http://schemas.microsoft.com/office/drawing/2014/main" id="{932A3073-FDF7-4609-91D3-4D3D292AE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3361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  <a:endParaRPr lang="en-US" altLang="zh-CN">
                <a:ea typeface="华文行楷" panose="02010800040101010101" pitchFamily="2" charset="-122"/>
              </a:endParaRPr>
            </a:p>
          </p:txBody>
        </p:sp>
        <p:sp>
          <p:nvSpPr>
            <p:cNvPr id="62492" name="Rectangle 28">
              <a:extLst>
                <a:ext uri="{FF2B5EF4-FFF2-40B4-BE49-F238E27FC236}">
                  <a16:creationId xmlns:a16="http://schemas.microsoft.com/office/drawing/2014/main" id="{3E18F3EB-8CA8-4DB9-8F49-A0551195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3361"/>
              <a:ext cx="33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lE</a:t>
              </a:r>
            </a:p>
          </p:txBody>
        </p:sp>
      </p:grpSp>
      <p:graphicFrame>
        <p:nvGraphicFramePr>
          <p:cNvPr id="62493" name="Object 29">
            <a:extLst>
              <a:ext uri="{FF2B5EF4-FFF2-40B4-BE49-F238E27FC236}">
                <a16:creationId xmlns:a16="http://schemas.microsoft.com/office/drawing/2014/main" id="{2D2DA35B-8C9D-42AA-84F5-F3C432F40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7551" y="5276851"/>
          <a:ext cx="25193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5" name="Equation" r:id="rId5" imgW="2666880" imgH="482400" progId="Equation.3">
                  <p:embed/>
                </p:oleObj>
              </mc:Choice>
              <mc:Fallback>
                <p:oleObj name="Equation" r:id="rId5" imgW="2666880" imgH="482400" progId="Equation.3">
                  <p:embed/>
                  <p:pic>
                    <p:nvPicPr>
                      <p:cNvPr id="62493" name="Object 29">
                        <a:extLst>
                          <a:ext uri="{FF2B5EF4-FFF2-40B4-BE49-F238E27FC236}">
                            <a16:creationId xmlns:a16="http://schemas.microsoft.com/office/drawing/2014/main" id="{2D2DA35B-8C9D-42AA-84F5-F3C432F40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1" y="5276851"/>
                        <a:ext cx="25193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94" name="Group 30">
            <a:extLst>
              <a:ext uri="{FF2B5EF4-FFF2-40B4-BE49-F238E27FC236}">
                <a16:creationId xmlns:a16="http://schemas.microsoft.com/office/drawing/2014/main" id="{A8D3E1D9-CDF4-48CF-A92B-0A43D600140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79425"/>
            <a:ext cx="7391400" cy="1582738"/>
            <a:chOff x="528" y="455"/>
            <a:chExt cx="4656" cy="997"/>
          </a:xfrm>
        </p:grpSpPr>
        <p:graphicFrame>
          <p:nvGraphicFramePr>
            <p:cNvPr id="62495" name="Object 31">
              <a:extLst>
                <a:ext uri="{FF2B5EF4-FFF2-40B4-BE49-F238E27FC236}">
                  <a16:creationId xmlns:a16="http://schemas.microsoft.com/office/drawing/2014/main" id="{F97D39BA-3F80-4C65-A52E-B71485CD10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4" y="504"/>
            <a:ext cx="4600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6" name="Equation" r:id="rId7" imgW="7632360" imgH="1574640" progId="Equation.3">
                    <p:embed/>
                  </p:oleObj>
                </mc:Choice>
                <mc:Fallback>
                  <p:oleObj name="Equation" r:id="rId7" imgW="7632360" imgH="1574640" progId="Equation.3">
                    <p:embed/>
                    <p:pic>
                      <p:nvPicPr>
                        <p:cNvPr id="62495" name="Object 31">
                          <a:extLst>
                            <a:ext uri="{FF2B5EF4-FFF2-40B4-BE49-F238E27FC236}">
                              <a16:creationId xmlns:a16="http://schemas.microsoft.com/office/drawing/2014/main" id="{F97D39BA-3F80-4C65-A52E-B71485CD10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504"/>
                          <a:ext cx="4600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6" name="Text Box 32">
              <a:extLst>
                <a:ext uri="{FF2B5EF4-FFF2-40B4-BE49-F238E27FC236}">
                  <a16:creationId xmlns:a16="http://schemas.microsoft.com/office/drawing/2014/main" id="{57E9F9F4-88EB-41E9-8B73-2AE5ECED5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455"/>
              <a:ext cx="4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4CF89E37-ED9C-43B4-BF99-39FA36491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68580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从而得特征值</a:t>
            </a: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0DD43960-C0E5-4701-B102-ABB3201FB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774701"/>
          <a:ext cx="3048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6" name="Equation" r:id="rId3" imgW="3047760" imgH="431640" progId="Equation.3">
                  <p:embed/>
                </p:oleObj>
              </mc:Choice>
              <mc:Fallback>
                <p:oleObj name="Equation" r:id="rId3" imgW="3047760" imgH="431640" progId="Equation.3">
                  <p:embed/>
                  <p:pic>
                    <p:nvPicPr>
                      <p:cNvPr id="63491" name="Object 3">
                        <a:extLst>
                          <a:ext uri="{FF2B5EF4-FFF2-40B4-BE49-F238E27FC236}">
                            <a16:creationId xmlns:a16="http://schemas.microsoft.com/office/drawing/2014/main" id="{0DD43960-C0E5-4701-B102-ABB3201FB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774701"/>
                        <a:ext cx="3048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7A530935-F1A5-4831-AD85-850DCBCEE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9514" y="1981200"/>
          <a:ext cx="60467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7" name="Equation" r:id="rId5" imgW="6045120" imgH="419040" progId="Equation.3">
                  <p:embed/>
                </p:oleObj>
              </mc:Choice>
              <mc:Fallback>
                <p:oleObj name="Equation" r:id="rId5" imgW="6045120" imgH="41904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7A530935-F1A5-4831-AD85-850DCBCEE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4" y="1981200"/>
                        <a:ext cx="60467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5">
            <a:extLst>
              <a:ext uri="{FF2B5EF4-FFF2-40B4-BE49-F238E27FC236}">
                <a16:creationId xmlns:a16="http://schemas.microsoft.com/office/drawing/2014/main" id="{97666E0C-D127-4A3A-9645-A39C70BF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311276"/>
            <a:ext cx="2506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．求特征向量</a:t>
            </a:r>
          </a:p>
        </p:txBody>
      </p:sp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229E086A-F702-4471-8F9D-5E24A7E80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2971801"/>
          <a:ext cx="71421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8" name="Equation" r:id="rId7" imgW="6972120" imgH="444240" progId="Equation.3">
                  <p:embed/>
                </p:oleObj>
              </mc:Choice>
              <mc:Fallback>
                <p:oleObj name="Equation" r:id="rId7" imgW="6972120" imgH="444240" progId="Equation.3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229E086A-F702-4471-8F9D-5E24A7E80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971801"/>
                        <a:ext cx="71421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5" name="Group 7">
            <a:extLst>
              <a:ext uri="{FF2B5EF4-FFF2-40B4-BE49-F238E27FC236}">
                <a16:creationId xmlns:a16="http://schemas.microsoft.com/office/drawing/2014/main" id="{FE493AAC-F4A5-460E-AE8A-F10EF09E50B9}"/>
              </a:ext>
            </a:extLst>
          </p:cNvPr>
          <p:cNvGrpSpPr>
            <a:grpSpLocks/>
          </p:cNvGrpSpPr>
          <p:nvPr/>
        </p:nvGrpSpPr>
        <p:grpSpPr bwMode="auto">
          <a:xfrm>
            <a:off x="3225800" y="3352801"/>
            <a:ext cx="4419600" cy="506413"/>
            <a:chOff x="1072" y="1968"/>
            <a:chExt cx="2784" cy="319"/>
          </a:xfrm>
        </p:grpSpPr>
        <p:graphicFrame>
          <p:nvGraphicFramePr>
            <p:cNvPr id="63496" name="Object 8">
              <a:extLst>
                <a:ext uri="{FF2B5EF4-FFF2-40B4-BE49-F238E27FC236}">
                  <a16:creationId xmlns:a16="http://schemas.microsoft.com/office/drawing/2014/main" id="{0EBEF39A-258A-4E26-A12F-C7FA0C5727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2" y="1968"/>
            <a:ext cx="13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9" name="Equation" r:id="rId9" imgW="2158920" imgH="495000" progId="Equation.3">
                    <p:embed/>
                  </p:oleObj>
                </mc:Choice>
                <mc:Fallback>
                  <p:oleObj name="Equation" r:id="rId9" imgW="2158920" imgH="495000" progId="Equation.3">
                    <p:embed/>
                    <p:pic>
                      <p:nvPicPr>
                        <p:cNvPr id="63496" name="Object 8">
                          <a:extLst>
                            <a:ext uri="{FF2B5EF4-FFF2-40B4-BE49-F238E27FC236}">
                              <a16:creationId xmlns:a16="http://schemas.microsoft.com/office/drawing/2014/main" id="{0EBEF39A-258A-4E26-A12F-C7FA0C5727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1968"/>
                          <a:ext cx="13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7" name="Object 9">
              <a:extLst>
                <a:ext uri="{FF2B5EF4-FFF2-40B4-BE49-F238E27FC236}">
                  <a16:creationId xmlns:a16="http://schemas.microsoft.com/office/drawing/2014/main" id="{41E21ACE-83EE-4519-8CD4-29FF4CC848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968"/>
            <a:ext cx="136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0" name="Equation" r:id="rId11" imgW="2158920" imgH="507960" progId="Equation.3">
                    <p:embed/>
                  </p:oleObj>
                </mc:Choice>
                <mc:Fallback>
                  <p:oleObj name="Equation" r:id="rId11" imgW="2158920" imgH="507960" progId="Equation.3">
                    <p:embed/>
                    <p:pic>
                      <p:nvPicPr>
                        <p:cNvPr id="63497" name="Object 9">
                          <a:extLst>
                            <a:ext uri="{FF2B5EF4-FFF2-40B4-BE49-F238E27FC236}">
                              <a16:creationId xmlns:a16="http://schemas.microsoft.com/office/drawing/2014/main" id="{41E21ACE-83EE-4519-8CD4-29FF4CC848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968"/>
                          <a:ext cx="136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B637F504-89C4-4E6A-BDDD-8D4356EEC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4016376"/>
            <a:ext cx="357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．将特征向量正交化</a:t>
            </a:r>
          </a:p>
        </p:txBody>
      </p:sp>
      <p:graphicFrame>
        <p:nvGraphicFramePr>
          <p:cNvPr id="63499" name="Object 11">
            <a:extLst>
              <a:ext uri="{FF2B5EF4-FFF2-40B4-BE49-F238E27FC236}">
                <a16:creationId xmlns:a16="http://schemas.microsoft.com/office/drawing/2014/main" id="{69926A31-7D1F-4606-8CD0-53CA293A2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724400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1" name="Equation" r:id="rId13" imgW="1854000" imgH="444240" progId="Equation.3">
                  <p:embed/>
                </p:oleObj>
              </mc:Choice>
              <mc:Fallback>
                <p:oleObj name="Equation" r:id="rId13" imgW="1854000" imgH="444240" progId="Equation.3">
                  <p:embed/>
                  <p:pic>
                    <p:nvPicPr>
                      <p:cNvPr id="63499" name="Object 11">
                        <a:extLst>
                          <a:ext uri="{FF2B5EF4-FFF2-40B4-BE49-F238E27FC236}">
                            <a16:creationId xmlns:a16="http://schemas.microsoft.com/office/drawing/2014/main" id="{69926A31-7D1F-4606-8CD0-53CA293A2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0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>
            <a:extLst>
              <a:ext uri="{FF2B5EF4-FFF2-40B4-BE49-F238E27FC236}">
                <a16:creationId xmlns:a16="http://schemas.microsoft.com/office/drawing/2014/main" id="{1D969B93-ED58-4516-A539-0966DD452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450" y="2425700"/>
          <a:ext cx="2171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2" name="Equation" r:id="rId15" imgW="2171520" imgH="520560" progId="Equation.3">
                  <p:embed/>
                </p:oleObj>
              </mc:Choice>
              <mc:Fallback>
                <p:oleObj name="Equation" r:id="rId15" imgW="2171520" imgH="520560" progId="Equation.3">
                  <p:embed/>
                  <p:pic>
                    <p:nvPicPr>
                      <p:cNvPr id="63500" name="Object 12">
                        <a:extLst>
                          <a:ext uri="{FF2B5EF4-FFF2-40B4-BE49-F238E27FC236}">
                            <a16:creationId xmlns:a16="http://schemas.microsoft.com/office/drawing/2014/main" id="{1D969B93-ED58-4516-A539-0966DD4522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425700"/>
                        <a:ext cx="2171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>
            <a:extLst>
              <a:ext uri="{FF2B5EF4-FFF2-40B4-BE49-F238E27FC236}">
                <a16:creationId xmlns:a16="http://schemas.microsoft.com/office/drawing/2014/main" id="{A25C72AF-E61F-41FD-8979-EC6013261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2450" y="4724400"/>
          <a:ext cx="123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3" name="Equation" r:id="rId17" imgW="1231560" imgH="419040" progId="Equation.3">
                  <p:embed/>
                </p:oleObj>
              </mc:Choice>
              <mc:Fallback>
                <p:oleObj name="Equation" r:id="rId17" imgW="1231560" imgH="419040" progId="Equation.3">
                  <p:embed/>
                  <p:pic>
                    <p:nvPicPr>
                      <p:cNvPr id="63501" name="Object 13">
                        <a:extLst>
                          <a:ext uri="{FF2B5EF4-FFF2-40B4-BE49-F238E27FC236}">
                            <a16:creationId xmlns:a16="http://schemas.microsoft.com/office/drawing/2014/main" id="{A25C72AF-E61F-41FD-8979-EC6013261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4724400"/>
                        <a:ext cx="123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>
            <a:extLst>
              <a:ext uri="{FF2B5EF4-FFF2-40B4-BE49-F238E27FC236}">
                <a16:creationId xmlns:a16="http://schemas.microsoft.com/office/drawing/2014/main" id="{1B010207-579F-4D8D-9EE2-2A2558710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7850" y="4476750"/>
          <a:ext cx="311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4" name="Equation" r:id="rId19" imgW="3111480" imgH="939600" progId="Equation.3">
                  <p:embed/>
                </p:oleObj>
              </mc:Choice>
              <mc:Fallback>
                <p:oleObj name="Equation" r:id="rId19" imgW="3111480" imgH="939600" progId="Equation.3">
                  <p:embed/>
                  <p:pic>
                    <p:nvPicPr>
                      <p:cNvPr id="63502" name="Object 14">
                        <a:extLst>
                          <a:ext uri="{FF2B5EF4-FFF2-40B4-BE49-F238E27FC236}">
                            <a16:creationId xmlns:a16="http://schemas.microsoft.com/office/drawing/2014/main" id="{1B010207-579F-4D8D-9EE2-2A2558710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4476750"/>
                        <a:ext cx="311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Rectangle 15">
            <a:extLst>
              <a:ext uri="{FF2B5EF4-FFF2-40B4-BE49-F238E27FC236}">
                <a16:creationId xmlns:a16="http://schemas.microsoft.com/office/drawing/2014/main" id="{D168C684-82E2-4801-B8AE-C3877E2D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520065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得正交向量组</a:t>
            </a:r>
          </a:p>
        </p:txBody>
      </p:sp>
      <p:graphicFrame>
        <p:nvGraphicFramePr>
          <p:cNvPr id="63504" name="Object 16">
            <a:extLst>
              <a:ext uri="{FF2B5EF4-FFF2-40B4-BE49-F238E27FC236}">
                <a16:creationId xmlns:a16="http://schemas.microsoft.com/office/drawing/2014/main" id="{1F360095-B15C-4721-8684-1DA071BA0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5791200"/>
          <a:ext cx="3048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5" name="Equation" r:id="rId21" imgW="3047760" imgH="495000" progId="Equation.3">
                  <p:embed/>
                </p:oleObj>
              </mc:Choice>
              <mc:Fallback>
                <p:oleObj name="Equation" r:id="rId21" imgW="3047760" imgH="495000" progId="Equation.3">
                  <p:embed/>
                  <p:pic>
                    <p:nvPicPr>
                      <p:cNvPr id="63504" name="Object 16">
                        <a:extLst>
                          <a:ext uri="{FF2B5EF4-FFF2-40B4-BE49-F238E27FC236}">
                            <a16:creationId xmlns:a16="http://schemas.microsoft.com/office/drawing/2014/main" id="{1F360095-B15C-4721-8684-1DA071BA0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791200"/>
                        <a:ext cx="3048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5" name="Group 17">
            <a:extLst>
              <a:ext uri="{FF2B5EF4-FFF2-40B4-BE49-F238E27FC236}">
                <a16:creationId xmlns:a16="http://schemas.microsoft.com/office/drawing/2014/main" id="{59657963-5F21-4C79-8581-9268B84F8F9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829300"/>
            <a:ext cx="4673600" cy="495300"/>
            <a:chOff x="1044" y="3216"/>
            <a:chExt cx="2944" cy="312"/>
          </a:xfrm>
        </p:grpSpPr>
        <p:graphicFrame>
          <p:nvGraphicFramePr>
            <p:cNvPr id="63506" name="Object 18">
              <a:extLst>
                <a:ext uri="{FF2B5EF4-FFF2-40B4-BE49-F238E27FC236}">
                  <a16:creationId xmlns:a16="http://schemas.microsoft.com/office/drawing/2014/main" id="{CC526498-7F81-4736-93A4-C2F27C4641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6" y="3216"/>
            <a:ext cx="1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6" name="Equation" r:id="rId23" imgW="2209680" imgH="495000" progId="Equation.3">
                    <p:embed/>
                  </p:oleObj>
                </mc:Choice>
                <mc:Fallback>
                  <p:oleObj name="Equation" r:id="rId23" imgW="2209680" imgH="495000" progId="Equation.3">
                    <p:embed/>
                    <p:pic>
                      <p:nvPicPr>
                        <p:cNvPr id="63506" name="Object 18">
                          <a:extLst>
                            <a:ext uri="{FF2B5EF4-FFF2-40B4-BE49-F238E27FC236}">
                              <a16:creationId xmlns:a16="http://schemas.microsoft.com/office/drawing/2014/main" id="{CC526498-7F81-4736-93A4-C2F27C4641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3216"/>
                          <a:ext cx="1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7" name="Object 19">
              <a:extLst>
                <a:ext uri="{FF2B5EF4-FFF2-40B4-BE49-F238E27FC236}">
                  <a16:creationId xmlns:a16="http://schemas.microsoft.com/office/drawing/2014/main" id="{D3924DCC-6DA5-49FF-8A95-FB6ED96506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4" y="3216"/>
            <a:ext cx="1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17" name="Equation" r:id="rId25" imgW="2209680" imgH="495000" progId="Equation.3">
                    <p:embed/>
                  </p:oleObj>
                </mc:Choice>
                <mc:Fallback>
                  <p:oleObj name="Equation" r:id="rId25" imgW="2209680" imgH="495000" progId="Equation.3">
                    <p:embed/>
                    <p:pic>
                      <p:nvPicPr>
                        <p:cNvPr id="63507" name="Object 19">
                          <a:extLst>
                            <a:ext uri="{FF2B5EF4-FFF2-40B4-BE49-F238E27FC236}">
                              <a16:creationId xmlns:a16="http://schemas.microsoft.com/office/drawing/2014/main" id="{D3924DCC-6DA5-49FF-8A95-FB6ED96506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3216"/>
                          <a:ext cx="1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  <p:bldP spid="63498" grpId="0" autoUpdateAnimBg="0"/>
      <p:bldP spid="6350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332DE6AC-D02E-4366-B36D-9E6DB5D9E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1447800"/>
          <a:ext cx="3949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6" name="Equation" r:id="rId3" imgW="3949560" imgH="952200" progId="Equation.3">
                  <p:embed/>
                </p:oleObj>
              </mc:Choice>
              <mc:Fallback>
                <p:oleObj name="Equation" r:id="rId3" imgW="3949560" imgH="952200" progId="Equation.3">
                  <p:embed/>
                  <p:pic>
                    <p:nvPicPr>
                      <p:cNvPr id="64514" name="Object 2">
                        <a:extLst>
                          <a:ext uri="{FF2B5EF4-FFF2-40B4-BE49-F238E27FC236}">
                            <a16:creationId xmlns:a16="http://schemas.microsoft.com/office/drawing/2014/main" id="{332DE6AC-D02E-4366-B36D-9E6DB5D9E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447800"/>
                        <a:ext cx="3949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6AFA87C4-5CA8-43BF-BAAD-5D892A4CF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3379788"/>
          <a:ext cx="381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7" name="Equation" r:id="rId5" imgW="380880" imgH="393480" progId="Equation.3">
                  <p:embed/>
                </p:oleObj>
              </mc:Choice>
              <mc:Fallback>
                <p:oleObj name="Equation" r:id="rId5" imgW="380880" imgH="393480" progId="Equation.3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6AFA87C4-5CA8-43BF-BAAD-5D892A4CF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379788"/>
                        <a:ext cx="381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CCF70812-1D17-45E9-AC76-1A6148765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2717800"/>
          <a:ext cx="23622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8" name="Equation" r:id="rId7" imgW="2361960" imgH="1587240" progId="Equation.3">
                  <p:embed/>
                </p:oleObj>
              </mc:Choice>
              <mc:Fallback>
                <p:oleObj name="Equation" r:id="rId7" imgW="2361960" imgH="1587240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CCF70812-1D17-45E9-AC76-1A6148765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717800"/>
                        <a:ext cx="23622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AE9E5FE0-AE1A-4A55-B3ED-A6BC57D4A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2774950"/>
          <a:ext cx="1803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9" name="Equation" r:id="rId9" imgW="1803240" imgH="1511280" progId="Equation.3">
                  <p:embed/>
                </p:oleObj>
              </mc:Choice>
              <mc:Fallback>
                <p:oleObj name="Equation" r:id="rId9" imgW="1803240" imgH="1511280" progId="Equation.3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AE9E5FE0-AE1A-4A55-B3ED-A6BC57D4A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774950"/>
                        <a:ext cx="1803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>
            <a:extLst>
              <a:ext uri="{FF2B5EF4-FFF2-40B4-BE49-F238E27FC236}">
                <a16:creationId xmlns:a16="http://schemas.microsoft.com/office/drawing/2014/main" id="{FA41450F-5875-4ABE-8859-74C545E5F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0300" y="2717800"/>
          <a:ext cx="24257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0" name="Equation" r:id="rId11" imgW="2425680" imgH="1587240" progId="Equation.3">
                  <p:embed/>
                </p:oleObj>
              </mc:Choice>
              <mc:Fallback>
                <p:oleObj name="Equation" r:id="rId11" imgW="2425680" imgH="1587240" progId="Equation.3">
                  <p:embed/>
                  <p:pic>
                    <p:nvPicPr>
                      <p:cNvPr id="64518" name="Object 6">
                        <a:extLst>
                          <a:ext uri="{FF2B5EF4-FFF2-40B4-BE49-F238E27FC236}">
                            <a16:creationId xmlns:a16="http://schemas.microsoft.com/office/drawing/2014/main" id="{FA41450F-5875-4ABE-8859-74C545E5F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717800"/>
                        <a:ext cx="24257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E6B94F0A-83CC-4C9D-89DC-BA9FEECA3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300" y="5038726"/>
          <a:ext cx="68707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1" name="Equation" r:id="rId13" imgW="6870600" imgH="1587240" progId="Equation.3">
                  <p:embed/>
                </p:oleObj>
              </mc:Choice>
              <mc:Fallback>
                <p:oleObj name="Equation" r:id="rId13" imgW="6870600" imgH="1587240" progId="Equation.3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E6B94F0A-83CC-4C9D-89DC-BA9FEECA3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5038726"/>
                        <a:ext cx="68707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0" name="Group 8">
            <a:extLst>
              <a:ext uri="{FF2B5EF4-FFF2-40B4-BE49-F238E27FC236}">
                <a16:creationId xmlns:a16="http://schemas.microsoft.com/office/drawing/2014/main" id="{2B40BB10-9FB3-4BEC-9BEE-E19A9982C2A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85801"/>
            <a:ext cx="6292850" cy="519113"/>
            <a:chOff x="1008" y="523"/>
            <a:chExt cx="3964" cy="327"/>
          </a:xfrm>
        </p:grpSpPr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CD458221-009D-4989-BD9A-3B5412F0F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3"/>
              <a:ext cx="38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kumimoji="1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．将正交向量组单位化，得正交矩阵</a:t>
              </a:r>
            </a:p>
          </p:txBody>
        </p:sp>
        <p:graphicFrame>
          <p:nvGraphicFramePr>
            <p:cNvPr id="64522" name="Object 10">
              <a:extLst>
                <a:ext uri="{FF2B5EF4-FFF2-40B4-BE49-F238E27FC236}">
                  <a16:creationId xmlns:a16="http://schemas.microsoft.com/office/drawing/2014/main" id="{6F5C4583-7775-4E0A-996D-4AFB38E77D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8" y="61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2" name="Equation" r:id="rId15" imgW="291960" imgH="291960" progId="Equation.3">
                    <p:embed/>
                  </p:oleObj>
                </mc:Choice>
                <mc:Fallback>
                  <p:oleObj name="Equation" r:id="rId15" imgW="291960" imgH="291960" progId="Equation.3">
                    <p:embed/>
                    <p:pic>
                      <p:nvPicPr>
                        <p:cNvPr id="64522" name="Object 10">
                          <a:extLst>
                            <a:ext uri="{FF2B5EF4-FFF2-40B4-BE49-F238E27FC236}">
                              <a16:creationId xmlns:a16="http://schemas.microsoft.com/office/drawing/2014/main" id="{6F5C4583-7775-4E0A-996D-4AFB38E77D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612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23" name="Group 11">
            <a:extLst>
              <a:ext uri="{FF2B5EF4-FFF2-40B4-BE49-F238E27FC236}">
                <a16:creationId xmlns:a16="http://schemas.microsoft.com/office/drawing/2014/main" id="{0F33E1B3-F6DB-4A7C-A5F6-59E33549227B}"/>
              </a:ext>
            </a:extLst>
          </p:cNvPr>
          <p:cNvGrpSpPr>
            <a:grpSpLocks/>
          </p:cNvGrpSpPr>
          <p:nvPr/>
        </p:nvGrpSpPr>
        <p:grpSpPr bwMode="auto">
          <a:xfrm>
            <a:off x="3454400" y="4419600"/>
            <a:ext cx="5156200" cy="463550"/>
            <a:chOff x="1072" y="2640"/>
            <a:chExt cx="3248" cy="292"/>
          </a:xfrm>
        </p:grpSpPr>
        <p:graphicFrame>
          <p:nvGraphicFramePr>
            <p:cNvPr id="64524" name="Object 12">
              <a:extLst>
                <a:ext uri="{FF2B5EF4-FFF2-40B4-BE49-F238E27FC236}">
                  <a16:creationId xmlns:a16="http://schemas.microsoft.com/office/drawing/2014/main" id="{145CA746-F492-458D-A716-B80A31304A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2" y="2665"/>
            <a:ext cx="56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3" name="Equation" r:id="rId17" imgW="888840" imgH="419040" progId="Equation.3">
                    <p:embed/>
                  </p:oleObj>
                </mc:Choice>
                <mc:Fallback>
                  <p:oleObj name="Equation" r:id="rId17" imgW="888840" imgH="419040" progId="Equation.3">
                    <p:embed/>
                    <p:pic>
                      <p:nvPicPr>
                        <p:cNvPr id="64524" name="Object 12">
                          <a:extLst>
                            <a:ext uri="{FF2B5EF4-FFF2-40B4-BE49-F238E27FC236}">
                              <a16:creationId xmlns:a16="http://schemas.microsoft.com/office/drawing/2014/main" id="{145CA746-F492-458D-A716-B80A31304A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2665"/>
                          <a:ext cx="56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5" name="Object 13">
              <a:extLst>
                <a:ext uri="{FF2B5EF4-FFF2-40B4-BE49-F238E27FC236}">
                  <a16:creationId xmlns:a16="http://schemas.microsoft.com/office/drawing/2014/main" id="{7D2182E6-A516-488D-B5B3-9575EA8FC1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640"/>
            <a:ext cx="67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4" name="Equation" r:id="rId19" imgW="1066680" imgH="419040" progId="Equation.3">
                    <p:embed/>
                  </p:oleObj>
                </mc:Choice>
                <mc:Fallback>
                  <p:oleObj name="Equation" r:id="rId19" imgW="1066680" imgH="419040" progId="Equation.3">
                    <p:embed/>
                    <p:pic>
                      <p:nvPicPr>
                        <p:cNvPr id="64525" name="Object 13">
                          <a:extLst>
                            <a:ext uri="{FF2B5EF4-FFF2-40B4-BE49-F238E27FC236}">
                              <a16:creationId xmlns:a16="http://schemas.microsoft.com/office/drawing/2014/main" id="{7D2182E6-A516-488D-B5B3-9575EA8FC1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40"/>
                          <a:ext cx="67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6" name="Object 14">
              <a:extLst>
                <a:ext uri="{FF2B5EF4-FFF2-40B4-BE49-F238E27FC236}">
                  <a16:creationId xmlns:a16="http://schemas.microsoft.com/office/drawing/2014/main" id="{85A8A59B-A7B6-44F5-A006-1C9172F9E8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661"/>
            <a:ext cx="67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5" name="Equation" r:id="rId21" imgW="1066680" imgH="431640" progId="Equation.3">
                    <p:embed/>
                  </p:oleObj>
                </mc:Choice>
                <mc:Fallback>
                  <p:oleObj name="Equation" r:id="rId21" imgW="1066680" imgH="431640" progId="Equation.3">
                    <p:embed/>
                    <p:pic>
                      <p:nvPicPr>
                        <p:cNvPr id="64526" name="Object 14">
                          <a:extLst>
                            <a:ext uri="{FF2B5EF4-FFF2-40B4-BE49-F238E27FC236}">
                              <a16:creationId xmlns:a16="http://schemas.microsoft.com/office/drawing/2014/main" id="{85A8A59B-A7B6-44F5-A006-1C9172F9E8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61"/>
                          <a:ext cx="67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27" name="Group 15">
            <a:extLst>
              <a:ext uri="{FF2B5EF4-FFF2-40B4-BE49-F238E27FC236}">
                <a16:creationId xmlns:a16="http://schemas.microsoft.com/office/drawing/2014/main" id="{C3E262A5-F482-4C07-BAE8-C51D6A5FE1F1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886200"/>
            <a:ext cx="4038600" cy="533400"/>
            <a:chOff x="1200" y="2304"/>
            <a:chExt cx="2544" cy="336"/>
          </a:xfrm>
        </p:grpSpPr>
        <p:sp>
          <p:nvSpPr>
            <p:cNvPr id="64528" name="Line 16">
              <a:extLst>
                <a:ext uri="{FF2B5EF4-FFF2-40B4-BE49-F238E27FC236}">
                  <a16:creationId xmlns:a16="http://schemas.microsoft.com/office/drawing/2014/main" id="{40C680F3-EECC-4F13-9AF5-1DDB5F0EE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304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17">
              <a:extLst>
                <a:ext uri="{FF2B5EF4-FFF2-40B4-BE49-F238E27FC236}">
                  <a16:creationId xmlns:a16="http://schemas.microsoft.com/office/drawing/2014/main" id="{00FF611A-CF4C-410E-971A-F63408BD0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304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Line 18">
              <a:extLst>
                <a:ext uri="{FF2B5EF4-FFF2-40B4-BE49-F238E27FC236}">
                  <a16:creationId xmlns:a16="http://schemas.microsoft.com/office/drawing/2014/main" id="{A73F1BA9-628B-426C-A546-75159B357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04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9551101B-5213-43A1-B457-3A35B14E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3375"/>
            <a:ext cx="3119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3333FF"/>
                </a:solidFill>
                <a:latin typeface="楷体_GB2312" pitchFamily="1" charset="-122"/>
              </a:rPr>
              <a:t>例</a:t>
            </a:r>
            <a:r>
              <a:rPr lang="zh-CN" altLang="en-US" sz="2800">
                <a:ea typeface="宋体" panose="02010600030101010101" pitchFamily="2" charset="-122"/>
              </a:rPr>
              <a:t>    </a:t>
            </a:r>
            <a:r>
              <a:rPr lang="zh-CN" altLang="en-US" sz="2800"/>
              <a:t>解线性方程组</a:t>
            </a: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9CDD9F1C-543E-4B3D-9623-23D67C3B2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052513"/>
          <a:ext cx="4610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r:id="rId3" imgW="4610417" imgH="2057717" progId="">
                  <p:embed/>
                </p:oleObj>
              </mc:Choice>
              <mc:Fallback>
                <p:oleObj r:id="rId3" imgW="4610417" imgH="2057717" progId="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9CDD9F1C-543E-4B3D-9623-23D67C3B2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52513"/>
                        <a:ext cx="4610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>
            <a:extLst>
              <a:ext uri="{FF2B5EF4-FFF2-40B4-BE49-F238E27FC236}">
                <a16:creationId xmlns:a16="http://schemas.microsoft.com/office/drawing/2014/main" id="{113FABCB-9C4C-403D-8A92-2EF78C383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84539"/>
            <a:ext cx="592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C3AE6879-F059-4999-94D8-E966AF0980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3357563"/>
          <a:ext cx="3886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r:id="rId5" imgW="4038917" imgH="2045017" progId="">
                  <p:embed/>
                </p:oleObj>
              </mc:Choice>
              <mc:Fallback>
                <p:oleObj r:id="rId5" imgW="4038917" imgH="2045017" progId="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C3AE6879-F059-4999-94D8-E966AF098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3357563"/>
                        <a:ext cx="3886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>
            <a:extLst>
              <a:ext uri="{FF2B5EF4-FFF2-40B4-BE49-F238E27FC236}">
                <a16:creationId xmlns:a16="http://schemas.microsoft.com/office/drawing/2014/main" id="{CADB964C-8CD4-4659-8967-3B87B58D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213101"/>
            <a:ext cx="2463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/>
              <a:t>对系数矩阵施</a:t>
            </a:r>
          </a:p>
          <a:p>
            <a:pPr eaLnBrk="1" hangingPunct="1"/>
            <a:r>
              <a:rPr lang="zh-CN" altLang="en-US" sz="2800"/>
              <a:t>行初等行变换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DF757325-D151-4C98-AF0A-DEA453D77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4026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于是所求正交变换为</a:t>
            </a:r>
          </a:p>
        </p:txBody>
      </p:sp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3DE1732E-402C-4511-B6F5-A4A310562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1368425"/>
          <a:ext cx="6388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2" name="Equation" r:id="rId3" imgW="6387840" imgH="1587240" progId="Equation.3">
                  <p:embed/>
                </p:oleObj>
              </mc:Choice>
              <mc:Fallback>
                <p:oleObj name="Equation" r:id="rId3" imgW="6387840" imgH="1587240" progId="Equation.3">
                  <p:embed/>
                  <p:pic>
                    <p:nvPicPr>
                      <p:cNvPr id="65539" name="Object 3">
                        <a:extLst>
                          <a:ext uri="{FF2B5EF4-FFF2-40B4-BE49-F238E27FC236}">
                            <a16:creationId xmlns:a16="http://schemas.microsoft.com/office/drawing/2014/main" id="{3DE1732E-402C-4511-B6F5-A4A310562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368425"/>
                        <a:ext cx="63881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DA2F6453-CD31-44C6-85D0-C39B583EB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187826"/>
          <a:ext cx="4572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3" name="Equation" r:id="rId5" imgW="4572000" imgH="482400" progId="Equation.3">
                  <p:embed/>
                </p:oleObj>
              </mc:Choice>
              <mc:Fallback>
                <p:oleObj name="Equation" r:id="rId5" imgW="4572000" imgH="482400" progId="Equation.3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DA2F6453-CD31-44C6-85D0-C39B583EB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87826"/>
                        <a:ext cx="4572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1" name="Group 5">
            <a:extLst>
              <a:ext uri="{FF2B5EF4-FFF2-40B4-BE49-F238E27FC236}">
                <a16:creationId xmlns:a16="http://schemas.microsoft.com/office/drawing/2014/main" id="{93140B78-A126-4586-B981-EEFFDB47B19D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502025"/>
            <a:ext cx="3657600" cy="457200"/>
            <a:chOff x="1872" y="2448"/>
            <a:chExt cx="2304" cy="288"/>
          </a:xfrm>
        </p:grpSpPr>
        <p:graphicFrame>
          <p:nvGraphicFramePr>
            <p:cNvPr id="65542" name="Object 6">
              <a:extLst>
                <a:ext uri="{FF2B5EF4-FFF2-40B4-BE49-F238E27FC236}">
                  <a16:creationId xmlns:a16="http://schemas.microsoft.com/office/drawing/2014/main" id="{6D35F798-92ED-44A4-AF9A-3F7C5F1BB9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473"/>
            <a:ext cx="56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4" name="Equation" r:id="rId7" imgW="888840" imgH="419040" progId="Equation.3">
                    <p:embed/>
                  </p:oleObj>
                </mc:Choice>
                <mc:Fallback>
                  <p:oleObj name="Equation" r:id="rId7" imgW="888840" imgH="419040" progId="Equation.3">
                    <p:embed/>
                    <p:pic>
                      <p:nvPicPr>
                        <p:cNvPr id="65542" name="Object 6">
                          <a:extLst>
                            <a:ext uri="{FF2B5EF4-FFF2-40B4-BE49-F238E27FC236}">
                              <a16:creationId xmlns:a16="http://schemas.microsoft.com/office/drawing/2014/main" id="{6D35F798-92ED-44A4-AF9A-3F7C5F1BB9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73"/>
                          <a:ext cx="56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3" name="Object 7">
              <a:extLst>
                <a:ext uri="{FF2B5EF4-FFF2-40B4-BE49-F238E27FC236}">
                  <a16:creationId xmlns:a16="http://schemas.microsoft.com/office/drawing/2014/main" id="{D17EA9F7-6E82-4276-8259-1390FFDFB2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448"/>
            <a:ext cx="67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5" name="Equation" r:id="rId9" imgW="1066680" imgH="419040" progId="Equation.3">
                    <p:embed/>
                  </p:oleObj>
                </mc:Choice>
                <mc:Fallback>
                  <p:oleObj name="Equation" r:id="rId9" imgW="1066680" imgH="419040" progId="Equation.3">
                    <p:embed/>
                    <p:pic>
                      <p:nvPicPr>
                        <p:cNvPr id="65543" name="Object 7">
                          <a:extLst>
                            <a:ext uri="{FF2B5EF4-FFF2-40B4-BE49-F238E27FC236}">
                              <a16:creationId xmlns:a16="http://schemas.microsoft.com/office/drawing/2014/main" id="{D17EA9F7-6E82-4276-8259-1390FFDFB2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48"/>
                          <a:ext cx="67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4" name="Object 8">
              <a:extLst>
                <a:ext uri="{FF2B5EF4-FFF2-40B4-BE49-F238E27FC236}">
                  <a16:creationId xmlns:a16="http://schemas.microsoft.com/office/drawing/2014/main" id="{E0A41596-6176-469F-8E54-110A9E1FB0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448"/>
            <a:ext cx="67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6" name="Equation" r:id="rId11" imgW="1066680" imgH="431640" progId="Equation.3">
                    <p:embed/>
                  </p:oleObj>
                </mc:Choice>
                <mc:Fallback>
                  <p:oleObj name="Equation" r:id="rId11" imgW="1066680" imgH="431640" progId="Equation.3">
                    <p:embed/>
                    <p:pic>
                      <p:nvPicPr>
                        <p:cNvPr id="65544" name="Object 8">
                          <a:extLst>
                            <a:ext uri="{FF2B5EF4-FFF2-40B4-BE49-F238E27FC236}">
                              <a16:creationId xmlns:a16="http://schemas.microsoft.com/office/drawing/2014/main" id="{E0A41596-6176-469F-8E54-110A9E1FB0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48"/>
                          <a:ext cx="67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45" name="Group 9">
            <a:extLst>
              <a:ext uri="{FF2B5EF4-FFF2-40B4-BE49-F238E27FC236}">
                <a16:creationId xmlns:a16="http://schemas.microsoft.com/office/drawing/2014/main" id="{38477E44-D4CB-4F68-8922-D41A9CE2BA3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962275"/>
            <a:ext cx="2438400" cy="539750"/>
            <a:chOff x="2112" y="2108"/>
            <a:chExt cx="1536" cy="340"/>
          </a:xfrm>
        </p:grpSpPr>
        <p:sp>
          <p:nvSpPr>
            <p:cNvPr id="65546" name="Line 10">
              <a:extLst>
                <a:ext uri="{FF2B5EF4-FFF2-40B4-BE49-F238E27FC236}">
                  <a16:creationId xmlns:a16="http://schemas.microsoft.com/office/drawing/2014/main" id="{AE060A14-5D48-45B6-9D8E-209DA0471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08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11">
              <a:extLst>
                <a:ext uri="{FF2B5EF4-FFF2-40B4-BE49-F238E27FC236}">
                  <a16:creationId xmlns:a16="http://schemas.microsoft.com/office/drawing/2014/main" id="{FBD16213-9534-4D97-84E7-0D2BC392A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12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12">
              <a:extLst>
                <a:ext uri="{FF2B5EF4-FFF2-40B4-BE49-F238E27FC236}">
                  <a16:creationId xmlns:a16="http://schemas.microsoft.com/office/drawing/2014/main" id="{F3B7170E-7969-4B14-8ABE-618F264DC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08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5549" name="Object 13">
            <a:extLst>
              <a:ext uri="{FF2B5EF4-FFF2-40B4-BE49-F238E27FC236}">
                <a16:creationId xmlns:a16="http://schemas.microsoft.com/office/drawing/2014/main" id="{52B0ACD2-0EBA-4CFE-891A-16AF2B8BF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736975"/>
          <a:ext cx="26162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" name="Equation" r:id="rId13" imgW="2616120" imgH="1511280" progId="Equation.3">
                  <p:embed/>
                </p:oleObj>
              </mc:Choice>
              <mc:Fallback>
                <p:oleObj name="Equation" r:id="rId13" imgW="2616120" imgH="1511280" progId="Equation.3">
                  <p:embed/>
                  <p:pic>
                    <p:nvPicPr>
                      <p:cNvPr id="65549" name="Object 13">
                        <a:extLst>
                          <a:ext uri="{FF2B5EF4-FFF2-40B4-BE49-F238E27FC236}">
                            <a16:creationId xmlns:a16="http://schemas.microsoft.com/office/drawing/2014/main" id="{52B0ACD2-0EBA-4CFE-891A-16AF2B8BF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736975"/>
                        <a:ext cx="26162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>
            <a:extLst>
              <a:ext uri="{FF2B5EF4-FFF2-40B4-BE49-F238E27FC236}">
                <a16:creationId xmlns:a16="http://schemas.microsoft.com/office/drawing/2014/main" id="{C15E93DF-BC07-4866-97A7-5C7FB933B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2317750"/>
            <a:ext cx="7772400" cy="935038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ea typeface="幼圆" panose="02010509060101010101" pitchFamily="49" charset="-122"/>
              </a:rPr>
              <a:t>八、二次型的正定性</a:t>
            </a:r>
          </a:p>
        </p:txBody>
      </p:sp>
    </p:spTree>
    <p:extLst>
      <p:ext uri="{BB962C8B-B14F-4D97-AF65-F5344CB8AC3E}">
        <p14:creationId xmlns:p14="http://schemas.microsoft.com/office/powerpoint/2010/main" val="1808986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429000" y="4537075"/>
          <a:ext cx="302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3" name="Equation" r:id="rId3" imgW="3022560" imgH="469800" progId="Equation.3">
                  <p:embed/>
                </p:oleObj>
              </mc:Choice>
              <mc:Fallback>
                <p:oleObj name="Equation" r:id="rId3" imgW="3022560" imgH="469800" progId="Equation.3">
                  <p:embed/>
                  <p:pic>
                    <p:nvPicPr>
                      <p:cNvPr id="2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37075"/>
                        <a:ext cx="302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629400" y="4495800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为正定二次型</a:t>
            </a: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3429000" y="5334000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4" name="Equation" r:id="rId5" imgW="2145960" imgH="469800" progId="Equation.3">
                  <p:embed/>
                </p:oleObj>
              </mc:Choice>
              <mc:Fallback>
                <p:oleObj name="Equation" r:id="rId5" imgW="2145960" imgH="469800" progId="Equation.3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34000"/>
                        <a:ext cx="214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6629400" y="5349875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为负定二次型</a:t>
            </a:r>
          </a:p>
        </p:txBody>
      </p:sp>
      <p:sp>
        <p:nvSpPr>
          <p:cNvPr id="2766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正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负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定二次型的概念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459039" y="1592264"/>
          <a:ext cx="7742237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5" name="Equation" r:id="rId7" imgW="7530840" imgH="2603160" progId="Equation.3">
                  <p:embed/>
                </p:oleObj>
              </mc:Choice>
              <mc:Fallback>
                <p:oleObj name="Equation" r:id="rId7" imgW="7530840" imgH="2603160" progId="Equation.3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9" y="1592264"/>
                        <a:ext cx="7742237" cy="25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2362201" y="443388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例如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utoUpdateAnimBg="0"/>
      <p:bldP spid="27659" grpId="0" autoUpdateAnimBg="0"/>
      <p:bldP spid="2768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362201" y="266700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448050" y="2768600"/>
          <a:ext cx="335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5" name="Equation" r:id="rId3" imgW="3136680" imgH="444240" progId="Equation.3">
                  <p:embed/>
                </p:oleObj>
              </mc:Choice>
              <mc:Fallback>
                <p:oleObj name="Equation" r:id="rId3" imgW="3136680" imgH="444240" progId="Equation.3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768600"/>
                        <a:ext cx="335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4495800" y="3086100"/>
          <a:ext cx="358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6" name="Equation" r:id="rId5" imgW="3581280" imgH="952200" progId="Equation.3">
                  <p:embed/>
                </p:oleObj>
              </mc:Choice>
              <mc:Fallback>
                <p:oleObj name="Equation" r:id="rId5" imgW="3581280" imgH="952200" progId="Equation.3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86100"/>
                        <a:ext cx="3581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048001" y="386397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充分性</a:t>
            </a: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3181350" y="4338638"/>
          <a:ext cx="3060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7" name="Equation" r:id="rId7" imgW="3060360" imgH="482400" progId="Equation.3">
                  <p:embed/>
                </p:oleObj>
              </mc:Choice>
              <mc:Fallback>
                <p:oleObj name="Equation" r:id="rId7" imgW="3060360" imgH="482400" progId="Equation.3">
                  <p:embed/>
                  <p:pic>
                    <p:nvPicPr>
                      <p:cNvPr id="39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338638"/>
                        <a:ext cx="3060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6337300" y="4370388"/>
          <a:ext cx="1689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8" name="Equation" r:id="rId9" imgW="1688760" imgH="431640" progId="Equation.3">
                  <p:embed/>
                </p:oleObj>
              </mc:Choice>
              <mc:Fallback>
                <p:oleObj name="Equation" r:id="rId9" imgW="1688760" imgH="431640" progId="Equation.3">
                  <p:embed/>
                  <p:pic>
                    <p:nvPicPr>
                      <p:cNvPr id="39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4370388"/>
                        <a:ext cx="1689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2457450" y="481965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9" name="Equation" r:id="rId11" imgW="2374560" imgH="469800" progId="Equation.3">
                  <p:embed/>
                </p:oleObj>
              </mc:Choice>
              <mc:Fallback>
                <p:oleObj name="Equation" r:id="rId11" imgW="2374560" imgH="469800" progId="Equation.3">
                  <p:embed/>
                  <p:pic>
                    <p:nvPicPr>
                      <p:cNvPr id="399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819650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2343150" y="541020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故</a:t>
            </a:r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3263900" y="5295900"/>
          <a:ext cx="2819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0" name="Equation" r:id="rId13" imgW="2819160" imgH="799920" progId="Equation.3">
                  <p:embed/>
                </p:oleObj>
              </mc:Choice>
              <mc:Fallback>
                <p:oleObj name="Equation" r:id="rId13" imgW="2819160" imgH="799920" progId="Equation.3">
                  <p:embed/>
                  <p:pic>
                    <p:nvPicPr>
                      <p:cNvPr id="39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295900"/>
                        <a:ext cx="2819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正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负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定二次型的判别</a:t>
            </a:r>
          </a:p>
        </p:txBody>
      </p:sp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2540000" y="1670050"/>
          <a:ext cx="7366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1" name="Equation" r:id="rId15" imgW="7365960" imgH="952200" progId="Equation.3">
                  <p:embed/>
                </p:oleObj>
              </mc:Choice>
              <mc:Fallback>
                <p:oleObj name="Equation" r:id="rId15" imgW="7365960" imgH="952200" progId="Equation.3">
                  <p:embed/>
                  <p:pic>
                    <p:nvPicPr>
                      <p:cNvPr id="399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670050"/>
                        <a:ext cx="7366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5" grpId="0" autoUpdateAnimBg="0"/>
      <p:bldP spid="3994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124201" y="830263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必要性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200400" y="1504950"/>
          <a:ext cx="2133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6" name="Equation" r:id="rId3" imgW="2145960" imgH="444240" progId="Equation.3">
                  <p:embed/>
                </p:oleObj>
              </mc:Choice>
              <mc:Fallback>
                <p:oleObj name="Equation" r:id="rId3" imgW="2145960" imgH="444240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04950"/>
                        <a:ext cx="2133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354638" y="1544638"/>
          <a:ext cx="46847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7" name="Equation" r:id="rId5" imgW="4457520" imgH="444240" progId="Equation.3">
                  <p:embed/>
                </p:oleObj>
              </mc:Choice>
              <mc:Fallback>
                <p:oleObj name="Equation" r:id="rId5" imgW="4457520" imgH="444240" progId="Equation.3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1544638"/>
                        <a:ext cx="46847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306888" y="2089150"/>
          <a:ext cx="24368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8" name="Equation" r:id="rId7" imgW="2463480" imgH="431640" progId="Equation.3">
                  <p:embed/>
                </p:oleObj>
              </mc:Choice>
              <mc:Fallback>
                <p:oleObj name="Equation" r:id="rId7" imgW="2463480" imgH="431640" progId="Equation.3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2089150"/>
                        <a:ext cx="24368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438400" y="2681288"/>
          <a:ext cx="1981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9" name="Equation" r:id="rId9" imgW="1981080" imgH="444240" progId="Equation.3">
                  <p:embed/>
                </p:oleObj>
              </mc:Choice>
              <mc:Fallback>
                <p:oleObj name="Equation" r:id="rId9" imgW="1981080" imgH="444240" progId="Equation.3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81288"/>
                        <a:ext cx="1981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514850" y="2667001"/>
          <a:ext cx="3390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0" name="Equation" r:id="rId11" imgW="3390840" imgH="431640" progId="Equation.3">
                  <p:embed/>
                </p:oleObj>
              </mc:Choice>
              <mc:Fallback>
                <p:oleObj name="Equation" r:id="rId11" imgW="3390840" imgH="431640" progId="Equation.3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667001"/>
                        <a:ext cx="3390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362200" y="328295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黑体" panose="02010609060101010101" pitchFamily="49" charset="-122"/>
              </a:rPr>
              <a:t>故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3194050" y="3379788"/>
          <a:ext cx="2616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1" name="Equation" r:id="rId13" imgW="2616120" imgH="431640" progId="Equation.3">
                  <p:embed/>
                </p:oleObj>
              </mc:Choice>
              <mc:Fallback>
                <p:oleObj name="Equation" r:id="rId13" imgW="2616120" imgH="431640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379788"/>
                        <a:ext cx="2616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4" name="Group 24"/>
          <p:cNvGrpSpPr>
            <a:grpSpLocks/>
          </p:cNvGrpSpPr>
          <p:nvPr/>
        </p:nvGrpSpPr>
        <p:grpSpPr bwMode="auto">
          <a:xfrm>
            <a:off x="2362200" y="4114806"/>
            <a:ext cx="6762751" cy="369888"/>
            <a:chOff x="528" y="2592"/>
            <a:chExt cx="4260" cy="233"/>
          </a:xfrm>
        </p:grpSpPr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528" y="2592"/>
              <a:ext cx="42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推论　对称矩阵  为正定的充分必要条件是： 的特征值全为正．</a:t>
              </a:r>
            </a:p>
          </p:txBody>
        </p:sp>
        <p:graphicFrame>
          <p:nvGraphicFramePr>
            <p:cNvPr id="4098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304551"/>
                </p:ext>
              </p:extLst>
            </p:nvPr>
          </p:nvGraphicFramePr>
          <p:xfrm>
            <a:off x="1562" y="2615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32" name="Equation" r:id="rId15" imgW="291960" imgH="304560" progId="Equation.3">
                    <p:embed/>
                  </p:oleObj>
                </mc:Choice>
                <mc:Fallback>
                  <p:oleObj name="Equation" r:id="rId15" imgW="291960" imgH="304560" progId="Equation.3">
                    <p:embed/>
                    <p:pic>
                      <p:nvPicPr>
                        <p:cNvPr id="4098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2615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2055148"/>
                </p:ext>
              </p:extLst>
            </p:nvPr>
          </p:nvGraphicFramePr>
          <p:xfrm>
            <a:off x="3327" y="260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33" name="Equation" r:id="rId17" imgW="291960" imgH="304560" progId="Equation.3">
                    <p:embed/>
                  </p:oleObj>
                </mc:Choice>
                <mc:Fallback>
                  <p:oleObj name="Equation" r:id="rId17" imgW="291960" imgH="304560" progId="Equation.3">
                    <p:embed/>
                    <p:pic>
                      <p:nvPicPr>
                        <p:cNvPr id="4098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" y="260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978150" y="2063750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2" name="Equation" r:id="rId3" imgW="1066680" imgH="419040" progId="Equation.3">
                  <p:embed/>
                </p:oleObj>
              </mc:Choice>
              <mc:Fallback>
                <p:oleObj name="Equation" r:id="rId3" imgW="1066680" imgH="41904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063750"/>
                        <a:ext cx="106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4273550" y="1828800"/>
          <a:ext cx="194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3" name="Equation" r:id="rId5" imgW="1942920" imgH="977760" progId="Equation.3">
                  <p:embed/>
                </p:oleObj>
              </mc:Choice>
              <mc:Fallback>
                <p:oleObj name="Equation" r:id="rId5" imgW="1942920" imgH="977760" progId="Equation.3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828800"/>
                        <a:ext cx="194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6413500" y="221615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4" name="Equation" r:id="rId7" imgW="457200" imgH="228600" progId="Equation.3">
                  <p:embed/>
                </p:oleObj>
              </mc:Choice>
              <mc:Fallback>
                <p:oleObj name="Equation" r:id="rId7" imgW="457200" imgH="228600" progId="Equation.3">
                  <p:embed/>
                  <p:pic>
                    <p:nvPicPr>
                      <p:cNvPr id="64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21615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7080250" y="1435100"/>
          <a:ext cx="2616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5" name="Equation" r:id="rId9" imgW="2616120" imgH="1536480" progId="Equation.3">
                  <p:embed/>
                </p:oleObj>
              </mc:Choice>
              <mc:Fallback>
                <p:oleObj name="Equation" r:id="rId9" imgW="2616120" imgH="1536480" progId="Equation.3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1435100"/>
                        <a:ext cx="2616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3111500" y="3746500"/>
          <a:ext cx="58054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6" name="Equation" r:id="rId11" imgW="5803560" imgH="1511280" progId="Equation.3">
                  <p:embed/>
                </p:oleObj>
              </mc:Choice>
              <mc:Fallback>
                <p:oleObj name="Equation" r:id="rId11" imgW="5803560" imgH="1511280" progId="Equation.3">
                  <p:embed/>
                  <p:pic>
                    <p:nvPicPr>
                      <p:cNvPr id="645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746500"/>
                        <a:ext cx="58054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2378076" y="5410200"/>
            <a:ext cx="3185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这个定理称为霍尔维茨定理．</a:t>
            </a:r>
          </a:p>
        </p:txBody>
      </p:sp>
      <p:grpSp>
        <p:nvGrpSpPr>
          <p:cNvPr id="64525" name="Group 13"/>
          <p:cNvGrpSpPr>
            <a:grpSpLocks/>
          </p:cNvGrpSpPr>
          <p:nvPr/>
        </p:nvGrpSpPr>
        <p:grpSpPr bwMode="auto">
          <a:xfrm>
            <a:off x="2438400" y="723902"/>
            <a:ext cx="6106031" cy="646113"/>
            <a:chOff x="576" y="456"/>
            <a:chExt cx="3771" cy="407"/>
          </a:xfrm>
        </p:grpSpPr>
        <p:sp>
          <p:nvSpPr>
            <p:cNvPr id="64514" name="Rectangle 2"/>
            <p:cNvSpPr>
              <a:spLocks noChangeArrowheads="1"/>
            </p:cNvSpPr>
            <p:nvPr/>
          </p:nvSpPr>
          <p:spPr bwMode="auto">
            <a:xfrm>
              <a:off x="576" y="456"/>
              <a:ext cx="377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3  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对称矩阵  为正定的充分必要条件是：各阶主子式为正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，即</a:t>
              </a:r>
            </a:p>
          </p:txBody>
        </p:sp>
        <p:graphicFrame>
          <p:nvGraphicFramePr>
            <p:cNvPr id="6452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3055976"/>
                </p:ext>
              </p:extLst>
            </p:nvPr>
          </p:nvGraphicFramePr>
          <p:xfrm>
            <a:off x="1690" y="46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17" name="Equation" r:id="rId13" imgW="291960" imgH="304560" progId="Equation.3">
                    <p:embed/>
                  </p:oleObj>
                </mc:Choice>
                <mc:Fallback>
                  <p:oleObj name="Equation" r:id="rId13" imgW="291960" imgH="304560" progId="Equation.3">
                    <p:embed/>
                    <p:pic>
                      <p:nvPicPr>
                        <p:cNvPr id="645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46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2400301" y="2909891"/>
            <a:ext cx="6232525" cy="646113"/>
            <a:chOff x="552" y="1833"/>
            <a:chExt cx="3926" cy="407"/>
          </a:xfrm>
        </p:grpSpPr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552" y="1833"/>
              <a:ext cx="39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对称矩阵  为负定的充分必要条件是：奇数阶主子式为负，而偶数阶主子式为正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，即</a:t>
              </a:r>
            </a:p>
          </p:txBody>
        </p:sp>
        <p:graphicFrame>
          <p:nvGraphicFramePr>
            <p:cNvPr id="6452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7569193"/>
                </p:ext>
              </p:extLst>
            </p:nvPr>
          </p:nvGraphicFramePr>
          <p:xfrm>
            <a:off x="1143" y="1849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18" name="Equation" r:id="rId15" imgW="291960" imgH="304560" progId="Equation.3">
                    <p:embed/>
                  </p:oleObj>
                </mc:Choice>
                <mc:Fallback>
                  <p:oleObj name="Equation" r:id="rId15" imgW="291960" imgH="304560" progId="Equation.3">
                    <p:embed/>
                    <p:pic>
                      <p:nvPicPr>
                        <p:cNvPr id="6452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1849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ChangeArrowheads="1"/>
          </p:cNvSpPr>
          <p:nvPr/>
        </p:nvSpPr>
        <p:spPr bwMode="auto">
          <a:xfrm>
            <a:off x="2362200" y="990600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正定矩阵具有以下一些简单性质</a:t>
            </a:r>
          </a:p>
        </p:txBody>
      </p:sp>
      <p:graphicFrame>
        <p:nvGraphicFramePr>
          <p:cNvPr id="65539" name="Object 1027"/>
          <p:cNvGraphicFramePr>
            <a:graphicFrameLocks noChangeAspect="1"/>
          </p:cNvGraphicFramePr>
          <p:nvPr/>
        </p:nvGraphicFramePr>
        <p:xfrm>
          <a:off x="2416176" y="2057400"/>
          <a:ext cx="7504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name="Equation" r:id="rId3" imgW="7365960" imgH="990360" progId="Equation.3">
                  <p:embed/>
                </p:oleObj>
              </mc:Choice>
              <mc:Fallback>
                <p:oleObj name="Equation" r:id="rId3" imgW="7365960" imgH="990360" progId="Equation.3">
                  <p:embed/>
                  <p:pic>
                    <p:nvPicPr>
                      <p:cNvPr id="6553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6" y="2057400"/>
                        <a:ext cx="75041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1028"/>
          <p:cNvGraphicFramePr>
            <a:graphicFrameLocks noChangeAspect="1"/>
          </p:cNvGraphicFramePr>
          <p:nvPr/>
        </p:nvGraphicFramePr>
        <p:xfrm>
          <a:off x="2424113" y="3581401"/>
          <a:ext cx="7543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7" name="Equation" r:id="rId5" imgW="7492680" imgH="927000" progId="Equation.3">
                  <p:embed/>
                </p:oleObj>
              </mc:Choice>
              <mc:Fallback>
                <p:oleObj name="Equation" r:id="rId5" imgW="7492680" imgH="927000" progId="Equation.3">
                  <p:embed/>
                  <p:pic>
                    <p:nvPicPr>
                      <p:cNvPr id="6554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581401"/>
                        <a:ext cx="75438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4">
            <a:extLst>
              <a:ext uri="{FF2B5EF4-FFF2-40B4-BE49-F238E27FC236}">
                <a16:creationId xmlns:a16="http://schemas.microsoft.com/office/drawing/2014/main" id="{40B5870E-1C4F-47BB-9282-0AB18009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73" y="207085"/>
            <a:ext cx="9153454" cy="1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59" name="Picture 5">
            <a:extLst>
              <a:ext uri="{FF2B5EF4-FFF2-40B4-BE49-F238E27FC236}">
                <a16:creationId xmlns:a16="http://schemas.microsoft.com/office/drawing/2014/main" id="{8F46E4CB-49C9-4681-8AAA-A3344F61C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07" y="2188484"/>
            <a:ext cx="8672068" cy="385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5">
            <a:extLst>
              <a:ext uri="{FF2B5EF4-FFF2-40B4-BE49-F238E27FC236}">
                <a16:creationId xmlns:a16="http://schemas.microsoft.com/office/drawing/2014/main" id="{785969E6-B98C-4FED-BA03-C8FB96E6F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03" y="144524"/>
            <a:ext cx="7734185" cy="96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3" name="Picture 6">
            <a:extLst>
              <a:ext uri="{FF2B5EF4-FFF2-40B4-BE49-F238E27FC236}">
                <a16:creationId xmlns:a16="http://schemas.microsoft.com/office/drawing/2014/main" id="{16F025AB-0503-4B46-9C2E-AABC48CD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00" y="912474"/>
            <a:ext cx="7734185" cy="240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4" name="Picture 7">
            <a:extLst>
              <a:ext uri="{FF2B5EF4-FFF2-40B4-BE49-F238E27FC236}">
                <a16:creationId xmlns:a16="http://schemas.microsoft.com/office/drawing/2014/main" id="{C4E061D5-FAE2-4A08-B77E-AE521476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81" y="3399951"/>
            <a:ext cx="7734183" cy="43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8">
            <a:extLst>
              <a:ext uri="{FF2B5EF4-FFF2-40B4-BE49-F238E27FC236}">
                <a16:creationId xmlns:a16="http://schemas.microsoft.com/office/drawing/2014/main" id="{593FDC9F-6181-4309-8CC6-62538153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60" y="3858385"/>
            <a:ext cx="7734185" cy="297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>
            <a:extLst>
              <a:ext uri="{FF2B5EF4-FFF2-40B4-BE49-F238E27FC236}">
                <a16:creationId xmlns:a16="http://schemas.microsoft.com/office/drawing/2014/main" id="{C15E93DF-BC07-4866-97A7-5C7FB933B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06600" y="2317750"/>
            <a:ext cx="7772400" cy="935038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ea typeface="幼圆" panose="02010509060101010101" pitchFamily="49" charset="-122"/>
              </a:rPr>
              <a:t>九、矩阵等价、相似及合同</a:t>
            </a:r>
          </a:p>
        </p:txBody>
      </p:sp>
    </p:spTree>
    <p:extLst>
      <p:ext uri="{BB962C8B-B14F-4D97-AF65-F5344CB8AC3E}">
        <p14:creationId xmlns:p14="http://schemas.microsoft.com/office/powerpoint/2010/main" val="97595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7D0FE89E-EA3B-4844-A5CA-0E6E8CA19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7414" y="285750"/>
          <a:ext cx="3336925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" r:id="rId3" imgW="1473517" imgH="914717" progId="">
                  <p:embed/>
                </p:oleObj>
              </mc:Choice>
              <mc:Fallback>
                <p:oleObj r:id="rId3" imgW="1473517" imgH="914717" progId="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7D0FE89E-EA3B-4844-A5CA-0E6E8CA19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4" y="285750"/>
                        <a:ext cx="3336925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1DC04ADA-F622-4339-816E-EA4326378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781300"/>
          <a:ext cx="435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" r:id="rId5" imgW="4356417" imgH="419417" progId="">
                  <p:embed/>
                </p:oleObj>
              </mc:Choice>
              <mc:Fallback>
                <p:oleObj r:id="rId5" imgW="4356417" imgH="419417" progId="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1DC04ADA-F622-4339-816E-EA4326378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81300"/>
                        <a:ext cx="435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>
            <a:extLst>
              <a:ext uri="{FF2B5EF4-FFF2-40B4-BE49-F238E27FC236}">
                <a16:creationId xmlns:a16="http://schemas.microsoft.com/office/drawing/2014/main" id="{CB0BA39C-065E-4CD4-B7DE-589352649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1" y="2708275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/>
              <a:t>即方程组有无穷多解，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AF2F38C5-9CF7-4FD4-B252-2569E086F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3357563"/>
            <a:ext cx="694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latin typeface="楷体_GB2312" pitchFamily="1" charset="-122"/>
              </a:rPr>
              <a:t>   </a:t>
            </a:r>
            <a:r>
              <a:rPr lang="zh-CN" altLang="en-US" sz="2800">
                <a:latin typeface="楷体_GB2312" pitchFamily="1" charset="-122"/>
              </a:rPr>
              <a:t>其基础解系中有三个线性无关的解向量</a:t>
            </a:r>
            <a:r>
              <a:rPr lang="en-US" altLang="zh-CN" sz="2800">
                <a:latin typeface="楷体_GB2312" pitchFamily="1" charset="-122"/>
              </a:rPr>
              <a:t>.</a:t>
            </a:r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D1DA4DF0-87C5-48CA-9497-4CFF3EA32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4286250"/>
          <a:ext cx="39084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" r:id="rId7" imgW="2018741" imgH="482708" progId="">
                  <p:embed/>
                </p:oleObj>
              </mc:Choice>
              <mc:Fallback>
                <p:oleObj r:id="rId7" imgW="2018741" imgH="482708" progId="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D1DA4DF0-87C5-48CA-9497-4CFF3EA32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4286250"/>
                        <a:ext cx="39084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D0C468E7-7E9C-49B5-A6E8-E94DDA546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25" y="357188"/>
          <a:ext cx="3386138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" r:id="rId9" imgW="1575117" imgH="914717" progId="">
                  <p:embed/>
                </p:oleObj>
              </mc:Choice>
              <mc:Fallback>
                <p:oleObj r:id="rId9" imgW="1575117" imgH="914717" progId="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D0C468E7-7E9C-49B5-A6E8-E94DDA546B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57188"/>
                        <a:ext cx="3386138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E1BD20D5-DDD4-464E-94E2-0E2776B07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4076701"/>
          <a:ext cx="9191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" r:id="rId11" imgW="622347" imgH="850848" progId="">
                  <p:embed/>
                </p:oleObj>
              </mc:Choice>
              <mc:Fallback>
                <p:oleObj r:id="rId11" imgW="622347" imgH="850848" progId="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:a16="http://schemas.microsoft.com/office/drawing/2014/main" id="{E1BD20D5-DDD4-464E-94E2-0E2776B07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076701"/>
                        <a:ext cx="91916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2FA15570-992C-4AF5-BFD4-CB9DB9C5C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078288"/>
          <a:ext cx="1016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" r:id="rId13" imgW="1016317" imgH="1511617" progId="">
                  <p:embed/>
                </p:oleObj>
              </mc:Choice>
              <mc:Fallback>
                <p:oleObj r:id="rId13" imgW="1016317" imgH="1511617" progId="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2FA15570-992C-4AF5-BFD4-CB9DB9C5C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78288"/>
                        <a:ext cx="1016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1851F94D-C3A5-43A3-BA7F-08BC5F079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078288"/>
          <a:ext cx="952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" r:id="rId15" imgW="952817" imgH="1511617" progId="">
                  <p:embed/>
                </p:oleObj>
              </mc:Choice>
              <mc:Fallback>
                <p:oleObj r:id="rId15" imgW="952817" imgH="1511617" progId="">
                  <p:embed/>
                  <p:pic>
                    <p:nvPicPr>
                      <p:cNvPr id="9226" name="Object 10">
                        <a:extLst>
                          <a:ext uri="{FF2B5EF4-FFF2-40B4-BE49-F238E27FC236}">
                            <a16:creationId xmlns:a16="http://schemas.microsoft.com/office/drawing/2014/main" id="{1851F94D-C3A5-43A3-BA7F-08BC5F079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078288"/>
                        <a:ext cx="952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370913CB-3C63-4E4F-A932-16B3046DB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078288"/>
          <a:ext cx="647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" r:id="rId17" imgW="648017" imgH="1511617" progId="">
                  <p:embed/>
                </p:oleObj>
              </mc:Choice>
              <mc:Fallback>
                <p:oleObj r:id="rId17" imgW="648017" imgH="1511617" progId="">
                  <p:embed/>
                  <p:pic>
                    <p:nvPicPr>
                      <p:cNvPr id="9227" name="Object 11">
                        <a:extLst>
                          <a:ext uri="{FF2B5EF4-FFF2-40B4-BE49-F238E27FC236}">
                            <a16:creationId xmlns:a16="http://schemas.microsoft.com/office/drawing/2014/main" id="{370913CB-3C63-4E4F-A932-16B3046DB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78288"/>
                        <a:ext cx="647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6CD682-2533-4EE2-BBD3-20CB57920935}"/>
              </a:ext>
            </a:extLst>
          </p:cNvPr>
          <p:cNvSpPr txBox="1"/>
          <p:nvPr/>
        </p:nvSpPr>
        <p:spPr>
          <a:xfrm>
            <a:off x="7816645" y="1693140"/>
            <a:ext cx="3903407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联系：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、矩阵等秩是相似、合同、等价的必要条件，相似、合同、等价是等秩的充分条件。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、矩阵等价是相似、合同的必要条件，相似、合同是等价的充分条件。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、矩阵相似、合同之间没有充要关系，存在相似但不合同的矩阵，也存在合同但不相似的矩阵。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zh-CN" altLang="en-US" sz="2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3E2A0C72-C61A-4BC2-8CF4-70E6FFDF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928"/>
            <a:ext cx="7433493" cy="573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60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F34931-1478-4E28-9789-F94D4A3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5" y="366251"/>
            <a:ext cx="11185690" cy="61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56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90870"/>
              </p:ext>
            </p:extLst>
          </p:nvPr>
        </p:nvGraphicFramePr>
        <p:xfrm>
          <a:off x="1774825" y="620714"/>
          <a:ext cx="74168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1" name="Document" r:id="rId3" imgW="3312247" imgH="241209" progId="Word.Document.8">
                  <p:embed/>
                </p:oleObj>
              </mc:Choice>
              <mc:Fallback>
                <p:oleObj name="Document" r:id="rId3" imgW="3312247" imgH="241209" progId="Word.Document.8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620714"/>
                        <a:ext cx="74168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2566989" y="1341438"/>
          <a:ext cx="75088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2" name="Equation" r:id="rId5" imgW="4533900" imgH="711200" progId="Equation.DSMT4">
                  <p:embed/>
                </p:oleObj>
              </mc:Choice>
              <mc:Fallback>
                <p:oleObj name="Equation" r:id="rId5" imgW="4533900" imgH="71120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1341438"/>
                        <a:ext cx="750887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774825" y="3302001"/>
          <a:ext cx="74168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文档" r:id="rId7" imgW="3311219" imgH="711026" progId="Word.Document.8">
                  <p:embed/>
                </p:oleObj>
              </mc:Choice>
              <mc:Fallback>
                <p:oleObj name="文档" r:id="rId7" imgW="3311219" imgH="711026" progId="Word.Document.8">
                  <p:embed/>
                  <p:pic>
                    <p:nvPicPr>
                      <p:cNvPr id="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302001"/>
                        <a:ext cx="741680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424113" y="5241926"/>
          <a:ext cx="7416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4" name="文档" r:id="rId9" imgW="3311219" imgH="177846" progId="Word.Document.8">
                  <p:embed/>
                </p:oleObj>
              </mc:Choice>
              <mc:Fallback>
                <p:oleObj name="文档" r:id="rId9" imgW="3311219" imgH="177846" progId="Word.Document.8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241926"/>
                        <a:ext cx="7416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B7DE85AF-82EB-42C2-9D90-6CBCC8CB5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30168"/>
              </p:ext>
            </p:extLst>
          </p:nvPr>
        </p:nvGraphicFramePr>
        <p:xfrm>
          <a:off x="1774825" y="5828505"/>
          <a:ext cx="79295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5" name="Document" r:id="rId11" imgW="3312247" imgH="345972" progId="Word.Document.8">
                  <p:embed/>
                </p:oleObj>
              </mc:Choice>
              <mc:Fallback>
                <p:oleObj name="Document" r:id="rId11" imgW="3312247" imgH="345972" progId="Word.Document.8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828505"/>
                        <a:ext cx="7929562" cy="8175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8105A49-4A22-4500-82BE-D7C4695FD3D5}"/>
              </a:ext>
            </a:extLst>
          </p:cNvPr>
          <p:cNvSpPr/>
          <p:nvPr/>
        </p:nvSpPr>
        <p:spPr>
          <a:xfrm>
            <a:off x="1995948" y="5828504"/>
            <a:ext cx="1740310" cy="408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7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713F0DC-55F6-4B79-8433-B1560634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6" y="1484313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/>
              <a:t>所以原方程组的一个基础解系为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734ACC4B-71C3-46BA-B115-7652B0DD8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2133600"/>
          <a:ext cx="1968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" r:id="rId3" imgW="1968817" imgH="2578417" progId="">
                  <p:embed/>
                </p:oleObj>
              </mc:Choice>
              <mc:Fallback>
                <p:oleObj r:id="rId3" imgW="1968817" imgH="2578417" progId="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734ACC4B-71C3-46BA-B115-7652B0DD8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133600"/>
                        <a:ext cx="1968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>
            <a:extLst>
              <a:ext uri="{FF2B5EF4-FFF2-40B4-BE49-F238E27FC236}">
                <a16:creationId xmlns:a16="http://schemas.microsoft.com/office/drawing/2014/main" id="{7A9EAB4D-757E-4A80-8A2A-B27C22A21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4797425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/>
              <a:t>故原方程组的通解为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1942A4C6-D0EB-4596-B682-EC75C73A0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4868863"/>
          <a:ext cx="3289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" r:id="rId5" imgW="3289617" imgH="432117" progId="">
                  <p:embed/>
                </p:oleObj>
              </mc:Choice>
              <mc:Fallback>
                <p:oleObj r:id="rId5" imgW="3289617" imgH="432117" progId="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1942A4C6-D0EB-4596-B682-EC75C73A0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4868863"/>
                        <a:ext cx="3289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485C7490-0AC8-4AC9-836B-510748136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5491164"/>
          <a:ext cx="3887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" r:id="rId7" imgW="2019617" imgH="267017" progId="">
                  <p:embed/>
                </p:oleObj>
              </mc:Choice>
              <mc:Fallback>
                <p:oleObj r:id="rId7" imgW="2019617" imgH="267017" progId="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485C7490-0AC8-4AC9-836B-510748136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5491164"/>
                        <a:ext cx="38877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9A42737E-099B-45DA-8230-441A317EA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404814"/>
          <a:ext cx="3021012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" r:id="rId9" imgW="1676717" imgH="571817" progId="">
                  <p:embed/>
                </p:oleObj>
              </mc:Choice>
              <mc:Fallback>
                <p:oleObj r:id="rId9" imgW="1676717" imgH="571817" progId="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9A42737E-099B-45DA-8230-441A317EA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04814"/>
                        <a:ext cx="3021012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EC455DED-446B-49C7-99A3-844DEF1A4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8938" y="404813"/>
          <a:ext cx="64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" r:id="rId11" imgW="648017" imgH="978217" progId="">
                  <p:embed/>
                </p:oleObj>
              </mc:Choice>
              <mc:Fallback>
                <p:oleObj r:id="rId11" imgW="648017" imgH="978217" progId="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EC455DED-446B-49C7-99A3-844DEF1A4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404813"/>
                        <a:ext cx="64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91B2E751-98B8-475E-A4F0-69EDE0648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404813"/>
          <a:ext cx="93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" r:id="rId13" imgW="940117" imgH="978217" progId="">
                  <p:embed/>
                </p:oleObj>
              </mc:Choice>
              <mc:Fallback>
                <p:oleObj r:id="rId13" imgW="940117" imgH="978217" progId="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91B2E751-98B8-475E-A4F0-69EDE0648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404813"/>
                        <a:ext cx="939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842D2C3C-FEEC-4BAD-AF19-2D9E464C5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2133600"/>
          <a:ext cx="19939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" r:id="rId15" imgW="1994217" imgH="2578417" progId="">
                  <p:embed/>
                </p:oleObj>
              </mc:Choice>
              <mc:Fallback>
                <p:oleObj r:id="rId15" imgW="1994217" imgH="2578417" progId="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842D2C3C-FEEC-4BAD-AF19-2D9E464C5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2133600"/>
                        <a:ext cx="19939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834119CE-7AFA-441B-83FD-D1BBEBC84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9750" y="2133600"/>
          <a:ext cx="133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" r:id="rId17" imgW="1333817" imgH="2578417" progId="">
                  <p:embed/>
                </p:oleObj>
              </mc:Choice>
              <mc:Fallback>
                <p:oleObj r:id="rId17" imgW="1333817" imgH="2578417" progId="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834119CE-7AFA-441B-83FD-D1BBEBC84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2133600"/>
                        <a:ext cx="133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D6AC44C6-D41C-4BAB-85C0-89F733E74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0938" y="5157789"/>
          <a:ext cx="49133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" r:id="rId3" imgW="5458320" imgH="635040" progId="">
                  <p:embed/>
                </p:oleObj>
              </mc:Choice>
              <mc:Fallback>
                <p:oleObj r:id="rId3" imgW="5458320" imgH="635040" progId="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id="{D6AC44C6-D41C-4BAB-85C0-89F733E74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5157789"/>
                        <a:ext cx="49133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4">
            <a:extLst>
              <a:ext uri="{FF2B5EF4-FFF2-40B4-BE49-F238E27FC236}">
                <a16:creationId xmlns:a16="http://schemas.microsoft.com/office/drawing/2014/main" id="{1E8A431A-6DB0-4ACD-BA79-44F6451A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476750"/>
            <a:ext cx="6947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/>
              <a:t>从而，</a:t>
            </a:r>
            <a:r>
              <a:rPr lang="zh-CN" altLang="en-US" sz="2800">
                <a:latin typeface="楷体_GB2312" pitchFamily="1" charset="-122"/>
              </a:rPr>
              <a:t>非齐次线性方程组</a:t>
            </a:r>
            <a:r>
              <a:rPr lang="en-US" altLang="zh-CN" sz="2800">
                <a:latin typeface="楷体_GB2312" pitchFamily="1" charset="-122"/>
              </a:rPr>
              <a:t>Ax=b</a:t>
            </a:r>
            <a:r>
              <a:rPr lang="zh-CN" altLang="en-US" sz="2800">
                <a:latin typeface="楷体_GB2312" pitchFamily="1" charset="-122"/>
              </a:rPr>
              <a:t>的一般解为</a:t>
            </a:r>
            <a:endParaRPr lang="en-US" altLang="zh-CN" sz="2800">
              <a:latin typeface="楷体_GB2312" pitchFamily="1" charset="-122"/>
            </a:endParaRP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C579D8FF-CDD1-4CA6-952D-B460C4A6F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5439" y="3905251"/>
          <a:ext cx="32781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" r:id="rId5" imgW="1346517" imgH="228917" progId="">
                  <p:embed/>
                </p:oleObj>
              </mc:Choice>
              <mc:Fallback>
                <p:oleObj r:id="rId5" imgW="1346517" imgH="228917" progId="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C579D8FF-CDD1-4CA6-952D-B460C4A6F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9" y="3905251"/>
                        <a:ext cx="32781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7">
            <a:extLst>
              <a:ext uri="{FF2B5EF4-FFF2-40B4-BE49-F238E27FC236}">
                <a16:creationId xmlns:a16="http://schemas.microsoft.com/office/drawing/2014/main" id="{F35BDAA2-2038-47E3-AD88-D63E4DCB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139701"/>
            <a:ext cx="6489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000FF"/>
                </a:solidFill>
                <a:ea typeface="楷体_GB2312" pitchFamily="1" charset="-122"/>
              </a:rPr>
              <a:t>非齐次线性方程组解的结构 </a:t>
            </a: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6E304FFF-DD85-4AC0-B12E-111E7244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836614"/>
            <a:ext cx="6861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1" charset="-122"/>
              </a:rPr>
              <a:t>设非齐次线性方程组</a:t>
            </a:r>
            <a:r>
              <a:rPr lang="en-US" altLang="zh-CN" i="1">
                <a:cs typeface="Times New Roman" panose="02020603050405020304" pitchFamily="18" charset="0"/>
              </a:rPr>
              <a:t>Ax</a:t>
            </a:r>
            <a:r>
              <a:rPr lang="en-US" altLang="zh-CN">
                <a:latin typeface="楷体_GB2312" pitchFamily="1" charset="-122"/>
              </a:rPr>
              <a:t>=b</a:t>
            </a:r>
            <a:r>
              <a:rPr lang="zh-CN" altLang="en-US">
                <a:latin typeface="楷体_GB2312" pitchFamily="1" charset="-122"/>
              </a:rPr>
              <a:t>有解，则它的一般解为</a:t>
            </a:r>
          </a:p>
        </p:txBody>
      </p:sp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506B9625-9583-4BE0-BD67-C62E28D65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1" y="1412876"/>
          <a:ext cx="15478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" r:id="rId7" imgW="635042" imgH="241512" progId="">
                  <p:embed/>
                </p:oleObj>
              </mc:Choice>
              <mc:Fallback>
                <p:oleObj r:id="rId7" imgW="635042" imgH="241512" progId="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506B9625-9583-4BE0-BD67-C62E28D65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1412876"/>
                        <a:ext cx="15478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矩形 5">
            <a:extLst>
              <a:ext uri="{FF2B5EF4-FFF2-40B4-BE49-F238E27FC236}">
                <a16:creationId xmlns:a16="http://schemas.microsoft.com/office/drawing/2014/main" id="{F06847B5-E18C-47CE-BC8B-4B891F6F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2060575"/>
            <a:ext cx="7786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1" charset="-122"/>
              </a:rPr>
              <a:t>其中</a:t>
            </a:r>
            <a:r>
              <a:rPr lang="el-GR" altLang="en-US" i="1" dirty="0">
                <a:cs typeface="Times New Roman" panose="02020603050405020304" pitchFamily="18" charset="0"/>
              </a:rPr>
              <a:t>η</a:t>
            </a:r>
            <a:r>
              <a:rPr lang="en-US" altLang="zh-CN" i="1" dirty="0">
                <a:cs typeface="Times New Roman" panose="02020603050405020304" pitchFamily="18" charset="0"/>
              </a:rPr>
              <a:t>*</a:t>
            </a:r>
            <a:r>
              <a:rPr lang="zh-CN" altLang="en-US" dirty="0"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cs typeface="Times New Roman" panose="02020603050405020304" pitchFamily="18" charset="0"/>
              </a:rPr>
              <a:t>Ax= b </a:t>
            </a:r>
            <a:r>
              <a:rPr lang="zh-CN" altLang="en-US" dirty="0">
                <a:cs typeface="Times New Roman" panose="02020603050405020304" pitchFamily="18" charset="0"/>
              </a:rPr>
              <a:t>的一个特解，</a:t>
            </a:r>
            <a:r>
              <a:rPr lang="el-GR" altLang="en-US" i="1" dirty="0">
                <a:cs typeface="Times New Roman" panose="02020603050405020304" pitchFamily="18" charset="0"/>
              </a:rPr>
              <a:t>ξ</a:t>
            </a:r>
            <a:r>
              <a:rPr lang="en-US" altLang="zh-CN" i="1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是对应的齐次线性方程组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cs typeface="Times New Roman" panose="02020603050405020304" pitchFamily="18" charset="0"/>
              </a:rPr>
              <a:t>Ax=</a:t>
            </a:r>
            <a:r>
              <a:rPr lang="en-US" altLang="zh-CN" dirty="0"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cs typeface="Times New Roman" panose="02020603050405020304" pitchFamily="18" charset="0"/>
              </a:rPr>
              <a:t>的一般解。</a:t>
            </a:r>
            <a:endParaRPr lang="zh-CN" altLang="en-US" i="1" dirty="0">
              <a:cs typeface="Times New Roman" panose="02020603050405020304" pitchFamily="18" charset="0"/>
            </a:endParaRPr>
          </a:p>
        </p:txBody>
      </p:sp>
      <p:sp>
        <p:nvSpPr>
          <p:cNvPr id="11273" name="矩形 6">
            <a:extLst>
              <a:ext uri="{FF2B5EF4-FFF2-40B4-BE49-F238E27FC236}">
                <a16:creationId xmlns:a16="http://schemas.microsoft.com/office/drawing/2014/main" id="{9ADF04E1-D57F-4C32-8814-7936AA215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9" y="2924176"/>
            <a:ext cx="8943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1" charset="-122"/>
              </a:rPr>
              <a:t>设 </a:t>
            </a:r>
            <a:r>
              <a:rPr lang="en-US" altLang="zh-CN">
                <a:latin typeface="楷体_GB2312" pitchFamily="1" charset="-122"/>
              </a:rPr>
              <a:t>r(A)=r</a:t>
            </a:r>
            <a:r>
              <a:rPr lang="zh-CN" altLang="en-US">
                <a:latin typeface="楷体_GB2312" pitchFamily="1" charset="-122"/>
              </a:rPr>
              <a:t>，齐次线性方程组</a:t>
            </a:r>
            <a:r>
              <a:rPr lang="en-US" altLang="zh-CN" i="1">
                <a:cs typeface="Times New Roman" panose="02020603050405020304" pitchFamily="18" charset="0"/>
              </a:rPr>
              <a:t>Ax</a:t>
            </a:r>
            <a:r>
              <a:rPr lang="en-US" altLang="zh-CN" i="1">
                <a:latin typeface="楷体_GB2312" pitchFamily="1" charset="-122"/>
              </a:rPr>
              <a:t>=</a:t>
            </a:r>
            <a:r>
              <a:rPr lang="en-US" altLang="zh-CN">
                <a:latin typeface="楷体_GB2312" pitchFamily="1" charset="-122"/>
              </a:rPr>
              <a:t>0</a:t>
            </a:r>
            <a:r>
              <a:rPr lang="zh-CN" altLang="en-US">
                <a:latin typeface="楷体_GB2312" pitchFamily="1" charset="-122"/>
              </a:rPr>
              <a:t>的基础解系为</a:t>
            </a:r>
            <a:r>
              <a:rPr lang="en-US" altLang="zh-CN">
                <a:latin typeface="楷体_GB2312" pitchFamily="1" charset="-122"/>
              </a:rPr>
              <a:t>{</a:t>
            </a:r>
            <a:r>
              <a:rPr lang="el-GR" altLang="en-US" i="1">
                <a:cs typeface="Times New Roman" panose="02020603050405020304" pitchFamily="18" charset="0"/>
              </a:rPr>
              <a:t>ξ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l-GR" altLang="en-US" i="1">
                <a:cs typeface="Times New Roman" panose="02020603050405020304" pitchFamily="18" charset="0"/>
              </a:rPr>
              <a:t>ξ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l-GR" altLang="en-US">
                <a:cs typeface="Times New Roman" panose="02020603050405020304" pitchFamily="18" charset="0"/>
              </a:rPr>
              <a:t>…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l-GR" altLang="en-US" i="1">
                <a:cs typeface="Times New Roman" panose="02020603050405020304" pitchFamily="18" charset="0"/>
              </a:rPr>
              <a:t>ξ</a:t>
            </a:r>
            <a:r>
              <a:rPr lang="en-US" altLang="zh-CN" baseline="-25000">
                <a:cs typeface="Times New Roman" panose="02020603050405020304" pitchFamily="18" charset="0"/>
              </a:rPr>
              <a:t>n-r</a:t>
            </a:r>
            <a:r>
              <a:rPr lang="en-US" altLang="zh-CN">
                <a:latin typeface="楷体_GB2312" pitchFamily="1" charset="-122"/>
              </a:rPr>
              <a:t>}</a:t>
            </a:r>
            <a:r>
              <a:rPr lang="zh-CN" altLang="en-US">
                <a:latin typeface="楷体_GB2312" pitchFamily="1" charset="-122"/>
              </a:rPr>
              <a:t>，则</a:t>
            </a:r>
            <a:endParaRPr lang="zh-CN" altLang="en-US"/>
          </a:p>
        </p:txBody>
      </p:sp>
      <p:sp>
        <p:nvSpPr>
          <p:cNvPr id="11274" name="矩形 7">
            <a:extLst>
              <a:ext uri="{FF2B5EF4-FFF2-40B4-BE49-F238E27FC236}">
                <a16:creationId xmlns:a16="http://schemas.microsoft.com/office/drawing/2014/main" id="{F1E8214C-DA30-4024-A213-A3F29B4F2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3429001"/>
            <a:ext cx="2109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cs typeface="Times New Roman" panose="02020603050405020304" pitchFamily="18" charset="0"/>
              </a:rPr>
              <a:t>Ax</a:t>
            </a:r>
            <a:r>
              <a:rPr lang="en-US" altLang="zh-CN">
                <a:cs typeface="Times New Roman" panose="02020603050405020304" pitchFamily="18" charset="0"/>
              </a:rPr>
              <a:t>=0</a:t>
            </a:r>
            <a:r>
              <a:rPr lang="zh-CN" altLang="en-US">
                <a:cs typeface="Times New Roman" panose="02020603050405020304" pitchFamily="18" charset="0"/>
              </a:rPr>
              <a:t>的通解为</a:t>
            </a:r>
            <a:endParaRPr lang="zh-CN" altLang="en-US"/>
          </a:p>
        </p:txBody>
      </p:sp>
      <p:sp>
        <p:nvSpPr>
          <p:cNvPr id="11275" name="矩形 8">
            <a:extLst>
              <a:ext uri="{FF2B5EF4-FFF2-40B4-BE49-F238E27FC236}">
                <a16:creationId xmlns:a16="http://schemas.microsoft.com/office/drawing/2014/main" id="{037750CD-5FD0-43F3-9E19-512E6CA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4" y="5876926"/>
            <a:ext cx="426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cs typeface="Times New Roman" panose="02020603050405020304" pitchFamily="18" charset="0"/>
              </a:rPr>
              <a:t>其中 </a:t>
            </a:r>
            <a:r>
              <a:rPr lang="en-US" altLang="zh-CN" i="1">
                <a:cs typeface="Times New Roman" panose="02020603050405020304" pitchFamily="18" charset="0"/>
              </a:rPr>
              <a:t>k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>
                <a:cs typeface="Times New Roman" panose="02020603050405020304" pitchFamily="18" charset="0"/>
              </a:rPr>
              <a:t>k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l-GR" altLang="en-US">
                <a:cs typeface="Times New Roman" panose="02020603050405020304" pitchFamily="18" charset="0"/>
              </a:rPr>
              <a:t>…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>
                <a:cs typeface="Times New Roman" panose="02020603050405020304" pitchFamily="18" charset="0"/>
              </a:rPr>
              <a:t>k</a:t>
            </a:r>
            <a:r>
              <a:rPr lang="en-US" altLang="zh-CN" baseline="-25000">
                <a:cs typeface="Times New Roman" panose="02020603050405020304" pitchFamily="18" charset="0"/>
              </a:rPr>
              <a:t>n-r </a:t>
            </a:r>
            <a:r>
              <a:rPr lang="zh-CN" altLang="en-US">
                <a:cs typeface="Times New Roman" panose="02020603050405020304" pitchFamily="18" charset="0"/>
              </a:rPr>
              <a:t>为任意实数。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>
            <a:extLst>
              <a:ext uri="{FF2B5EF4-FFF2-40B4-BE49-F238E27FC236}">
                <a16:creationId xmlns:a16="http://schemas.microsoft.com/office/drawing/2014/main" id="{B21AFB8C-402C-4412-A013-97D741B0D5BD}"/>
              </a:ext>
            </a:extLst>
          </p:cNvPr>
          <p:cNvGrpSpPr>
            <a:grpSpLocks/>
          </p:cNvGrpSpPr>
          <p:nvPr/>
        </p:nvGrpSpPr>
        <p:grpSpPr bwMode="auto">
          <a:xfrm>
            <a:off x="2260600" y="838200"/>
            <a:ext cx="7112000" cy="1511300"/>
            <a:chOff x="0" y="0"/>
            <a:chExt cx="4480" cy="952"/>
          </a:xfrm>
        </p:grpSpPr>
        <p:sp>
          <p:nvSpPr>
            <p:cNvPr id="12291" name="Rectangle 3">
              <a:extLst>
                <a:ext uri="{FF2B5EF4-FFF2-40B4-BE49-F238E27FC236}">
                  <a16:creationId xmlns:a16="http://schemas.microsoft.com/office/drawing/2014/main" id="{1E217438-89D2-4953-A9E8-33CC2937A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7"/>
              <a:ext cx="15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dirty="0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sz="2800" dirty="0"/>
                <a:t>求解方程组</a:t>
              </a:r>
            </a:p>
          </p:txBody>
        </p:sp>
        <p:graphicFrame>
          <p:nvGraphicFramePr>
            <p:cNvPr id="12292" name="Object 4">
              <a:extLst>
                <a:ext uri="{FF2B5EF4-FFF2-40B4-BE49-F238E27FC236}">
                  <a16:creationId xmlns:a16="http://schemas.microsoft.com/office/drawing/2014/main" id="{8461973E-FF41-4D75-88DB-263E0177CD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0" y="0"/>
            <a:ext cx="268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4" r:id="rId3" imgW="4254817" imgH="1511617" progId="">
                    <p:embed/>
                  </p:oleObj>
                </mc:Choice>
                <mc:Fallback>
                  <p:oleObj r:id="rId3" imgW="4254817" imgH="1511617" progId="">
                    <p:embed/>
                    <p:pic>
                      <p:nvPicPr>
                        <p:cNvPr id="12292" name="Object 4">
                          <a:extLst>
                            <a:ext uri="{FF2B5EF4-FFF2-40B4-BE49-F238E27FC236}">
                              <a16:creationId xmlns:a16="http://schemas.microsoft.com/office/drawing/2014/main" id="{8461973E-FF41-4D75-88DB-263E0177CD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0"/>
                          <a:ext cx="268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3" name="Text Box 5">
            <a:extLst>
              <a:ext uri="{FF2B5EF4-FFF2-40B4-BE49-F238E27FC236}">
                <a16:creationId xmlns:a16="http://schemas.microsoft.com/office/drawing/2014/main" id="{C7BC14F4-3E68-4FD4-B252-3DD85CF8D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6" y="250031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4765AB5F-FA48-443D-B75F-A648C3E02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048000"/>
          <a:ext cx="4610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r:id="rId5" imgW="4610417" imgH="1511617" progId="">
                  <p:embed/>
                </p:oleObj>
              </mc:Choice>
              <mc:Fallback>
                <p:oleObj r:id="rId5" imgW="4610417" imgH="1511617" progId="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4765AB5F-FA48-443D-B75F-A648C3E02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4610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C095A0F4-431D-4336-B929-67318A3C4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714875"/>
          <a:ext cx="3949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r:id="rId7" imgW="1638617" imgH="711517" progId="">
                  <p:embed/>
                </p:oleObj>
              </mc:Choice>
              <mc:Fallback>
                <p:oleObj r:id="rId7" imgW="1638617" imgH="711517" progId="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C095A0F4-431D-4336-B929-67318A3C4A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14875"/>
                        <a:ext cx="39497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Box 8">
            <a:extLst>
              <a:ext uri="{FF2B5EF4-FFF2-40B4-BE49-F238E27FC236}">
                <a16:creationId xmlns:a16="http://schemas.microsoft.com/office/drawing/2014/main" id="{09B089A8-1F86-4CE7-AB7D-5FB6EBCCA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500314"/>
            <a:ext cx="739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/>
              <a:t>对增广矩阵施行行初等变换化</a:t>
            </a:r>
            <a:r>
              <a:rPr lang="zh-CN" altLang="en-US" sz="2800">
                <a:solidFill>
                  <a:srgbClr val="FF0000"/>
                </a:solidFill>
              </a:rPr>
              <a:t>成行最简形矩阵</a:t>
            </a:r>
          </a:p>
        </p:txBody>
      </p:sp>
      <p:sp>
        <p:nvSpPr>
          <p:cNvPr id="12297" name="Line 5">
            <a:extLst>
              <a:ext uri="{FF2B5EF4-FFF2-40B4-BE49-F238E27FC236}">
                <a16:creationId xmlns:a16="http://schemas.microsoft.com/office/drawing/2014/main" id="{336AB6AA-169B-4BBF-9548-B59045AAB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4702176"/>
            <a:ext cx="0" cy="1655763"/>
          </a:xfrm>
          <a:prstGeom prst="line">
            <a:avLst/>
          </a:prstGeom>
          <a:noFill/>
          <a:ln w="38100" cmpd="sng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5">
            <a:extLst>
              <a:ext uri="{FF2B5EF4-FFF2-40B4-BE49-F238E27FC236}">
                <a16:creationId xmlns:a16="http://schemas.microsoft.com/office/drawing/2014/main" id="{88803DDB-9FF5-4C11-B768-2C0F455AF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2928938"/>
            <a:ext cx="0" cy="1655762"/>
          </a:xfrm>
          <a:prstGeom prst="line">
            <a:avLst/>
          </a:prstGeom>
          <a:noFill/>
          <a:ln w="38100" cmpd="sng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1016</Words>
  <Application>Microsoft Office PowerPoint</Application>
  <PresentationFormat>宽屏</PresentationFormat>
  <Paragraphs>162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7" baseType="lpstr">
      <vt:lpstr>等线</vt:lpstr>
      <vt:lpstr>等线 Light</vt:lpstr>
      <vt:lpstr>黑体</vt:lpstr>
      <vt:lpstr>楷体_GB2312</vt:lpstr>
      <vt:lpstr>宋体</vt:lpstr>
      <vt:lpstr>Arial</vt:lpstr>
      <vt:lpstr>Century Gothic</vt:lpstr>
      <vt:lpstr>Symbol</vt:lpstr>
      <vt:lpstr>Times New Roman</vt:lpstr>
      <vt:lpstr>Wingdings</vt:lpstr>
      <vt:lpstr>Office 主题​​</vt:lpstr>
      <vt:lpstr>Equation</vt:lpstr>
      <vt:lpstr>公式</vt:lpstr>
      <vt:lpstr>Document</vt:lpstr>
      <vt:lpstr>文档</vt:lpstr>
      <vt:lpstr>线性代数期末习题课</vt:lpstr>
      <vt:lpstr>一、线性方程组求解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二、向量空间</vt:lpstr>
      <vt:lpstr>向量空间的概念</vt:lpstr>
      <vt:lpstr>PowerPoint 演示文稿</vt:lpstr>
      <vt:lpstr>三、向量组线性相关性</vt:lpstr>
      <vt:lpstr>PowerPoint 演示文稿</vt:lpstr>
      <vt:lpstr>PowerPoint 演示文稿</vt:lpstr>
      <vt:lpstr>PowerPoint 演示文稿</vt:lpstr>
      <vt:lpstr>四、向量组的秩</vt:lpstr>
      <vt:lpstr>向量组的秩的概念</vt:lpstr>
      <vt:lpstr>PowerPoint 演示文稿</vt:lpstr>
      <vt:lpstr>五、特征值与特征向量</vt:lpstr>
      <vt:lpstr>PowerPoint 演示文稿</vt:lpstr>
      <vt:lpstr>有关特征值的一些结论</vt:lpstr>
      <vt:lpstr>有关特征向量的一些结论</vt:lpstr>
      <vt:lpstr>特征值与特征向量的求法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六、相似矩阵对角化</vt:lpstr>
      <vt:lpstr>相似矩阵与相似变换的概念</vt:lpstr>
      <vt:lpstr>相似矩阵与相似变换的性质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七、二次型的标准型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八、二次型的正定性</vt:lpstr>
      <vt:lpstr>正(负)定二次型的概念</vt:lpstr>
      <vt:lpstr>正(负)定二次型的判别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九、矩阵等价、相似及合同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线性代数期中复习课</dc:title>
  <dc:creator>wen yajie</dc:creator>
  <cp:lastModifiedBy>CHEN LIANG</cp:lastModifiedBy>
  <cp:revision>185</cp:revision>
  <dcterms:created xsi:type="dcterms:W3CDTF">2021-10-31T05:22:53Z</dcterms:created>
  <dcterms:modified xsi:type="dcterms:W3CDTF">2021-12-15T08:18:08Z</dcterms:modified>
</cp:coreProperties>
</file>