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3"/>
  </p:notesMasterIdLst>
  <p:sldIdLst>
    <p:sldId id="256" r:id="rId2"/>
    <p:sldId id="294" r:id="rId3"/>
    <p:sldId id="295" r:id="rId4"/>
    <p:sldId id="296" r:id="rId5"/>
    <p:sldId id="330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258" r:id="rId39"/>
    <p:sldId id="259" r:id="rId40"/>
    <p:sldId id="260" r:id="rId41"/>
    <p:sldId id="262" r:id="rId42"/>
    <p:sldId id="261" r:id="rId43"/>
    <p:sldId id="263" r:id="rId44"/>
    <p:sldId id="264" r:id="rId45"/>
    <p:sldId id="265" r:id="rId46"/>
    <p:sldId id="266" r:id="rId47"/>
    <p:sldId id="267" r:id="rId48"/>
    <p:sldId id="268" r:id="rId49"/>
    <p:sldId id="269" r:id="rId50"/>
    <p:sldId id="270" r:id="rId51"/>
    <p:sldId id="271" r:id="rId52"/>
    <p:sldId id="272" r:id="rId53"/>
    <p:sldId id="273" r:id="rId54"/>
    <p:sldId id="275" r:id="rId55"/>
    <p:sldId id="276" r:id="rId56"/>
    <p:sldId id="277" r:id="rId57"/>
    <p:sldId id="290" r:id="rId58"/>
    <p:sldId id="278" r:id="rId59"/>
    <p:sldId id="291" r:id="rId60"/>
    <p:sldId id="292" r:id="rId61"/>
    <p:sldId id="293" r:id="rId62"/>
    <p:sldId id="331" r:id="rId63"/>
    <p:sldId id="280" r:id="rId64"/>
    <p:sldId id="281" r:id="rId65"/>
    <p:sldId id="283" r:id="rId66"/>
    <p:sldId id="282" r:id="rId67"/>
    <p:sldId id="285" r:id="rId68"/>
    <p:sldId id="286" r:id="rId69"/>
    <p:sldId id="287" r:id="rId70"/>
    <p:sldId id="288" r:id="rId71"/>
    <p:sldId id="289" r:id="rId72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20000"/>
      </a:spcBef>
      <a:spcAft>
        <a:spcPct val="0"/>
      </a:spcAft>
      <a:buClr>
        <a:schemeClr val="accent1"/>
      </a:buClr>
      <a:buFont typeface="Wingdings" pitchFamily="2" charset="2"/>
      <a:defRPr sz="3200" b="1" i="1" kern="1200" baseline="-250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accent1"/>
      </a:buClr>
      <a:buFont typeface="Wingdings" pitchFamily="2" charset="2"/>
      <a:defRPr sz="3200" b="1" i="1" kern="1200" baseline="-250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accent1"/>
      </a:buClr>
      <a:buFont typeface="Wingdings" pitchFamily="2" charset="2"/>
      <a:defRPr sz="3200" b="1" i="1" kern="1200" baseline="-250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accent1"/>
      </a:buClr>
      <a:buFont typeface="Wingdings" pitchFamily="2" charset="2"/>
      <a:defRPr sz="3200" b="1" i="1" kern="1200" baseline="-250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accent1"/>
      </a:buClr>
      <a:buFont typeface="Wingdings" pitchFamily="2" charset="2"/>
      <a:defRPr sz="3200" b="1" i="1" kern="1200" baseline="-250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200" b="1" i="1" kern="1200" baseline="-250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200" b="1" i="1" kern="1200" baseline="-250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200" b="1" i="1" kern="1200" baseline="-250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200" b="1" i="1" kern="1200" baseline="-250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2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3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9D6B4-E43D-4713-A622-C6415FBE2C0A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5F610-C0E8-47C2-AADB-558C13653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484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 sz="2400" b="0" i="0" baseline="0"/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 sz="2400" b="0" i="0" baseline="0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 sz="2400" b="0" i="0" baseline="0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 sz="2400" b="0" i="0" baseline="0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 sz="2400" b="0" i="0" baseline="0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 sz="2400" b="0" i="0" baseline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0E161-E165-41FC-B045-F112CEE38E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553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B93AD-7D8D-4E98-8766-45212E77A2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730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FBBD6-CE16-4FBA-9BCE-0F98932EC0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4953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6F3971-5640-49F1-B593-545F1D6207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5218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6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435B7-F1D8-41C2-AFE5-5019638F05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9421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56163" y="1981200"/>
            <a:ext cx="3754437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56163" y="4114800"/>
            <a:ext cx="3754437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94615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EAF37-B646-4303-BD28-97D34000BB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2370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6A947E-38FE-427A-A94C-12654E2DBC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761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E810F-18A2-487E-9A74-E67D19468F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652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FC32A-213C-431B-ABDC-880837D795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670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F2604-6F23-4C16-BA5D-F2CDC3C26B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172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261E1-335C-4A84-941A-032A54F363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225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A1247-A0CB-43ED-B742-DBAEE48748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455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7AFED-1267-4652-AD57-763B2C359E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99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118FF-2421-4542-8DD1-86655A07C0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621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D34E0-650B-49CF-A800-E26065F824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941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 sz="2400" b="0" i="0" baseline="0"/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 sz="2400" b="0" i="0" baseline="0"/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 sz="2400" b="0" i="0" baseline="0"/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 sz="2400" b="0" i="0" baseline="0"/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 sz="2400" b="0" i="0" baseline="0"/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000" b="0" i="0" baseline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000" b="0" i="0" baseline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 b="0" i="0" baseline="0">
                <a:latin typeface="+mn-lt"/>
              </a:defRPr>
            </a:lvl1pPr>
          </a:lstStyle>
          <a:p>
            <a:pPr>
              <a:defRPr/>
            </a:pPr>
            <a:fld id="{2241553F-B304-4EF2-90FC-F7607AA48C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3" r:id="rId14"/>
    <p:sldLayoutId id="2147483731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9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9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0.jpeg"/><Relationship Id="rId4" Type="http://schemas.openxmlformats.org/officeDocument/2006/relationships/image" Target="../media/image3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2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36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8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9.wmf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5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52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52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52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2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58.jpeg"/><Relationship Id="rId4" Type="http://schemas.openxmlformats.org/officeDocument/2006/relationships/image" Target="../media/image57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9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61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6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63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68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70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72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73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7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77.e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76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79.w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81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83.wmf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87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8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89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9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计算方法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0E161-E165-41FC-B045-F112CEE38E31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2"/>
          <p:cNvSpPr>
            <a:spLocks noGrp="1"/>
          </p:cNvSpPr>
          <p:nvPr>
            <p:ph idx="1"/>
          </p:nvPr>
        </p:nvSpPr>
        <p:spPr>
          <a:xfrm>
            <a:off x="466725" y="1857375"/>
            <a:ext cx="8248650" cy="4429125"/>
          </a:xfrm>
        </p:spPr>
        <p:txBody>
          <a:bodyPr/>
          <a:lstStyle/>
          <a:p>
            <a:pPr eaLnBrk="1" hangingPunct="1"/>
            <a:r>
              <a:rPr lang="zh-CN" altLang="en-US"/>
              <a:t>第二步：加入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’(1)=1 </a:t>
            </a:r>
            <a:r>
              <a:rPr lang="zh-CN" altLang="en-US" b="1" i="1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b="1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’(3)=-1</a:t>
            </a:r>
            <a:r>
              <a:rPr lang="zh-CN" altLang="en-US"/>
              <a:t>的要求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由</a:t>
            </a:r>
            <a:r>
              <a:rPr lang="en-US">
                <a:ea typeface="华文楷体" pitchFamily="2" charset="-122"/>
              </a:rPr>
              <a:t> </a:t>
            </a:r>
            <a:r>
              <a:rPr lang="en-US" altLang="zh-CN"/>
              <a:t>,</a:t>
            </a:r>
            <a:r>
              <a:rPr lang="zh-CN" altLang="en-US"/>
              <a:t>得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A=-7/2,B=9/2</a:t>
            </a: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13316" name="Object 1"/>
          <p:cNvGraphicFramePr>
            <a:graphicFrameLocks noChangeAspect="1"/>
          </p:cNvGraphicFramePr>
          <p:nvPr/>
        </p:nvGraphicFramePr>
        <p:xfrm>
          <a:off x="857250" y="2500313"/>
          <a:ext cx="7805738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7" r:id="rId3" imgW="2679700" imgH="228600" progId="">
                  <p:embed/>
                </p:oleObj>
              </mc:Choice>
              <mc:Fallback>
                <p:oleObj r:id="rId3" imgW="2679700" imgH="22860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500313"/>
                        <a:ext cx="7805738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13318" name="Object 3"/>
          <p:cNvGraphicFramePr>
            <a:graphicFrameLocks noChangeAspect="1"/>
          </p:cNvGraphicFramePr>
          <p:nvPr/>
        </p:nvGraphicFramePr>
        <p:xfrm>
          <a:off x="928688" y="3643313"/>
          <a:ext cx="7745412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8" r:id="rId5" imgW="3327400" imgH="393700" progId="">
                  <p:embed/>
                </p:oleObj>
              </mc:Choice>
              <mc:Fallback>
                <p:oleObj r:id="rId5" imgW="3327400" imgH="3937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643313"/>
                        <a:ext cx="7745412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13320" name="Object 5"/>
          <p:cNvGraphicFramePr>
            <a:graphicFrameLocks noChangeAspect="1"/>
          </p:cNvGraphicFramePr>
          <p:nvPr/>
        </p:nvGraphicFramePr>
        <p:xfrm>
          <a:off x="928688" y="4714875"/>
          <a:ext cx="781685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9" name="公式" r:id="rId7" imgW="2768600" imgH="393700" progId="Equation.3">
                  <p:embed/>
                </p:oleObj>
              </mc:Choice>
              <mc:Fallback>
                <p:oleObj name="公式" r:id="rId7" imgW="27686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714875"/>
                        <a:ext cx="781685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其它方法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466725" y="1857375"/>
            <a:ext cx="8248650" cy="4429125"/>
          </a:xfrm>
        </p:spPr>
        <p:txBody>
          <a:bodyPr/>
          <a:lstStyle/>
          <a:p>
            <a:pPr eaLnBrk="1" hangingPunct="1"/>
            <a:r>
              <a:rPr lang="zh-CN" altLang="en-US"/>
              <a:t>有重节点的牛顿法</a:t>
            </a:r>
            <a:endParaRPr lang="en-US" altLang="zh-CN"/>
          </a:p>
          <a:p>
            <a:pPr lvl="1" eaLnBrk="1" hangingPunct="1"/>
            <a:r>
              <a:rPr lang="zh-CN" altLang="en-US"/>
              <a:t>做法课上有介绍过，此处不讲</a:t>
            </a:r>
            <a:endParaRPr lang="en-US" altLang="zh-CN"/>
          </a:p>
          <a:p>
            <a:pPr lvl="1" eaLnBrk="1" hangingPunct="1"/>
            <a:r>
              <a:rPr lang="zh-CN" altLang="en-US"/>
              <a:t>不要求</a:t>
            </a:r>
            <a:endParaRPr lang="en-US" altLang="zh-CN"/>
          </a:p>
          <a:p>
            <a:pPr lvl="1" eaLnBrk="1" hangingPunct="1"/>
            <a:r>
              <a:rPr lang="zh-CN" altLang="en-US"/>
              <a:t>如果做对有全分</a:t>
            </a:r>
            <a:endParaRPr lang="en-US" altLang="zh-CN"/>
          </a:p>
          <a:p>
            <a:pPr eaLnBrk="1" hangingPunct="1"/>
            <a:r>
              <a:rPr lang="zh-CN" altLang="en-US"/>
              <a:t>完全待定系数法</a:t>
            </a:r>
            <a:endParaRPr lang="en-US" altLang="zh-CN"/>
          </a:p>
          <a:p>
            <a:pPr lvl="1" eaLnBrk="1" hangingPunct="1"/>
            <a:r>
              <a:rPr lang="zh-CN" altLang="en-US"/>
              <a:t>达不到要求</a:t>
            </a:r>
            <a:endParaRPr lang="en-US" altLang="zh-CN"/>
          </a:p>
          <a:p>
            <a:pPr lvl="1" eaLnBrk="1" hangingPunct="1"/>
            <a:r>
              <a:rPr lang="zh-CN" altLang="en-US"/>
              <a:t>如果做对只有答案分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1928812"/>
          </a:xfrm>
        </p:spPr>
        <p:txBody>
          <a:bodyPr/>
          <a:lstStyle/>
          <a:p>
            <a:pPr eaLnBrk="1" hangingPunct="1"/>
            <a:r>
              <a:rPr lang="en-US" altLang="zh-CN"/>
              <a:t>2. (15%)</a:t>
            </a:r>
            <a:r>
              <a:rPr lang="zh-CN" altLang="en-US"/>
              <a:t>设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f(x)=1-x+x</a:t>
            </a:r>
            <a:r>
              <a:rPr lang="en-US" altLang="zh-CN" b="1" i="1" baseline="30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-x</a:t>
            </a:r>
            <a:r>
              <a:rPr lang="en-US" altLang="zh-CN" b="1" i="1" baseline="30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+x</a:t>
            </a:r>
            <a:r>
              <a:rPr lang="en-US" altLang="zh-CN" b="1" i="1" baseline="30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/>
              <a:t>，在</a:t>
            </a:r>
            <a:r>
              <a:rPr lang="en-US" altLang="zh-CN"/>
              <a:t>[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0,1</a:t>
            </a:r>
            <a:r>
              <a:rPr lang="en-US" altLang="zh-CN"/>
              <a:t>]</a:t>
            </a:r>
            <a:r>
              <a:rPr lang="zh-CN" altLang="en-US"/>
              <a:t>上求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f(x)</a:t>
            </a:r>
            <a:r>
              <a:rPr lang="zh-CN" altLang="en-US"/>
              <a:t>的三次最佳一致逼近多项式，并分析误差。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466725" y="2857500"/>
            <a:ext cx="8248650" cy="3429000"/>
          </a:xfrm>
        </p:spPr>
        <p:txBody>
          <a:bodyPr/>
          <a:lstStyle/>
          <a:p>
            <a:pPr eaLnBrk="1" hangingPunct="1"/>
            <a:r>
              <a:rPr lang="zh-CN" altLang="en-US" dirty="0"/>
              <a:t>复习：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切比雪夫多项式的区间为</a:t>
            </a:r>
            <a:r>
              <a:rPr lang="en-US" altLang="zh-CN" dirty="0"/>
              <a:t>[-1,1]</a:t>
            </a:r>
          </a:p>
          <a:p>
            <a:pPr lvl="1" eaLnBrk="1" hangingPunct="1"/>
            <a:r>
              <a:rPr lang="zh-CN" altLang="en-US" dirty="0"/>
              <a:t>切比雪夫多项式是最佳一致逼近的</a:t>
            </a:r>
            <a:r>
              <a:rPr lang="zh-CN" altLang="en-US" b="1" dirty="0">
                <a:solidFill>
                  <a:srgbClr val="660066"/>
                </a:solidFill>
              </a:rPr>
              <a:t>误差</a:t>
            </a:r>
          </a:p>
        </p:txBody>
      </p:sp>
      <p:pic>
        <p:nvPicPr>
          <p:cNvPr id="15364" name="Picture 5" descr="定理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762500"/>
            <a:ext cx="80010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定理</a:t>
            </a:r>
            <a:r>
              <a:rPr lang="en-US" altLang="zh-CN"/>
              <a:t>6</a:t>
            </a:r>
            <a:r>
              <a:rPr lang="zh-CN" altLang="en-US"/>
              <a:t>说明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4191000"/>
          </a:xfrm>
        </p:spPr>
        <p:txBody>
          <a:bodyPr/>
          <a:lstStyle/>
          <a:p>
            <a:pPr eaLnBrk="1" hangingPunct="1"/>
            <a:r>
              <a:rPr lang="zh-CN" altLang="en-US"/>
              <a:t>切比雪夫多项式</a:t>
            </a:r>
          </a:p>
        </p:txBody>
      </p:sp>
      <p:pic>
        <p:nvPicPr>
          <p:cNvPr id="16388" name="Picture 4" descr="切比雪夫递推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6" t="20985" r="27098" b="9686"/>
          <a:stretch>
            <a:fillRect/>
          </a:stretch>
        </p:blipFill>
        <p:spPr bwMode="auto">
          <a:xfrm>
            <a:off x="1071563" y="3143250"/>
            <a:ext cx="42672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5715000" y="3200400"/>
            <a:ext cx="25908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660066"/>
                </a:solidFill>
                <a:ea typeface="华文楷体" pitchFamily="2" charset="-122"/>
              </a:rPr>
              <a:t>n-1</a:t>
            </a:r>
            <a:r>
              <a:rPr lang="zh-CN" altLang="en-US" sz="2400">
                <a:solidFill>
                  <a:srgbClr val="660066"/>
                </a:solidFill>
                <a:latin typeface="Cambria" pitchFamily="18" charset="0"/>
                <a:ea typeface="华文楷体" pitchFamily="2" charset="-122"/>
              </a:rPr>
              <a:t>次最佳逼近多项式余项是切比雪夫多项式进行适当的放缩（乘系数）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第一步：变量代换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66725" y="1857375"/>
            <a:ext cx="8248650" cy="4429125"/>
          </a:xfrm>
        </p:spPr>
        <p:txBody>
          <a:bodyPr/>
          <a:lstStyle/>
          <a:p>
            <a:pPr eaLnBrk="1" hangingPunct="1"/>
            <a:r>
              <a:rPr lang="zh-CN" altLang="en-US"/>
              <a:t>设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f(x)</a:t>
            </a:r>
            <a:r>
              <a:rPr lang="zh-CN" altLang="en-US"/>
              <a:t>的三次最佳一致逼近多项式为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则根据定义有</a:t>
            </a: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(t)=8t</a:t>
            </a:r>
            <a:r>
              <a:rPr lang="en-US" altLang="zh-CN" b="1" i="1" baseline="30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-8t</a:t>
            </a:r>
            <a:r>
              <a:rPr lang="en-US" altLang="zh-CN" b="1" i="1" baseline="30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+1</a:t>
            </a:r>
            <a:endParaRPr lang="zh-CN" altLang="en-US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17413" name="Object 1"/>
          <p:cNvGraphicFramePr>
            <a:graphicFrameLocks noChangeAspect="1"/>
          </p:cNvGraphicFramePr>
          <p:nvPr/>
        </p:nvGraphicFramePr>
        <p:xfrm>
          <a:off x="928688" y="2571750"/>
          <a:ext cx="620712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0" name="公式" r:id="rId3" imgW="2413000" imgH="393700" progId="Equation.3">
                  <p:embed/>
                </p:oleObj>
              </mc:Choice>
              <mc:Fallback>
                <p:oleObj name="公式" r:id="rId3" imgW="2413000" imgH="3937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571750"/>
                        <a:ext cx="6207125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17415" name="Object 3"/>
          <p:cNvGraphicFramePr>
            <a:graphicFrameLocks noChangeAspect="1"/>
          </p:cNvGraphicFramePr>
          <p:nvPr/>
        </p:nvGraphicFramePr>
        <p:xfrm>
          <a:off x="857250" y="4143375"/>
          <a:ext cx="781685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1" name="公式" r:id="rId5" imgW="4394200" imgH="812800" progId="Equation.3">
                  <p:embed/>
                </p:oleObj>
              </mc:Choice>
              <mc:Fallback>
                <p:oleObj name="公式" r:id="rId5" imgW="4394200" imgH="812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4143375"/>
                        <a:ext cx="7816850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第二步：反代换</a:t>
            </a: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18436" name="Object 1"/>
          <p:cNvGraphicFramePr>
            <a:graphicFrameLocks noChangeAspect="1"/>
          </p:cNvGraphicFramePr>
          <p:nvPr/>
        </p:nvGraphicFramePr>
        <p:xfrm>
          <a:off x="482600" y="1836738"/>
          <a:ext cx="555942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1" name="公式" r:id="rId3" imgW="3390900" imgH="393700" progId="Equation.3">
                  <p:embed/>
                </p:oleObj>
              </mc:Choice>
              <mc:Fallback>
                <p:oleObj name="公式" r:id="rId3" imgW="3390900" imgH="3937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1836738"/>
                        <a:ext cx="5559425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18438" name="Object 3"/>
          <p:cNvGraphicFramePr>
            <a:graphicFrameLocks noChangeAspect="1"/>
          </p:cNvGraphicFramePr>
          <p:nvPr/>
        </p:nvGraphicFramePr>
        <p:xfrm>
          <a:off x="482600" y="2428875"/>
          <a:ext cx="6030913" cy="14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2" name="公式" r:id="rId5" imgW="3393195" imgH="940106" progId="Equation.3">
                  <p:embed/>
                </p:oleObj>
              </mc:Choice>
              <mc:Fallback>
                <p:oleObj name="公式" r:id="rId5" imgW="3393195" imgH="9401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2428875"/>
                        <a:ext cx="6030913" cy="144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18440" name="Object 5"/>
          <p:cNvGraphicFramePr>
            <a:graphicFrameLocks noChangeAspect="1"/>
          </p:cNvGraphicFramePr>
          <p:nvPr/>
        </p:nvGraphicFramePr>
        <p:xfrm>
          <a:off x="500063" y="3857625"/>
          <a:ext cx="6630987" cy="219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3" name="公式" r:id="rId7" imgW="3657600" imgH="1206500" progId="Equation.3">
                  <p:embed/>
                </p:oleObj>
              </mc:Choice>
              <mc:Fallback>
                <p:oleObj name="公式" r:id="rId7" imgW="3657600" imgH="1206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3857625"/>
                        <a:ext cx="6630987" cy="219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18442" name="Object 7"/>
          <p:cNvGraphicFramePr>
            <a:graphicFrameLocks noChangeAspect="1"/>
          </p:cNvGraphicFramePr>
          <p:nvPr/>
        </p:nvGraphicFramePr>
        <p:xfrm>
          <a:off x="500063" y="6072188"/>
          <a:ext cx="443388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4" name="公式" r:id="rId9" imgW="2654300" imgH="431800" progId="Equation.3">
                  <p:embed/>
                </p:oleObj>
              </mc:Choice>
              <mc:Fallback>
                <p:oleObj name="公式" r:id="rId9" imgW="26543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6072188"/>
                        <a:ext cx="4433887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3286125"/>
          </a:xfrm>
        </p:spPr>
        <p:txBody>
          <a:bodyPr/>
          <a:lstStyle/>
          <a:p>
            <a:pPr eaLnBrk="1" hangingPunct="1"/>
            <a:r>
              <a:rPr lang="en-US" altLang="zh-CN"/>
              <a:t>3.(20%)</a:t>
            </a:r>
            <a:r>
              <a:rPr lang="zh-CN" altLang="en-US"/>
              <a:t>设</a:t>
            </a:r>
            <a:r>
              <a:rPr lang="en-US" altLang="zh-CN"/>
              <a:t>{</a:t>
            </a:r>
            <a:r>
              <a:rPr lang="el-GR" altLang="zh-CN" b="1" i="1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(x)</a:t>
            </a:r>
            <a:r>
              <a:rPr lang="en-US" altLang="zh-CN"/>
              <a:t>}</a:t>
            </a:r>
            <a:r>
              <a:rPr lang="zh-CN" altLang="en-US"/>
              <a:t>是</a:t>
            </a:r>
            <a:r>
              <a:rPr lang="en-US" altLang="zh-CN"/>
              <a:t>[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altLang="zh-CN"/>
              <a:t>]</a:t>
            </a:r>
            <a:r>
              <a:rPr lang="zh-CN" altLang="en-US"/>
              <a:t>上带权</a:t>
            </a:r>
            <a:r>
              <a:rPr lang="el-GR" altLang="zh-CN" b="1" i="1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(x)</a:t>
            </a:r>
            <a:r>
              <a:rPr lang="zh-CN" altLang="en-US"/>
              <a:t>的正交多项式序列，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(i=0,1,2…n)</a:t>
            </a:r>
            <a:r>
              <a:rPr lang="zh-CN" altLang="en-US"/>
              <a:t>为</a:t>
            </a:r>
            <a:r>
              <a:rPr lang="el-GR" altLang="zh-CN" b="1" i="1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n+1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(x) </a:t>
            </a:r>
            <a:r>
              <a:rPr lang="zh-CN" altLang="en-US"/>
              <a:t>的零点，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(x)(i=0,1,2,…n)</a:t>
            </a:r>
            <a:r>
              <a:rPr lang="zh-CN" altLang="en-US"/>
              <a:t>是以</a:t>
            </a:r>
            <a:r>
              <a:rPr lang="en-US" altLang="zh-CN"/>
              <a:t>{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/>
              <a:t>}</a:t>
            </a:r>
            <a:r>
              <a:rPr lang="zh-CN" altLang="en-US"/>
              <a:t>为节点的拉格朗日插值基函数，</a:t>
            </a:r>
            <a:r>
              <a:rPr lang="en-US"/>
              <a:t> </a:t>
            </a:r>
            <a:br>
              <a:rPr lang="en-US"/>
            </a:br>
            <a:r>
              <a:rPr lang="en-US"/>
              <a:t>                   </a:t>
            </a:r>
            <a:r>
              <a:rPr lang="zh-CN" altLang="en-US"/>
              <a:t>为高斯型求积公式，证明：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466725" y="4000500"/>
            <a:ext cx="8248650" cy="2286000"/>
          </a:xfrm>
        </p:spPr>
        <p:txBody>
          <a:bodyPr/>
          <a:lstStyle/>
          <a:p>
            <a:pPr eaLnBrk="1" hangingPunct="1"/>
            <a:r>
              <a:rPr lang="en-US" altLang="zh-CN"/>
              <a:t>1)</a:t>
            </a:r>
            <a:r>
              <a:rPr lang="zh-CN" altLang="en-US"/>
              <a:t>当                  时，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19461" name="Object 3"/>
          <p:cNvGraphicFramePr>
            <a:graphicFrameLocks noChangeAspect="1"/>
          </p:cNvGraphicFramePr>
          <p:nvPr/>
        </p:nvGraphicFramePr>
        <p:xfrm>
          <a:off x="500063" y="3221038"/>
          <a:ext cx="2541587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8" name="公式" r:id="rId3" imgW="1739900" imgH="482600" progId="Equation.3">
                  <p:embed/>
                </p:oleObj>
              </mc:Choice>
              <mc:Fallback>
                <p:oleObj name="公式" r:id="rId3" imgW="17399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3221038"/>
                        <a:ext cx="2541587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19463" name="Object 5"/>
          <p:cNvGraphicFramePr>
            <a:graphicFrameLocks noChangeAspect="1"/>
          </p:cNvGraphicFramePr>
          <p:nvPr/>
        </p:nvGraphicFramePr>
        <p:xfrm>
          <a:off x="1643063" y="4143375"/>
          <a:ext cx="1703387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" r:id="rId5" imgW="1016000" imgH="203200" progId="">
                  <p:embed/>
                </p:oleObj>
              </mc:Choice>
              <mc:Fallback>
                <p:oleObj r:id="rId5" imgW="1016000" imgH="2032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4143375"/>
                        <a:ext cx="1703387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19465" name="Object 7"/>
          <p:cNvGraphicFramePr>
            <a:graphicFrameLocks noChangeAspect="1"/>
          </p:cNvGraphicFramePr>
          <p:nvPr/>
        </p:nvGraphicFramePr>
        <p:xfrm>
          <a:off x="4419600" y="3962400"/>
          <a:ext cx="202247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0" r:id="rId7" imgW="1307532" imgH="431613" progId="">
                  <p:embed/>
                </p:oleObj>
              </mc:Choice>
              <mc:Fallback>
                <p:oleObj r:id="rId7" imgW="1307532" imgH="431613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962400"/>
                        <a:ext cx="2022475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sp>
        <p:nvSpPr>
          <p:cNvPr id="2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003266"/>
              </p:ext>
            </p:extLst>
          </p:nvPr>
        </p:nvGraphicFramePr>
        <p:xfrm>
          <a:off x="1600200" y="5029200"/>
          <a:ext cx="400304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1" r:id="rId9" imgW="1879600" imgH="431800" progId="Equation.DSMT4">
                  <p:embed/>
                </p:oleObj>
              </mc:Choice>
              <mc:Fallback>
                <p:oleObj r:id="rId9" imgW="1879600" imgH="4318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029200"/>
                        <a:ext cx="4003040" cy="914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复习：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466725" y="1857375"/>
            <a:ext cx="8248650" cy="4429125"/>
          </a:xfrm>
        </p:spPr>
        <p:txBody>
          <a:bodyPr/>
          <a:lstStyle/>
          <a:p>
            <a:pPr eaLnBrk="1" hangingPunct="1"/>
            <a:r>
              <a:rPr lang="zh-CN" altLang="en-US" dirty="0"/>
              <a:t>带权正交多项式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高斯求积公式具有</a:t>
            </a:r>
            <a:r>
              <a:rPr lang="en-US" altLang="zh-CN" dirty="0"/>
              <a:t>2n+1</a:t>
            </a:r>
            <a:r>
              <a:rPr lang="zh-CN" altLang="en-US" dirty="0"/>
              <a:t>次代数精度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拉格朗日插值基函数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714375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带权正交多项式</a:t>
            </a:r>
          </a:p>
        </p:txBody>
      </p:sp>
      <p:pic>
        <p:nvPicPr>
          <p:cNvPr id="21507" name="Picture 4" descr="正交多项式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2270125"/>
            <a:ext cx="7696200" cy="251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9A1247-A0CB-43ED-B742-DBAEE48748BD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高斯型求积公式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557338"/>
            <a:ext cx="7993062" cy="4895850"/>
          </a:xfrm>
        </p:spPr>
        <p:txBody>
          <a:bodyPr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p"/>
              <a:defRPr/>
            </a:pPr>
            <a:r>
              <a:rPr lang="zh-CN" altLang="en-US" sz="2800">
                <a:solidFill>
                  <a:srgbClr val="FF33CC"/>
                </a:solidFill>
              </a:rPr>
              <a:t>定义</a:t>
            </a:r>
            <a:r>
              <a:rPr lang="en-US" altLang="zh-CN" sz="2800">
                <a:solidFill>
                  <a:srgbClr val="FF33CC"/>
                </a:solidFill>
              </a:rPr>
              <a:t>4</a:t>
            </a:r>
            <a:r>
              <a:rPr lang="zh-CN" altLang="en-US" sz="2800">
                <a:solidFill>
                  <a:schemeClr val="bg2">
                    <a:lumMod val="25000"/>
                  </a:schemeClr>
                </a:solidFill>
              </a:rPr>
              <a:t>　设具有</a:t>
            </a:r>
            <a:r>
              <a:rPr lang="en-US" altLang="zh-CN" sz="2800" b="1" i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n+1</a:t>
            </a:r>
            <a:r>
              <a:rPr lang="zh-CN" altLang="en-US" sz="2800">
                <a:solidFill>
                  <a:schemeClr val="bg2">
                    <a:lumMod val="25000"/>
                  </a:schemeClr>
                </a:solidFill>
              </a:rPr>
              <a:t>个求积节点的插值型求积公式为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p"/>
              <a:defRPr/>
            </a:pPr>
            <a:endParaRPr lang="zh-CN" altLang="en-US" sz="2800">
              <a:solidFill>
                <a:schemeClr val="bg2">
                  <a:lumMod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zh-CN" altLang="en-US" sz="2800">
                <a:solidFill>
                  <a:schemeClr val="bg2">
                    <a:lumMod val="25000"/>
                  </a:schemeClr>
                </a:solidFill>
              </a:rPr>
              <a:t>　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zh-CN" altLang="en-US" sz="2800">
                <a:solidFill>
                  <a:schemeClr val="bg2">
                    <a:lumMod val="25000"/>
                  </a:schemeClr>
                </a:solidFill>
              </a:rPr>
              <a:t>	其中</a:t>
            </a:r>
            <a:r>
              <a:rPr lang="zh-CN" altLang="en-US" sz="2800" b="1" i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幼圆" pitchFamily="49" charset="-122"/>
                <a:sym typeface="Symbol" pitchFamily="18" charset="2"/>
              </a:rPr>
              <a:t></a:t>
            </a:r>
            <a:r>
              <a:rPr lang="en-US" altLang="zh-CN" sz="2800" b="1" i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幼圆" pitchFamily="49" charset="-122"/>
                <a:sym typeface="Symbol" pitchFamily="18" charset="2"/>
              </a:rPr>
              <a:t>(x)</a:t>
            </a:r>
            <a:r>
              <a:rPr lang="zh-CN" altLang="en-US" sz="2800">
                <a:solidFill>
                  <a:schemeClr val="bg2">
                    <a:lumMod val="25000"/>
                  </a:schemeClr>
                </a:solidFill>
              </a:rPr>
              <a:t>为</a:t>
            </a:r>
            <a:r>
              <a:rPr lang="en-US" altLang="zh-CN" sz="2800" b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[</a:t>
            </a:r>
            <a:r>
              <a:rPr lang="en-US" altLang="zh-CN" sz="2800" b="1" i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a, b</a:t>
            </a:r>
            <a:r>
              <a:rPr lang="en-US" altLang="zh-CN" sz="2800" b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]</a:t>
            </a:r>
            <a:r>
              <a:rPr lang="zh-CN" altLang="en-US" sz="2800">
                <a:solidFill>
                  <a:schemeClr val="bg2">
                    <a:lumMod val="25000"/>
                  </a:schemeClr>
                </a:solidFill>
              </a:rPr>
              <a:t>上的权函数，求积系数为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 pitchFamily="2" charset="2"/>
              <a:buNone/>
              <a:defRPr/>
            </a:pPr>
            <a:endParaRPr lang="zh-CN" altLang="en-US" sz="2800">
              <a:solidFill>
                <a:schemeClr val="bg2">
                  <a:lumMod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zh-CN" altLang="en-US" sz="2800">
                <a:solidFill>
                  <a:schemeClr val="bg2">
                    <a:lumMod val="25000"/>
                  </a:schemeClr>
                </a:solidFill>
              </a:rPr>
              <a:t>　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zh-CN" altLang="en-US" sz="2800">
                <a:solidFill>
                  <a:schemeClr val="bg2">
                    <a:lumMod val="25000"/>
                  </a:schemeClr>
                </a:solidFill>
              </a:rPr>
              <a:t>  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zh-CN" altLang="en-US" sz="2800">
                <a:solidFill>
                  <a:schemeClr val="bg2">
                    <a:lumMod val="25000"/>
                  </a:schemeClr>
                </a:solidFill>
              </a:rPr>
              <a:t>	若求积公式</a:t>
            </a:r>
            <a:r>
              <a:rPr lang="en-US" altLang="zh-CN" sz="2800">
                <a:solidFill>
                  <a:schemeClr val="bg2">
                    <a:lumMod val="25000"/>
                  </a:schemeClr>
                </a:solidFill>
              </a:rPr>
              <a:t>(5.1)</a:t>
            </a:r>
            <a:r>
              <a:rPr lang="zh-CN" altLang="en-US" sz="2800">
                <a:solidFill>
                  <a:schemeClr val="bg2">
                    <a:lumMod val="25000"/>
                  </a:schemeClr>
                </a:solidFill>
              </a:rPr>
              <a:t>的代数精度至少为</a:t>
            </a:r>
            <a:r>
              <a:rPr lang="en-US" altLang="zh-CN" sz="2800" b="1" i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2n+1</a:t>
            </a:r>
            <a:r>
              <a:rPr lang="zh-CN" altLang="en-US" sz="2800">
                <a:solidFill>
                  <a:schemeClr val="bg2">
                    <a:lumMod val="25000"/>
                  </a:schemeClr>
                </a:solidFill>
              </a:rPr>
              <a:t>次，则称该公式为</a:t>
            </a:r>
            <a:r>
              <a:rPr lang="zh-CN" altLang="en-US" sz="2800">
                <a:solidFill>
                  <a:srgbClr val="FF0000"/>
                </a:solidFill>
              </a:rPr>
              <a:t>高斯型求积公式</a:t>
            </a:r>
            <a:r>
              <a:rPr lang="zh-CN" altLang="en-US" sz="2800">
                <a:solidFill>
                  <a:schemeClr val="bg2">
                    <a:lumMod val="25000"/>
                  </a:schemeClr>
                </a:solidFill>
              </a:rPr>
              <a:t>．这时，求积节点</a:t>
            </a:r>
            <a:r>
              <a:rPr lang="en-US" altLang="zh-CN" sz="2800" i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x</a:t>
            </a:r>
            <a:r>
              <a:rPr lang="en-US" altLang="zh-CN" sz="2800" i="1" baseline="-2500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k</a:t>
            </a:r>
            <a:r>
              <a:rPr lang="zh-CN" altLang="en-US" sz="2800">
                <a:solidFill>
                  <a:schemeClr val="bg2">
                    <a:lumMod val="25000"/>
                  </a:schemeClr>
                </a:solidFill>
              </a:rPr>
              <a:t>称为</a:t>
            </a:r>
            <a:r>
              <a:rPr lang="zh-CN" altLang="en-US" sz="2800">
                <a:solidFill>
                  <a:srgbClr val="FF0000"/>
                </a:solidFill>
              </a:rPr>
              <a:t>高斯型节点</a:t>
            </a:r>
            <a:r>
              <a:rPr lang="zh-CN" altLang="en-US" sz="2800">
                <a:solidFill>
                  <a:schemeClr val="bg2">
                    <a:lumMod val="25000"/>
                  </a:schemeClr>
                </a:solidFill>
              </a:rPr>
              <a:t>．</a:t>
            </a:r>
          </a:p>
        </p:txBody>
      </p:sp>
      <p:graphicFrame>
        <p:nvGraphicFramePr>
          <p:cNvPr id="22532" name="Object 2"/>
          <p:cNvGraphicFramePr>
            <a:graphicFrameLocks noChangeAspect="1"/>
          </p:cNvGraphicFramePr>
          <p:nvPr/>
        </p:nvGraphicFramePr>
        <p:xfrm>
          <a:off x="900113" y="3810000"/>
          <a:ext cx="648017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9" name="Equation" r:id="rId3" imgW="6959600" imgH="1206500" progId="Equation.DSMT4">
                  <p:embed/>
                </p:oleObj>
              </mc:Choice>
              <mc:Fallback>
                <p:oleObj name="Equation" r:id="rId3" imgW="6959600" imgH="1206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810000"/>
                        <a:ext cx="6480175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2051050" y="2060575"/>
          <a:ext cx="3711575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0" name="Equation" r:id="rId5" imgW="3505200" imgH="838200" progId="Equation.DSMT4">
                  <p:embed/>
                </p:oleObj>
              </mc:Choice>
              <mc:Fallback>
                <p:oleObj name="Equation" r:id="rId5" imgW="3505200" imgH="838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060575"/>
                        <a:ext cx="3711575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6804025" y="2205038"/>
            <a:ext cx="76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ea typeface="华文楷体" pitchFamily="2" charset="-122"/>
              </a:rPr>
              <a:t>(5.1)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6F3971-5640-49F1-B593-545F1D62071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考试安排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66725" y="1857375"/>
            <a:ext cx="8248650" cy="4429125"/>
          </a:xfrm>
        </p:spPr>
        <p:txBody>
          <a:bodyPr/>
          <a:lstStyle/>
          <a:p>
            <a:pPr eaLnBrk="1" hangingPunct="1"/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15</a:t>
            </a:r>
            <a:r>
              <a:rPr lang="zh-CN" altLang="en-US" dirty="0"/>
              <a:t>日</a:t>
            </a:r>
            <a:r>
              <a:rPr lang="en-US" altLang="zh-CN" dirty="0"/>
              <a:t>(</a:t>
            </a:r>
            <a:r>
              <a:rPr lang="zh-CN" altLang="en-US" dirty="0"/>
              <a:t>周三</a:t>
            </a:r>
            <a:r>
              <a:rPr lang="en-US" altLang="zh-CN" dirty="0"/>
              <a:t>)</a:t>
            </a:r>
            <a:r>
              <a:rPr lang="zh-CN" altLang="en-US" dirty="0"/>
              <a:t>上午</a:t>
            </a:r>
            <a:r>
              <a:rPr lang="en-US" altLang="zh-CN" dirty="0"/>
              <a:t>10</a:t>
            </a:r>
            <a:r>
              <a:rPr lang="zh-CN" altLang="en-US" dirty="0"/>
              <a:t>：</a:t>
            </a:r>
            <a:r>
              <a:rPr lang="en-US" altLang="zh-CN" dirty="0"/>
              <a:t>30~12</a:t>
            </a:r>
            <a:r>
              <a:rPr lang="zh-CN" altLang="en-US" dirty="0"/>
              <a:t>：</a:t>
            </a:r>
            <a:r>
              <a:rPr lang="en-US" altLang="zh-CN" dirty="0"/>
              <a:t>30 </a:t>
            </a:r>
            <a:endParaRPr lang="zh-CN" altLang="en-US" dirty="0"/>
          </a:p>
          <a:p>
            <a:pPr marL="0" indent="0" eaLnBrk="1" hangingPunct="1">
              <a:buNone/>
            </a:pPr>
            <a:endParaRPr lang="en-US" altLang="zh-CN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>
              <a:sym typeface="Wingdings" pitchFamily="2" charset="2"/>
            </a:endParaRPr>
          </a:p>
          <a:p>
            <a:pPr eaLnBrk="1" hangingPunct="1"/>
            <a:r>
              <a:rPr lang="zh-CN" altLang="en-US" dirty="0">
                <a:sym typeface="Wingdings" pitchFamily="2" charset="2"/>
              </a:rPr>
              <a:t>考试范围：</a:t>
            </a:r>
            <a:r>
              <a:rPr lang="en-US" altLang="zh-CN" dirty="0">
                <a:sym typeface="Wingdings" pitchFamily="2" charset="2"/>
              </a:rPr>
              <a:t>1-7</a:t>
            </a:r>
            <a:r>
              <a:rPr lang="zh-CN" altLang="en-US" dirty="0">
                <a:sym typeface="Wingdings" pitchFamily="2" charset="2"/>
              </a:rPr>
              <a:t>章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/>
              <a:t>1</a:t>
            </a:r>
            <a:r>
              <a:rPr lang="zh-CN" altLang="en-US"/>
              <a:t>）证明</a:t>
            </a:r>
          </a:p>
        </p:txBody>
      </p:sp>
      <p:pic>
        <p:nvPicPr>
          <p:cNvPr id="23555" name="图片 3" descr="3.1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1625"/>
            <a:ext cx="9144000" cy="508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i="1">
                <a:latin typeface="Times New Roman" pitchFamily="18" charset="0"/>
              </a:rPr>
              <a:t>n</a:t>
            </a:r>
            <a:r>
              <a:rPr lang="zh-CN" altLang="en-US"/>
              <a:t>次插值基函数</a:t>
            </a:r>
          </a:p>
        </p:txBody>
      </p:sp>
      <p:pic>
        <p:nvPicPr>
          <p:cNvPr id="24579" name="Picture 4" descr="n次插值基函数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696200" cy="423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685800" cy="5857875"/>
          </a:xfrm>
        </p:spPr>
        <p:txBody>
          <a:bodyPr/>
          <a:lstStyle/>
          <a:p>
            <a:pPr eaLnBrk="1" hangingPunct="1"/>
            <a:r>
              <a:rPr lang="en-US" altLang="zh-CN"/>
              <a:t>2</a:t>
            </a:r>
            <a:r>
              <a:rPr lang="zh-CN" altLang="en-US"/>
              <a:t>）证明</a:t>
            </a:r>
          </a:p>
        </p:txBody>
      </p:sp>
      <p:pic>
        <p:nvPicPr>
          <p:cNvPr id="75777" name="Picture 1" descr="C:\Users\fofo\AppData\Roaming\Tencent\Users\5421126\QQ\WinTemp\RichOle\E5YNLDC4RQDJBZ2O7`2IEF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371" y="0"/>
            <a:ext cx="73418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/>
              <a:t>4. (15%)</a:t>
            </a:r>
            <a:r>
              <a:rPr lang="zh-CN" altLang="en-US"/>
              <a:t>用</a:t>
            </a:r>
            <a:r>
              <a:rPr lang="en-US" altLang="zh-CN"/>
              <a:t>LDL</a:t>
            </a:r>
            <a:r>
              <a:rPr lang="en-US" altLang="zh-CN" baseline="30000"/>
              <a:t>T</a:t>
            </a:r>
            <a:r>
              <a:rPr lang="zh-CN" altLang="en-US"/>
              <a:t>分解法解方程组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466725" y="3357563"/>
            <a:ext cx="8248650" cy="2928937"/>
          </a:xfrm>
        </p:spPr>
        <p:txBody>
          <a:bodyPr/>
          <a:lstStyle/>
          <a:p>
            <a:pPr eaLnBrk="1" hangingPunct="1"/>
            <a:r>
              <a:rPr lang="zh-CN" altLang="en-US" dirty="0"/>
              <a:t>复习</a:t>
            </a:r>
            <a:endParaRPr lang="en-US" altLang="zh-CN" dirty="0"/>
          </a:p>
          <a:p>
            <a:pPr eaLnBrk="1" hangingPunct="1"/>
            <a:r>
              <a:rPr lang="zh-CN" altLang="en-US" dirty="0"/>
              <a:t>改进的平方根法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629" name="Object 4"/>
          <p:cNvGraphicFramePr>
            <a:graphicFrameLocks noChangeAspect="1"/>
          </p:cNvGraphicFramePr>
          <p:nvPr/>
        </p:nvGraphicFramePr>
        <p:xfrm>
          <a:off x="2803525" y="1643063"/>
          <a:ext cx="3340100" cy="16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3" r:id="rId3" imgW="1459866" imgH="710891" progId="Equation.3">
                  <p:embed/>
                </p:oleObj>
              </mc:Choice>
              <mc:Fallback>
                <p:oleObj r:id="rId3" imgW="1459866" imgH="71089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5" y="1643063"/>
                        <a:ext cx="3340100" cy="163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改进的平方根法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857375"/>
            <a:ext cx="8248650" cy="4429125"/>
          </a:xfrm>
        </p:spPr>
        <p:txBody>
          <a:bodyPr/>
          <a:lstStyle/>
          <a:p>
            <a:pPr eaLnBrk="1" hangingPunct="1"/>
            <a:r>
              <a:rPr lang="zh-CN" altLang="en-US"/>
              <a:t>在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zh-CN" altLang="en-US"/>
              <a:t>已经有分解</a:t>
            </a:r>
            <a:r>
              <a:rPr lang="en-US" altLang="zh-CN" b="1" i="1">
                <a:latin typeface="Times New Roman" pitchFamily="18" charset="0"/>
              </a:rPr>
              <a:t>A=LDL</a:t>
            </a:r>
            <a:r>
              <a:rPr lang="en-US" altLang="zh-CN" b="1" i="1" baseline="30000">
                <a:latin typeface="Times New Roman" pitchFamily="18" charset="0"/>
              </a:rPr>
              <a:t>τ</a:t>
            </a:r>
            <a:r>
              <a:rPr lang="zh-CN" altLang="en-US"/>
              <a:t>后，先求解下三角方程组</a:t>
            </a:r>
            <a:r>
              <a:rPr lang="en-US" altLang="zh-CN" b="1" i="1">
                <a:latin typeface="Times New Roman" pitchFamily="18" charset="0"/>
              </a:rPr>
              <a:t>Ly=b</a:t>
            </a:r>
            <a:r>
              <a:rPr lang="en-US" altLang="zh-CN"/>
              <a:t>,</a:t>
            </a:r>
            <a:endParaRPr lang="zh-CN" altLang="en-US"/>
          </a:p>
          <a:p>
            <a:pPr eaLnBrk="1" hangingPunct="1">
              <a:buFont typeface="Wingdings" pitchFamily="2" charset="2"/>
              <a:buNone/>
            </a:pPr>
            <a:r>
              <a:rPr lang="en-US" altLang="zh-CN"/>
              <a:t>    </a:t>
            </a:r>
            <a:r>
              <a:rPr lang="zh-CN" altLang="en-US"/>
              <a:t>解得</a:t>
            </a:r>
            <a:r>
              <a:rPr lang="en-US" altLang="zh-CN" b="1" i="1">
                <a:latin typeface="Times New Roman" pitchFamily="18" charset="0"/>
              </a:rPr>
              <a:t>y</a:t>
            </a:r>
            <a:r>
              <a:rPr lang="en-US" altLang="zh-CN"/>
              <a:t>;</a:t>
            </a:r>
            <a:r>
              <a:rPr lang="zh-CN" altLang="en-US"/>
              <a:t>然后再求解对角方程组</a:t>
            </a:r>
          </a:p>
          <a:p>
            <a:pPr eaLnBrk="1" fontAlgn="t" hangingPunct="1">
              <a:buFont typeface="Wingdings" pitchFamily="2" charset="2"/>
              <a:buNone/>
            </a:pPr>
            <a:r>
              <a:rPr lang="en-US" altLang="zh-CN"/>
              <a:t>                  </a:t>
            </a:r>
            <a:r>
              <a:rPr lang="en-US" altLang="zh-CN" b="1" i="1">
                <a:latin typeface="Times New Roman" pitchFamily="18" charset="0"/>
              </a:rPr>
              <a:t>z=D</a:t>
            </a:r>
            <a:r>
              <a:rPr lang="en-US" altLang="zh-CN" b="1" i="1" baseline="30000">
                <a:latin typeface="Times New Roman" pitchFamily="18" charset="0"/>
              </a:rPr>
              <a:t>-1</a:t>
            </a:r>
            <a:r>
              <a:rPr lang="en-US" altLang="zh-CN" b="1" i="1">
                <a:latin typeface="Times New Roman" pitchFamily="18" charset="0"/>
              </a:rPr>
              <a:t>y</a:t>
            </a:r>
            <a:r>
              <a:rPr lang="en-US" altLang="zh-CN"/>
              <a:t>,</a:t>
            </a:r>
            <a:r>
              <a:rPr lang="zh-CN" altLang="en-US"/>
              <a:t>解得</a:t>
            </a:r>
            <a:r>
              <a:rPr lang="en-US" altLang="zh-CN" b="1" i="1">
                <a:latin typeface="Times New Roman" pitchFamily="18" charset="0"/>
              </a:rPr>
              <a:t>z</a:t>
            </a:r>
            <a:r>
              <a:rPr lang="zh-CN" altLang="en-US"/>
              <a:t>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　最后求解上三角方程组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　　</a:t>
            </a:r>
            <a:r>
              <a:rPr lang="en-US" altLang="zh-CN" b="1" i="1">
                <a:latin typeface="Times New Roman" pitchFamily="18" charset="0"/>
              </a:rPr>
              <a:t>L</a:t>
            </a:r>
            <a:r>
              <a:rPr lang="en-US" altLang="zh-CN" b="1" i="1" baseline="30000">
                <a:latin typeface="Times New Roman" pitchFamily="18" charset="0"/>
              </a:rPr>
              <a:t>τ</a:t>
            </a:r>
            <a:r>
              <a:rPr lang="en-US" altLang="zh-CN" b="1" i="1">
                <a:latin typeface="Times New Roman" pitchFamily="18" charset="0"/>
              </a:rPr>
              <a:t>x=z</a:t>
            </a:r>
            <a:r>
              <a:rPr lang="en-US" altLang="zh-CN"/>
              <a:t>,    </a:t>
            </a:r>
            <a:r>
              <a:rPr lang="zh-CN" altLang="en-US"/>
              <a:t>解得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zh-CN" altLang="en-US"/>
              <a:t>．</a:t>
            </a:r>
          </a:p>
          <a:p>
            <a:pPr eaLnBrk="1" hangingPunct="1"/>
            <a:r>
              <a:rPr lang="zh-CN" altLang="en-US"/>
              <a:t>这种方法称为</a:t>
            </a:r>
            <a:r>
              <a:rPr lang="zh-CN" altLang="en-US" b="1">
                <a:solidFill>
                  <a:schemeClr val="folHlink"/>
                </a:solidFill>
              </a:rPr>
              <a:t>改进平方根法</a:t>
            </a:r>
            <a:r>
              <a:rPr lang="zh-CN" altLang="en-US"/>
              <a:t>．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改进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12875"/>
            <a:ext cx="8137525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分解实现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9A1247-A0CB-43ED-B742-DBAEE48748BD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第一步：分解</a:t>
            </a: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700" name="Object 1"/>
          <p:cNvGraphicFramePr>
            <a:graphicFrameLocks noChangeAspect="1"/>
          </p:cNvGraphicFramePr>
          <p:nvPr/>
        </p:nvGraphicFramePr>
        <p:xfrm>
          <a:off x="428625" y="2000250"/>
          <a:ext cx="8034338" cy="175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7" name="公式" r:id="rId3" imgW="3276600" imgH="711200" progId="Equation.3">
                  <p:embed/>
                </p:oleObj>
              </mc:Choice>
              <mc:Fallback>
                <p:oleObj name="公式" r:id="rId3" imgW="3276600" imgH="711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2000250"/>
                        <a:ext cx="8034338" cy="175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702" name="Object 3"/>
          <p:cNvGraphicFramePr>
            <a:graphicFrameLocks noChangeAspect="1"/>
          </p:cNvGraphicFramePr>
          <p:nvPr/>
        </p:nvGraphicFramePr>
        <p:xfrm>
          <a:off x="285750" y="4143375"/>
          <a:ext cx="8462963" cy="15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8" name="公式" r:id="rId5" imgW="4419600" imgH="812800" progId="Equation.3">
                  <p:embed/>
                </p:oleObj>
              </mc:Choice>
              <mc:Fallback>
                <p:oleObj name="公式" r:id="rId5" imgW="4419600" imgH="812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4143375"/>
                        <a:ext cx="8462963" cy="155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第二步：求解</a:t>
            </a:r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24" name="Object 1"/>
          <p:cNvGraphicFramePr>
            <a:graphicFrameLocks noChangeAspect="1"/>
          </p:cNvGraphicFramePr>
          <p:nvPr/>
        </p:nvGraphicFramePr>
        <p:xfrm>
          <a:off x="785813" y="1785938"/>
          <a:ext cx="3408362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5" name="公式" r:id="rId3" imgW="2413000" imgH="965200" progId="Equation.3">
                  <p:embed/>
                </p:oleObj>
              </mc:Choice>
              <mc:Fallback>
                <p:oleObj name="公式" r:id="rId3" imgW="2413000" imgH="965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785938"/>
                        <a:ext cx="3408362" cy="1360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26" name="Object 3"/>
          <p:cNvGraphicFramePr>
            <a:graphicFrameLocks noChangeAspect="1"/>
          </p:cNvGraphicFramePr>
          <p:nvPr/>
        </p:nvGraphicFramePr>
        <p:xfrm>
          <a:off x="785813" y="3286125"/>
          <a:ext cx="3514725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6" name="公式" r:id="rId5" imgW="2463800" imgH="965200" progId="Equation.3">
                  <p:embed/>
                </p:oleObj>
              </mc:Choice>
              <mc:Fallback>
                <p:oleObj name="公式" r:id="rId5" imgW="2463800" imgH="965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3286125"/>
                        <a:ext cx="3514725" cy="137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28" name="Object 5"/>
          <p:cNvGraphicFramePr>
            <a:graphicFrameLocks noChangeAspect="1"/>
          </p:cNvGraphicFramePr>
          <p:nvPr/>
        </p:nvGraphicFramePr>
        <p:xfrm>
          <a:off x="714375" y="4857750"/>
          <a:ext cx="3594100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7" name="公式" r:id="rId7" imgW="2463800" imgH="965200" progId="Equation.3">
                  <p:embed/>
                </p:oleObj>
              </mc:Choice>
              <mc:Fallback>
                <p:oleObj name="公式" r:id="rId7" imgW="2463800" imgH="965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4857750"/>
                        <a:ext cx="3594100" cy="140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4786312"/>
          </a:xfrm>
        </p:spPr>
        <p:txBody>
          <a:bodyPr/>
          <a:lstStyle/>
          <a:p>
            <a:pPr eaLnBrk="1" hangingPunct="1"/>
            <a:r>
              <a:rPr lang="en-US" altLang="zh-CN" dirty="0"/>
              <a:t>5. (15%)</a:t>
            </a:r>
            <a:r>
              <a:rPr lang="zh-CN" altLang="en-US" dirty="0"/>
              <a:t>给定方程组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Ax=b</a:t>
            </a:r>
            <a:r>
              <a:rPr lang="en-US" altLang="zh-CN" dirty="0"/>
              <a:t>,</a:t>
            </a:r>
            <a:r>
              <a:rPr lang="zh-CN" altLang="en-US" dirty="0"/>
              <a:t>其中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用迭代公式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求解，问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/>
              <a:t>取何实数可使迭代收敛？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zh-CN" altLang="en-US" dirty="0"/>
              <a:t>为何值时迭代收敛最快？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48" name="Object 1"/>
          <p:cNvGraphicFramePr>
            <a:graphicFrameLocks noChangeAspect="1"/>
          </p:cNvGraphicFramePr>
          <p:nvPr/>
        </p:nvGraphicFramePr>
        <p:xfrm>
          <a:off x="1571625" y="1357313"/>
          <a:ext cx="1530350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3" name="公式" r:id="rId3" imgW="723586" imgH="457002" progId="Equation.3">
                  <p:embed/>
                </p:oleObj>
              </mc:Choice>
              <mc:Fallback>
                <p:oleObj name="公式" r:id="rId3" imgW="723586" imgH="45700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1357313"/>
                        <a:ext cx="1530350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50" name="Object 3"/>
          <p:cNvGraphicFramePr>
            <a:graphicFrameLocks noChangeAspect="1"/>
          </p:cNvGraphicFramePr>
          <p:nvPr/>
        </p:nvGraphicFramePr>
        <p:xfrm>
          <a:off x="4500563" y="1214438"/>
          <a:ext cx="1255712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4" name="公式" r:id="rId5" imgW="571500" imgH="457200" progId="Equation.3">
                  <p:embed/>
                </p:oleObj>
              </mc:Choice>
              <mc:Fallback>
                <p:oleObj name="公式" r:id="rId5" imgW="5715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214438"/>
                        <a:ext cx="1255712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52" name="Object 5"/>
          <p:cNvGraphicFramePr>
            <a:graphicFrameLocks noChangeAspect="1"/>
          </p:cNvGraphicFramePr>
          <p:nvPr/>
        </p:nvGraphicFramePr>
        <p:xfrm>
          <a:off x="1214438" y="3000375"/>
          <a:ext cx="606425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5" name="公式" r:id="rId7" imgW="2387600" imgH="228600" progId="Equation.3">
                  <p:embed/>
                </p:oleObj>
              </mc:Choice>
              <mc:Fallback>
                <p:oleObj name="公式" r:id="rId7" imgW="23876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3000375"/>
                        <a:ext cx="606425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66725" y="4929188"/>
            <a:ext cx="8248650" cy="1643062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CN" altLang="en-US" dirty="0"/>
              <a:t>复习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迭代法收敛的充要条件是迭代矩阵谱半径小于</a:t>
            </a:r>
            <a:r>
              <a:rPr lang="en-US" altLang="zh-CN" dirty="0"/>
              <a:t>1</a:t>
            </a:r>
            <a:r>
              <a:rPr lang="zh-CN" altLang="en-US" dirty="0"/>
              <a:t>，谱半径越小收敛越快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迭代矩阵</a:t>
            </a:r>
            <a:r>
              <a:rPr lang="en-US" altLang="zh-CN" b="1" i="1">
                <a:latin typeface="Times New Roman" pitchFamily="18" charset="0"/>
              </a:rPr>
              <a:t>B</a:t>
            </a:r>
            <a:r>
              <a:rPr lang="zh-CN" altLang="en-US"/>
              <a:t>决定了迭代法的收敛性</a:t>
            </a:r>
          </a:p>
        </p:txBody>
      </p:sp>
      <p:graphicFrame>
        <p:nvGraphicFramePr>
          <p:cNvPr id="32771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258888" y="1700213"/>
          <a:ext cx="6096000" cy="29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6" name="公式" r:id="rId3" imgW="2349500" imgH="1143000" progId="Equation.3">
                  <p:embed/>
                </p:oleObj>
              </mc:Choice>
              <mc:Fallback>
                <p:oleObj name="公式" r:id="rId3" imgW="2349500" imgH="1143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700213"/>
                        <a:ext cx="6096000" cy="296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2822" name="Picture 6" descr="定理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013325"/>
            <a:ext cx="84248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综合复习一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38" y="3698875"/>
            <a:ext cx="7772400" cy="9001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zh-CN" altLang="en-US" dirty="0"/>
              <a:t>往届期末考卷讲评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0E161-E165-41FC-B045-F112CEE38E31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图片 3" descr="5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200025"/>
            <a:ext cx="8505825" cy="645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17AFED-1267-4652-AD57-763B2C359E2F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6. (10%)</a:t>
            </a:r>
            <a:r>
              <a:rPr lang="zh-CN" altLang="en-US"/>
              <a:t>利用适当的迭代格式证明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466725" y="3143250"/>
            <a:ext cx="8248650" cy="3143250"/>
          </a:xfrm>
        </p:spPr>
        <p:txBody>
          <a:bodyPr/>
          <a:lstStyle/>
          <a:p>
            <a:pPr eaLnBrk="1" hangingPunct="1"/>
            <a:r>
              <a:rPr lang="zh-CN" altLang="en-US" dirty="0"/>
              <a:t>技巧：看得出这是个迭代的过程</a:t>
            </a:r>
            <a:r>
              <a:rPr lang="zh-CN" altLang="en-US" dirty="0">
                <a:sym typeface="Wingdings" pitchFamily="2" charset="2"/>
              </a:rPr>
              <a:t></a:t>
            </a:r>
            <a:endParaRPr lang="en-US" altLang="zh-CN" dirty="0"/>
          </a:p>
          <a:p>
            <a:pPr eaLnBrk="1" hangingPunct="1"/>
            <a:r>
              <a:rPr lang="zh-CN" altLang="en-US" dirty="0"/>
              <a:t>复习：</a:t>
            </a:r>
            <a:endParaRPr lang="en-US" altLang="zh-CN" dirty="0"/>
          </a:p>
          <a:p>
            <a:pPr eaLnBrk="1" hangingPunct="1"/>
            <a:r>
              <a:rPr lang="zh-CN" altLang="en-US" dirty="0"/>
              <a:t>迭代函数在不动点的邻域中一阶导数绝对值小于</a:t>
            </a:r>
            <a:r>
              <a:rPr lang="en-US" altLang="zh-CN" dirty="0"/>
              <a:t>1</a:t>
            </a:r>
            <a:r>
              <a:rPr lang="zh-CN" altLang="en-US" dirty="0"/>
              <a:t>则局部收敛</a:t>
            </a:r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821" name="Object 1"/>
          <p:cNvGraphicFramePr>
            <a:graphicFrameLocks noChangeAspect="1"/>
          </p:cNvGraphicFramePr>
          <p:nvPr/>
        </p:nvGraphicFramePr>
        <p:xfrm>
          <a:off x="2692400" y="1643063"/>
          <a:ext cx="3879850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6" name="公式" r:id="rId3" imgW="1739900" imgH="482600" progId="Equation.3">
                  <p:embed/>
                </p:oleObj>
              </mc:Choice>
              <mc:Fallback>
                <p:oleObj name="公式" r:id="rId3" imgW="1739900" imgH="482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1643063"/>
                        <a:ext cx="3879850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3" descr="6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828675"/>
            <a:ext cx="8258175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17AFED-1267-4652-AD57-763B2C359E2F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2357438"/>
          </a:xfrm>
        </p:spPr>
        <p:txBody>
          <a:bodyPr/>
          <a:lstStyle/>
          <a:p>
            <a:pPr eaLnBrk="1" hangingPunct="1"/>
            <a:r>
              <a:rPr lang="en-US" altLang="zh-CN"/>
              <a:t>7. (10%)</a:t>
            </a:r>
            <a:r>
              <a:rPr lang="zh-CN" altLang="en-US"/>
              <a:t>计算           ，取</a:t>
            </a:r>
            <a:br>
              <a:rPr lang="en-US" altLang="zh-CN"/>
            </a:br>
            <a:r>
              <a:rPr lang="zh-CN" altLang="en-US"/>
              <a:t>分析下述两种运算各具有几位有效数字。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466725" y="4214813"/>
            <a:ext cx="8248650" cy="2428875"/>
          </a:xfrm>
        </p:spPr>
        <p:txBody>
          <a:bodyPr/>
          <a:lstStyle/>
          <a:p>
            <a:pPr eaLnBrk="1" hangingPunct="1"/>
            <a:r>
              <a:rPr lang="zh-CN" altLang="en-US" dirty="0"/>
              <a:t>复习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误差的定义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有效数字的定义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数值运算的误差估计</a:t>
            </a:r>
          </a:p>
        </p:txBody>
      </p:sp>
      <p:sp>
        <p:nvSpPr>
          <p:cNvPr id="3686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869" name="Object 1"/>
          <p:cNvGraphicFramePr>
            <a:graphicFrameLocks noChangeAspect="1"/>
          </p:cNvGraphicFramePr>
          <p:nvPr/>
        </p:nvGraphicFramePr>
        <p:xfrm>
          <a:off x="3276600" y="495300"/>
          <a:ext cx="16033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8" r:id="rId3" imgW="774364" imgH="241195" progId="Equation.DSMT4">
                  <p:embed/>
                </p:oleObj>
              </mc:Choice>
              <mc:Fallback>
                <p:oleObj r:id="rId3" imgW="774364" imgH="241195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95300"/>
                        <a:ext cx="16033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871" name="Object 3"/>
          <p:cNvGraphicFramePr>
            <a:graphicFrameLocks noChangeAspect="1"/>
          </p:cNvGraphicFramePr>
          <p:nvPr/>
        </p:nvGraphicFramePr>
        <p:xfrm>
          <a:off x="5867400" y="533400"/>
          <a:ext cx="19780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9" r:id="rId5" imgW="876300" imgH="228600" progId="Equation.DSMT4">
                  <p:embed/>
                </p:oleObj>
              </mc:Choice>
              <mc:Fallback>
                <p:oleObj r:id="rId5" imgW="8763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33400"/>
                        <a:ext cx="197802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873" name="Object 5"/>
          <p:cNvGraphicFramePr>
            <a:graphicFrameLocks noChangeAspect="1"/>
          </p:cNvGraphicFramePr>
          <p:nvPr/>
        </p:nvGraphicFramePr>
        <p:xfrm>
          <a:off x="571500" y="2428875"/>
          <a:ext cx="770572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0" r:id="rId7" imgW="3098800" imgH="241300" progId="Equation.DSMT4">
                  <p:embed/>
                </p:oleObj>
              </mc:Choice>
              <mc:Fallback>
                <p:oleObj r:id="rId7" imgW="30988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428875"/>
                        <a:ext cx="7705725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875" name="Object 7"/>
          <p:cNvGraphicFramePr>
            <a:graphicFrameLocks noChangeAspect="1"/>
          </p:cNvGraphicFramePr>
          <p:nvPr/>
        </p:nvGraphicFramePr>
        <p:xfrm>
          <a:off x="642938" y="3071813"/>
          <a:ext cx="756443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1" r:id="rId9" imgW="3149600" imgH="431800" progId="Equation.DSMT4">
                  <p:embed/>
                </p:oleObj>
              </mc:Choice>
              <mc:Fallback>
                <p:oleObj r:id="rId9" imgW="31496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3071813"/>
                        <a:ext cx="7564437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误差的定义方式</a:t>
            </a:r>
          </a:p>
        </p:txBody>
      </p:sp>
      <p:sp>
        <p:nvSpPr>
          <p:cNvPr id="37891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09600" y="1600200"/>
            <a:ext cx="7924800" cy="4498975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924069"/>
                </a:solidFill>
              </a:rPr>
              <a:t>定义</a:t>
            </a:r>
            <a:r>
              <a:rPr lang="en-US" altLang="zh-CN" sz="2800" b="1" dirty="0">
                <a:solidFill>
                  <a:srgbClr val="924069"/>
                </a:solidFill>
              </a:rPr>
              <a:t>1</a:t>
            </a:r>
            <a:r>
              <a:rPr lang="zh-CN" altLang="en-US" sz="2800" b="1" dirty="0"/>
              <a:t>　设</a:t>
            </a:r>
            <a:r>
              <a:rPr lang="en-US" altLang="zh-CN" sz="2800" b="1" i="1" dirty="0">
                <a:latin typeface="Times New Roman" pitchFamily="18" charset="0"/>
              </a:rPr>
              <a:t>x*</a:t>
            </a:r>
            <a:r>
              <a:rPr lang="zh-CN" altLang="en-US" sz="2800" b="1" dirty="0"/>
              <a:t>是精确值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zh-CN" altLang="en-US" sz="2800" b="1" dirty="0"/>
              <a:t>的近似值，称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/>
              <a:t>　    </a:t>
            </a:r>
            <a:r>
              <a:rPr lang="en-US" altLang="zh-CN" sz="2800" b="1" i="1" dirty="0">
                <a:latin typeface="Times New Roman" pitchFamily="18" charset="0"/>
              </a:rPr>
              <a:t>e* = x* – x</a:t>
            </a:r>
            <a:r>
              <a:rPr lang="en-US" altLang="zh-CN" sz="2800" b="1" dirty="0"/>
              <a:t>    </a:t>
            </a:r>
            <a:r>
              <a:rPr lang="zh-CN" altLang="en-US" sz="2800" b="1" dirty="0"/>
              <a:t>为近似值</a:t>
            </a:r>
            <a:r>
              <a:rPr lang="en-US" altLang="zh-CN" sz="2800" b="1" i="1" dirty="0">
                <a:latin typeface="Times New Roman" pitchFamily="18" charset="0"/>
              </a:rPr>
              <a:t>x*</a:t>
            </a:r>
            <a:r>
              <a:rPr lang="zh-CN" altLang="en-US" sz="2800" b="1" dirty="0"/>
              <a:t>的</a:t>
            </a:r>
            <a:r>
              <a:rPr lang="zh-CN" altLang="en-US" sz="2800" b="1" dirty="0">
                <a:solidFill>
                  <a:srgbClr val="FF0000"/>
                </a:solidFill>
              </a:rPr>
              <a:t>绝对误差</a:t>
            </a:r>
            <a:r>
              <a:rPr lang="zh-CN" altLang="en-US" sz="2800" b="1" dirty="0"/>
              <a:t>．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 b="1" dirty="0">
              <a:solidFill>
                <a:schemeClr val="accent2"/>
              </a:solidFill>
            </a:endParaRPr>
          </a:p>
          <a:p>
            <a:pPr eaLnBrk="1" hangingPunct="1"/>
            <a:r>
              <a:rPr lang="zh-CN" altLang="en-US" sz="2800" b="1" dirty="0"/>
              <a:t>取</a:t>
            </a:r>
            <a:r>
              <a:rPr lang="en-US" altLang="zh-CN" sz="2800" b="1" i="1" dirty="0">
                <a:latin typeface="Times New Roman" pitchFamily="18" charset="0"/>
              </a:rPr>
              <a:t>x = 0.1</a:t>
            </a:r>
            <a:r>
              <a:rPr lang="zh-CN" altLang="en-US" sz="2800" b="1" dirty="0"/>
              <a:t>， </a:t>
            </a:r>
            <a:r>
              <a:rPr lang="en-US" altLang="zh-CN" sz="2800" b="1" i="1" dirty="0">
                <a:latin typeface="Times New Roman" pitchFamily="18" charset="0"/>
              </a:rPr>
              <a:t>y = 9999.9</a:t>
            </a:r>
            <a:r>
              <a:rPr lang="zh-CN" altLang="en-US" sz="2800" b="1" dirty="0"/>
              <a:t>的近似值分别为</a:t>
            </a:r>
            <a:r>
              <a:rPr lang="en-US" altLang="zh-CN" sz="2800" b="1" i="1" dirty="0">
                <a:latin typeface="Times New Roman" pitchFamily="18" charset="0"/>
              </a:rPr>
              <a:t>x* = 0.2</a:t>
            </a:r>
            <a:r>
              <a:rPr lang="zh-CN" altLang="en-US" sz="2800" b="1" dirty="0"/>
              <a:t>， </a:t>
            </a:r>
            <a:r>
              <a:rPr lang="en-US" altLang="zh-CN" sz="2800" b="1" i="1" dirty="0">
                <a:latin typeface="Times New Roman" pitchFamily="18" charset="0"/>
              </a:rPr>
              <a:t>y* = 10000</a:t>
            </a:r>
            <a:r>
              <a:rPr lang="zh-CN" altLang="en-US" sz="2800" b="1" dirty="0"/>
              <a:t>，则显然绝对误差并不能很好得表示误差的程度</a:t>
            </a:r>
          </a:p>
          <a:p>
            <a:pPr eaLnBrk="1" hangingPunct="1"/>
            <a:endParaRPr lang="zh-CN" altLang="en-US" sz="2800" b="1" dirty="0"/>
          </a:p>
          <a:p>
            <a:pPr eaLnBrk="1" hangingPunct="1"/>
            <a:r>
              <a:rPr lang="zh-CN" altLang="en-US" sz="2800" b="1" dirty="0">
                <a:solidFill>
                  <a:schemeClr val="tx2"/>
                </a:solidFill>
              </a:rPr>
              <a:t>相对误差</a:t>
            </a:r>
            <a:r>
              <a:rPr lang="zh-CN" altLang="en-US" sz="2800" b="1" dirty="0"/>
              <a:t>：</a:t>
            </a:r>
          </a:p>
        </p:txBody>
      </p:sp>
      <p:graphicFrame>
        <p:nvGraphicFramePr>
          <p:cNvPr id="37892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2819400" y="4800600"/>
          <a:ext cx="26670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5" name="公式" r:id="rId3" imgW="1002865" imgH="418918" progId="Equation.3">
                  <p:embed/>
                </p:oleObj>
              </mc:Choice>
              <mc:Fallback>
                <p:oleObj name="公式" r:id="rId3" imgW="1002865" imgH="41891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00600"/>
                        <a:ext cx="266700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6F3971-5640-49F1-B593-545F1D62071A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333375"/>
            <a:ext cx="7772400" cy="719138"/>
          </a:xfrm>
        </p:spPr>
        <p:txBody>
          <a:bodyPr/>
          <a:lstStyle/>
          <a:p>
            <a:pPr eaLnBrk="1" hangingPunct="1"/>
            <a:r>
              <a:rPr lang="zh-CN" altLang="en-US"/>
              <a:t>有效数字</a:t>
            </a:r>
          </a:p>
        </p:txBody>
      </p:sp>
      <p:sp>
        <p:nvSpPr>
          <p:cNvPr id="389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125538"/>
            <a:ext cx="8642350" cy="554355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solidFill>
                  <a:srgbClr val="924069"/>
                </a:solidFill>
              </a:rPr>
              <a:t>定义</a:t>
            </a:r>
            <a:r>
              <a:rPr lang="en-US" altLang="zh-CN" sz="2800" b="1">
                <a:solidFill>
                  <a:srgbClr val="924069"/>
                </a:solidFill>
              </a:rPr>
              <a:t>2</a:t>
            </a:r>
            <a:r>
              <a:rPr lang="zh-CN" altLang="en-US" sz="2800" b="1"/>
              <a:t>　若近似值</a:t>
            </a:r>
            <a:r>
              <a:rPr lang="en-US" altLang="zh-CN" sz="2800" b="1" i="1">
                <a:latin typeface="Times New Roman" pitchFamily="18" charset="0"/>
              </a:rPr>
              <a:t>x*</a:t>
            </a:r>
            <a:r>
              <a:rPr lang="zh-CN" altLang="en-US" sz="2800" b="1"/>
              <a:t>的绝对误差限是某一位的半个单位，该位到</a:t>
            </a:r>
            <a:r>
              <a:rPr lang="en-US" altLang="zh-CN" sz="2800" b="1" i="1">
                <a:latin typeface="Times New Roman" pitchFamily="18" charset="0"/>
              </a:rPr>
              <a:t>x*</a:t>
            </a:r>
            <a:r>
              <a:rPr lang="zh-CN" altLang="en-US" sz="2800" b="1"/>
              <a:t>的第一位非零数字共有</a:t>
            </a:r>
            <a:r>
              <a:rPr lang="en-US" altLang="zh-CN" sz="2800" b="1" i="1">
                <a:latin typeface="Times New Roman" pitchFamily="18" charset="0"/>
              </a:rPr>
              <a:t>n</a:t>
            </a:r>
            <a:r>
              <a:rPr lang="zh-CN" altLang="en-US" sz="2800" b="1"/>
              <a:t>位，就说</a:t>
            </a:r>
            <a:r>
              <a:rPr lang="en-US" altLang="zh-CN" sz="2800" b="1" i="1">
                <a:latin typeface="Times New Roman" pitchFamily="18" charset="0"/>
              </a:rPr>
              <a:t>x*</a:t>
            </a:r>
            <a:r>
              <a:rPr lang="zh-CN" altLang="en-US" sz="2800" b="1"/>
              <a:t>具有</a:t>
            </a:r>
            <a:r>
              <a:rPr lang="en-US" altLang="zh-CN" sz="2800" b="1" i="1">
                <a:latin typeface="Times New Roman" pitchFamily="18" charset="0"/>
              </a:rPr>
              <a:t>n</a:t>
            </a:r>
            <a:r>
              <a:rPr lang="zh-CN" altLang="en-US" sz="2800" b="1"/>
              <a:t>位</a:t>
            </a:r>
            <a:r>
              <a:rPr lang="zh-CN" altLang="en-US" sz="2800" b="1">
                <a:solidFill>
                  <a:srgbClr val="FF0000"/>
                </a:solidFill>
              </a:rPr>
              <a:t>有效数字</a:t>
            </a:r>
            <a:r>
              <a:rPr lang="zh-CN" altLang="en-US" sz="2800" b="1"/>
              <a:t>。它可表示为</a:t>
            </a:r>
          </a:p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/>
              <a:t>	</a:t>
            </a:r>
            <a:r>
              <a:rPr lang="en-US" altLang="zh-CN" sz="2800" b="1" i="1">
                <a:latin typeface="Times New Roman" pitchFamily="18" charset="0"/>
              </a:rPr>
              <a:t>x* = ±10</a:t>
            </a:r>
            <a:r>
              <a:rPr lang="en-US" altLang="zh-CN" sz="2800" b="1" i="1" baseline="30000">
                <a:latin typeface="Times New Roman" pitchFamily="18" charset="0"/>
              </a:rPr>
              <a:t>m</a:t>
            </a:r>
            <a:r>
              <a:rPr lang="en-US" altLang="zh-CN" sz="2800" b="1" i="1">
                <a:latin typeface="Times New Roman" pitchFamily="18" charset="0"/>
              </a:rPr>
              <a:t>×(a</a:t>
            </a:r>
            <a:r>
              <a:rPr lang="en-US" altLang="zh-CN" sz="2800" b="1" i="1" baseline="-25000">
                <a:latin typeface="Times New Roman" pitchFamily="18" charset="0"/>
              </a:rPr>
              <a:t>1</a:t>
            </a:r>
            <a:r>
              <a:rPr lang="en-US" altLang="zh-CN" sz="2800" b="1" i="1">
                <a:latin typeface="Times New Roman" pitchFamily="18" charset="0"/>
              </a:rPr>
              <a:t>+a</a:t>
            </a:r>
            <a:r>
              <a:rPr lang="en-US" altLang="zh-CN" sz="2800" b="1" i="1" baseline="-25000">
                <a:latin typeface="Times New Roman" pitchFamily="18" charset="0"/>
              </a:rPr>
              <a:t>2</a:t>
            </a:r>
            <a:r>
              <a:rPr lang="en-US" altLang="zh-CN" sz="2800" b="1" i="1">
                <a:latin typeface="Times New Roman" pitchFamily="18" charset="0"/>
              </a:rPr>
              <a:t>×10</a:t>
            </a:r>
            <a:r>
              <a:rPr lang="en-US" altLang="zh-CN" sz="2800" b="1" i="1" baseline="30000">
                <a:latin typeface="Times New Roman" pitchFamily="18" charset="0"/>
              </a:rPr>
              <a:t>-1</a:t>
            </a:r>
            <a:r>
              <a:rPr lang="en-US" altLang="zh-CN" sz="2800" b="1" i="1">
                <a:latin typeface="Times New Roman" pitchFamily="18" charset="0"/>
              </a:rPr>
              <a:t>+…+a</a:t>
            </a:r>
            <a:r>
              <a:rPr lang="en-US" altLang="zh-CN" sz="2800" b="1" i="1" baseline="-25000">
                <a:latin typeface="Times New Roman" pitchFamily="18" charset="0"/>
              </a:rPr>
              <a:t>n</a:t>
            </a:r>
            <a:r>
              <a:rPr lang="en-US" altLang="zh-CN" sz="2800" b="1" i="1">
                <a:latin typeface="Times New Roman" pitchFamily="18" charset="0"/>
              </a:rPr>
              <a:t>×10</a:t>
            </a:r>
            <a:r>
              <a:rPr lang="en-US" altLang="zh-CN" sz="2800" b="1" i="1" baseline="30000">
                <a:latin typeface="Times New Roman" pitchFamily="18" charset="0"/>
              </a:rPr>
              <a:t>-(n-1)</a:t>
            </a:r>
            <a:r>
              <a:rPr lang="en-US" altLang="zh-CN" sz="2800" b="1" i="1">
                <a:latin typeface="Times New Roman" pitchFamily="18" charset="0"/>
              </a:rPr>
              <a:t>).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/>
              <a:t>	</a:t>
            </a:r>
            <a:r>
              <a:rPr lang="zh-CN" altLang="en-US" sz="2800" b="1"/>
              <a:t>其中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 i="1" baseline="-25000">
                <a:latin typeface="Times New Roman" pitchFamily="18" charset="0"/>
              </a:rPr>
              <a:t>i</a:t>
            </a:r>
            <a:r>
              <a:rPr lang="en-US" altLang="zh-CN" sz="2800" b="1" i="1">
                <a:latin typeface="Times New Roman" pitchFamily="18" charset="0"/>
              </a:rPr>
              <a:t> (i=1</a:t>
            </a:r>
            <a:r>
              <a:rPr lang="zh-CN" altLang="en-US" sz="2800" b="1" i="1">
                <a:latin typeface="Times New Roman" pitchFamily="18" charset="0"/>
              </a:rPr>
              <a:t>，</a:t>
            </a:r>
            <a:r>
              <a:rPr lang="en-US" altLang="zh-CN" sz="2800" b="1" i="1">
                <a:latin typeface="Times New Roman" pitchFamily="18" charset="0"/>
              </a:rPr>
              <a:t>…</a:t>
            </a:r>
            <a:r>
              <a:rPr lang="zh-CN" altLang="en-US" sz="2800" b="1" i="1">
                <a:latin typeface="Times New Roman" pitchFamily="18" charset="0"/>
              </a:rPr>
              <a:t>，</a:t>
            </a:r>
            <a:r>
              <a:rPr lang="en-US" altLang="zh-CN" sz="2800" b="1" i="1">
                <a:latin typeface="Times New Roman" pitchFamily="18" charset="0"/>
              </a:rPr>
              <a:t>n)</a:t>
            </a:r>
            <a:r>
              <a:rPr lang="en-US" altLang="zh-CN" sz="2800" b="1"/>
              <a:t> </a:t>
            </a:r>
            <a:r>
              <a:rPr lang="zh-CN" altLang="en-US" sz="2800" b="1"/>
              <a:t>是</a:t>
            </a:r>
            <a:r>
              <a:rPr lang="en-US" altLang="zh-CN" sz="2800" b="1" i="1">
                <a:latin typeface="Times New Roman" pitchFamily="18" charset="0"/>
              </a:rPr>
              <a:t>0</a:t>
            </a:r>
            <a:r>
              <a:rPr lang="zh-CN" altLang="en-US" sz="2800" b="1"/>
              <a:t>到</a:t>
            </a:r>
            <a:r>
              <a:rPr lang="en-US" altLang="zh-CN" sz="2800" b="1" i="1">
                <a:latin typeface="Times New Roman" pitchFamily="18" charset="0"/>
              </a:rPr>
              <a:t>9</a:t>
            </a:r>
            <a:r>
              <a:rPr lang="zh-CN" altLang="en-US" sz="2800" b="1"/>
              <a:t>中的一个数字</a:t>
            </a:r>
            <a:r>
              <a:rPr lang="en-US" altLang="zh-CN" sz="2800" b="1"/>
              <a:t>,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 i="1" baseline="-25000">
                <a:latin typeface="Times New Roman" pitchFamily="18" charset="0"/>
              </a:rPr>
              <a:t>1</a:t>
            </a:r>
            <a:r>
              <a:rPr lang="en-US" altLang="zh-CN" sz="2800" b="1" i="1">
                <a:latin typeface="Times New Roman" pitchFamily="18" charset="0"/>
              </a:rPr>
              <a:t>≠0</a:t>
            </a:r>
            <a:r>
              <a:rPr lang="en-US" altLang="zh-CN" sz="2800" b="1"/>
              <a:t>, </a:t>
            </a:r>
            <a:r>
              <a:rPr lang="en-US" altLang="zh-CN" sz="2800" b="1" i="1">
                <a:latin typeface="Times New Roman" pitchFamily="18" charset="0"/>
              </a:rPr>
              <a:t>m</a:t>
            </a:r>
            <a:r>
              <a:rPr lang="zh-CN" altLang="en-US" sz="2800" b="1"/>
              <a:t>为整数</a:t>
            </a:r>
            <a:r>
              <a:rPr lang="en-US" altLang="zh-CN" sz="2800" b="1"/>
              <a:t>,</a:t>
            </a:r>
            <a:r>
              <a:rPr lang="zh-CN" altLang="en-US" sz="2800" b="1"/>
              <a:t>且</a:t>
            </a:r>
            <a:r>
              <a:rPr lang="en-US" altLang="zh-CN" sz="2800" b="1" i="1">
                <a:latin typeface="Times New Roman" pitchFamily="18" charset="0"/>
              </a:rPr>
              <a:t>|x-x*|≤1/2×10</a:t>
            </a:r>
            <a:r>
              <a:rPr lang="en-US" altLang="zh-CN" sz="2800" b="1" i="1" baseline="30000">
                <a:latin typeface="Times New Roman" pitchFamily="18" charset="0"/>
              </a:rPr>
              <a:t>m-n+1</a:t>
            </a:r>
            <a:r>
              <a:rPr lang="en-US" altLang="zh-CN" sz="2800" b="1"/>
              <a:t>.</a:t>
            </a:r>
            <a:endParaRPr lang="en-US" altLang="zh-CN" sz="2800" b="1" baseline="30000"/>
          </a:p>
          <a:p>
            <a:pPr eaLnBrk="1" hangingPunct="1">
              <a:lnSpc>
                <a:spcPct val="110000"/>
              </a:lnSpc>
            </a:pPr>
            <a:endParaRPr lang="en-US" altLang="zh-CN" sz="2800" b="1"/>
          </a:p>
          <a:p>
            <a:pPr eaLnBrk="1" hangingPunct="1">
              <a:lnSpc>
                <a:spcPct val="110000"/>
              </a:lnSpc>
            </a:pPr>
            <a:r>
              <a:rPr lang="zh-CN" altLang="en-US" sz="2800" b="1"/>
              <a:t>简单地说，</a:t>
            </a:r>
            <a:r>
              <a:rPr lang="en-US" altLang="zh-CN" sz="2800" b="1" i="1">
                <a:latin typeface="Times New Roman" pitchFamily="18" charset="0"/>
              </a:rPr>
              <a:t>x*</a:t>
            </a:r>
            <a:r>
              <a:rPr lang="zh-CN" altLang="en-US" sz="2800" b="1"/>
              <a:t>的表示中，由左往从右第一个非</a:t>
            </a:r>
            <a:r>
              <a:rPr lang="zh-CN" altLang="en-US" sz="2800" b="1" i="1">
                <a:latin typeface="Times New Roman" pitchFamily="18" charset="0"/>
              </a:rPr>
              <a:t>０</a:t>
            </a:r>
            <a:r>
              <a:rPr lang="zh-CN" altLang="en-US" sz="2800" b="1"/>
              <a:t>数字开始的数字的个数</a:t>
            </a:r>
            <a:r>
              <a:rPr lang="en-US" altLang="zh-CN" sz="2800" b="1" i="1">
                <a:latin typeface="Times New Roman" pitchFamily="18" charset="0"/>
              </a:rPr>
              <a:t>n</a:t>
            </a:r>
            <a:r>
              <a:rPr lang="zh-CN" altLang="en-US" sz="2800" b="1"/>
              <a:t>称为</a:t>
            </a:r>
            <a:r>
              <a:rPr lang="en-US" altLang="zh-CN" sz="2800" b="1" i="1">
                <a:latin typeface="Times New Roman" pitchFamily="18" charset="0"/>
              </a:rPr>
              <a:t>x*</a:t>
            </a:r>
            <a:r>
              <a:rPr lang="zh-CN" altLang="en-US" sz="2800" b="1"/>
              <a:t>的有效数字的位数．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函数的误差的计算公式</a:t>
            </a:r>
          </a:p>
        </p:txBody>
      </p:sp>
      <p:sp>
        <p:nvSpPr>
          <p:cNvPr id="39939" name="Rectangle 9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09600" y="1600200"/>
            <a:ext cx="7848600" cy="4498975"/>
          </a:xfrm>
        </p:spPr>
        <p:txBody>
          <a:bodyPr/>
          <a:lstStyle/>
          <a:p>
            <a:pPr eaLnBrk="1" hangingPunct="1"/>
            <a:r>
              <a:rPr lang="zh-CN" altLang="en-US" sz="2800"/>
              <a:t>一般的情况（</a:t>
            </a:r>
            <a:r>
              <a:rPr lang="en-US" altLang="zh-CN" sz="2800" b="1" i="1">
                <a:latin typeface="Times New Roman" pitchFamily="18" charset="0"/>
              </a:rPr>
              <a:t>A=f(x</a:t>
            </a:r>
            <a:r>
              <a:rPr lang="en-US" altLang="zh-CN" sz="2800" b="1" i="1" baseline="-25000">
                <a:latin typeface="Times New Roman" pitchFamily="18" charset="0"/>
              </a:rPr>
              <a:t>1</a:t>
            </a:r>
            <a:r>
              <a:rPr lang="en-US" altLang="zh-CN" sz="2800" b="1" i="1">
                <a:latin typeface="Times New Roman" pitchFamily="18" charset="0"/>
              </a:rPr>
              <a:t>,…,x</a:t>
            </a:r>
            <a:r>
              <a:rPr lang="en-US" altLang="zh-CN" sz="2800" b="1" i="1" baseline="-25000">
                <a:latin typeface="Times New Roman" pitchFamily="18" charset="0"/>
              </a:rPr>
              <a:t>n</a:t>
            </a:r>
            <a:r>
              <a:rPr lang="en-US" altLang="zh-CN" sz="2800" b="1" i="1">
                <a:latin typeface="Times New Roman" pitchFamily="18" charset="0"/>
              </a:rPr>
              <a:t>)</a:t>
            </a:r>
            <a:r>
              <a:rPr lang="zh-CN" altLang="en-US" sz="2800"/>
              <a:t>）</a:t>
            </a:r>
          </a:p>
          <a:p>
            <a:pPr eaLnBrk="1" hangingPunct="1"/>
            <a:endParaRPr lang="zh-CN" altLang="en-US" sz="2800"/>
          </a:p>
          <a:p>
            <a:pPr eaLnBrk="1" hangingPunct="1"/>
            <a:endParaRPr lang="zh-CN" altLang="en-US" sz="2800"/>
          </a:p>
          <a:p>
            <a:pPr eaLnBrk="1" hangingPunct="1"/>
            <a:endParaRPr lang="zh-CN" altLang="en-US" sz="2800"/>
          </a:p>
          <a:p>
            <a:pPr eaLnBrk="1" hangingPunct="1"/>
            <a:endParaRPr lang="zh-CN" altLang="en-US" sz="2800"/>
          </a:p>
          <a:p>
            <a:pPr eaLnBrk="1" hangingPunct="1"/>
            <a:r>
              <a:rPr lang="zh-CN" altLang="en-US" sz="2800"/>
              <a:t>特别的情况（</a:t>
            </a:r>
            <a:r>
              <a:rPr lang="en-US" altLang="zh-CN" sz="2800" b="1" i="1">
                <a:latin typeface="Times New Roman" pitchFamily="18" charset="0"/>
              </a:rPr>
              <a:t>f(x)</a:t>
            </a:r>
            <a:r>
              <a:rPr lang="zh-CN" altLang="en-US" sz="2800"/>
              <a:t>）</a:t>
            </a:r>
          </a:p>
        </p:txBody>
      </p:sp>
      <p:graphicFrame>
        <p:nvGraphicFramePr>
          <p:cNvPr id="39940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676400" y="2286000"/>
          <a:ext cx="5410200" cy="183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6" name="公式" r:id="rId3" imgW="3378200" imgH="1143000" progId="Equation.3">
                  <p:embed/>
                </p:oleObj>
              </mc:Choice>
              <mc:Fallback>
                <p:oleObj name="公式" r:id="rId3" imgW="3378200" imgH="1143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286000"/>
                        <a:ext cx="5410200" cy="183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38400" y="5105400"/>
          <a:ext cx="326072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7" name="公式" r:id="rId5" imgW="1498600" imgH="279400" progId="Equation.3">
                  <p:embed/>
                </p:oleObj>
              </mc:Choice>
              <mc:Fallback>
                <p:oleObj name="公式" r:id="rId5" imgW="1498600" imgH="279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105400"/>
                        <a:ext cx="3260725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EAF37-B646-4303-BD28-97D34000BB10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图片 3" descr="7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" y="457200"/>
            <a:ext cx="8334375" cy="575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914400" y="1828800"/>
            <a:ext cx="7391400" cy="13111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3155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参见</a:t>
            </a:r>
            <a:r>
              <a:rPr lang="en-US" altLang="zh-CN" sz="5400" dirty="0">
                <a:ln w="3155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r>
              <a:rPr lang="zh-CN" altLang="en-US" sz="5400" dirty="0">
                <a:ln w="3155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月</a:t>
            </a:r>
            <a:r>
              <a:rPr lang="en-US" altLang="zh-CN" sz="5400" dirty="0">
                <a:ln w="3155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15</a:t>
            </a:r>
            <a:r>
              <a:rPr lang="zh-CN" altLang="en-US" sz="5400" dirty="0">
                <a:ln w="3155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日课件</a:t>
            </a:r>
            <a:endParaRPr lang="en-US" altLang="zh-CN" sz="5400" dirty="0">
              <a:ln w="31550" cmpd="sng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altLang="zh-CN" sz="5400" dirty="0">
                <a:ln w="3155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28-31</a:t>
            </a:r>
            <a:r>
              <a:rPr lang="zh-CN" altLang="en-US" sz="5400" dirty="0">
                <a:ln w="3155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页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17AFED-1267-4652-AD57-763B2C359E2F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综合复习</a:t>
            </a:r>
            <a:r>
              <a:rPr lang="en-US" altLang="zh-CN"/>
              <a:t>II</a:t>
            </a:r>
            <a:endParaRPr lang="zh-CN" altLang="en-US"/>
          </a:p>
        </p:txBody>
      </p:sp>
      <p:sp>
        <p:nvSpPr>
          <p:cNvPr id="4198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往届补考卷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0E161-E165-41FC-B045-F112CEE38E31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/>
          <a:lstStyle/>
          <a:p>
            <a:pPr eaLnBrk="1" hangingPunct="1"/>
            <a:r>
              <a:rPr lang="en-US" altLang="zh-CN" sz="3400"/>
              <a:t>1. </a:t>
            </a:r>
            <a:r>
              <a:rPr lang="zh-CN" altLang="en-US" sz="3400"/>
              <a:t>若</a:t>
            </a:r>
            <a:r>
              <a:rPr lang="en-US" altLang="zh-CN" sz="3400" b="1" i="1">
                <a:latin typeface="Times New Roman" pitchFamily="18" charset="0"/>
              </a:rPr>
              <a:t>f(x)=a</a:t>
            </a:r>
            <a:r>
              <a:rPr lang="en-US" altLang="zh-CN" sz="3400" b="1" i="1" baseline="-25000">
                <a:latin typeface="Times New Roman" pitchFamily="18" charset="0"/>
              </a:rPr>
              <a:t>0</a:t>
            </a:r>
            <a:r>
              <a:rPr lang="en-US" altLang="zh-CN" sz="3400" b="1" i="1">
                <a:latin typeface="Times New Roman" pitchFamily="18" charset="0"/>
              </a:rPr>
              <a:t>x</a:t>
            </a:r>
            <a:r>
              <a:rPr lang="en-US" altLang="zh-CN" sz="3400" b="1" i="1" baseline="30000">
                <a:latin typeface="Times New Roman" pitchFamily="18" charset="0"/>
              </a:rPr>
              <a:t>n</a:t>
            </a:r>
            <a:r>
              <a:rPr lang="en-US" altLang="zh-CN" sz="3400" b="1" i="1">
                <a:latin typeface="Times New Roman" pitchFamily="18" charset="0"/>
              </a:rPr>
              <a:t>+a</a:t>
            </a:r>
            <a:r>
              <a:rPr lang="en-US" altLang="zh-CN" sz="3400" b="1" i="1" baseline="-25000">
                <a:latin typeface="Times New Roman" pitchFamily="18" charset="0"/>
              </a:rPr>
              <a:t>1</a:t>
            </a:r>
            <a:r>
              <a:rPr lang="en-US" altLang="zh-CN" sz="3400" b="1" i="1">
                <a:latin typeface="Times New Roman" pitchFamily="18" charset="0"/>
              </a:rPr>
              <a:t>x</a:t>
            </a:r>
            <a:r>
              <a:rPr lang="en-US" altLang="zh-CN" sz="3400" b="1" i="1" baseline="30000">
                <a:latin typeface="Times New Roman" pitchFamily="18" charset="0"/>
              </a:rPr>
              <a:t>n-1</a:t>
            </a:r>
            <a:r>
              <a:rPr lang="en-US" altLang="zh-CN" sz="3400" b="1" i="1">
                <a:latin typeface="Times New Roman" pitchFamily="18" charset="0"/>
              </a:rPr>
              <a:t>+…+a</a:t>
            </a:r>
            <a:r>
              <a:rPr lang="en-US" altLang="zh-CN" sz="3400" b="1" i="1" baseline="-25000">
                <a:latin typeface="Times New Roman" pitchFamily="18" charset="0"/>
              </a:rPr>
              <a:t>n-1</a:t>
            </a:r>
            <a:r>
              <a:rPr lang="en-US" altLang="zh-CN" sz="3400" b="1" i="1">
                <a:latin typeface="Times New Roman" pitchFamily="18" charset="0"/>
              </a:rPr>
              <a:t>x+a</a:t>
            </a:r>
            <a:r>
              <a:rPr lang="en-US" altLang="zh-CN" sz="3400" b="1" i="1" baseline="-25000">
                <a:latin typeface="Times New Roman" pitchFamily="18" charset="0"/>
              </a:rPr>
              <a:t>n</a:t>
            </a:r>
            <a:r>
              <a:rPr lang="zh-CN" altLang="en-US" sz="3400"/>
              <a:t>有互不相同的</a:t>
            </a:r>
            <a:r>
              <a:rPr lang="en-US" altLang="zh-CN" sz="3400" b="1" i="1">
                <a:latin typeface="Times New Roman" pitchFamily="18" charset="0"/>
              </a:rPr>
              <a:t>n</a:t>
            </a:r>
            <a:r>
              <a:rPr lang="zh-CN" altLang="en-US" sz="3400"/>
              <a:t>个实根</a:t>
            </a:r>
            <a:r>
              <a:rPr lang="en-US" altLang="zh-CN" sz="3400" b="1" i="1">
                <a:latin typeface="Times New Roman" pitchFamily="18" charset="0"/>
              </a:rPr>
              <a:t>x</a:t>
            </a:r>
            <a:r>
              <a:rPr lang="en-US" altLang="zh-CN" sz="3400" b="1" i="1" baseline="-25000">
                <a:latin typeface="Times New Roman" pitchFamily="18" charset="0"/>
              </a:rPr>
              <a:t>1</a:t>
            </a:r>
            <a:r>
              <a:rPr lang="en-US" altLang="zh-CN" sz="3400" b="1" i="1">
                <a:latin typeface="Times New Roman" pitchFamily="18" charset="0"/>
              </a:rPr>
              <a:t>, x</a:t>
            </a:r>
            <a:r>
              <a:rPr lang="en-US" altLang="zh-CN" sz="3400" b="1" i="1" baseline="-25000">
                <a:latin typeface="Times New Roman" pitchFamily="18" charset="0"/>
              </a:rPr>
              <a:t>2</a:t>
            </a:r>
            <a:r>
              <a:rPr lang="en-US" altLang="zh-CN" sz="3400" b="1" i="1">
                <a:latin typeface="Times New Roman" pitchFamily="18" charset="0"/>
              </a:rPr>
              <a:t>, …, x</a:t>
            </a:r>
            <a:r>
              <a:rPr lang="en-US" altLang="zh-CN" sz="3400" b="1" i="1" baseline="-25000">
                <a:latin typeface="Times New Roman" pitchFamily="18" charset="0"/>
              </a:rPr>
              <a:t>n</a:t>
            </a:r>
            <a:r>
              <a:rPr lang="en-US" altLang="zh-CN" sz="3400"/>
              <a:t>. </a:t>
            </a:r>
            <a:r>
              <a:rPr lang="zh-CN" altLang="en-US" sz="3400"/>
              <a:t>试证明： 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0"/>
            <a:ext cx="8229600" cy="2320925"/>
          </a:xfrm>
        </p:spPr>
        <p:txBody>
          <a:bodyPr/>
          <a:lstStyle/>
          <a:p>
            <a:pPr eaLnBrk="1" hangingPunct="1"/>
            <a:r>
              <a:rPr lang="zh-CN" altLang="en-US"/>
              <a:t>根</a:t>
            </a:r>
          </a:p>
          <a:p>
            <a:pPr eaLnBrk="1" hangingPunct="1"/>
            <a:r>
              <a:rPr lang="zh-CN" altLang="en-US"/>
              <a:t>最高次项的系数</a:t>
            </a:r>
          </a:p>
          <a:p>
            <a:pPr eaLnBrk="1" hangingPunct="1"/>
            <a:r>
              <a:rPr lang="zh-CN" altLang="en-US"/>
              <a:t>特定点的导数</a:t>
            </a:r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013" name="Rectangle 7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2057400" y="1600200"/>
          <a:ext cx="5181600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7" r:id="rId3" imgW="1854200" imgH="482600" progId="Equation.DSMT4">
                  <p:embed/>
                </p:oleObj>
              </mc:Choice>
              <mc:Fallback>
                <p:oleObj r:id="rId3" imgW="1854200" imgH="482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00200"/>
                        <a:ext cx="5181600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2571750"/>
          </a:xfrm>
        </p:spPr>
        <p:txBody>
          <a:bodyPr/>
          <a:lstStyle/>
          <a:p>
            <a:pPr eaLnBrk="1" hangingPunct="1"/>
            <a:r>
              <a:rPr lang="en-US" altLang="zh-CN"/>
              <a:t>1.(15%) </a:t>
            </a:r>
            <a:r>
              <a:rPr lang="zh-CN" altLang="en-US"/>
              <a:t>求一个次数不高于</a:t>
            </a:r>
            <a:r>
              <a:rPr lang="en-US" altLang="zh-CN"/>
              <a:t>4</a:t>
            </a:r>
            <a:r>
              <a:rPr lang="zh-CN" altLang="en-US"/>
              <a:t>的多项式</a:t>
            </a:r>
            <a:r>
              <a:rPr lang="en-US"/>
              <a:t> </a:t>
            </a:r>
            <a:r>
              <a:rPr lang="zh-CN" altLang="en-US"/>
              <a:t>满足下列插值条件：</a:t>
            </a:r>
            <a:r>
              <a:rPr lang="en-US"/>
              <a:t> 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(1)=2 </a:t>
            </a:r>
            <a:r>
              <a:rPr lang="zh-CN" altLang="en-US" b="1" i="1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(2)=4 </a:t>
            </a:r>
            <a:r>
              <a:rPr lang="zh-CN" altLang="en-US" b="1" i="1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(3)=12 </a:t>
            </a:r>
            <a:r>
              <a:rPr lang="zh-CN" altLang="en-US" b="1" i="1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’(1)=1 </a:t>
            </a:r>
            <a:r>
              <a:rPr lang="zh-CN" altLang="en-US" b="1" i="1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b="1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’(3)=-1</a:t>
            </a:r>
            <a:endParaRPr lang="zh-CN" altLang="en-US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内容占位符 3"/>
          <p:cNvSpPr>
            <a:spLocks noGrp="1"/>
          </p:cNvSpPr>
          <p:nvPr>
            <p:ph idx="1"/>
          </p:nvPr>
        </p:nvSpPr>
        <p:spPr>
          <a:xfrm>
            <a:off x="466725" y="3357563"/>
            <a:ext cx="8248650" cy="2928937"/>
          </a:xfrm>
        </p:spPr>
        <p:txBody>
          <a:bodyPr/>
          <a:lstStyle/>
          <a:p>
            <a:pPr eaLnBrk="1" hangingPunct="1"/>
            <a:r>
              <a:rPr lang="zh-CN" altLang="en-US" dirty="0"/>
              <a:t>复习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牛顿插值公式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规则埃尔米特插值公式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插值的定义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8839200" cy="3581400"/>
          </a:xfrm>
          <a:noFill/>
          <a:ln w="25400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/>
              <a:t>由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b="1" i="1" baseline="-25000">
                <a:latin typeface="Times New Roman" pitchFamily="18" charset="0"/>
              </a:rPr>
              <a:t>1</a:t>
            </a:r>
            <a:r>
              <a:rPr lang="en-US" altLang="zh-CN" b="1" i="1">
                <a:latin typeface="Times New Roman" pitchFamily="18" charset="0"/>
              </a:rPr>
              <a:t>, x</a:t>
            </a:r>
            <a:r>
              <a:rPr lang="en-US" altLang="zh-CN" b="1" i="1" baseline="-25000">
                <a:latin typeface="Times New Roman" pitchFamily="18" charset="0"/>
              </a:rPr>
              <a:t>2</a:t>
            </a:r>
            <a:r>
              <a:rPr lang="en-US" altLang="zh-CN" b="1" i="1">
                <a:latin typeface="Times New Roman" pitchFamily="18" charset="0"/>
              </a:rPr>
              <a:t>, …, x</a:t>
            </a:r>
            <a:r>
              <a:rPr lang="en-US" altLang="zh-CN" b="1" i="1" baseline="-25000">
                <a:latin typeface="Times New Roman" pitchFamily="18" charset="0"/>
              </a:rPr>
              <a:t>n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en-US" altLang="zh-CN" b="1" i="1">
                <a:latin typeface="Times New Roman" pitchFamily="18" charset="0"/>
              </a:rPr>
              <a:t>f(x)</a:t>
            </a:r>
            <a:r>
              <a:rPr lang="zh-CN" altLang="en-US">
                <a:latin typeface="Times New Roman" pitchFamily="18" charset="0"/>
              </a:rPr>
              <a:t>的</a:t>
            </a:r>
            <a:r>
              <a:rPr lang="en-US" altLang="zh-CN" b="1" i="1">
                <a:latin typeface="Times New Roman" pitchFamily="18" charset="0"/>
              </a:rPr>
              <a:t>n</a:t>
            </a:r>
            <a:r>
              <a:rPr lang="zh-CN" altLang="en-US">
                <a:latin typeface="Times New Roman" pitchFamily="18" charset="0"/>
              </a:rPr>
              <a:t>个</a:t>
            </a:r>
            <a:r>
              <a:rPr lang="zh-CN" altLang="en-US">
                <a:solidFill>
                  <a:schemeClr val="folHlink"/>
                </a:solidFill>
                <a:latin typeface="Times New Roman" pitchFamily="18" charset="0"/>
              </a:rPr>
              <a:t>实根</a:t>
            </a:r>
            <a:r>
              <a:rPr lang="zh-CN" altLang="en-US">
                <a:latin typeface="Times New Roman" pitchFamily="18" charset="0"/>
              </a:rPr>
              <a:t>，和</a:t>
            </a:r>
            <a:r>
              <a:rPr lang="en-US" altLang="zh-CN" b="1" i="1">
                <a:latin typeface="Times New Roman" pitchFamily="18" charset="0"/>
              </a:rPr>
              <a:t>f(x)</a:t>
            </a:r>
            <a:r>
              <a:rPr lang="zh-CN" altLang="en-US">
                <a:latin typeface="Times New Roman" pitchFamily="18" charset="0"/>
              </a:rPr>
              <a:t>中最高次项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b="1" i="1" baseline="30000">
                <a:latin typeface="Times New Roman" pitchFamily="18" charset="0"/>
              </a:rPr>
              <a:t>n</a:t>
            </a:r>
            <a:r>
              <a:rPr lang="zh-CN" altLang="en-US">
                <a:latin typeface="Times New Roman" pitchFamily="18" charset="0"/>
              </a:rPr>
              <a:t>的系数为</a:t>
            </a:r>
            <a:r>
              <a:rPr lang="en-US" altLang="zh-CN" b="1" i="1">
                <a:solidFill>
                  <a:schemeClr val="folHlink"/>
                </a:solidFill>
                <a:latin typeface="Times New Roman" pitchFamily="18" charset="0"/>
              </a:rPr>
              <a:t>a</a:t>
            </a:r>
            <a:r>
              <a:rPr lang="en-US" altLang="zh-CN" b="1" i="1" baseline="-25000">
                <a:solidFill>
                  <a:schemeClr val="folHlink"/>
                </a:solidFill>
                <a:latin typeface="Times New Roman" pitchFamily="18" charset="0"/>
              </a:rPr>
              <a:t>0</a:t>
            </a:r>
            <a:r>
              <a:rPr lang="zh-CN" altLang="en-US">
                <a:latin typeface="Times New Roman" pitchFamily="18" charset="0"/>
              </a:rPr>
              <a:t>可得：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b="1" i="1">
                <a:latin typeface="Times New Roman" pitchFamily="18" charset="0"/>
              </a:rPr>
              <a:t>f(x)=a</a:t>
            </a:r>
            <a:r>
              <a:rPr lang="en-US" altLang="zh-CN" b="1" i="1" baseline="-25000">
                <a:latin typeface="Times New Roman" pitchFamily="18" charset="0"/>
              </a:rPr>
              <a:t>0</a:t>
            </a:r>
            <a:r>
              <a:rPr lang="en-US" altLang="zh-CN" b="1" i="1">
                <a:latin typeface="Times New Roman" pitchFamily="18" charset="0"/>
              </a:rPr>
              <a:t>(x-x</a:t>
            </a:r>
            <a:r>
              <a:rPr lang="en-US" altLang="zh-CN" b="1" i="1" baseline="-25000">
                <a:latin typeface="Times New Roman" pitchFamily="18" charset="0"/>
              </a:rPr>
              <a:t>1</a:t>
            </a:r>
            <a:r>
              <a:rPr lang="en-US" altLang="zh-CN" b="1" i="1">
                <a:latin typeface="Times New Roman" pitchFamily="18" charset="0"/>
              </a:rPr>
              <a:t>)(x-x</a:t>
            </a:r>
            <a:r>
              <a:rPr lang="en-US" altLang="zh-CN" b="1" i="1" baseline="-25000">
                <a:latin typeface="Times New Roman" pitchFamily="18" charset="0"/>
              </a:rPr>
              <a:t>2</a:t>
            </a:r>
            <a:r>
              <a:rPr lang="en-US" altLang="zh-CN" b="1" i="1">
                <a:latin typeface="Times New Roman" pitchFamily="18" charset="0"/>
              </a:rPr>
              <a:t>)…(x-x</a:t>
            </a:r>
            <a:r>
              <a:rPr lang="en-US" altLang="zh-CN" b="1" i="1" baseline="-25000">
                <a:latin typeface="Times New Roman" pitchFamily="18" charset="0"/>
              </a:rPr>
              <a:t>n</a:t>
            </a:r>
            <a:r>
              <a:rPr lang="en-US" altLang="zh-CN" b="1" i="1">
                <a:latin typeface="Times New Roman" pitchFamily="18" charset="0"/>
              </a:rPr>
              <a:t>)</a:t>
            </a:r>
            <a:endParaRPr lang="en-US" altLang="zh-CN">
              <a:latin typeface="Times New Roman" pitchFamily="18" charset="0"/>
            </a:endParaRPr>
          </a:p>
          <a:p>
            <a:pPr eaLnBrk="1" hangingPunct="1"/>
            <a:r>
              <a:rPr lang="zh-CN" altLang="en-US">
                <a:latin typeface="Times New Roman" pitchFamily="18" charset="0"/>
              </a:rPr>
              <a:t>根据</a:t>
            </a:r>
            <a:r>
              <a:rPr lang="zh-CN" altLang="en-US">
                <a:solidFill>
                  <a:schemeClr val="folHlink"/>
                </a:solidFill>
                <a:latin typeface="Times New Roman" pitchFamily="18" charset="0"/>
              </a:rPr>
              <a:t>乘积求导公式</a:t>
            </a:r>
            <a:r>
              <a:rPr lang="zh-CN" altLang="en-US">
                <a:latin typeface="Times New Roman" pitchFamily="18" charset="0"/>
              </a:rPr>
              <a:t>可得，在点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b="1" i="1" baseline="-25000">
                <a:latin typeface="Times New Roman" pitchFamily="18" charset="0"/>
              </a:rPr>
              <a:t>j</a:t>
            </a:r>
            <a:r>
              <a:rPr lang="zh-CN" altLang="en-US">
                <a:latin typeface="Times New Roman" pitchFamily="18" charset="0"/>
              </a:rPr>
              <a:t>处的导数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b="1" i="1">
                <a:latin typeface="Times New Roman" pitchFamily="18" charset="0"/>
              </a:rPr>
              <a:t>f’(x)=…+a</a:t>
            </a:r>
            <a:r>
              <a:rPr lang="en-US" altLang="zh-CN" b="1" i="1" baseline="-25000">
                <a:latin typeface="Times New Roman" pitchFamily="18" charset="0"/>
              </a:rPr>
              <a:t>0</a:t>
            </a:r>
            <a:r>
              <a:rPr lang="en-US" altLang="zh-CN" b="1" i="1">
                <a:latin typeface="Times New Roman" pitchFamily="18" charset="0"/>
              </a:rPr>
              <a:t>(x-x</a:t>
            </a:r>
            <a:r>
              <a:rPr lang="en-US" altLang="zh-CN" b="1" i="1" baseline="-25000">
                <a:latin typeface="Times New Roman" pitchFamily="18" charset="0"/>
              </a:rPr>
              <a:t>1</a:t>
            </a:r>
            <a:r>
              <a:rPr lang="en-US" altLang="zh-CN" b="1" i="1">
                <a:latin typeface="Times New Roman" pitchFamily="18" charset="0"/>
              </a:rPr>
              <a:t>)(x-x</a:t>
            </a:r>
            <a:r>
              <a:rPr lang="en-US" altLang="zh-CN" b="1" i="1" baseline="-25000">
                <a:latin typeface="Times New Roman" pitchFamily="18" charset="0"/>
              </a:rPr>
              <a:t>2</a:t>
            </a:r>
            <a:r>
              <a:rPr lang="en-US" altLang="zh-CN" b="1" i="1">
                <a:latin typeface="Times New Roman" pitchFamily="18" charset="0"/>
              </a:rPr>
              <a:t>)…</a:t>
            </a:r>
            <a:r>
              <a:rPr lang="en-US" altLang="zh-CN" b="1" i="1">
                <a:solidFill>
                  <a:schemeClr val="folHlink"/>
                </a:solidFill>
                <a:latin typeface="Times New Roman" pitchFamily="18" charset="0"/>
              </a:rPr>
              <a:t>(x-x</a:t>
            </a:r>
            <a:r>
              <a:rPr lang="en-US" altLang="zh-CN" b="1" i="1" baseline="-25000">
                <a:solidFill>
                  <a:schemeClr val="folHlink"/>
                </a:solidFill>
                <a:latin typeface="Times New Roman" pitchFamily="18" charset="0"/>
              </a:rPr>
              <a:t>j-1</a:t>
            </a:r>
            <a:r>
              <a:rPr lang="en-US" altLang="zh-CN" b="1" i="1">
                <a:solidFill>
                  <a:schemeClr val="folHlink"/>
                </a:solidFill>
                <a:latin typeface="Times New Roman" pitchFamily="18" charset="0"/>
              </a:rPr>
              <a:t>) (x-x</a:t>
            </a:r>
            <a:r>
              <a:rPr lang="en-US" altLang="zh-CN" b="1" i="1" baseline="-25000">
                <a:solidFill>
                  <a:schemeClr val="folHlink"/>
                </a:solidFill>
                <a:latin typeface="Times New Roman" pitchFamily="18" charset="0"/>
              </a:rPr>
              <a:t>j+1</a:t>
            </a:r>
            <a:r>
              <a:rPr lang="en-US" altLang="zh-CN" b="1" i="1">
                <a:solidFill>
                  <a:schemeClr val="folHlink"/>
                </a:solidFill>
                <a:latin typeface="Times New Roman" pitchFamily="18" charset="0"/>
              </a:rPr>
              <a:t>)</a:t>
            </a:r>
            <a:r>
              <a:rPr lang="en-US" altLang="zh-CN" b="1" i="1">
                <a:latin typeface="Times New Roman" pitchFamily="18" charset="0"/>
              </a:rPr>
              <a:t>…(x-x</a:t>
            </a:r>
            <a:r>
              <a:rPr lang="en-US" altLang="zh-CN" b="1" i="1" baseline="-25000">
                <a:latin typeface="Times New Roman" pitchFamily="18" charset="0"/>
              </a:rPr>
              <a:t>n</a:t>
            </a:r>
            <a:r>
              <a:rPr lang="en-US" altLang="zh-CN" b="1" i="1">
                <a:latin typeface="Times New Roman" pitchFamily="18" charset="0"/>
              </a:rPr>
              <a:t>)+…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b="1" i="1"/>
              <a:t>→ </a:t>
            </a:r>
            <a:r>
              <a:rPr lang="en-US" altLang="zh-CN" b="1" i="1">
                <a:latin typeface="Times New Roman" pitchFamily="18" charset="0"/>
              </a:rPr>
              <a:t>f’(x</a:t>
            </a:r>
            <a:r>
              <a:rPr lang="en-US" altLang="zh-CN" b="1" i="1" baseline="-25000">
                <a:latin typeface="Times New Roman" pitchFamily="18" charset="0"/>
              </a:rPr>
              <a:t>j</a:t>
            </a:r>
            <a:r>
              <a:rPr lang="en-US" altLang="zh-CN" b="1" i="1">
                <a:latin typeface="Times New Roman" pitchFamily="18" charset="0"/>
              </a:rPr>
              <a:t>)=a</a:t>
            </a:r>
            <a:r>
              <a:rPr lang="en-US" altLang="zh-CN" b="1" i="1" baseline="-25000">
                <a:latin typeface="Times New Roman" pitchFamily="18" charset="0"/>
              </a:rPr>
              <a:t>0</a:t>
            </a:r>
            <a:r>
              <a:rPr lang="en-US" altLang="zh-CN" b="1" i="1">
                <a:latin typeface="Times New Roman" pitchFamily="18" charset="0"/>
              </a:rPr>
              <a:t>(x</a:t>
            </a:r>
            <a:r>
              <a:rPr lang="en-US" altLang="zh-CN" b="1" i="1" baseline="-25000">
                <a:latin typeface="Times New Roman" pitchFamily="18" charset="0"/>
              </a:rPr>
              <a:t>j</a:t>
            </a:r>
            <a:r>
              <a:rPr lang="en-US" altLang="zh-CN" b="1" i="1">
                <a:latin typeface="Times New Roman" pitchFamily="18" charset="0"/>
              </a:rPr>
              <a:t>-x</a:t>
            </a:r>
            <a:r>
              <a:rPr lang="en-US" altLang="zh-CN" b="1" i="1" baseline="-25000">
                <a:latin typeface="Times New Roman" pitchFamily="18" charset="0"/>
              </a:rPr>
              <a:t>1</a:t>
            </a:r>
            <a:r>
              <a:rPr lang="en-US" altLang="zh-CN" b="1" i="1">
                <a:latin typeface="Times New Roman" pitchFamily="18" charset="0"/>
              </a:rPr>
              <a:t>)(x</a:t>
            </a:r>
            <a:r>
              <a:rPr lang="en-US" altLang="zh-CN" b="1" i="1" baseline="-25000">
                <a:latin typeface="Times New Roman" pitchFamily="18" charset="0"/>
              </a:rPr>
              <a:t>j</a:t>
            </a:r>
            <a:r>
              <a:rPr lang="en-US" altLang="zh-CN" b="1" i="1">
                <a:latin typeface="Times New Roman" pitchFamily="18" charset="0"/>
              </a:rPr>
              <a:t>-x</a:t>
            </a:r>
            <a:r>
              <a:rPr lang="en-US" altLang="zh-CN" b="1" i="1" baseline="-25000">
                <a:latin typeface="Times New Roman" pitchFamily="18" charset="0"/>
              </a:rPr>
              <a:t>2</a:t>
            </a:r>
            <a:r>
              <a:rPr lang="en-US" altLang="zh-CN" b="1" i="1">
                <a:latin typeface="Times New Roman" pitchFamily="18" charset="0"/>
              </a:rPr>
              <a:t>)…</a:t>
            </a:r>
            <a:r>
              <a:rPr lang="en-US" altLang="zh-CN" b="1" i="1">
                <a:solidFill>
                  <a:schemeClr val="folHlink"/>
                </a:solidFill>
                <a:latin typeface="Times New Roman" pitchFamily="18" charset="0"/>
              </a:rPr>
              <a:t>(x</a:t>
            </a:r>
            <a:r>
              <a:rPr lang="en-US" altLang="zh-CN" b="1" i="1" baseline="-25000">
                <a:solidFill>
                  <a:schemeClr val="folHlink"/>
                </a:solidFill>
                <a:latin typeface="Times New Roman" pitchFamily="18" charset="0"/>
              </a:rPr>
              <a:t>j</a:t>
            </a:r>
            <a:r>
              <a:rPr lang="en-US" altLang="zh-CN" b="1" i="1">
                <a:solidFill>
                  <a:schemeClr val="folHlink"/>
                </a:solidFill>
                <a:latin typeface="Times New Roman" pitchFamily="18" charset="0"/>
              </a:rPr>
              <a:t>-x</a:t>
            </a:r>
            <a:r>
              <a:rPr lang="en-US" altLang="zh-CN" b="1" i="1" baseline="-25000">
                <a:solidFill>
                  <a:schemeClr val="folHlink"/>
                </a:solidFill>
                <a:latin typeface="Times New Roman" pitchFamily="18" charset="0"/>
              </a:rPr>
              <a:t>j-1</a:t>
            </a:r>
            <a:r>
              <a:rPr lang="en-US" altLang="zh-CN" b="1" i="1">
                <a:solidFill>
                  <a:schemeClr val="folHlink"/>
                </a:solidFill>
                <a:latin typeface="Times New Roman" pitchFamily="18" charset="0"/>
              </a:rPr>
              <a:t>) (x</a:t>
            </a:r>
            <a:r>
              <a:rPr lang="en-US" altLang="zh-CN" b="1" i="1" baseline="-25000">
                <a:solidFill>
                  <a:schemeClr val="folHlink"/>
                </a:solidFill>
                <a:latin typeface="Times New Roman" pitchFamily="18" charset="0"/>
              </a:rPr>
              <a:t>j</a:t>
            </a:r>
            <a:r>
              <a:rPr lang="en-US" altLang="zh-CN" b="1" i="1">
                <a:solidFill>
                  <a:schemeClr val="folHlink"/>
                </a:solidFill>
                <a:latin typeface="Times New Roman" pitchFamily="18" charset="0"/>
              </a:rPr>
              <a:t>-x</a:t>
            </a:r>
            <a:r>
              <a:rPr lang="en-US" altLang="zh-CN" b="1" i="1" baseline="-25000">
                <a:solidFill>
                  <a:schemeClr val="folHlink"/>
                </a:solidFill>
                <a:latin typeface="Times New Roman" pitchFamily="18" charset="0"/>
              </a:rPr>
              <a:t>j+1</a:t>
            </a:r>
            <a:r>
              <a:rPr lang="en-US" altLang="zh-CN" b="1" i="1">
                <a:solidFill>
                  <a:schemeClr val="folHlink"/>
                </a:solidFill>
                <a:latin typeface="Times New Roman" pitchFamily="18" charset="0"/>
              </a:rPr>
              <a:t>)</a:t>
            </a:r>
            <a:r>
              <a:rPr lang="en-US" altLang="zh-CN" b="1" i="1">
                <a:latin typeface="Times New Roman" pitchFamily="18" charset="0"/>
              </a:rPr>
              <a:t>…(x-x</a:t>
            </a:r>
            <a:r>
              <a:rPr lang="en-US" altLang="zh-CN" b="1" i="1" baseline="-25000">
                <a:latin typeface="Times New Roman" pitchFamily="18" charset="0"/>
              </a:rPr>
              <a:t>n</a:t>
            </a:r>
            <a:r>
              <a:rPr lang="en-US" altLang="zh-CN" b="1" i="1">
                <a:latin typeface="Times New Roman" pitchFamily="18" charset="0"/>
              </a:rPr>
              <a:t>)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noFill/>
        </p:spPr>
        <p:txBody>
          <a:bodyPr/>
          <a:lstStyle/>
          <a:p>
            <a:pPr eaLnBrk="1" hangingPunct="1"/>
            <a:r>
              <a:rPr lang="en-US" altLang="zh-CN" sz="3400"/>
              <a:t>1. </a:t>
            </a:r>
            <a:r>
              <a:rPr lang="zh-CN" altLang="en-US" sz="3400"/>
              <a:t>若</a:t>
            </a:r>
            <a:r>
              <a:rPr lang="en-US" altLang="zh-CN" sz="3400" b="1" i="1">
                <a:latin typeface="Times New Roman" pitchFamily="18" charset="0"/>
              </a:rPr>
              <a:t>f(x)=a</a:t>
            </a:r>
            <a:r>
              <a:rPr lang="en-US" altLang="zh-CN" sz="3400" b="1" i="1" baseline="-25000">
                <a:latin typeface="Times New Roman" pitchFamily="18" charset="0"/>
              </a:rPr>
              <a:t>0</a:t>
            </a:r>
            <a:r>
              <a:rPr lang="en-US" altLang="zh-CN" sz="3400" b="1" i="1">
                <a:latin typeface="Times New Roman" pitchFamily="18" charset="0"/>
              </a:rPr>
              <a:t>x</a:t>
            </a:r>
            <a:r>
              <a:rPr lang="en-US" altLang="zh-CN" sz="3400" b="1" i="1" baseline="30000">
                <a:latin typeface="Times New Roman" pitchFamily="18" charset="0"/>
              </a:rPr>
              <a:t>n</a:t>
            </a:r>
            <a:r>
              <a:rPr lang="en-US" altLang="zh-CN" sz="3400" b="1" i="1">
                <a:latin typeface="Times New Roman" pitchFamily="18" charset="0"/>
              </a:rPr>
              <a:t>+a</a:t>
            </a:r>
            <a:r>
              <a:rPr lang="en-US" altLang="zh-CN" sz="3400" b="1" i="1" baseline="-25000">
                <a:latin typeface="Times New Roman" pitchFamily="18" charset="0"/>
              </a:rPr>
              <a:t>1</a:t>
            </a:r>
            <a:r>
              <a:rPr lang="en-US" altLang="zh-CN" sz="3400" b="1" i="1">
                <a:latin typeface="Times New Roman" pitchFamily="18" charset="0"/>
              </a:rPr>
              <a:t>x</a:t>
            </a:r>
            <a:r>
              <a:rPr lang="en-US" altLang="zh-CN" sz="3400" b="1" i="1" baseline="30000">
                <a:latin typeface="Times New Roman" pitchFamily="18" charset="0"/>
              </a:rPr>
              <a:t>n-1</a:t>
            </a:r>
            <a:r>
              <a:rPr lang="en-US" altLang="zh-CN" sz="3400" b="1" i="1">
                <a:latin typeface="Times New Roman" pitchFamily="18" charset="0"/>
              </a:rPr>
              <a:t>+…+a</a:t>
            </a:r>
            <a:r>
              <a:rPr lang="en-US" altLang="zh-CN" sz="3400" b="1" i="1" baseline="-25000">
                <a:latin typeface="Times New Roman" pitchFamily="18" charset="0"/>
              </a:rPr>
              <a:t>n-1</a:t>
            </a:r>
            <a:r>
              <a:rPr lang="en-US" altLang="zh-CN" sz="3400" b="1" i="1">
                <a:latin typeface="Times New Roman" pitchFamily="18" charset="0"/>
              </a:rPr>
              <a:t>x+a</a:t>
            </a:r>
            <a:r>
              <a:rPr lang="en-US" altLang="zh-CN" sz="3400" b="1" i="1" baseline="-25000">
                <a:latin typeface="Times New Roman" pitchFamily="18" charset="0"/>
              </a:rPr>
              <a:t>n</a:t>
            </a:r>
            <a:r>
              <a:rPr lang="zh-CN" altLang="en-US" sz="3400"/>
              <a:t>有互不相同的</a:t>
            </a:r>
            <a:r>
              <a:rPr lang="en-US" altLang="zh-CN" sz="3400" b="1" i="1">
                <a:latin typeface="Times New Roman" pitchFamily="18" charset="0"/>
              </a:rPr>
              <a:t>n</a:t>
            </a:r>
            <a:r>
              <a:rPr lang="zh-CN" altLang="en-US" sz="3400"/>
              <a:t>个实根</a:t>
            </a:r>
            <a:r>
              <a:rPr lang="en-US" altLang="zh-CN" sz="3400" b="1" i="1">
                <a:latin typeface="Times New Roman" pitchFamily="18" charset="0"/>
              </a:rPr>
              <a:t>x</a:t>
            </a:r>
            <a:r>
              <a:rPr lang="en-US" altLang="zh-CN" sz="3400" b="1" i="1" baseline="-25000">
                <a:latin typeface="Times New Roman" pitchFamily="18" charset="0"/>
              </a:rPr>
              <a:t>1</a:t>
            </a:r>
            <a:r>
              <a:rPr lang="en-US" altLang="zh-CN" sz="3400" b="1" i="1">
                <a:latin typeface="Times New Roman" pitchFamily="18" charset="0"/>
              </a:rPr>
              <a:t>, x</a:t>
            </a:r>
            <a:r>
              <a:rPr lang="en-US" altLang="zh-CN" sz="3400" b="1" i="1" baseline="-25000">
                <a:latin typeface="Times New Roman" pitchFamily="18" charset="0"/>
              </a:rPr>
              <a:t>2</a:t>
            </a:r>
            <a:r>
              <a:rPr lang="en-US" altLang="zh-CN" sz="3400" b="1" i="1">
                <a:latin typeface="Times New Roman" pitchFamily="18" charset="0"/>
              </a:rPr>
              <a:t>, …, x</a:t>
            </a:r>
            <a:r>
              <a:rPr lang="en-US" altLang="zh-CN" sz="3400" b="1" i="1" baseline="-25000">
                <a:latin typeface="Times New Roman" pitchFamily="18" charset="0"/>
              </a:rPr>
              <a:t>n</a:t>
            </a:r>
            <a:r>
              <a:rPr lang="en-US" altLang="zh-CN" sz="3400"/>
              <a:t>. </a:t>
            </a:r>
            <a:r>
              <a:rPr lang="zh-CN" altLang="en-US" sz="3400"/>
              <a:t>试证明： </a:t>
            </a:r>
          </a:p>
        </p:txBody>
      </p:sp>
      <p:graphicFrame>
        <p:nvGraphicFramePr>
          <p:cNvPr id="44036" name="Object 6"/>
          <p:cNvGraphicFramePr>
            <a:graphicFrameLocks noChangeAspect="1"/>
          </p:cNvGraphicFramePr>
          <p:nvPr/>
        </p:nvGraphicFramePr>
        <p:xfrm>
          <a:off x="2057400" y="1600200"/>
          <a:ext cx="5181600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9" r:id="rId3" imgW="1854200" imgH="482600" progId="Equation.DSMT4">
                  <p:embed/>
                </p:oleObj>
              </mc:Choice>
              <mc:Fallback>
                <p:oleObj r:id="rId3" imgW="1854200" imgH="482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00200"/>
                        <a:ext cx="5181600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3400"/>
              <a:t>1. </a:t>
            </a:r>
            <a:r>
              <a:rPr lang="zh-CN" altLang="en-US" sz="3400"/>
              <a:t>若</a:t>
            </a:r>
            <a:r>
              <a:rPr lang="en-US" altLang="zh-CN" sz="3400" b="1" i="1">
                <a:latin typeface="Times New Roman" pitchFamily="18" charset="0"/>
              </a:rPr>
              <a:t>f(x)=a</a:t>
            </a:r>
            <a:r>
              <a:rPr lang="en-US" altLang="zh-CN" sz="3400" b="1" i="1" baseline="-25000">
                <a:latin typeface="Times New Roman" pitchFamily="18" charset="0"/>
              </a:rPr>
              <a:t>0</a:t>
            </a:r>
            <a:r>
              <a:rPr lang="en-US" altLang="zh-CN" sz="3400" b="1" i="1">
                <a:latin typeface="Times New Roman" pitchFamily="18" charset="0"/>
              </a:rPr>
              <a:t>x</a:t>
            </a:r>
            <a:r>
              <a:rPr lang="en-US" altLang="zh-CN" sz="3400" b="1" i="1" baseline="30000">
                <a:latin typeface="Times New Roman" pitchFamily="18" charset="0"/>
              </a:rPr>
              <a:t>n</a:t>
            </a:r>
            <a:r>
              <a:rPr lang="en-US" altLang="zh-CN" sz="3400" b="1" i="1">
                <a:latin typeface="Times New Roman" pitchFamily="18" charset="0"/>
              </a:rPr>
              <a:t>+a</a:t>
            </a:r>
            <a:r>
              <a:rPr lang="en-US" altLang="zh-CN" sz="3400" b="1" i="1" baseline="-25000">
                <a:latin typeface="Times New Roman" pitchFamily="18" charset="0"/>
              </a:rPr>
              <a:t>1</a:t>
            </a:r>
            <a:r>
              <a:rPr lang="en-US" altLang="zh-CN" sz="3400" b="1" i="1">
                <a:latin typeface="Times New Roman" pitchFamily="18" charset="0"/>
              </a:rPr>
              <a:t>x</a:t>
            </a:r>
            <a:r>
              <a:rPr lang="en-US" altLang="zh-CN" sz="3400" b="1" i="1" baseline="30000">
                <a:latin typeface="Times New Roman" pitchFamily="18" charset="0"/>
              </a:rPr>
              <a:t>n-1</a:t>
            </a:r>
            <a:r>
              <a:rPr lang="en-US" altLang="zh-CN" sz="3400" b="1" i="1">
                <a:latin typeface="Times New Roman" pitchFamily="18" charset="0"/>
              </a:rPr>
              <a:t>+…+a</a:t>
            </a:r>
            <a:r>
              <a:rPr lang="en-US" altLang="zh-CN" sz="3400" b="1" i="1" baseline="-25000">
                <a:latin typeface="Times New Roman" pitchFamily="18" charset="0"/>
              </a:rPr>
              <a:t>n-1</a:t>
            </a:r>
            <a:r>
              <a:rPr lang="en-US" altLang="zh-CN" sz="3400" b="1" i="1">
                <a:latin typeface="Times New Roman" pitchFamily="18" charset="0"/>
              </a:rPr>
              <a:t>x+a</a:t>
            </a:r>
            <a:r>
              <a:rPr lang="en-US" altLang="zh-CN" sz="3400" b="1" i="1" baseline="-25000">
                <a:latin typeface="Times New Roman" pitchFamily="18" charset="0"/>
              </a:rPr>
              <a:t>n</a:t>
            </a:r>
            <a:r>
              <a:rPr lang="zh-CN" altLang="en-US" sz="3400"/>
              <a:t>有互不相同的</a:t>
            </a:r>
            <a:r>
              <a:rPr lang="en-US" altLang="zh-CN" sz="3400" b="1" i="1">
                <a:latin typeface="Times New Roman" pitchFamily="18" charset="0"/>
              </a:rPr>
              <a:t>n</a:t>
            </a:r>
            <a:r>
              <a:rPr lang="zh-CN" altLang="en-US" sz="3400"/>
              <a:t>个实根</a:t>
            </a:r>
            <a:r>
              <a:rPr lang="en-US" altLang="zh-CN" sz="3400" b="1" i="1">
                <a:latin typeface="Times New Roman" pitchFamily="18" charset="0"/>
              </a:rPr>
              <a:t>x</a:t>
            </a:r>
            <a:r>
              <a:rPr lang="en-US" altLang="zh-CN" sz="3400" b="1" i="1" baseline="-25000">
                <a:latin typeface="Times New Roman" pitchFamily="18" charset="0"/>
              </a:rPr>
              <a:t>1</a:t>
            </a:r>
            <a:r>
              <a:rPr lang="en-US" altLang="zh-CN" sz="3400" b="1" i="1">
                <a:latin typeface="Times New Roman" pitchFamily="18" charset="0"/>
              </a:rPr>
              <a:t>, x</a:t>
            </a:r>
            <a:r>
              <a:rPr lang="en-US" altLang="zh-CN" sz="3400" b="1" i="1" baseline="-25000">
                <a:latin typeface="Times New Roman" pitchFamily="18" charset="0"/>
              </a:rPr>
              <a:t>2</a:t>
            </a:r>
            <a:r>
              <a:rPr lang="en-US" altLang="zh-CN" sz="3400" b="1" i="1">
                <a:latin typeface="Times New Roman" pitchFamily="18" charset="0"/>
              </a:rPr>
              <a:t>, …, x</a:t>
            </a:r>
            <a:r>
              <a:rPr lang="en-US" altLang="zh-CN" sz="3400" b="1" i="1" baseline="-25000">
                <a:latin typeface="Times New Roman" pitchFamily="18" charset="0"/>
              </a:rPr>
              <a:t>n</a:t>
            </a:r>
            <a:r>
              <a:rPr lang="en-US" altLang="zh-CN" sz="3400"/>
              <a:t>. </a:t>
            </a:r>
            <a:r>
              <a:rPr lang="zh-CN" altLang="en-US" sz="3400"/>
              <a:t>试证明： </a:t>
            </a: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2057400" y="1524000"/>
          <a:ext cx="5181600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3" r:id="rId3" imgW="1854200" imgH="482600" progId="Equation.DSMT4">
                  <p:embed/>
                </p:oleObj>
              </mc:Choice>
              <mc:Fallback>
                <p:oleObj r:id="rId3" imgW="18542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524000"/>
                        <a:ext cx="5181600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11"/>
          <p:cNvGraphicFramePr>
            <a:graphicFrameLocks noGrp="1" noChangeAspect="1"/>
          </p:cNvGraphicFramePr>
          <p:nvPr>
            <p:ph sz="half" idx="2"/>
          </p:nvPr>
        </p:nvGraphicFramePr>
        <p:xfrm>
          <a:off x="533400" y="3048000"/>
          <a:ext cx="8077200" cy="334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4" name="公式" r:id="rId5" imgW="3619500" imgH="1498600" progId="Equation.3">
                  <p:embed/>
                </p:oleObj>
              </mc:Choice>
              <mc:Fallback>
                <p:oleObj name="公式" r:id="rId5" imgW="3619500" imgH="149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048000"/>
                        <a:ext cx="8077200" cy="334486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Oval 13"/>
          <p:cNvSpPr>
            <a:spLocks noChangeArrowheads="1"/>
          </p:cNvSpPr>
          <p:nvPr/>
        </p:nvSpPr>
        <p:spPr bwMode="auto">
          <a:xfrm>
            <a:off x="1371600" y="5638800"/>
            <a:ext cx="7162800" cy="914400"/>
          </a:xfrm>
          <a:prstGeom prst="ellipse">
            <a:avLst/>
          </a:prstGeom>
          <a:noFill/>
          <a:ln w="28575" algn="ctr">
            <a:pattFill prst="sphere">
              <a:fgClr>
                <a:srgbClr val="FF0000"/>
              </a:fgClr>
              <a:bgClr>
                <a:srgbClr val="FFFFFF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7F2604-6F23-4C16-BA5D-F2CDC3C26BF0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复习：</a:t>
            </a:r>
            <a:endParaRPr lang="en-US" altLang="zh-CN" b="1" dirty="0">
              <a:solidFill>
                <a:schemeClr val="hlink"/>
              </a:solidFill>
            </a:endParaRPr>
          </a:p>
        </p:txBody>
      </p:sp>
      <p:pic>
        <p:nvPicPr>
          <p:cNvPr id="46083" name="Picture 4" descr="P3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001000" cy="503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1447800" y="3886200"/>
            <a:ext cx="6477000" cy="762000"/>
          </a:xfrm>
          <a:prstGeom prst="ellipse">
            <a:avLst/>
          </a:prstGeom>
          <a:noFill/>
          <a:ln w="28575" algn="ctr">
            <a:pattFill prst="sphere">
              <a:fgClr>
                <a:srgbClr val="FF0000"/>
              </a:fgClr>
              <a:bgClr>
                <a:srgbClr val="FFFFFF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3400"/>
              <a:t>1. </a:t>
            </a:r>
            <a:r>
              <a:rPr lang="zh-CN" altLang="en-US" sz="3400"/>
              <a:t>若</a:t>
            </a:r>
            <a:r>
              <a:rPr lang="en-US" altLang="zh-CN" sz="3400" b="1" i="1">
                <a:latin typeface="Times New Roman" pitchFamily="18" charset="0"/>
              </a:rPr>
              <a:t>f(x)=a</a:t>
            </a:r>
            <a:r>
              <a:rPr lang="en-US" altLang="zh-CN" sz="3400" b="1" i="1" baseline="-25000">
                <a:latin typeface="Times New Roman" pitchFamily="18" charset="0"/>
              </a:rPr>
              <a:t>0</a:t>
            </a:r>
            <a:r>
              <a:rPr lang="en-US" altLang="zh-CN" sz="3400" b="1" i="1">
                <a:latin typeface="Times New Roman" pitchFamily="18" charset="0"/>
              </a:rPr>
              <a:t>x</a:t>
            </a:r>
            <a:r>
              <a:rPr lang="en-US" altLang="zh-CN" sz="3400" b="1" i="1" baseline="30000">
                <a:latin typeface="Times New Roman" pitchFamily="18" charset="0"/>
              </a:rPr>
              <a:t>n</a:t>
            </a:r>
            <a:r>
              <a:rPr lang="en-US" altLang="zh-CN" sz="3400" b="1" i="1">
                <a:latin typeface="Times New Roman" pitchFamily="18" charset="0"/>
              </a:rPr>
              <a:t>+a</a:t>
            </a:r>
            <a:r>
              <a:rPr lang="en-US" altLang="zh-CN" sz="3400" b="1" i="1" baseline="-25000">
                <a:latin typeface="Times New Roman" pitchFamily="18" charset="0"/>
              </a:rPr>
              <a:t>1</a:t>
            </a:r>
            <a:r>
              <a:rPr lang="en-US" altLang="zh-CN" sz="3400" b="1" i="1">
                <a:latin typeface="Times New Roman" pitchFamily="18" charset="0"/>
              </a:rPr>
              <a:t>x</a:t>
            </a:r>
            <a:r>
              <a:rPr lang="en-US" altLang="zh-CN" sz="3400" b="1" i="1" baseline="30000">
                <a:latin typeface="Times New Roman" pitchFamily="18" charset="0"/>
              </a:rPr>
              <a:t>n-1</a:t>
            </a:r>
            <a:r>
              <a:rPr lang="en-US" altLang="zh-CN" sz="3400" b="1" i="1">
                <a:latin typeface="Times New Roman" pitchFamily="18" charset="0"/>
              </a:rPr>
              <a:t>+…+a</a:t>
            </a:r>
            <a:r>
              <a:rPr lang="en-US" altLang="zh-CN" sz="3400" b="1" i="1" baseline="-25000">
                <a:latin typeface="Times New Roman" pitchFamily="18" charset="0"/>
              </a:rPr>
              <a:t>n-1</a:t>
            </a:r>
            <a:r>
              <a:rPr lang="en-US" altLang="zh-CN" sz="3400" b="1" i="1">
                <a:latin typeface="Times New Roman" pitchFamily="18" charset="0"/>
              </a:rPr>
              <a:t>x+a</a:t>
            </a:r>
            <a:r>
              <a:rPr lang="en-US" altLang="zh-CN" sz="3400" b="1" i="1" baseline="-25000">
                <a:latin typeface="Times New Roman" pitchFamily="18" charset="0"/>
              </a:rPr>
              <a:t>n</a:t>
            </a:r>
            <a:r>
              <a:rPr lang="zh-CN" altLang="en-US" sz="3400"/>
              <a:t>有互不相同的</a:t>
            </a:r>
            <a:r>
              <a:rPr lang="en-US" altLang="zh-CN" sz="3400" b="1" i="1">
                <a:latin typeface="Times New Roman" pitchFamily="18" charset="0"/>
              </a:rPr>
              <a:t>n</a:t>
            </a:r>
            <a:r>
              <a:rPr lang="zh-CN" altLang="en-US" sz="3400"/>
              <a:t>个实根</a:t>
            </a:r>
            <a:r>
              <a:rPr lang="en-US" altLang="zh-CN" sz="3400" b="1" i="1">
                <a:latin typeface="Times New Roman" pitchFamily="18" charset="0"/>
              </a:rPr>
              <a:t>x</a:t>
            </a:r>
            <a:r>
              <a:rPr lang="en-US" altLang="zh-CN" sz="3400" b="1" i="1" baseline="-25000">
                <a:latin typeface="Times New Roman" pitchFamily="18" charset="0"/>
              </a:rPr>
              <a:t>1</a:t>
            </a:r>
            <a:r>
              <a:rPr lang="en-US" altLang="zh-CN" sz="3400" b="1" i="1">
                <a:latin typeface="Times New Roman" pitchFamily="18" charset="0"/>
              </a:rPr>
              <a:t>, x</a:t>
            </a:r>
            <a:r>
              <a:rPr lang="en-US" altLang="zh-CN" sz="3400" b="1" i="1" baseline="-25000">
                <a:latin typeface="Times New Roman" pitchFamily="18" charset="0"/>
              </a:rPr>
              <a:t>2</a:t>
            </a:r>
            <a:r>
              <a:rPr lang="en-US" altLang="zh-CN" sz="3400" b="1" i="1">
                <a:latin typeface="Times New Roman" pitchFamily="18" charset="0"/>
              </a:rPr>
              <a:t>, …, x</a:t>
            </a:r>
            <a:r>
              <a:rPr lang="en-US" altLang="zh-CN" sz="3400" b="1" i="1" baseline="-25000">
                <a:latin typeface="Times New Roman" pitchFamily="18" charset="0"/>
              </a:rPr>
              <a:t>n</a:t>
            </a:r>
            <a:r>
              <a:rPr lang="en-US" altLang="zh-CN" sz="3400"/>
              <a:t>. </a:t>
            </a:r>
            <a:r>
              <a:rPr lang="zh-CN" altLang="en-US" sz="3400"/>
              <a:t>试证明： </a:t>
            </a:r>
          </a:p>
        </p:txBody>
      </p:sp>
      <p:graphicFrame>
        <p:nvGraphicFramePr>
          <p:cNvPr id="47107" name="Object 4"/>
          <p:cNvGraphicFramePr>
            <a:graphicFrameLocks noChangeAspect="1"/>
          </p:cNvGraphicFramePr>
          <p:nvPr/>
        </p:nvGraphicFramePr>
        <p:xfrm>
          <a:off x="2057400" y="1600200"/>
          <a:ext cx="5181600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4" r:id="rId3" imgW="1854200" imgH="482600" progId="Equation.DSMT4">
                  <p:embed/>
                </p:oleObj>
              </mc:Choice>
              <mc:Fallback>
                <p:oleObj r:id="rId3" imgW="18542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00200"/>
                        <a:ext cx="5181600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914400" y="3124200"/>
          <a:ext cx="6934200" cy="340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5" name="公式" r:id="rId5" imgW="3441700" imgH="1689100" progId="Equation.3">
                  <p:embed/>
                </p:oleObj>
              </mc:Choice>
              <mc:Fallback>
                <p:oleObj name="公式" r:id="rId5" imgW="3441700" imgH="168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124200"/>
                        <a:ext cx="6934200" cy="34036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1219200" y="5715000"/>
            <a:ext cx="6477000" cy="762000"/>
          </a:xfrm>
          <a:prstGeom prst="ellipse">
            <a:avLst/>
          </a:prstGeom>
          <a:noFill/>
          <a:ln w="28575" algn="ctr">
            <a:pattFill prst="sphere">
              <a:fgClr>
                <a:srgbClr val="FF0000"/>
              </a:fgClr>
              <a:bgClr>
                <a:srgbClr val="FFFFFF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6F3971-5640-49F1-B593-545F1D62071A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3400"/>
              <a:t>1. </a:t>
            </a:r>
            <a:r>
              <a:rPr lang="zh-CN" altLang="en-US" sz="3400"/>
              <a:t>若</a:t>
            </a:r>
            <a:r>
              <a:rPr lang="en-US" altLang="zh-CN" sz="3400" b="1" i="1">
                <a:latin typeface="Times New Roman" pitchFamily="18" charset="0"/>
              </a:rPr>
              <a:t>f(x)=a</a:t>
            </a:r>
            <a:r>
              <a:rPr lang="en-US" altLang="zh-CN" sz="3400" b="1" i="1" baseline="-25000">
                <a:latin typeface="Times New Roman" pitchFamily="18" charset="0"/>
              </a:rPr>
              <a:t>0</a:t>
            </a:r>
            <a:r>
              <a:rPr lang="en-US" altLang="zh-CN" sz="3400" b="1" i="1">
                <a:latin typeface="Times New Roman" pitchFamily="18" charset="0"/>
              </a:rPr>
              <a:t>x</a:t>
            </a:r>
            <a:r>
              <a:rPr lang="en-US" altLang="zh-CN" sz="3400" b="1" i="1" baseline="30000">
                <a:latin typeface="Times New Roman" pitchFamily="18" charset="0"/>
              </a:rPr>
              <a:t>n</a:t>
            </a:r>
            <a:r>
              <a:rPr lang="en-US" altLang="zh-CN" sz="3400" b="1" i="1">
                <a:latin typeface="Times New Roman" pitchFamily="18" charset="0"/>
              </a:rPr>
              <a:t>+a</a:t>
            </a:r>
            <a:r>
              <a:rPr lang="en-US" altLang="zh-CN" sz="3400" b="1" i="1" baseline="-25000">
                <a:latin typeface="Times New Roman" pitchFamily="18" charset="0"/>
              </a:rPr>
              <a:t>1</a:t>
            </a:r>
            <a:r>
              <a:rPr lang="en-US" altLang="zh-CN" sz="3400" b="1" i="1">
                <a:latin typeface="Times New Roman" pitchFamily="18" charset="0"/>
              </a:rPr>
              <a:t>x</a:t>
            </a:r>
            <a:r>
              <a:rPr lang="en-US" altLang="zh-CN" sz="3400" b="1" i="1" baseline="30000">
                <a:latin typeface="Times New Roman" pitchFamily="18" charset="0"/>
              </a:rPr>
              <a:t>n-1</a:t>
            </a:r>
            <a:r>
              <a:rPr lang="en-US" altLang="zh-CN" sz="3400" b="1" i="1">
                <a:latin typeface="Times New Roman" pitchFamily="18" charset="0"/>
              </a:rPr>
              <a:t>+…+a</a:t>
            </a:r>
            <a:r>
              <a:rPr lang="en-US" altLang="zh-CN" sz="3400" b="1" i="1" baseline="-25000">
                <a:latin typeface="Times New Roman" pitchFamily="18" charset="0"/>
              </a:rPr>
              <a:t>n-1</a:t>
            </a:r>
            <a:r>
              <a:rPr lang="en-US" altLang="zh-CN" sz="3400" b="1" i="1">
                <a:latin typeface="Times New Roman" pitchFamily="18" charset="0"/>
              </a:rPr>
              <a:t>x+a</a:t>
            </a:r>
            <a:r>
              <a:rPr lang="en-US" altLang="zh-CN" sz="3400" b="1" i="1" baseline="-25000">
                <a:latin typeface="Times New Roman" pitchFamily="18" charset="0"/>
              </a:rPr>
              <a:t>n</a:t>
            </a:r>
            <a:r>
              <a:rPr lang="zh-CN" altLang="en-US" sz="3400"/>
              <a:t>有互不相同的</a:t>
            </a:r>
            <a:r>
              <a:rPr lang="en-US" altLang="zh-CN" sz="3400" b="1" i="1">
                <a:latin typeface="Times New Roman" pitchFamily="18" charset="0"/>
              </a:rPr>
              <a:t>n</a:t>
            </a:r>
            <a:r>
              <a:rPr lang="zh-CN" altLang="en-US" sz="3400"/>
              <a:t>个实根</a:t>
            </a:r>
            <a:r>
              <a:rPr lang="en-US" altLang="zh-CN" sz="3400" b="1" i="1">
                <a:latin typeface="Times New Roman" pitchFamily="18" charset="0"/>
              </a:rPr>
              <a:t>x</a:t>
            </a:r>
            <a:r>
              <a:rPr lang="en-US" altLang="zh-CN" sz="3400" b="1" i="1" baseline="-25000">
                <a:latin typeface="Times New Roman" pitchFamily="18" charset="0"/>
              </a:rPr>
              <a:t>1</a:t>
            </a:r>
            <a:r>
              <a:rPr lang="en-US" altLang="zh-CN" sz="3400" b="1" i="1">
                <a:latin typeface="Times New Roman" pitchFamily="18" charset="0"/>
              </a:rPr>
              <a:t>, x</a:t>
            </a:r>
            <a:r>
              <a:rPr lang="en-US" altLang="zh-CN" sz="3400" b="1" i="1" baseline="-25000">
                <a:latin typeface="Times New Roman" pitchFamily="18" charset="0"/>
              </a:rPr>
              <a:t>2</a:t>
            </a:r>
            <a:r>
              <a:rPr lang="en-US" altLang="zh-CN" sz="3400" b="1" i="1">
                <a:latin typeface="Times New Roman" pitchFamily="18" charset="0"/>
              </a:rPr>
              <a:t>, …, x</a:t>
            </a:r>
            <a:r>
              <a:rPr lang="en-US" altLang="zh-CN" sz="3400" b="1" i="1" baseline="-25000">
                <a:latin typeface="Times New Roman" pitchFamily="18" charset="0"/>
              </a:rPr>
              <a:t>n</a:t>
            </a:r>
            <a:r>
              <a:rPr lang="en-US" altLang="zh-CN" sz="3400"/>
              <a:t>. </a:t>
            </a:r>
            <a:r>
              <a:rPr lang="zh-CN" altLang="en-US" sz="3400"/>
              <a:t>试证明： </a:t>
            </a:r>
          </a:p>
        </p:txBody>
      </p:sp>
      <p:graphicFrame>
        <p:nvGraphicFramePr>
          <p:cNvPr id="48131" name="Object 4"/>
          <p:cNvGraphicFramePr>
            <a:graphicFrameLocks noChangeAspect="1"/>
          </p:cNvGraphicFramePr>
          <p:nvPr/>
        </p:nvGraphicFramePr>
        <p:xfrm>
          <a:off x="2057400" y="1371600"/>
          <a:ext cx="5181600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7" r:id="rId3" imgW="1854200" imgH="482600" progId="Equation.DSMT4">
                  <p:embed/>
                </p:oleObj>
              </mc:Choice>
              <mc:Fallback>
                <p:oleObj r:id="rId3" imgW="18542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371600"/>
                        <a:ext cx="5181600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990600" y="2743200"/>
          <a:ext cx="7086600" cy="403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8" name="公式" r:id="rId5" imgW="3746500" imgH="2133600" progId="Equation.3">
                  <p:embed/>
                </p:oleObj>
              </mc:Choice>
              <mc:Fallback>
                <p:oleObj name="公式" r:id="rId5" imgW="3746500" imgH="2133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743200"/>
                        <a:ext cx="7086600" cy="403542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/>
              <a:t>2.</a:t>
            </a:r>
            <a:r>
              <a:rPr lang="zh-CN" altLang="en-US" sz="3400"/>
              <a:t>求</a:t>
            </a:r>
            <a:r>
              <a:rPr lang="en-US" altLang="zh-CN" sz="3400" b="1" i="1">
                <a:latin typeface="Times New Roman" pitchFamily="18" charset="0"/>
              </a:rPr>
              <a:t>f(x)=e</a:t>
            </a:r>
            <a:r>
              <a:rPr lang="en-US" altLang="zh-CN" sz="3400" b="1" i="1" baseline="30000">
                <a:latin typeface="Times New Roman" pitchFamily="18" charset="0"/>
              </a:rPr>
              <a:t>-x</a:t>
            </a:r>
            <a:r>
              <a:rPr lang="zh-CN" altLang="en-US" sz="3400"/>
              <a:t>在</a:t>
            </a:r>
            <a:r>
              <a:rPr lang="en-US" altLang="zh-CN" sz="3400"/>
              <a:t>[0</a:t>
            </a:r>
            <a:r>
              <a:rPr lang="zh-CN" altLang="en-US" sz="3400"/>
              <a:t>，</a:t>
            </a:r>
            <a:r>
              <a:rPr lang="en-US" altLang="zh-CN" sz="3400"/>
              <a:t>1]</a:t>
            </a:r>
            <a:r>
              <a:rPr lang="zh-CN" altLang="en-US" sz="3400"/>
              <a:t>上的最佳一次逼近多项式</a:t>
            </a:r>
            <a:r>
              <a:rPr lang="en-US" altLang="zh-CN" sz="3400"/>
              <a:t>.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复习：</a:t>
            </a:r>
            <a:endParaRPr lang="en-US" altLang="zh-CN" sz="2800" b="1" dirty="0">
              <a:solidFill>
                <a:schemeClr val="hlink"/>
              </a:solidFill>
            </a:endParaRPr>
          </a:p>
        </p:txBody>
      </p:sp>
      <p:graphicFrame>
        <p:nvGraphicFramePr>
          <p:cNvPr id="4915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33400" y="2133600"/>
          <a:ext cx="7772400" cy="320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1" name="公式" r:id="rId3" imgW="3657600" imgH="1511300" progId="Equation.3">
                  <p:embed/>
                </p:oleObj>
              </mc:Choice>
              <mc:Fallback>
                <p:oleObj name="公式" r:id="rId3" imgW="3657600" imgH="151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133600"/>
                        <a:ext cx="7772400" cy="320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157" name="Picture 6" descr="P8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781425"/>
            <a:ext cx="37338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8" name="Rectangle 7"/>
          <p:cNvSpPr>
            <a:spLocks noChangeArrowheads="1"/>
          </p:cNvSpPr>
          <p:nvPr/>
        </p:nvSpPr>
        <p:spPr bwMode="auto">
          <a:xfrm>
            <a:off x="457200" y="1600200"/>
            <a:ext cx="8305800" cy="5029200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endParaRPr lang="zh-CN" altLang="zh-CN">
              <a:solidFill>
                <a:srgbClr val="9933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6F3971-5640-49F1-B593-545F1D62071A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/>
              <a:t>2.</a:t>
            </a:r>
            <a:r>
              <a:rPr lang="zh-CN" altLang="en-US" sz="3400"/>
              <a:t>求</a:t>
            </a:r>
            <a:r>
              <a:rPr lang="en-US" altLang="zh-CN" sz="3400" b="1" i="1">
                <a:latin typeface="Times New Roman" pitchFamily="18" charset="0"/>
              </a:rPr>
              <a:t>f(x)=e</a:t>
            </a:r>
            <a:r>
              <a:rPr lang="en-US" altLang="zh-CN" sz="3400" b="1" i="1" baseline="30000">
                <a:latin typeface="Times New Roman" pitchFamily="18" charset="0"/>
              </a:rPr>
              <a:t>-x</a:t>
            </a:r>
            <a:r>
              <a:rPr lang="zh-CN" altLang="en-US" sz="3400"/>
              <a:t>在</a:t>
            </a:r>
            <a:r>
              <a:rPr lang="en-US" altLang="zh-CN" sz="3400"/>
              <a:t>[0</a:t>
            </a:r>
            <a:r>
              <a:rPr lang="zh-CN" altLang="en-US" sz="3400"/>
              <a:t>，</a:t>
            </a:r>
            <a:r>
              <a:rPr lang="en-US" altLang="zh-CN" sz="3400"/>
              <a:t>1]</a:t>
            </a:r>
            <a:r>
              <a:rPr lang="zh-CN" altLang="en-US" sz="3400"/>
              <a:t>上的最佳一次逼近多项式</a:t>
            </a:r>
            <a:r>
              <a:rPr lang="en-US" altLang="zh-CN" sz="3400"/>
              <a:t>. 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pPr eaLnBrk="1" hangingPunct="1"/>
            <a:r>
              <a:rPr lang="zh-CN" altLang="en-US"/>
              <a:t>代公式</a:t>
            </a:r>
          </a:p>
          <a:p>
            <a:pPr lvl="1" eaLnBrk="1" hangingPunct="1"/>
            <a:r>
              <a:rPr lang="en-US" altLang="zh-CN" sz="2800" b="1" i="1">
                <a:latin typeface="Times New Roman" pitchFamily="18" charset="0"/>
              </a:rPr>
              <a:t>f(x)=e</a:t>
            </a:r>
            <a:r>
              <a:rPr lang="en-US" altLang="zh-CN" sz="2800" b="1" i="1" baseline="30000">
                <a:latin typeface="Times New Roman" pitchFamily="18" charset="0"/>
              </a:rPr>
              <a:t>-x</a:t>
            </a:r>
            <a:r>
              <a:rPr lang="zh-CN" altLang="en-US" sz="2800">
                <a:latin typeface="Times New Roman" pitchFamily="18" charset="0"/>
              </a:rPr>
              <a:t>， </a:t>
            </a:r>
            <a:r>
              <a:rPr lang="en-US" altLang="zh-CN" sz="2800" b="1" i="1">
                <a:latin typeface="Times New Roman" pitchFamily="18" charset="0"/>
              </a:rPr>
              <a:t>f’(x)=-e</a:t>
            </a:r>
            <a:r>
              <a:rPr lang="en-US" altLang="zh-CN" sz="2800" b="1" i="1" baseline="30000">
                <a:latin typeface="Times New Roman" pitchFamily="18" charset="0"/>
              </a:rPr>
              <a:t>-x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， </a:t>
            </a:r>
            <a:r>
              <a:rPr lang="en-US" altLang="zh-CN" sz="2800" b="1" i="1">
                <a:latin typeface="Times New Roman" pitchFamily="18" charset="0"/>
              </a:rPr>
              <a:t>a = 0</a:t>
            </a:r>
            <a:r>
              <a:rPr lang="zh-CN" altLang="en-US" sz="2800">
                <a:latin typeface="Times New Roman" pitchFamily="18" charset="0"/>
              </a:rPr>
              <a:t>，</a:t>
            </a:r>
            <a:r>
              <a:rPr lang="en-US" altLang="zh-CN" sz="2800" b="1" i="1">
                <a:latin typeface="Times New Roman" pitchFamily="18" charset="0"/>
              </a:rPr>
              <a:t>b=1</a:t>
            </a:r>
            <a:r>
              <a:rPr lang="zh-CN" altLang="en-US" sz="2800">
                <a:latin typeface="Times New Roman" pitchFamily="18" charset="0"/>
              </a:rPr>
              <a:t>，</a:t>
            </a:r>
            <a:r>
              <a:rPr lang="en-US" altLang="zh-CN" sz="2800" b="1" i="1">
                <a:latin typeface="Times New Roman" pitchFamily="18" charset="0"/>
              </a:rPr>
              <a:t>f(a)= 1</a:t>
            </a:r>
            <a:r>
              <a:rPr lang="zh-CN" altLang="en-US" sz="2800">
                <a:latin typeface="Times New Roman" pitchFamily="18" charset="0"/>
              </a:rPr>
              <a:t>， </a:t>
            </a:r>
            <a:r>
              <a:rPr lang="en-US" altLang="zh-CN" sz="2800" b="1" i="1">
                <a:latin typeface="Times New Roman" pitchFamily="18" charset="0"/>
              </a:rPr>
              <a:t>f(b)=</a:t>
            </a:r>
            <a:r>
              <a:rPr lang="zh-CN" altLang="zh-CN" sz="2800" b="1" i="1">
                <a:latin typeface="Times New Roman" pitchFamily="18" charset="0"/>
              </a:rPr>
              <a:t>0.36787944</a:t>
            </a:r>
            <a:endParaRPr lang="en-US" altLang="zh-CN" sz="2800" b="1" i="1">
              <a:latin typeface="Times New Roman" pitchFamily="18" charset="0"/>
            </a:endParaRPr>
          </a:p>
          <a:p>
            <a:pPr lvl="1" eaLnBrk="1" hangingPunct="1"/>
            <a:r>
              <a:rPr lang="zh-CN" altLang="en-US" sz="2800">
                <a:latin typeface="Times New Roman" pitchFamily="18" charset="0"/>
              </a:rPr>
              <a:t>代公式</a:t>
            </a:r>
            <a:r>
              <a:rPr lang="en-US" altLang="zh-CN" sz="2800">
                <a:latin typeface="Times New Roman" pitchFamily="18" charset="0"/>
              </a:rPr>
              <a:t>1</a:t>
            </a:r>
            <a:r>
              <a:rPr lang="zh-CN" altLang="en-US" sz="2800">
                <a:latin typeface="Times New Roman" pitchFamily="18" charset="0"/>
              </a:rPr>
              <a:t>，解得</a:t>
            </a:r>
          </a:p>
          <a:p>
            <a:pPr lvl="2" eaLnBrk="1" hangingPunct="1"/>
            <a:r>
              <a:rPr lang="en-US" altLang="zh-CN" sz="2500" b="1" i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2500" b="1" i="1" baseline="-2500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zh-CN" sz="2500" b="1" i="1">
                <a:solidFill>
                  <a:srgbClr val="FF0000"/>
                </a:solidFill>
                <a:latin typeface="Times New Roman" pitchFamily="18" charset="0"/>
              </a:rPr>
              <a:t>=-0.63212056</a:t>
            </a:r>
          </a:p>
          <a:p>
            <a:pPr lvl="2" eaLnBrk="1" hangingPunct="1"/>
            <a:r>
              <a:rPr lang="en-US" altLang="zh-CN" sz="2500" b="1" i="1">
                <a:latin typeface="Times New Roman" pitchFamily="18" charset="0"/>
              </a:rPr>
              <a:t>x</a:t>
            </a:r>
            <a:r>
              <a:rPr lang="en-US" altLang="zh-CN" sz="2500" b="1" i="1" baseline="-25000">
                <a:latin typeface="Times New Roman" pitchFamily="18" charset="0"/>
              </a:rPr>
              <a:t>2</a:t>
            </a:r>
            <a:r>
              <a:rPr lang="en-US" altLang="zh-CN" sz="2500" b="1" i="1">
                <a:latin typeface="Times New Roman" pitchFamily="18" charset="0"/>
              </a:rPr>
              <a:t>=0.45867515</a:t>
            </a:r>
          </a:p>
          <a:p>
            <a:pPr lvl="1" eaLnBrk="1" hangingPunct="1"/>
            <a:r>
              <a:rPr lang="zh-CN" altLang="en-US" sz="2800"/>
              <a:t>代公式</a:t>
            </a:r>
            <a:r>
              <a:rPr lang="en-US" altLang="zh-CN" sz="2800"/>
              <a:t>2</a:t>
            </a:r>
            <a:r>
              <a:rPr lang="zh-CN" altLang="en-US" sz="2800"/>
              <a:t>，解得</a:t>
            </a:r>
          </a:p>
          <a:p>
            <a:pPr lvl="2" eaLnBrk="1" hangingPunct="1"/>
            <a:r>
              <a:rPr lang="en-US" altLang="zh-CN" sz="2500" b="1" i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2500" b="1" i="1" baseline="-25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500" b="1" i="1">
                <a:solidFill>
                  <a:srgbClr val="FF0000"/>
                </a:solidFill>
                <a:latin typeface="Times New Roman" pitchFamily="18" charset="0"/>
              </a:rPr>
              <a:t>=0.96102927</a:t>
            </a:r>
          </a:p>
          <a:p>
            <a:pPr eaLnBrk="1" hangingPunct="1"/>
            <a:r>
              <a:rPr lang="zh-CN" altLang="en-US"/>
              <a:t>结果：</a:t>
            </a:r>
            <a:r>
              <a:rPr lang="en-US" altLang="zh-CN" b="1" i="1">
                <a:latin typeface="Times New Roman" pitchFamily="18" charset="0"/>
              </a:rPr>
              <a:t>P</a:t>
            </a:r>
            <a:r>
              <a:rPr lang="en-US" altLang="zh-CN" b="1" i="1" baseline="-25000">
                <a:latin typeface="Times New Roman" pitchFamily="18" charset="0"/>
              </a:rPr>
              <a:t>1</a:t>
            </a:r>
            <a:r>
              <a:rPr lang="en-US" altLang="zh-CN" b="1" i="1">
                <a:latin typeface="Times New Roman" pitchFamily="18" charset="0"/>
              </a:rPr>
              <a:t>(x)=0.96102927 -0.63212056x</a:t>
            </a:r>
          </a:p>
        </p:txBody>
      </p:sp>
      <p:sp>
        <p:nvSpPr>
          <p:cNvPr id="50180" name="Text Box 7"/>
          <p:cNvSpPr txBox="1">
            <a:spLocks noChangeArrowheads="1"/>
          </p:cNvSpPr>
          <p:nvPr/>
        </p:nvSpPr>
        <p:spPr bwMode="auto">
          <a:xfrm>
            <a:off x="5029200" y="3810000"/>
            <a:ext cx="20875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i="0" baseline="0">
                <a:solidFill>
                  <a:srgbClr val="CCCC00"/>
                </a:solidFill>
                <a:latin typeface="Arial" charset="0"/>
              </a:rPr>
              <a:t>exs2.m</a:t>
            </a:r>
          </a:p>
        </p:txBody>
      </p:sp>
      <p:sp>
        <p:nvSpPr>
          <p:cNvPr id="50181" name="Rectangle 8"/>
          <p:cNvSpPr>
            <a:spLocks noChangeArrowheads="1"/>
          </p:cNvSpPr>
          <p:nvPr/>
        </p:nvSpPr>
        <p:spPr bwMode="auto">
          <a:xfrm>
            <a:off x="457200" y="1600200"/>
            <a:ext cx="8305800" cy="4495800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endParaRPr lang="zh-CN" altLang="zh-CN">
              <a:solidFill>
                <a:srgbClr val="9933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6F3971-5640-49F1-B593-545F1D62071A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304800" y="228600"/>
          <a:ext cx="8382000" cy="264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3" name="公式" r:id="rId3" imgW="4343400" imgH="1371600" progId="Equation.3">
                  <p:embed/>
                </p:oleObj>
              </mc:Choice>
              <mc:Fallback>
                <p:oleObj name="公式" r:id="rId3" imgW="4343400" imgH="1371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8600"/>
                        <a:ext cx="8382000" cy="264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3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895600"/>
            <a:ext cx="2743200" cy="60960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复习 </a:t>
            </a:r>
            <a:endParaRPr lang="en-US" altLang="zh-CN" sz="2800" b="1" dirty="0">
              <a:solidFill>
                <a:schemeClr val="hlink"/>
              </a:solidFill>
            </a:endParaRPr>
          </a:p>
        </p:txBody>
      </p:sp>
      <p:graphicFrame>
        <p:nvGraphicFramePr>
          <p:cNvPr id="51204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838200" y="3429000"/>
          <a:ext cx="7620000" cy="286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4" name="公式" r:id="rId5" imgW="3009900" imgH="1130300" progId="Equation.3">
                  <p:embed/>
                </p:oleObj>
              </mc:Choice>
              <mc:Fallback>
                <p:oleObj name="公式" r:id="rId5" imgW="3009900" imgH="1130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429000"/>
                        <a:ext cx="7620000" cy="286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3962400" y="6019800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6" name="Rectangle 13"/>
          <p:cNvSpPr>
            <a:spLocks noChangeArrowheads="1"/>
          </p:cNvSpPr>
          <p:nvPr/>
        </p:nvSpPr>
        <p:spPr bwMode="auto">
          <a:xfrm>
            <a:off x="457200" y="2895600"/>
            <a:ext cx="8305800" cy="3733800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endParaRPr lang="zh-CN" altLang="zh-CN">
              <a:solidFill>
                <a:srgbClr val="9933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6F3971-5640-49F1-B593-545F1D62071A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304800" y="228600"/>
          <a:ext cx="8382000" cy="264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8" name="公式" r:id="rId3" imgW="4343400" imgH="1371600" progId="Equation.3">
                  <p:embed/>
                </p:oleObj>
              </mc:Choice>
              <mc:Fallback>
                <p:oleObj name="公式" r:id="rId3" imgW="4343400" imgH="1371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8600"/>
                        <a:ext cx="8382000" cy="264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895600"/>
            <a:ext cx="2743200" cy="60960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复习 </a:t>
            </a:r>
            <a:endParaRPr lang="en-US" altLang="zh-CN" sz="2800" b="1" dirty="0">
              <a:solidFill>
                <a:schemeClr val="hlink"/>
              </a:solidFill>
            </a:endParaRPr>
          </a:p>
        </p:txBody>
      </p:sp>
      <p:graphicFrame>
        <p:nvGraphicFramePr>
          <p:cNvPr id="52228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1636713" y="3352800"/>
          <a:ext cx="6172200" cy="302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9" name="公式" r:id="rId5" imgW="3784600" imgH="1854200" progId="Equation.3">
                  <p:embed/>
                </p:oleObj>
              </mc:Choice>
              <mc:Fallback>
                <p:oleObj name="公式" r:id="rId5" imgW="3784600" imgH="1854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3352800"/>
                        <a:ext cx="6172200" cy="302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6" name="Oval 10"/>
          <p:cNvSpPr>
            <a:spLocks noChangeArrowheads="1"/>
          </p:cNvSpPr>
          <p:nvPr/>
        </p:nvSpPr>
        <p:spPr bwMode="auto">
          <a:xfrm>
            <a:off x="4267200" y="5029200"/>
            <a:ext cx="2743200" cy="533400"/>
          </a:xfrm>
          <a:prstGeom prst="ellipse">
            <a:avLst/>
          </a:prstGeom>
          <a:noFill/>
          <a:ln w="28575" algn="ctr">
            <a:pattFill prst="sphere">
              <a:fgClr>
                <a:srgbClr val="FF0000"/>
              </a:fgClr>
              <a:bgClr>
                <a:srgbClr val="FFFFFF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7" name="Oval 11"/>
          <p:cNvSpPr>
            <a:spLocks noChangeArrowheads="1"/>
          </p:cNvSpPr>
          <p:nvPr/>
        </p:nvSpPr>
        <p:spPr bwMode="auto">
          <a:xfrm>
            <a:off x="3886200" y="5715000"/>
            <a:ext cx="1981200" cy="533400"/>
          </a:xfrm>
          <a:prstGeom prst="ellipse">
            <a:avLst/>
          </a:prstGeom>
          <a:noFill/>
          <a:ln w="28575" algn="ctr">
            <a:pattFill prst="sphere">
              <a:fgClr>
                <a:srgbClr val="FF0000"/>
              </a:fgClr>
              <a:bgClr>
                <a:srgbClr val="FFFFFF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1" name="Rectangle 12"/>
          <p:cNvSpPr>
            <a:spLocks noChangeArrowheads="1"/>
          </p:cNvSpPr>
          <p:nvPr/>
        </p:nvSpPr>
        <p:spPr bwMode="auto">
          <a:xfrm>
            <a:off x="457200" y="2895600"/>
            <a:ext cx="8305800" cy="3733800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endParaRPr lang="zh-CN" altLang="zh-CN">
              <a:solidFill>
                <a:srgbClr val="9933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6F3971-5640-49F1-B593-545F1D62071A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6" grpId="0" animBg="1"/>
      <p:bldP spid="2970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457200" y="228600"/>
          <a:ext cx="47244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7" name="公式" r:id="rId3" imgW="2286000" imgH="939600" progId="Equation.3">
                  <p:embed/>
                </p:oleObj>
              </mc:Choice>
              <mc:Fallback>
                <p:oleObj name="公式" r:id="rId3" imgW="2286000" imgH="93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"/>
                        <a:ext cx="47244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9"/>
          <p:cNvGraphicFramePr>
            <a:graphicFrameLocks noGrp="1" noChangeAspect="1"/>
          </p:cNvGraphicFramePr>
          <p:nvPr>
            <p:ph/>
          </p:nvPr>
        </p:nvGraphicFramePr>
        <p:xfrm>
          <a:off x="533400" y="2362200"/>
          <a:ext cx="8077200" cy="352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8" name="公式" r:id="rId5" imgW="3175000" imgH="1384300" progId="Equation.3">
                  <p:embed/>
                </p:oleObj>
              </mc:Choice>
              <mc:Fallback>
                <p:oleObj name="公式" r:id="rId5" imgW="3175000" imgH="1384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362200"/>
                        <a:ext cx="8077200" cy="35210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838200" y="6096000"/>
            <a:ext cx="7086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i="0" baseline="0">
                <a:solidFill>
                  <a:srgbClr val="FF0000"/>
                </a:solidFill>
              </a:rPr>
              <a:t>追赶法适用的条件：</a:t>
            </a:r>
            <a:r>
              <a:rPr lang="en-US" altLang="zh-CN" i="0" baseline="0">
                <a:solidFill>
                  <a:srgbClr val="FF0000"/>
                </a:solidFill>
              </a:rPr>
              <a:t>A</a:t>
            </a:r>
            <a:r>
              <a:rPr lang="zh-CN" altLang="en-US" i="0" baseline="0">
                <a:solidFill>
                  <a:srgbClr val="FF0000"/>
                </a:solidFill>
              </a:rPr>
              <a:t>非奇异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435B7-F1D8-41C2-AFE5-5019638F054E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两点三次埃尔米特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5161" y="1524000"/>
                <a:ext cx="8229600" cy="38862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)=(1+2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1+2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4!</m:t>
                        </m:r>
                      </m:den>
                    </m:f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161" y="1524000"/>
                <a:ext cx="8229600" cy="3886200"/>
              </a:xfrm>
              <a:blipFill rotWithShape="0">
                <a:blip r:embed="rId2"/>
                <a:stretch>
                  <a:fillRect b="-296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ABBA28-6EBA-41DB-9C52-CFCE009A01A5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65377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追赶法复习</a:t>
            </a:r>
            <a:r>
              <a:rPr lang="en-US" altLang="zh-CN" dirty="0"/>
              <a:t>-</a:t>
            </a:r>
            <a:r>
              <a:rPr lang="zh-CN" altLang="en-US" dirty="0"/>
              <a:t>三对角阵的</a:t>
            </a:r>
            <a:r>
              <a:rPr lang="en-US" altLang="zh-CN" dirty="0"/>
              <a:t>LU</a:t>
            </a:r>
            <a:r>
              <a:rPr lang="zh-CN" altLang="en-US" dirty="0"/>
              <a:t>分解 </a:t>
            </a:r>
            <a:endParaRPr lang="en-US" altLang="zh-CN" b="1" dirty="0">
              <a:solidFill>
                <a:schemeClr val="hlink"/>
              </a:solidFill>
            </a:endParaRPr>
          </a:p>
        </p:txBody>
      </p:sp>
      <p:pic>
        <p:nvPicPr>
          <p:cNvPr id="54275" name="Picture 4" descr="p19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7175"/>
            <a:ext cx="6324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追赶法复习</a:t>
            </a:r>
            <a:r>
              <a:rPr lang="en-US" altLang="zh-CN" dirty="0"/>
              <a:t>-</a:t>
            </a:r>
            <a:r>
              <a:rPr lang="zh-CN" altLang="en-US" dirty="0"/>
              <a:t>追赶法公式 </a:t>
            </a:r>
            <a:endParaRPr lang="en-US" altLang="zh-CN" b="1" dirty="0">
              <a:solidFill>
                <a:schemeClr val="hlink"/>
              </a:solidFill>
            </a:endParaRPr>
          </a:p>
        </p:txBody>
      </p:sp>
      <p:pic>
        <p:nvPicPr>
          <p:cNvPr id="55299" name="Picture 4" descr="P19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01775"/>
            <a:ext cx="7467600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5"/>
          <p:cNvGraphicFramePr>
            <a:graphicFrameLocks noChangeAspect="1"/>
          </p:cNvGraphicFramePr>
          <p:nvPr/>
        </p:nvGraphicFramePr>
        <p:xfrm>
          <a:off x="457200" y="228600"/>
          <a:ext cx="47244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8" name="公式" r:id="rId3" imgW="2286000" imgH="939600" progId="Equation.3">
                  <p:embed/>
                </p:oleObj>
              </mc:Choice>
              <mc:Fallback>
                <p:oleObj name="公式" r:id="rId3" imgW="2286000" imgH="939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"/>
                        <a:ext cx="47244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" name="Object 6"/>
          <p:cNvGraphicFramePr>
            <a:graphicFrameLocks noChangeAspect="1"/>
          </p:cNvGraphicFramePr>
          <p:nvPr/>
        </p:nvGraphicFramePr>
        <p:xfrm>
          <a:off x="228600" y="2286000"/>
          <a:ext cx="8610600" cy="429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9" name="公式" r:id="rId5" imgW="5194300" imgH="2590800" progId="Equation.3">
                  <p:embed/>
                </p:oleObj>
              </mc:Choice>
              <mc:Fallback>
                <p:oleObj name="公式" r:id="rId5" imgW="5194300" imgH="2590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86000"/>
                        <a:ext cx="8610600" cy="429418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17AFED-1267-4652-AD57-763B2C359E2F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6" name="Object 4"/>
          <p:cNvGraphicFramePr>
            <a:graphicFrameLocks noChangeAspect="1"/>
          </p:cNvGraphicFramePr>
          <p:nvPr/>
        </p:nvGraphicFramePr>
        <p:xfrm>
          <a:off x="381000" y="1524000"/>
          <a:ext cx="8458200" cy="364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9" name="公式" r:id="rId3" imgW="3771900" imgH="1625600" progId="Equation.3">
                  <p:embed/>
                </p:oleObj>
              </mc:Choice>
              <mc:Fallback>
                <p:oleObj name="公式" r:id="rId3" imgW="3771900" imgH="1625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24000"/>
                        <a:ext cx="8458200" cy="364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17AFED-1267-4652-AD57-763B2C359E2F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720725" y="287338"/>
            <a:ext cx="7704138" cy="649287"/>
          </a:xfrm>
        </p:spPr>
        <p:txBody>
          <a:bodyPr/>
          <a:lstStyle/>
          <a:p>
            <a:pPr eaLnBrk="1" hangingPunct="1"/>
            <a:r>
              <a:rPr lang="zh-CN" altLang="en-US" dirty="0"/>
              <a:t>复习：基本迭代法</a:t>
            </a:r>
            <a:endParaRPr lang="en-US" altLang="zh-CN" b="1" dirty="0">
              <a:solidFill>
                <a:schemeClr val="hlink"/>
              </a:solidFill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981075"/>
            <a:ext cx="8208963" cy="56165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/>
              <a:t>要把给定</a:t>
            </a:r>
            <a:r>
              <a:rPr lang="en-US" altLang="zh-CN" sz="2400" b="1" i="1">
                <a:latin typeface="Times New Roman" pitchFamily="18" charset="0"/>
              </a:rPr>
              <a:t>AX = b</a:t>
            </a:r>
            <a:r>
              <a:rPr lang="zh-CN" altLang="en-US" sz="2400" b="1"/>
              <a:t>转化成</a:t>
            </a:r>
            <a:r>
              <a:rPr lang="en-US" altLang="zh-CN" sz="2400" b="1" i="1">
                <a:latin typeface="Times New Roman" pitchFamily="18" charset="0"/>
              </a:rPr>
              <a:t>X = BX + g</a:t>
            </a:r>
            <a:r>
              <a:rPr lang="zh-CN" altLang="en-US" sz="2400" b="1"/>
              <a:t>，通常将</a:t>
            </a:r>
            <a:r>
              <a:rPr lang="en-US" altLang="zh-CN" sz="2400" b="1" i="1">
                <a:latin typeface="Times New Roman" pitchFamily="18" charset="0"/>
              </a:rPr>
              <a:t>A</a:t>
            </a:r>
            <a:r>
              <a:rPr lang="zh-CN" altLang="en-US" sz="2400" b="1"/>
              <a:t>分裂为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/>
              <a:t>	</a:t>
            </a:r>
            <a:r>
              <a:rPr lang="en-US" altLang="zh-CN" sz="2400" b="1" i="1">
                <a:latin typeface="Times New Roman" pitchFamily="18" charset="0"/>
              </a:rPr>
              <a:t>A = M – N</a:t>
            </a:r>
            <a:r>
              <a:rPr lang="en-US" altLang="zh-CN" sz="2400" b="1"/>
              <a:t>, </a:t>
            </a:r>
            <a:r>
              <a:rPr lang="zh-CN" altLang="en-US" sz="2400" b="1"/>
              <a:t>其中</a:t>
            </a:r>
            <a:r>
              <a:rPr lang="en-US" altLang="zh-CN" sz="2400" b="1" i="1">
                <a:latin typeface="Times New Roman" pitchFamily="18" charset="0"/>
              </a:rPr>
              <a:t>M</a:t>
            </a:r>
            <a:r>
              <a:rPr lang="zh-CN" altLang="en-US" sz="2400" b="1"/>
              <a:t>是可选择的非奇异矩阵，且使得</a:t>
            </a:r>
            <a:r>
              <a:rPr lang="en-US" altLang="zh-CN" sz="2400" b="1" i="1">
                <a:latin typeface="Times New Roman" pitchFamily="18" charset="0"/>
              </a:rPr>
              <a:t>MX=d</a:t>
            </a:r>
            <a:r>
              <a:rPr lang="zh-CN" altLang="en-US" sz="2400" b="1"/>
              <a:t>容易求解，称</a:t>
            </a:r>
            <a:r>
              <a:rPr lang="en-US" altLang="zh-CN" sz="2400" b="1" i="1">
                <a:latin typeface="Times New Roman" pitchFamily="18" charset="0"/>
              </a:rPr>
              <a:t>M</a:t>
            </a:r>
            <a:r>
              <a:rPr lang="zh-CN" altLang="en-US" sz="2400" b="1"/>
              <a:t>为</a:t>
            </a:r>
            <a:r>
              <a:rPr lang="zh-CN" altLang="en-US" sz="2400" b="1">
                <a:solidFill>
                  <a:srgbClr val="FF0000"/>
                </a:solidFill>
              </a:rPr>
              <a:t>分裂矩阵</a:t>
            </a:r>
            <a:r>
              <a:rPr lang="zh-CN" altLang="en-US" sz="2400" b="1"/>
              <a:t>．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/>
              <a:t>于是，求解</a:t>
            </a:r>
            <a:r>
              <a:rPr lang="en-US" altLang="zh-CN" sz="2400" b="1" i="1">
                <a:latin typeface="Times New Roman" pitchFamily="18" charset="0"/>
              </a:rPr>
              <a:t>AX = b</a:t>
            </a:r>
            <a:r>
              <a:rPr lang="zh-CN" altLang="en-US" sz="2400" b="1"/>
              <a:t>转化成</a:t>
            </a:r>
            <a:r>
              <a:rPr lang="en-US" altLang="zh-CN" sz="2400" b="1" i="1">
                <a:latin typeface="Times New Roman" pitchFamily="18" charset="0"/>
              </a:rPr>
              <a:t>MX =NX + b</a:t>
            </a:r>
            <a:r>
              <a:rPr lang="en-US" altLang="zh-CN" sz="2400" b="1"/>
              <a:t>, </a:t>
            </a:r>
            <a:r>
              <a:rPr lang="zh-CN" altLang="en-US" sz="2400" b="1"/>
              <a:t>或者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/>
              <a:t>		 </a:t>
            </a:r>
            <a:r>
              <a:rPr lang="en-US" altLang="zh-CN" sz="2400" b="1" i="1">
                <a:latin typeface="Times New Roman" pitchFamily="18" charset="0"/>
              </a:rPr>
              <a:t>AX = b 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 </a:t>
            </a:r>
            <a:r>
              <a:rPr lang="en-US" altLang="zh-CN" sz="2400" b="1" i="1">
                <a:latin typeface="Times New Roman" pitchFamily="18" charset="0"/>
              </a:rPr>
              <a:t>X =M</a:t>
            </a:r>
            <a:r>
              <a:rPr lang="en-US" altLang="zh-CN" sz="2400" b="1" i="1" baseline="30000">
                <a:latin typeface="Times New Roman" pitchFamily="18" charset="0"/>
              </a:rPr>
              <a:t>-1</a:t>
            </a:r>
            <a:r>
              <a:rPr lang="en-US" altLang="zh-CN" sz="2400" b="1" i="1">
                <a:latin typeface="Times New Roman" pitchFamily="18" charset="0"/>
              </a:rPr>
              <a:t>NX + M</a:t>
            </a:r>
            <a:r>
              <a:rPr lang="en-US" altLang="zh-CN" sz="2400" b="1" i="1" baseline="30000">
                <a:latin typeface="Times New Roman" pitchFamily="18" charset="0"/>
              </a:rPr>
              <a:t>-1</a:t>
            </a:r>
            <a:r>
              <a:rPr lang="en-US" altLang="zh-CN" sz="2400" b="1" i="1">
                <a:latin typeface="Times New Roman" pitchFamily="18" charset="0"/>
              </a:rPr>
              <a:t>b</a:t>
            </a:r>
            <a:endParaRPr lang="en-US" altLang="en-US" sz="2400" b="1" i="1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b="1"/>
              <a:t>可构造一阶定常迭代法如下：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/>
              <a:t>		</a:t>
            </a:r>
            <a:r>
              <a:rPr lang="en-US" altLang="zh-CN" sz="2400" b="1" i="1">
                <a:latin typeface="Times New Roman" pitchFamily="18" charset="0"/>
              </a:rPr>
              <a:t>X </a:t>
            </a:r>
            <a:r>
              <a:rPr lang="en-US" altLang="zh-CN" sz="2400" b="1" i="1" baseline="30000">
                <a:latin typeface="Times New Roman" pitchFamily="18" charset="0"/>
              </a:rPr>
              <a:t>(0)</a:t>
            </a:r>
            <a:r>
              <a:rPr lang="en-US" altLang="zh-CN" sz="2400" b="1" baseline="30000"/>
              <a:t>     </a:t>
            </a:r>
            <a:r>
              <a:rPr lang="en-US" altLang="zh-CN" sz="2400" b="1"/>
              <a:t>(</a:t>
            </a:r>
            <a:r>
              <a:rPr lang="zh-CN" altLang="en-US" sz="2400" b="1"/>
              <a:t>初始向量</a:t>
            </a:r>
            <a:r>
              <a:rPr lang="en-US" altLang="zh-CN" sz="2400" b="1"/>
              <a:t>)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b="1"/>
              <a:t>		</a:t>
            </a:r>
            <a:r>
              <a:rPr lang="en-US" altLang="zh-CN" sz="2400" b="1" i="1">
                <a:latin typeface="Times New Roman" pitchFamily="18" charset="0"/>
              </a:rPr>
              <a:t>X </a:t>
            </a:r>
            <a:r>
              <a:rPr lang="en-US" altLang="zh-CN" sz="2400" b="1" i="1" baseline="30000">
                <a:latin typeface="Times New Roman" pitchFamily="18" charset="0"/>
              </a:rPr>
              <a:t>(k+1)</a:t>
            </a:r>
            <a:r>
              <a:rPr lang="en-US" altLang="zh-CN" sz="2400" b="1" i="1">
                <a:latin typeface="Times New Roman" pitchFamily="18" charset="0"/>
              </a:rPr>
              <a:t> = (I - M</a:t>
            </a:r>
            <a:r>
              <a:rPr lang="en-US" altLang="zh-CN" sz="2400" b="1" i="1" baseline="30000">
                <a:latin typeface="Times New Roman" pitchFamily="18" charset="0"/>
              </a:rPr>
              <a:t>-1</a:t>
            </a:r>
            <a:r>
              <a:rPr lang="en-US" altLang="zh-CN" sz="2400" b="1" i="1">
                <a:latin typeface="Times New Roman" pitchFamily="18" charset="0"/>
              </a:rPr>
              <a:t>A) X</a:t>
            </a:r>
            <a:r>
              <a:rPr lang="en-US" altLang="zh-CN" sz="2400" b="1" i="1" baseline="30000">
                <a:latin typeface="Times New Roman" pitchFamily="18" charset="0"/>
              </a:rPr>
              <a:t>(k)</a:t>
            </a:r>
            <a:r>
              <a:rPr lang="en-US" altLang="zh-CN" sz="2400" b="1" i="1">
                <a:latin typeface="Times New Roman" pitchFamily="18" charset="0"/>
              </a:rPr>
              <a:t> + M</a:t>
            </a:r>
            <a:r>
              <a:rPr lang="en-US" altLang="zh-CN" sz="2400" b="1" i="1" baseline="30000">
                <a:latin typeface="Times New Roman" pitchFamily="18" charset="0"/>
              </a:rPr>
              <a:t>-1</a:t>
            </a:r>
            <a:r>
              <a:rPr lang="en-US" altLang="zh-CN" sz="2400" b="1" i="1">
                <a:latin typeface="Times New Roman" pitchFamily="18" charset="0"/>
              </a:rPr>
              <a:t>b  (k=0, 1, 2, …)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选取不同的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M</a:t>
            </a:r>
            <a:r>
              <a:rPr lang="zh-CN" altLang="en-US" sz="2400" b="1">
                <a:solidFill>
                  <a:srgbClr val="FF0000"/>
                </a:solidFill>
              </a:rPr>
              <a:t>就得到不同的迭代法</a:t>
            </a:r>
            <a:r>
              <a:rPr lang="zh-CN" altLang="en-US" sz="2400" b="1"/>
              <a:t>．</a:t>
            </a:r>
          </a:p>
        </p:txBody>
      </p:sp>
      <p:sp>
        <p:nvSpPr>
          <p:cNvPr id="41988" name="AutoShape 4"/>
          <p:cNvSpPr>
            <a:spLocks noChangeArrowheads="1"/>
          </p:cNvSpPr>
          <p:nvPr/>
        </p:nvSpPr>
        <p:spPr bwMode="auto">
          <a:xfrm>
            <a:off x="5076825" y="2133600"/>
            <a:ext cx="1582738" cy="865188"/>
          </a:xfrm>
          <a:prstGeom prst="wedgeRoundRectCallout">
            <a:avLst>
              <a:gd name="adj1" fmla="val -115796"/>
              <a:gd name="adj2" fmla="val 12834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aseline="0"/>
              <a:t>A=M-N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aseline="0"/>
              <a:t>→N=M-A</a:t>
            </a:r>
          </a:p>
        </p:txBody>
      </p:sp>
      <p:sp>
        <p:nvSpPr>
          <p:cNvPr id="41989" name="AutoShape 5"/>
          <p:cNvSpPr>
            <a:spLocks noChangeArrowheads="1"/>
          </p:cNvSpPr>
          <p:nvPr/>
        </p:nvSpPr>
        <p:spPr bwMode="auto">
          <a:xfrm>
            <a:off x="4643438" y="4652963"/>
            <a:ext cx="1800225" cy="576262"/>
          </a:xfrm>
          <a:prstGeom prst="wedgeRoundRectCallout">
            <a:avLst>
              <a:gd name="adj1" fmla="val -139949"/>
              <a:gd name="adj2" fmla="val 10454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aseline="0"/>
              <a:t>B=I-M</a:t>
            </a:r>
            <a:r>
              <a:rPr lang="en-US" altLang="zh-CN" sz="2400" baseline="30000"/>
              <a:t>-1</a:t>
            </a:r>
            <a:r>
              <a:rPr lang="en-US" altLang="zh-CN" sz="2400" baseline="0"/>
              <a:t>A</a:t>
            </a:r>
          </a:p>
        </p:txBody>
      </p:sp>
      <p:sp>
        <p:nvSpPr>
          <p:cNvPr id="41990" name="AutoShape 6"/>
          <p:cNvSpPr>
            <a:spLocks noChangeArrowheads="1"/>
          </p:cNvSpPr>
          <p:nvPr/>
        </p:nvSpPr>
        <p:spPr bwMode="auto">
          <a:xfrm>
            <a:off x="6372225" y="5949950"/>
            <a:ext cx="1800225" cy="576263"/>
          </a:xfrm>
          <a:prstGeom prst="wedgeRoundRectCallout">
            <a:avLst>
              <a:gd name="adj1" fmla="val -127426"/>
              <a:gd name="adj2" fmla="val -9352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aseline="0"/>
              <a:t>g=M</a:t>
            </a:r>
            <a:r>
              <a:rPr lang="en-US" altLang="zh-CN" sz="2400" baseline="30000"/>
              <a:t>-1</a:t>
            </a:r>
            <a:r>
              <a:rPr lang="en-US" altLang="zh-CN" sz="2400" baseline="0"/>
              <a:t>b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nimBg="1"/>
      <p:bldP spid="41989" grpId="0" animBg="1"/>
      <p:bldP spid="4199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为选取</a:t>
            </a:r>
            <a:r>
              <a:rPr lang="en-US" altLang="zh-CN" b="1" i="1">
                <a:latin typeface="Times New Roman" pitchFamily="18" charset="0"/>
              </a:rPr>
              <a:t>M</a:t>
            </a:r>
            <a:r>
              <a:rPr lang="zh-CN" altLang="en-US"/>
              <a:t>做准备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为方便记，设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en-US" altLang="zh-CN" b="1" i="1" baseline="-25000">
                <a:latin typeface="Times New Roman" pitchFamily="18" charset="0"/>
              </a:rPr>
              <a:t>ii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≠0 (i=1, 2, …, n)</a:t>
            </a:r>
            <a:r>
              <a:rPr lang="zh-CN" altLang="en-US"/>
              <a:t>，将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/>
              <a:t>分解成三部分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A = D – L – U</a:t>
            </a:r>
            <a:r>
              <a:rPr lang="en-US" altLang="zh-CN"/>
              <a:t>, </a:t>
            </a:r>
            <a:r>
              <a:rPr lang="zh-CN" altLang="en-US"/>
              <a:t>其中</a:t>
            </a:r>
          </a:p>
        </p:txBody>
      </p:sp>
      <p:pic>
        <p:nvPicPr>
          <p:cNvPr id="59396" name="Picture 7" descr="DLU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43200"/>
            <a:ext cx="6858000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905000" y="3200400"/>
            <a:ext cx="990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6000" baseline="0">
                <a:solidFill>
                  <a:schemeClr val="folHlink"/>
                </a:solidFill>
              </a:rPr>
              <a:t>D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4724400" y="3200400"/>
            <a:ext cx="9906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6600" baseline="0">
                <a:solidFill>
                  <a:schemeClr val="folHlink"/>
                </a:solidFill>
              </a:rPr>
              <a:t>L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3810000" y="5105400"/>
            <a:ext cx="9906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7200" baseline="0">
                <a:solidFill>
                  <a:schemeClr val="folHlink"/>
                </a:solidFill>
              </a:rPr>
              <a:t>U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6" grpId="0"/>
      <p:bldP spid="43017" grpId="0"/>
      <p:bldP spid="4301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复习：雅可比</a:t>
            </a:r>
            <a:r>
              <a:rPr lang="en-US" altLang="zh-CN" sz="3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(Jacobi)</a:t>
            </a:r>
            <a:r>
              <a:rPr lang="zh-CN" altLang="en-US" sz="3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迭代法 </a:t>
            </a:r>
            <a:endParaRPr lang="en-US" altLang="zh-CN" sz="4200" b="1" dirty="0">
              <a:solidFill>
                <a:schemeClr val="hlink"/>
              </a:solidFill>
            </a:endParaRPr>
          </a:p>
        </p:txBody>
      </p:sp>
      <p:graphicFrame>
        <p:nvGraphicFramePr>
          <p:cNvPr id="60419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1524000" y="3962400"/>
          <a:ext cx="6786563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0" name="Equation" r:id="rId3" imgW="2095500" imgH="812800" progId="Equation.DSMT4">
                  <p:embed/>
                </p:oleObj>
              </mc:Choice>
              <mc:Fallback>
                <p:oleObj name="Equation" r:id="rId3" imgW="2095500" imgH="812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962400"/>
                        <a:ext cx="6786563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600200" y="2286000"/>
          <a:ext cx="4360863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1" name="Equation" r:id="rId5" imgW="1879600" imgH="469900" progId="Equation.DSMT4">
                  <p:embed/>
                </p:oleObj>
              </mc:Choice>
              <mc:Fallback>
                <p:oleObj name="Equation" r:id="rId5" imgW="1879600" imgH="469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86000"/>
                        <a:ext cx="4360863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1600200" y="6248400"/>
            <a:ext cx="3878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0" i="0" baseline="0">
                <a:latin typeface="Arial" charset="0"/>
              </a:rPr>
              <a:t>（</a:t>
            </a:r>
            <a:r>
              <a:rPr lang="en-US" altLang="zh-CN" sz="2400" baseline="0"/>
              <a:t>k=0, 1</a:t>
            </a:r>
            <a:r>
              <a:rPr lang="en-US" altLang="zh-CN" sz="2400" b="0" i="0" baseline="0">
                <a:latin typeface="Arial" charset="0"/>
              </a:rPr>
              <a:t>, …</a:t>
            </a:r>
            <a:r>
              <a:rPr lang="zh-CN" altLang="en-US" sz="2400" b="0" i="0" baseline="0">
                <a:latin typeface="Arial" charset="0"/>
              </a:rPr>
              <a:t>表示迭代次数）</a:t>
            </a: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533400" y="1447800"/>
            <a:ext cx="822960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zh-CN" altLang="en-US" sz="3800" b="0" i="0" baseline="0">
                <a:solidFill>
                  <a:schemeClr val="tx2"/>
                </a:solidFill>
                <a:latin typeface="Arial" charset="0"/>
              </a:rPr>
              <a:t>选</a:t>
            </a:r>
            <a:r>
              <a:rPr lang="en-US" altLang="zh-CN" sz="3800" baseline="0">
                <a:solidFill>
                  <a:schemeClr val="tx2"/>
                </a:solidFill>
              </a:rPr>
              <a:t>M=D</a:t>
            </a:r>
          </a:p>
        </p:txBody>
      </p:sp>
      <p:cxnSp>
        <p:nvCxnSpPr>
          <p:cNvPr id="10" name="直接连接符 9"/>
          <p:cNvCxnSpPr>
            <a:cxnSpLocks noChangeShapeType="1"/>
          </p:cNvCxnSpPr>
          <p:nvPr/>
        </p:nvCxnSpPr>
        <p:spPr bwMode="auto">
          <a:xfrm>
            <a:off x="1676400" y="3505200"/>
            <a:ext cx="4191000" cy="1588"/>
          </a:xfrm>
          <a:prstGeom prst="line">
            <a:avLst/>
          </a:prstGeom>
          <a:noFill/>
          <a:ln w="38100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7F2604-6F23-4C16-BA5D-F2CDC3C26BF0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4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雅克比迭代法的格式</a:t>
            </a:r>
          </a:p>
        </p:txBody>
      </p:sp>
      <p:graphicFrame>
        <p:nvGraphicFramePr>
          <p:cNvPr id="61443" name="Object 2"/>
          <p:cNvGraphicFramePr>
            <a:graphicFrameLocks noChangeAspect="1"/>
          </p:cNvGraphicFramePr>
          <p:nvPr/>
        </p:nvGraphicFramePr>
        <p:xfrm>
          <a:off x="381000" y="1052513"/>
          <a:ext cx="8080375" cy="580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6" name="公式" r:id="rId3" imgW="5867400" imgH="4216400" progId="Equation.3">
                  <p:embed/>
                </p:oleObj>
              </mc:Choice>
              <mc:Fallback>
                <p:oleObj name="公式" r:id="rId3" imgW="5867400" imgH="4216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52513"/>
                        <a:ext cx="8080375" cy="580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复习：</a:t>
            </a:r>
            <a:r>
              <a:rPr lang="en-US" altLang="zh-CN" sz="3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Gauss-Seidel</a:t>
            </a:r>
            <a:r>
              <a:rPr lang="zh-CN" altLang="en-US" sz="3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迭代法 </a:t>
            </a:r>
            <a:endParaRPr lang="en-US" altLang="zh-CN" sz="4600" b="1" dirty="0">
              <a:solidFill>
                <a:schemeClr val="hlink"/>
              </a:solidFill>
            </a:endParaRPr>
          </a:p>
        </p:txBody>
      </p:sp>
      <p:graphicFrame>
        <p:nvGraphicFramePr>
          <p:cNvPr id="62467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609600" y="3987800"/>
          <a:ext cx="6400800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7" name="Equation" r:id="rId3" imgW="3791046" imgH="2857410" progId="Equation.DSMT4">
                  <p:embed/>
                </p:oleObj>
              </mc:Choice>
              <mc:Fallback>
                <p:oleObj name="Equation" r:id="rId3" imgW="3791046" imgH="285741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3252" t="25191" r="2174" b="27203"/>
                      <a:stretch>
                        <a:fillRect/>
                      </a:stretch>
                    </p:blipFill>
                    <p:spPr bwMode="auto">
                      <a:xfrm>
                        <a:off x="609600" y="3987800"/>
                        <a:ext cx="6400800" cy="287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Rectangle 5"/>
          <p:cNvSpPr>
            <a:spLocks noChangeArrowheads="1"/>
          </p:cNvSpPr>
          <p:nvPr/>
        </p:nvSpPr>
        <p:spPr bwMode="auto">
          <a:xfrm>
            <a:off x="533400" y="14478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zh-CN" altLang="en-US" sz="3800" b="0" i="0" baseline="0">
                <a:solidFill>
                  <a:schemeClr val="tx2"/>
                </a:solidFill>
                <a:latin typeface="Arial" charset="0"/>
              </a:rPr>
              <a:t>选</a:t>
            </a:r>
            <a:r>
              <a:rPr lang="en-US" altLang="zh-CN" sz="3800" baseline="0">
                <a:solidFill>
                  <a:schemeClr val="tx2"/>
                </a:solidFill>
              </a:rPr>
              <a:t>M=D-L</a:t>
            </a:r>
          </a:p>
        </p:txBody>
      </p:sp>
      <p:graphicFrame>
        <p:nvGraphicFramePr>
          <p:cNvPr id="62469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685800" y="2133600"/>
          <a:ext cx="4572000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8" name="公式" r:id="rId5" imgW="2413000" imgH="990600" progId="Equation.3">
                  <p:embed/>
                </p:oleObj>
              </mc:Choice>
              <mc:Fallback>
                <p:oleObj name="公式" r:id="rId5" imgW="2413000" imgH="990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133600"/>
                        <a:ext cx="4572000" cy="187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>
            <a:cxnSpLocks noChangeShapeType="1"/>
          </p:cNvCxnSpPr>
          <p:nvPr/>
        </p:nvCxnSpPr>
        <p:spPr bwMode="auto">
          <a:xfrm>
            <a:off x="1066800" y="4038600"/>
            <a:ext cx="4191000" cy="1588"/>
          </a:xfrm>
          <a:prstGeom prst="line">
            <a:avLst/>
          </a:prstGeom>
          <a:noFill/>
          <a:ln w="38100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7F2604-6F23-4C16-BA5D-F2CDC3C26BF0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4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高斯赛德尔迭代法的格式</a:t>
            </a:r>
          </a:p>
        </p:txBody>
      </p:sp>
      <p:graphicFrame>
        <p:nvGraphicFramePr>
          <p:cNvPr id="63491" name="Object 2"/>
          <p:cNvGraphicFramePr>
            <a:graphicFrameLocks noChangeAspect="1"/>
          </p:cNvGraphicFramePr>
          <p:nvPr/>
        </p:nvGraphicFramePr>
        <p:xfrm>
          <a:off x="228600" y="1600200"/>
          <a:ext cx="8672513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4" name="公式" r:id="rId3" imgW="5867400" imgH="3098800" progId="Equation.3">
                  <p:embed/>
                </p:oleObj>
              </mc:Choice>
              <mc:Fallback>
                <p:oleObj name="公式" r:id="rId3" imgW="5867400" imgH="3098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00200"/>
                        <a:ext cx="8672513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解法一：埃尔米特插值法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466725" y="1857375"/>
            <a:ext cx="8248650" cy="4429125"/>
          </a:xfrm>
        </p:spPr>
        <p:txBody>
          <a:bodyPr/>
          <a:lstStyle/>
          <a:p>
            <a:pPr eaLnBrk="1" hangingPunct="1"/>
            <a:r>
              <a:rPr lang="zh-CN" altLang="en-US"/>
              <a:t>第一步：求一</a:t>
            </a:r>
            <a:r>
              <a:rPr lang="en-US" altLang="zh-CN"/>
              <a:t>3</a:t>
            </a:r>
            <a:r>
              <a:rPr lang="zh-CN" altLang="en-US"/>
              <a:t>次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(x)</a:t>
            </a:r>
            <a:r>
              <a:rPr lang="zh-CN" altLang="en-US"/>
              <a:t>，满足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(1)=2 </a:t>
            </a:r>
            <a:r>
              <a:rPr lang="zh-CN" altLang="en-US" b="1" i="1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(3)=12 </a:t>
            </a:r>
            <a:r>
              <a:rPr lang="zh-CN" altLang="en-US" b="1" i="1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’(1)=1 </a:t>
            </a:r>
            <a:r>
              <a:rPr lang="zh-CN" altLang="en-US" b="1" i="1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’(3)=-1</a:t>
            </a:r>
            <a:r>
              <a:rPr lang="zh-CN" altLang="en-US" b="1" i="1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/>
              <a:t>则有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>
              <a:buFont typeface="Wingdings" pitchFamily="2" charset="2"/>
              <a:buNone/>
            </a:pPr>
            <a:r>
              <a:rPr lang="en-US" altLang="zh-CN"/>
              <a:t>	</a:t>
            </a:r>
            <a:r>
              <a:rPr lang="zh-CN" altLang="en-US"/>
              <a:t>其中</a:t>
            </a:r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9221" name="Object 1"/>
          <p:cNvGraphicFramePr>
            <a:graphicFrameLocks noChangeAspect="1"/>
          </p:cNvGraphicFramePr>
          <p:nvPr/>
        </p:nvGraphicFramePr>
        <p:xfrm>
          <a:off x="857250" y="3000375"/>
          <a:ext cx="684053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name="公式" r:id="rId3" imgW="2527300" imgH="228600" progId="Equation.3">
                  <p:embed/>
                </p:oleObj>
              </mc:Choice>
              <mc:Fallback>
                <p:oleObj name="公式" r:id="rId3" imgW="25273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000375"/>
                        <a:ext cx="6840538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9223" name="Object 3"/>
          <p:cNvGraphicFramePr>
            <a:graphicFrameLocks noChangeAspect="1"/>
          </p:cNvGraphicFramePr>
          <p:nvPr/>
        </p:nvGraphicFramePr>
        <p:xfrm>
          <a:off x="1785938" y="3571875"/>
          <a:ext cx="5764212" cy="32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r:id="rId5" imgW="3390900" imgH="1905000" progId="">
                  <p:embed/>
                </p:oleObj>
              </mc:Choice>
              <mc:Fallback>
                <p:oleObj r:id="rId5" imgW="3390900" imgH="19050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3571875"/>
                        <a:ext cx="5764212" cy="323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复习：收敛判据</a:t>
            </a:r>
            <a:endParaRPr lang="zh-CN" altLang="en-US" sz="3200" b="1" dirty="0">
              <a:solidFill>
                <a:schemeClr val="hlink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6582" name="Object 22"/>
          <p:cNvGraphicFramePr>
            <a:graphicFrameLocks noGrp="1" noChangeAspect="1"/>
          </p:cNvGraphicFramePr>
          <p:nvPr>
            <p:ph idx="1"/>
          </p:nvPr>
        </p:nvGraphicFramePr>
        <p:xfrm>
          <a:off x="457200" y="1524000"/>
          <a:ext cx="7745413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7" name="Equation" r:id="rId3" imgW="3352890" imgH="914490" progId="Equation.3">
                  <p:embed/>
                </p:oleObj>
              </mc:Choice>
              <mc:Fallback>
                <p:oleObj name="Equation" r:id="rId3" imgW="3352890" imgH="91449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524000"/>
                        <a:ext cx="7745413" cy="2133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66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3" name="Object 2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57200" y="3886200"/>
          <a:ext cx="7754938" cy="199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8" name="Equation" r:id="rId5" imgW="3305077" imgH="971460" progId="Equation.DSMT4">
                  <p:embed/>
                </p:oleObj>
              </mc:Choice>
              <mc:Fallback>
                <p:oleObj name="Equation" r:id="rId5" imgW="3305077" imgH="97146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886200"/>
                        <a:ext cx="7754938" cy="19954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66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4" name="Object 2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246188" y="6072188"/>
          <a:ext cx="6602412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9" name="Equation" r:id="rId7" imgW="3429068" imgH="323730" progId="Equation.DSMT4">
                  <p:embed/>
                </p:oleObj>
              </mc:Choice>
              <mc:Fallback>
                <p:oleObj name="Equation" r:id="rId7" imgW="3429068" imgH="32373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6072188"/>
                        <a:ext cx="6602412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6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6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收敛性判断</a:t>
            </a:r>
          </a:p>
        </p:txBody>
      </p:sp>
      <p:graphicFrame>
        <p:nvGraphicFramePr>
          <p:cNvPr id="65539" name="Object 2"/>
          <p:cNvGraphicFramePr>
            <a:graphicFrameLocks noChangeAspect="1"/>
          </p:cNvGraphicFramePr>
          <p:nvPr/>
        </p:nvGraphicFramePr>
        <p:xfrm>
          <a:off x="457200" y="1371600"/>
          <a:ext cx="803275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5" name="公式" r:id="rId3" imgW="6870700" imgH="1955800" progId="Equation.3">
                  <p:embed/>
                </p:oleObj>
              </mc:Choice>
              <mc:Fallback>
                <p:oleObj name="公式" r:id="rId3" imgW="6870700" imgH="1955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71600"/>
                        <a:ext cx="803275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0" name="Object 3"/>
          <p:cNvGraphicFramePr>
            <a:graphicFrameLocks noChangeAspect="1"/>
          </p:cNvGraphicFramePr>
          <p:nvPr/>
        </p:nvGraphicFramePr>
        <p:xfrm>
          <a:off x="457200" y="3886200"/>
          <a:ext cx="775335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6" name="公式" r:id="rId5" imgW="5245100" imgH="1752600" progId="Equation.3">
                  <p:embed/>
                </p:oleObj>
              </mc:Choice>
              <mc:Fallback>
                <p:oleObj name="公式" r:id="rId5" imgW="5245100" imgH="175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886200"/>
                        <a:ext cx="775335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其实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740609"/>
            <a:ext cx="8229600" cy="453072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</a:t>
            </a:r>
            <a:r>
              <a:rPr lang="en-US" altLang="zh-CN" dirty="0"/>
              <a:t>……</a:t>
            </a:r>
            <a:r>
              <a:rPr lang="zh-CN" altLang="en-US" dirty="0"/>
              <a:t>就没有然后了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600200"/>
            <a:ext cx="8153400" cy="91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4000" b="1" i="0" dirty="0">
                <a:solidFill>
                  <a:schemeClr val="folHlink"/>
                </a:solidFill>
                <a:latin typeface="宋体" pitchFamily="2" charset="-122"/>
              </a:rPr>
              <a:t>定理</a:t>
            </a:r>
            <a:r>
              <a:rPr kumimoji="1" lang="en-US" altLang="zh-CN" sz="4000" b="1" i="0" dirty="0">
                <a:solidFill>
                  <a:schemeClr val="folHlink"/>
                </a:solidFill>
              </a:rPr>
              <a:t>9</a:t>
            </a:r>
            <a:r>
              <a:rPr kumimoji="1" lang="en-US" altLang="zh-CN" sz="4000" i="0" dirty="0"/>
              <a:t>    </a:t>
            </a:r>
            <a:r>
              <a:rPr kumimoji="1" lang="zh-CN" altLang="en-US" sz="4000" i="0" dirty="0">
                <a:latin typeface="宋体" pitchFamily="2" charset="-122"/>
              </a:rPr>
              <a:t>若</a:t>
            </a:r>
            <a:r>
              <a:rPr kumimoji="1" lang="en-US" altLang="zh-CN" sz="4000" b="1" i="0" dirty="0"/>
              <a:t>A</a:t>
            </a:r>
            <a:r>
              <a:rPr kumimoji="1" lang="zh-CN" altLang="en-US" sz="4000" i="0" dirty="0">
                <a:latin typeface="宋体" pitchFamily="2" charset="-122"/>
              </a:rPr>
              <a:t>为</a:t>
            </a:r>
            <a:r>
              <a:rPr kumimoji="1" lang="zh-CN" altLang="en-US" sz="4000" b="1" i="0" dirty="0">
                <a:solidFill>
                  <a:srgbClr val="FF6600"/>
                </a:solidFill>
                <a:latin typeface="宋体" pitchFamily="2" charset="-122"/>
              </a:rPr>
              <a:t>严格对角占优阵</a:t>
            </a:r>
            <a:r>
              <a:rPr kumimoji="1" lang="zh-CN" altLang="en-US" sz="4000" i="0" dirty="0">
                <a:latin typeface="宋体" pitchFamily="2" charset="-122"/>
              </a:rPr>
              <a:t>或</a:t>
            </a:r>
            <a:r>
              <a:rPr kumimoji="1" lang="zh-CN" altLang="en-US" sz="4000" b="1" i="0" dirty="0">
                <a:solidFill>
                  <a:srgbClr val="FF6600"/>
                </a:solidFill>
                <a:latin typeface="宋体" pitchFamily="2" charset="-122"/>
              </a:rPr>
              <a:t>不可约弱对角占优阵</a:t>
            </a:r>
            <a:r>
              <a:rPr kumimoji="1" lang="zh-CN" altLang="en-US" sz="4000" i="0" dirty="0">
                <a:latin typeface="宋体" pitchFamily="2" charset="-122"/>
              </a:rPr>
              <a:t>，则</a:t>
            </a:r>
            <a:r>
              <a:rPr kumimoji="1" lang="en-US" altLang="zh-CN" sz="4000" i="0" dirty="0"/>
              <a:t>Jacobi </a:t>
            </a:r>
            <a:r>
              <a:rPr kumimoji="1" lang="zh-CN" altLang="en-US" sz="4000" i="0" dirty="0">
                <a:latin typeface="宋体" pitchFamily="2" charset="-122"/>
              </a:rPr>
              <a:t>迭代法和</a:t>
            </a:r>
            <a:r>
              <a:rPr kumimoji="1" lang="en-US" altLang="zh-CN" sz="4000" i="0" dirty="0"/>
              <a:t>G-S</a:t>
            </a:r>
            <a:r>
              <a:rPr kumimoji="1" lang="zh-CN" altLang="en-US" sz="4000" i="0" dirty="0">
                <a:latin typeface="宋体" pitchFamily="2" charset="-122"/>
              </a:rPr>
              <a:t>迭代法收敛。</a:t>
            </a:r>
            <a:r>
              <a:rPr kumimoji="1" lang="zh-CN" altLang="en-US" sz="4000" i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18512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复习：牛顿法 </a:t>
            </a:r>
            <a:endParaRPr lang="en-US" altLang="zh-CN" b="1" dirty="0">
              <a:solidFill>
                <a:schemeClr val="hlink"/>
              </a:solidFill>
            </a:endParaRPr>
          </a:p>
          <a:p>
            <a:pPr lvl="1" eaLnBrk="1" hangingPunct="1"/>
            <a:r>
              <a:rPr lang="zh-CN" altLang="en-US" dirty="0"/>
              <a:t>迭代公式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lvl="1" eaLnBrk="1" hangingPunct="1"/>
            <a:r>
              <a:rPr lang="zh-CN" altLang="en-US" dirty="0"/>
              <a:t>几何意义如图</a:t>
            </a:r>
          </a:p>
        </p:txBody>
      </p:sp>
      <p:graphicFrame>
        <p:nvGraphicFramePr>
          <p:cNvPr id="66563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53266171"/>
              </p:ext>
            </p:extLst>
          </p:nvPr>
        </p:nvGraphicFramePr>
        <p:xfrm>
          <a:off x="381000" y="330200"/>
          <a:ext cx="838200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9" name="公式" r:id="rId3" imgW="3695400" imgH="457200" progId="Equation.3">
                  <p:embed/>
                </p:oleObj>
              </mc:Choice>
              <mc:Fallback>
                <p:oleObj name="公式" r:id="rId3" imgW="36954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30200"/>
                        <a:ext cx="8382000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10"/>
          <p:cNvGraphicFramePr>
            <a:graphicFrameLocks noChangeAspect="1"/>
          </p:cNvGraphicFramePr>
          <p:nvPr/>
        </p:nvGraphicFramePr>
        <p:xfrm>
          <a:off x="1828800" y="2590800"/>
          <a:ext cx="3200400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0" name="Equation" r:id="rId5" imgW="1104900" imgH="431800" progId="Equation.DSMT4">
                  <p:embed/>
                </p:oleObj>
              </mc:Choice>
              <mc:Fallback>
                <p:oleObj name="Equation" r:id="rId5" imgW="1104900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90800"/>
                        <a:ext cx="3200400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65" name="Group 29"/>
          <p:cNvGrpSpPr>
            <a:grpSpLocks/>
          </p:cNvGrpSpPr>
          <p:nvPr/>
        </p:nvGrpSpPr>
        <p:grpSpPr bwMode="auto">
          <a:xfrm>
            <a:off x="4191000" y="3733800"/>
            <a:ext cx="4419600" cy="2976563"/>
            <a:chOff x="1248" y="1008"/>
            <a:chExt cx="3855" cy="2890"/>
          </a:xfrm>
        </p:grpSpPr>
        <p:sp>
          <p:nvSpPr>
            <p:cNvPr id="66566" name="Text Box 12"/>
            <p:cNvSpPr txBox="1">
              <a:spLocks noChangeArrowheads="1"/>
            </p:cNvSpPr>
            <p:nvPr/>
          </p:nvSpPr>
          <p:spPr bwMode="auto">
            <a:xfrm>
              <a:off x="1823" y="2976"/>
              <a:ext cx="717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baseline="0">
                  <a:solidFill>
                    <a:srgbClr val="FF3300"/>
                  </a:solidFill>
                </a:rPr>
                <a:t>x*</a:t>
              </a:r>
            </a:p>
          </p:txBody>
        </p:sp>
        <p:sp>
          <p:nvSpPr>
            <p:cNvPr id="66567" name="Line 13"/>
            <p:cNvSpPr>
              <a:spLocks noChangeShapeType="1"/>
            </p:cNvSpPr>
            <p:nvPr/>
          </p:nvSpPr>
          <p:spPr bwMode="auto">
            <a:xfrm flipH="1" flipV="1">
              <a:off x="3724" y="1536"/>
              <a:ext cx="20" cy="1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68" name="Text Box 14"/>
            <p:cNvSpPr txBox="1">
              <a:spLocks noChangeArrowheads="1"/>
            </p:cNvSpPr>
            <p:nvPr/>
          </p:nvSpPr>
          <p:spPr bwMode="auto">
            <a:xfrm>
              <a:off x="3457" y="3217"/>
              <a:ext cx="624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aseline="0"/>
                <a:t>x</a:t>
              </a:r>
              <a:r>
                <a:rPr lang="en-US" altLang="zh-CN" sz="2400" i="0"/>
                <a:t>0</a:t>
              </a:r>
            </a:p>
          </p:txBody>
        </p:sp>
        <p:sp>
          <p:nvSpPr>
            <p:cNvPr id="66569" name="Line 15"/>
            <p:cNvSpPr>
              <a:spLocks noChangeShapeType="1"/>
            </p:cNvSpPr>
            <p:nvPr/>
          </p:nvSpPr>
          <p:spPr bwMode="auto">
            <a:xfrm flipH="1">
              <a:off x="3024" y="1584"/>
              <a:ext cx="672" cy="166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0" name="Line 16"/>
            <p:cNvSpPr>
              <a:spLocks noChangeShapeType="1"/>
            </p:cNvSpPr>
            <p:nvPr/>
          </p:nvSpPr>
          <p:spPr bwMode="auto">
            <a:xfrm flipH="1" flipV="1">
              <a:off x="3024" y="2688"/>
              <a:ext cx="10" cy="5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1" name="Line 17"/>
            <p:cNvSpPr>
              <a:spLocks noChangeShapeType="1"/>
            </p:cNvSpPr>
            <p:nvPr/>
          </p:nvSpPr>
          <p:spPr bwMode="auto">
            <a:xfrm flipH="1">
              <a:off x="2630" y="2688"/>
              <a:ext cx="394" cy="54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2" name="Rectangle 18"/>
            <p:cNvSpPr>
              <a:spLocks noChangeArrowheads="1"/>
            </p:cNvSpPr>
            <p:nvPr/>
          </p:nvSpPr>
          <p:spPr bwMode="auto">
            <a:xfrm>
              <a:off x="2881" y="3216"/>
              <a:ext cx="289" cy="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aseline="0"/>
                <a:t>x</a:t>
              </a:r>
              <a:r>
                <a:rPr lang="en-US" altLang="zh-CN" sz="2400"/>
                <a:t>1</a:t>
              </a:r>
            </a:p>
          </p:txBody>
        </p:sp>
        <p:sp>
          <p:nvSpPr>
            <p:cNvPr id="66573" name="Rectangle 19"/>
            <p:cNvSpPr>
              <a:spLocks noChangeArrowheads="1"/>
            </p:cNvSpPr>
            <p:nvPr/>
          </p:nvSpPr>
          <p:spPr bwMode="auto">
            <a:xfrm>
              <a:off x="2496" y="3186"/>
              <a:ext cx="382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aseline="0"/>
                <a:t>x</a:t>
              </a:r>
              <a:r>
                <a:rPr lang="en-US" altLang="zh-CN" sz="2400" i="0"/>
                <a:t>2</a:t>
              </a:r>
            </a:p>
          </p:txBody>
        </p:sp>
        <p:grpSp>
          <p:nvGrpSpPr>
            <p:cNvPr id="66574" name="Group 20"/>
            <p:cNvGrpSpPr>
              <a:grpSpLocks/>
            </p:cNvGrpSpPr>
            <p:nvPr/>
          </p:nvGrpSpPr>
          <p:grpSpPr bwMode="auto">
            <a:xfrm>
              <a:off x="1248" y="1317"/>
              <a:ext cx="3855" cy="2400"/>
              <a:chOff x="1248" y="1317"/>
              <a:chExt cx="3855" cy="2400"/>
            </a:xfrm>
          </p:grpSpPr>
          <p:sp>
            <p:nvSpPr>
              <p:cNvPr id="66579" name="Line 21"/>
              <p:cNvSpPr>
                <a:spLocks noChangeShapeType="1"/>
              </p:cNvSpPr>
              <p:nvPr/>
            </p:nvSpPr>
            <p:spPr bwMode="auto">
              <a:xfrm>
                <a:off x="1248" y="3216"/>
                <a:ext cx="37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80" name="Line 22"/>
              <p:cNvSpPr>
                <a:spLocks noChangeShapeType="1"/>
              </p:cNvSpPr>
              <p:nvPr/>
            </p:nvSpPr>
            <p:spPr bwMode="auto">
              <a:xfrm flipV="1">
                <a:off x="1442" y="1488"/>
                <a:ext cx="0" cy="22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81" name="Text Box 23"/>
              <p:cNvSpPr txBox="1">
                <a:spLocks noChangeArrowheads="1"/>
              </p:cNvSpPr>
              <p:nvPr/>
            </p:nvSpPr>
            <p:spPr bwMode="auto">
              <a:xfrm>
                <a:off x="4655" y="2831"/>
                <a:ext cx="448" cy="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 baseline="0"/>
                  <a:t>x</a:t>
                </a:r>
              </a:p>
            </p:txBody>
          </p:sp>
          <p:sp>
            <p:nvSpPr>
              <p:cNvPr id="66582" name="Rectangle 24"/>
              <p:cNvSpPr>
                <a:spLocks noChangeArrowheads="1"/>
              </p:cNvSpPr>
              <p:nvPr/>
            </p:nvSpPr>
            <p:spPr bwMode="auto">
              <a:xfrm>
                <a:off x="1531" y="1317"/>
                <a:ext cx="374" cy="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aseline="0"/>
                  <a:t>y</a:t>
                </a:r>
              </a:p>
            </p:txBody>
          </p:sp>
        </p:grpSp>
        <p:grpSp>
          <p:nvGrpSpPr>
            <p:cNvPr id="66575" name="Group 25"/>
            <p:cNvGrpSpPr>
              <a:grpSpLocks/>
            </p:cNvGrpSpPr>
            <p:nvPr/>
          </p:nvGrpSpPr>
          <p:grpSpPr bwMode="auto">
            <a:xfrm>
              <a:off x="1536" y="1008"/>
              <a:ext cx="2400" cy="2400"/>
              <a:chOff x="1536" y="1008"/>
              <a:chExt cx="2400" cy="2400"/>
            </a:xfrm>
          </p:grpSpPr>
          <p:sp>
            <p:nvSpPr>
              <p:cNvPr id="66577" name="Freeform 26"/>
              <p:cNvSpPr>
                <a:spLocks/>
              </p:cNvSpPr>
              <p:nvPr/>
            </p:nvSpPr>
            <p:spPr bwMode="auto">
              <a:xfrm>
                <a:off x="1536" y="1008"/>
                <a:ext cx="2400" cy="2400"/>
              </a:xfrm>
              <a:custGeom>
                <a:avLst/>
                <a:gdLst>
                  <a:gd name="T0" fmla="*/ 0 w 1008"/>
                  <a:gd name="T1" fmla="*/ 10417 h 1152"/>
                  <a:gd name="T2" fmla="*/ 3238 w 1008"/>
                  <a:gd name="T3" fmla="*/ 9983 h 1152"/>
                  <a:gd name="T4" fmla="*/ 7771 w 1008"/>
                  <a:gd name="T5" fmla="*/ 7813 h 1152"/>
                  <a:gd name="T6" fmla="*/ 11014 w 1008"/>
                  <a:gd name="T7" fmla="*/ 4340 h 1152"/>
                  <a:gd name="T8" fmla="*/ 13605 w 1008"/>
                  <a:gd name="T9" fmla="*/ 0 h 11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08"/>
                  <a:gd name="T16" fmla="*/ 0 h 1152"/>
                  <a:gd name="T17" fmla="*/ 1008 w 1008"/>
                  <a:gd name="T18" fmla="*/ 1152 h 11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08" h="1152">
                    <a:moveTo>
                      <a:pt x="0" y="1152"/>
                    </a:moveTo>
                    <a:cubicBezTo>
                      <a:pt x="72" y="1152"/>
                      <a:pt x="144" y="1152"/>
                      <a:pt x="240" y="1104"/>
                    </a:cubicBezTo>
                    <a:cubicBezTo>
                      <a:pt x="336" y="1056"/>
                      <a:pt x="480" y="968"/>
                      <a:pt x="576" y="864"/>
                    </a:cubicBezTo>
                    <a:cubicBezTo>
                      <a:pt x="672" y="760"/>
                      <a:pt x="744" y="624"/>
                      <a:pt x="816" y="480"/>
                    </a:cubicBezTo>
                    <a:cubicBezTo>
                      <a:pt x="888" y="336"/>
                      <a:pt x="948" y="168"/>
                      <a:pt x="1008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78" name="Text Box 27"/>
              <p:cNvSpPr txBox="1">
                <a:spLocks noChangeArrowheads="1"/>
              </p:cNvSpPr>
              <p:nvPr/>
            </p:nvSpPr>
            <p:spPr bwMode="auto">
              <a:xfrm>
                <a:off x="3311" y="1056"/>
                <a:ext cx="560" cy="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 baseline="0"/>
                  <a:t>f(x)</a:t>
                </a:r>
              </a:p>
            </p:txBody>
          </p:sp>
        </p:grpSp>
        <p:sp>
          <p:nvSpPr>
            <p:cNvPr id="66576" name="Line 28"/>
            <p:cNvSpPr>
              <a:spLocks noChangeShapeType="1"/>
            </p:cNvSpPr>
            <p:nvPr/>
          </p:nvSpPr>
          <p:spPr bwMode="auto">
            <a:xfrm flipH="1" flipV="1">
              <a:off x="2608" y="3067"/>
              <a:ext cx="20" cy="1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86" name="Object 4"/>
          <p:cNvGraphicFramePr>
            <a:graphicFrameLocks noChangeAspect="1"/>
          </p:cNvGraphicFramePr>
          <p:nvPr/>
        </p:nvGraphicFramePr>
        <p:xfrm>
          <a:off x="381000" y="304800"/>
          <a:ext cx="838200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3" name="公式" r:id="rId3" imgW="3517900" imgH="457200" progId="Equation.3">
                  <p:embed/>
                </p:oleObj>
              </mc:Choice>
              <mc:Fallback>
                <p:oleObj name="公式" r:id="rId3" imgW="35179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04800"/>
                        <a:ext cx="8382000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7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057400"/>
            <a:ext cx="8229600" cy="4073525"/>
          </a:xfrm>
        </p:spPr>
        <p:txBody>
          <a:bodyPr/>
          <a:lstStyle/>
          <a:p>
            <a:pPr eaLnBrk="1" hangingPunct="1"/>
            <a:r>
              <a:rPr lang="zh-CN" altLang="en-US" sz="2800"/>
              <a:t>此题</a:t>
            </a:r>
            <a:r>
              <a:rPr lang="en-US" altLang="zh-CN" sz="2800" b="1" i="1">
                <a:latin typeface="Times New Roman" pitchFamily="18" charset="0"/>
              </a:rPr>
              <a:t>f(x)=x</a:t>
            </a:r>
            <a:r>
              <a:rPr lang="en-US" altLang="zh-CN" sz="2800" b="1" i="1" baseline="30000">
                <a:latin typeface="Times New Roman" pitchFamily="18" charset="0"/>
              </a:rPr>
              <a:t>3</a:t>
            </a:r>
            <a:r>
              <a:rPr lang="en-US" altLang="zh-CN" sz="2800" b="1" i="1">
                <a:latin typeface="Times New Roman" pitchFamily="18" charset="0"/>
              </a:rPr>
              <a:t>-a</a:t>
            </a:r>
          </a:p>
          <a:p>
            <a:pPr eaLnBrk="1" hangingPunct="1"/>
            <a:endParaRPr lang="en-US" altLang="zh-CN" sz="2800" b="1" i="1">
              <a:latin typeface="Times New Roman" pitchFamily="18" charset="0"/>
            </a:endParaRPr>
          </a:p>
          <a:p>
            <a:pPr eaLnBrk="1" hangingPunct="1"/>
            <a:r>
              <a:rPr lang="zh-CN" altLang="en-US" sz="2800"/>
              <a:t>可得</a:t>
            </a:r>
            <a:r>
              <a:rPr lang="en-US" altLang="zh-CN" sz="2800" b="1" i="1">
                <a:latin typeface="Times New Roman" pitchFamily="18" charset="0"/>
              </a:rPr>
              <a:t>f’(x)=3x</a:t>
            </a:r>
            <a:r>
              <a:rPr lang="en-US" altLang="zh-CN" sz="2800" b="1" i="1" baseline="30000">
                <a:latin typeface="Times New Roman" pitchFamily="18" charset="0"/>
              </a:rPr>
              <a:t>2</a:t>
            </a:r>
          </a:p>
          <a:p>
            <a:pPr eaLnBrk="1" hangingPunct="1"/>
            <a:endParaRPr lang="en-US" altLang="zh-CN" sz="2800" b="1" i="1" baseline="30000">
              <a:latin typeface="Times New Roman" pitchFamily="18" charset="0"/>
            </a:endParaRPr>
          </a:p>
          <a:p>
            <a:pPr eaLnBrk="1" hangingPunct="1"/>
            <a:r>
              <a:rPr lang="zh-CN" altLang="en-US" sz="2800">
                <a:latin typeface="Times New Roman" pitchFamily="18" charset="0"/>
              </a:rPr>
              <a:t>代入公式可得迭代公式为</a:t>
            </a:r>
          </a:p>
        </p:txBody>
      </p:sp>
      <p:graphicFrame>
        <p:nvGraphicFramePr>
          <p:cNvPr id="67588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838200" y="4572000"/>
          <a:ext cx="8001000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4" name="公式" r:id="rId5" imgW="2921000" imgH="457200" progId="Equation.3">
                  <p:embed/>
                </p:oleObj>
              </mc:Choice>
              <mc:Fallback>
                <p:oleObj name="公式" r:id="rId5" imgW="29210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572000"/>
                        <a:ext cx="8001000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6F3971-5640-49F1-B593-545F1D62071A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复习：迭代法的收敛速度 </a:t>
            </a:r>
            <a:endParaRPr lang="en-US" altLang="zh-CN" b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pic>
        <p:nvPicPr>
          <p:cNvPr id="68611" name="Picture 4" descr="P2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229600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复习：牛顿法的收敛性</a:t>
            </a:r>
            <a:endParaRPr lang="en-US" altLang="zh-CN" b="1" dirty="0">
              <a:solidFill>
                <a:schemeClr val="hlink"/>
              </a:solidFill>
            </a:endParaRPr>
          </a:p>
        </p:txBody>
      </p:sp>
      <p:pic>
        <p:nvPicPr>
          <p:cNvPr id="69635" name="Picture 4" descr="P2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8305800" cy="308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7.</a:t>
            </a:r>
            <a:r>
              <a:rPr lang="zh-CN" altLang="en-US" sz="3600"/>
              <a:t>已知下列数值表，求符合表值的插值多项式，并给出插值余项的表达式。</a:t>
            </a:r>
          </a:p>
        </p:txBody>
      </p:sp>
      <p:graphicFrame>
        <p:nvGraphicFramePr>
          <p:cNvPr id="49187" name="Group 35"/>
          <p:cNvGraphicFramePr>
            <a:graphicFrameLocks noGrp="1"/>
          </p:cNvGraphicFramePr>
          <p:nvPr>
            <p:ph sz="half" idx="2"/>
          </p:nvPr>
        </p:nvGraphicFramePr>
        <p:xfrm>
          <a:off x="2722563" y="2819400"/>
          <a:ext cx="3144837" cy="2743200"/>
        </p:xfrm>
        <a:graphic>
          <a:graphicData uri="http://schemas.openxmlformats.org/drawingml/2006/table">
            <a:tbl>
              <a:tblPr/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’‘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0686" name="Text Box 36"/>
          <p:cNvSpPr txBox="1">
            <a:spLocks noChangeArrowheads="1"/>
          </p:cNvSpPr>
          <p:nvPr/>
        </p:nvSpPr>
        <p:spPr bwMode="auto">
          <a:xfrm>
            <a:off x="5127625" y="3192463"/>
            <a:ext cx="2568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6F3971-5640-49F1-B593-545F1D62071A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第一步：满足函数值约束的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981200"/>
            <a:ext cx="7508875" cy="4114800"/>
          </a:xfrm>
        </p:spPr>
        <p:txBody>
          <a:bodyPr/>
          <a:lstStyle/>
          <a:p>
            <a:pPr eaLnBrk="1" hangingPunct="1"/>
            <a:r>
              <a:rPr lang="zh-CN" altLang="en-US" sz="2800"/>
              <a:t>三个函数，构造</a:t>
            </a:r>
            <a:r>
              <a:rPr lang="en-US" altLang="zh-CN" sz="2800"/>
              <a:t>2</a:t>
            </a:r>
            <a:r>
              <a:rPr lang="zh-CN" altLang="en-US" sz="2800"/>
              <a:t>次多项式</a:t>
            </a:r>
          </a:p>
        </p:txBody>
      </p:sp>
      <p:graphicFrame>
        <p:nvGraphicFramePr>
          <p:cNvPr id="71684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524000" y="2819400"/>
          <a:ext cx="6934200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4" name="公式" r:id="rId3" imgW="3695700" imgH="1155700" progId="Equation.3">
                  <p:embed/>
                </p:oleObj>
              </mc:Choice>
              <mc:Fallback>
                <p:oleObj name="公式" r:id="rId3" imgW="3695700" imgH="1155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19400"/>
                        <a:ext cx="6934200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0" name="Group 40"/>
          <p:cNvGraphicFramePr>
            <a:graphicFrameLocks noGrp="1"/>
          </p:cNvGraphicFramePr>
          <p:nvPr>
            <p:ph sz="quarter" idx="3"/>
          </p:nvPr>
        </p:nvGraphicFramePr>
        <p:xfrm>
          <a:off x="6705600" y="4267200"/>
          <a:ext cx="2209800" cy="19177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’‘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EAF37-B646-4303-BD28-97D34000BB10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第二步：满足一阶导约束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981200"/>
            <a:ext cx="7585075" cy="4114800"/>
          </a:xfrm>
        </p:spPr>
        <p:txBody>
          <a:bodyPr/>
          <a:lstStyle/>
          <a:p>
            <a:pPr eaLnBrk="1" hangingPunct="1"/>
            <a:r>
              <a:rPr lang="zh-CN" altLang="en-US" sz="2800"/>
              <a:t>追加两个条件，构造</a:t>
            </a:r>
            <a:r>
              <a:rPr lang="en-US" altLang="zh-CN" sz="2800"/>
              <a:t>4</a:t>
            </a:r>
            <a:r>
              <a:rPr lang="zh-CN" altLang="en-US" sz="2800"/>
              <a:t>次多项式</a:t>
            </a:r>
          </a:p>
          <a:p>
            <a:pPr eaLnBrk="1" hangingPunct="1"/>
            <a:r>
              <a:rPr lang="zh-CN" altLang="en-US" sz="2800">
                <a:solidFill>
                  <a:srgbClr val="660066"/>
                </a:solidFill>
              </a:rPr>
              <a:t>条件</a:t>
            </a:r>
            <a:r>
              <a:rPr lang="zh-CN" altLang="en-US" sz="2800"/>
              <a:t>：追加项不能影响之前已经满足条件的函数值约束</a:t>
            </a:r>
          </a:p>
        </p:txBody>
      </p:sp>
      <p:graphicFrame>
        <p:nvGraphicFramePr>
          <p:cNvPr id="54308" name="Group 36"/>
          <p:cNvGraphicFramePr>
            <a:graphicFrameLocks noGrp="1"/>
          </p:cNvGraphicFramePr>
          <p:nvPr>
            <p:ph sz="quarter" idx="2"/>
          </p:nvPr>
        </p:nvGraphicFramePr>
        <p:xfrm>
          <a:off x="6781800" y="4419600"/>
          <a:ext cx="2230438" cy="1600200"/>
        </p:xfrm>
        <a:graphic>
          <a:graphicData uri="http://schemas.openxmlformats.org/drawingml/2006/table">
            <a:tbl>
              <a:tblPr/>
              <a:tblGrid>
                <a:gridCol w="557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’‘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2735" name="Object 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47800" y="3505200"/>
          <a:ext cx="6248400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8" name="公式" r:id="rId3" imgW="3441700" imgH="1638300" progId="Equation.3">
                  <p:embed/>
                </p:oleObj>
              </mc:Choice>
              <mc:Fallback>
                <p:oleObj name="公式" r:id="rId3" imgW="3441700" imgH="1638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505200"/>
                        <a:ext cx="6248400" cy="297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EAF37-B646-4303-BD28-97D34000BB10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66725" y="1857375"/>
            <a:ext cx="8248650" cy="4429125"/>
          </a:xfrm>
          <a:prstGeom prst="rect">
            <a:avLst/>
          </a:prstGeom>
        </p:spPr>
        <p:txBody>
          <a:bodyPr/>
          <a:lstStyle/>
          <a:p>
            <a:pPr marL="342900" indent="-342900" fontAlgn="auto"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buFont typeface="Wingdings"/>
              <a:buChar char="p"/>
              <a:defRPr/>
            </a:pPr>
            <a:r>
              <a:rPr kumimoji="1" lang="zh-CN" altLang="en-US" kern="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第二步：加入</a:t>
            </a:r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  <a:ea typeface="+mn-ea"/>
                <a:cs typeface="Times New Roman" pitchFamily="18" charset="0"/>
              </a:rPr>
              <a:t>P4(2)=4</a:t>
            </a:r>
            <a:r>
              <a:rPr kumimoji="1" lang="zh-CN" altLang="en-US" kern="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的要求，则有</a:t>
            </a:r>
            <a:endParaRPr kumimoji="1" lang="en-US" altLang="zh-CN" kern="0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10243" name="Object 1"/>
          <p:cNvGraphicFramePr>
            <a:graphicFrameLocks noChangeAspect="1"/>
          </p:cNvGraphicFramePr>
          <p:nvPr/>
        </p:nvGraphicFramePr>
        <p:xfrm>
          <a:off x="357188" y="642938"/>
          <a:ext cx="8340725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" r:id="rId3" imgW="4508500" imgH="393700" progId="">
                  <p:embed/>
                </p:oleObj>
              </mc:Choice>
              <mc:Fallback>
                <p:oleObj r:id="rId3" imgW="4508500" imgH="39370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642938"/>
                        <a:ext cx="8340725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3"/>
          <p:cNvGraphicFramePr>
            <a:graphicFrameLocks noChangeAspect="1"/>
          </p:cNvGraphicFramePr>
          <p:nvPr/>
        </p:nvGraphicFramePr>
        <p:xfrm>
          <a:off x="571500" y="2643188"/>
          <a:ext cx="7831138" cy="157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4" r:id="rId5" imgW="3213100" imgH="647700" progId="">
                  <p:embed/>
                </p:oleObj>
              </mc:Choice>
              <mc:Fallback>
                <p:oleObj r:id="rId5" imgW="3213100" imgH="6477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643188"/>
                        <a:ext cx="7831138" cy="157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10246" name="Object 5"/>
          <p:cNvGraphicFramePr>
            <a:graphicFrameLocks noChangeAspect="1"/>
          </p:cNvGraphicFramePr>
          <p:nvPr/>
        </p:nvGraphicFramePr>
        <p:xfrm>
          <a:off x="571500" y="4357688"/>
          <a:ext cx="7943850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5" name="公式" r:id="rId7" imgW="2768600" imgH="393700" progId="Equation.3">
                  <p:embed/>
                </p:oleObj>
              </mc:Choice>
              <mc:Fallback>
                <p:oleObj name="公式" r:id="rId7" imgW="27686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4357688"/>
                        <a:ext cx="7943850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17AFED-1267-4652-AD57-763B2C359E2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第三步：满足二阶导约束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981200"/>
            <a:ext cx="7508875" cy="4114800"/>
          </a:xfrm>
        </p:spPr>
        <p:txBody>
          <a:bodyPr/>
          <a:lstStyle/>
          <a:p>
            <a:pPr eaLnBrk="1" hangingPunct="1"/>
            <a:r>
              <a:rPr lang="zh-CN" altLang="en-US" sz="2800"/>
              <a:t>再追加一个条件，构造</a:t>
            </a:r>
            <a:r>
              <a:rPr lang="en-US" altLang="zh-CN" sz="2800"/>
              <a:t>5</a:t>
            </a:r>
            <a:r>
              <a:rPr lang="zh-CN" altLang="en-US" sz="2800"/>
              <a:t>次多项式</a:t>
            </a:r>
          </a:p>
          <a:p>
            <a:pPr eaLnBrk="1" hangingPunct="1"/>
            <a:r>
              <a:rPr lang="zh-CN" altLang="en-US" sz="2800">
                <a:solidFill>
                  <a:srgbClr val="660066"/>
                </a:solidFill>
              </a:rPr>
              <a:t>条件</a:t>
            </a:r>
            <a:r>
              <a:rPr lang="zh-CN" altLang="en-US" sz="2800"/>
              <a:t>：追加项不能影响之前已经满足条件的函数值约束和一阶导约束</a:t>
            </a:r>
          </a:p>
        </p:txBody>
      </p:sp>
      <p:graphicFrame>
        <p:nvGraphicFramePr>
          <p:cNvPr id="73732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219200" y="3505200"/>
          <a:ext cx="7315200" cy="317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2" name="公式" r:id="rId3" imgW="5092700" imgH="2209800" progId="Equation.3">
                  <p:embed/>
                </p:oleObj>
              </mc:Choice>
              <mc:Fallback>
                <p:oleObj name="公式" r:id="rId3" imgW="5092700" imgH="220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05200"/>
                        <a:ext cx="7315200" cy="317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Group 6"/>
          <p:cNvGraphicFramePr>
            <a:graphicFrameLocks noGrp="1"/>
          </p:cNvGraphicFramePr>
          <p:nvPr>
            <p:ph sz="quarter" idx="3"/>
          </p:nvPr>
        </p:nvGraphicFramePr>
        <p:xfrm>
          <a:off x="6629400" y="5105400"/>
          <a:ext cx="2382838" cy="1600200"/>
        </p:xfrm>
        <a:graphic>
          <a:graphicData uri="http://schemas.openxmlformats.org/drawingml/2006/table">
            <a:tbl>
              <a:tblPr/>
              <a:tblGrid>
                <a:gridCol w="595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’‘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EAF37-B646-4303-BD28-97D34000BB10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第四步：余项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981200"/>
            <a:ext cx="7508875" cy="4114800"/>
          </a:xfrm>
        </p:spPr>
        <p:txBody>
          <a:bodyPr/>
          <a:lstStyle/>
          <a:p>
            <a:pPr eaLnBrk="1" hangingPunct="1"/>
            <a:r>
              <a:rPr lang="zh-CN" altLang="en-US" sz="2800"/>
              <a:t>插值多项式是</a:t>
            </a:r>
            <a:r>
              <a:rPr lang="en-US" altLang="zh-CN" sz="2800"/>
              <a:t>5</a:t>
            </a:r>
            <a:r>
              <a:rPr lang="zh-CN" altLang="en-US" sz="2800"/>
              <a:t>次的，余项是</a:t>
            </a:r>
            <a:r>
              <a:rPr lang="en-US" altLang="zh-CN" sz="2800"/>
              <a:t>6</a:t>
            </a:r>
            <a:r>
              <a:rPr lang="zh-CN" altLang="en-US" sz="2800"/>
              <a:t>次的，而且对已经构造满足的六个条件不能再有影响</a:t>
            </a:r>
          </a:p>
          <a:p>
            <a:pPr eaLnBrk="1" hangingPunct="1"/>
            <a:endParaRPr lang="zh-CN" altLang="en-US" sz="2800"/>
          </a:p>
          <a:p>
            <a:pPr eaLnBrk="1" hangingPunct="1"/>
            <a:endParaRPr lang="zh-CN" altLang="en-US" sz="2800"/>
          </a:p>
          <a:p>
            <a:pPr eaLnBrk="1" hangingPunct="1"/>
            <a:endParaRPr lang="zh-CN" altLang="en-US" sz="2800"/>
          </a:p>
          <a:p>
            <a:pPr eaLnBrk="1" hangingPunct="1"/>
            <a:r>
              <a:rPr lang="zh-CN" altLang="en-US" sz="2800"/>
              <a:t>参看</a:t>
            </a:r>
            <a:r>
              <a:rPr lang="en-US" altLang="zh-CN" sz="2800"/>
              <a:t>P44</a:t>
            </a:r>
            <a:r>
              <a:rPr lang="zh-CN" altLang="en-US" sz="2800"/>
              <a:t>页，反复应用罗尔定理</a:t>
            </a:r>
            <a:r>
              <a:rPr lang="en-US" altLang="zh-CN" sz="2800"/>
              <a:t>……</a:t>
            </a:r>
            <a:r>
              <a:rPr lang="zh-CN" altLang="en-US" sz="2800"/>
              <a:t>重点是阶乘和求导的次数都跟条件的个数一样</a:t>
            </a:r>
            <a:r>
              <a:rPr lang="zh-CN" altLang="en-US" sz="2800">
                <a:sym typeface="Wingdings" pitchFamily="2" charset="2"/>
              </a:rPr>
              <a:t></a:t>
            </a:r>
            <a:endParaRPr lang="zh-CN" altLang="en-US" sz="2800"/>
          </a:p>
        </p:txBody>
      </p:sp>
      <p:graphicFrame>
        <p:nvGraphicFramePr>
          <p:cNvPr id="74756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1447800" y="3048000"/>
          <a:ext cx="6629400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9" name="公式" r:id="rId3" imgW="2044700" imgH="393700" progId="Equation.3">
                  <p:embed/>
                </p:oleObj>
              </mc:Choice>
              <mc:Fallback>
                <p:oleObj name="公式" r:id="rId3" imgW="2044700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048000"/>
                        <a:ext cx="6629400" cy="127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6F3971-5640-49F1-B593-545F1D62071A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牛顿均差插值多项式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857375"/>
            <a:ext cx="8248650" cy="4429125"/>
          </a:xfrm>
        </p:spPr>
        <p:txBody>
          <a:bodyPr/>
          <a:lstStyle/>
          <a:p>
            <a:pPr eaLnBrk="1" hangingPunct="1"/>
            <a:r>
              <a:rPr lang="zh-CN" altLang="en-US"/>
              <a:t>牛顿插值公式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余项（与拉格朗日插值余项等价）</a:t>
            </a:r>
          </a:p>
        </p:txBody>
      </p:sp>
      <p:pic>
        <p:nvPicPr>
          <p:cNvPr id="11268" name="Picture 4" descr="牛顿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38400"/>
            <a:ext cx="69342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 descr="牛顿余项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00600"/>
            <a:ext cx="746760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解法二：牛顿插值法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66725" y="1857375"/>
            <a:ext cx="8248650" cy="4429125"/>
          </a:xfrm>
        </p:spPr>
        <p:txBody>
          <a:bodyPr/>
          <a:lstStyle/>
          <a:p>
            <a:pPr eaLnBrk="1" hangingPunct="1"/>
            <a:r>
              <a:rPr lang="zh-CN" altLang="en-US"/>
              <a:t>第一步：求一过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(1,2),(2,4),(3,12)</a:t>
            </a:r>
            <a:r>
              <a:rPr lang="zh-CN" altLang="en-US"/>
              <a:t>三点的</a:t>
            </a:r>
            <a:r>
              <a:rPr lang="en-US" altLang="zh-CN"/>
              <a:t>2</a:t>
            </a:r>
            <a:r>
              <a:rPr lang="zh-CN" altLang="en-US"/>
              <a:t>次</a:t>
            </a:r>
            <a:r>
              <a:rPr lang="en-US" altLang="zh-CN"/>
              <a:t>Newton</a:t>
            </a:r>
            <a:r>
              <a:rPr lang="zh-CN" altLang="en-US"/>
              <a:t>插值公式：</a:t>
            </a: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12293" name="Object 1"/>
          <p:cNvGraphicFramePr>
            <a:graphicFrameLocks noChangeAspect="1"/>
          </p:cNvGraphicFramePr>
          <p:nvPr/>
        </p:nvGraphicFramePr>
        <p:xfrm>
          <a:off x="928688" y="3429000"/>
          <a:ext cx="7612062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r:id="rId3" imgW="3098800" imgH="660400" progId="">
                  <p:embed/>
                </p:oleObj>
              </mc:Choice>
              <mc:Fallback>
                <p:oleObj r:id="rId3" imgW="3098800" imgH="66040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429000"/>
                        <a:ext cx="7612062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Tx/>
          <a:buFont typeface="Wingdings" pitchFamily="2" charset="2"/>
          <a:buNone/>
          <a:tabLst/>
          <a:defRPr kumimoji="0" lang="zh-CN" altLang="en-US" sz="3200" b="1" i="1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Tx/>
          <a:buFont typeface="Wingdings" pitchFamily="2" charset="2"/>
          <a:buNone/>
          <a:tabLst/>
          <a:defRPr kumimoji="0" lang="zh-CN" altLang="en-US" sz="3200" b="1" i="1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1063</TotalTime>
  <Words>1630</Words>
  <Application>Microsoft Office PowerPoint</Application>
  <PresentationFormat>全屏显示(4:3)</PresentationFormat>
  <Paragraphs>355</Paragraphs>
  <Slides>71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71</vt:i4>
      </vt:variant>
    </vt:vector>
  </HeadingPairs>
  <TitlesOfParts>
    <vt:vector size="84" baseType="lpstr">
      <vt:lpstr>楷体_GB2312</vt:lpstr>
      <vt:lpstr>宋体</vt:lpstr>
      <vt:lpstr>Arial</vt:lpstr>
      <vt:lpstr>Calibri</vt:lpstr>
      <vt:lpstr>Cambria</vt:lpstr>
      <vt:lpstr>Cambria Math</vt:lpstr>
      <vt:lpstr>Times New Roman</vt:lpstr>
      <vt:lpstr>Wingdings</vt:lpstr>
      <vt:lpstr>Watermark</vt:lpstr>
      <vt:lpstr>公式</vt:lpstr>
      <vt:lpstr>Equation.DSMT4</vt:lpstr>
      <vt:lpstr>Equation</vt:lpstr>
      <vt:lpstr>Equation.3</vt:lpstr>
      <vt:lpstr>计算方法</vt:lpstr>
      <vt:lpstr>考试安排</vt:lpstr>
      <vt:lpstr>综合复习一</vt:lpstr>
      <vt:lpstr>1.(15%) 求一个次数不高于4的多项式 满足下列插值条件： P4(1)=2 ，P4(2)=4 ，P4(3)=12 ，P4’(1)=1 ， P4’(3)=-1</vt:lpstr>
      <vt:lpstr>两点三次埃尔米特</vt:lpstr>
      <vt:lpstr>解法一：埃尔米特插值法</vt:lpstr>
      <vt:lpstr>PowerPoint 演示文稿</vt:lpstr>
      <vt:lpstr>牛顿均差插值多项式</vt:lpstr>
      <vt:lpstr>解法二：牛顿插值法</vt:lpstr>
      <vt:lpstr>PowerPoint 演示文稿</vt:lpstr>
      <vt:lpstr>其它方法</vt:lpstr>
      <vt:lpstr>2. (15%)设f(x)=1-x+x2-x3+x4，在[0,1]上求f(x)的三次最佳一致逼近多项式，并分析误差。</vt:lpstr>
      <vt:lpstr>定理6说明</vt:lpstr>
      <vt:lpstr>第一步：变量代换</vt:lpstr>
      <vt:lpstr>第二步：反代换</vt:lpstr>
      <vt:lpstr>3.(20%)设{φn(x)}是[a,b]上带权ρ(x)的正交多项式序列，xi(i=0,1,2…n)为φn+1(x) 的零点，li(x)(i=0,1,2,…n)是以{xi}为节点的拉格朗日插值基函数，                     为高斯型求积公式，证明：</vt:lpstr>
      <vt:lpstr>复习：</vt:lpstr>
      <vt:lpstr>带权正交多项式</vt:lpstr>
      <vt:lpstr>高斯型求积公式</vt:lpstr>
      <vt:lpstr>1）证明</vt:lpstr>
      <vt:lpstr>n次插值基函数</vt:lpstr>
      <vt:lpstr>2）证明</vt:lpstr>
      <vt:lpstr>4. (15%)用LDLT分解法解方程组</vt:lpstr>
      <vt:lpstr>改进的平方根法</vt:lpstr>
      <vt:lpstr>分解实现</vt:lpstr>
      <vt:lpstr>第一步：分解</vt:lpstr>
      <vt:lpstr>第二步：求解</vt:lpstr>
      <vt:lpstr>5. (15%)给定方程组Ax=b,其中   用迭代公式  求解，问a取何实数可使迭代收敛？ a为何值时迭代收敛最快？ </vt:lpstr>
      <vt:lpstr>迭代矩阵B决定了迭代法的收敛性</vt:lpstr>
      <vt:lpstr>PowerPoint 演示文稿</vt:lpstr>
      <vt:lpstr>6. (10%)利用适当的迭代格式证明</vt:lpstr>
      <vt:lpstr>PowerPoint 演示文稿</vt:lpstr>
      <vt:lpstr>7. (10%)计算           ，取 分析下述两种运算各具有几位有效数字。</vt:lpstr>
      <vt:lpstr>误差的定义方式</vt:lpstr>
      <vt:lpstr>有效数字</vt:lpstr>
      <vt:lpstr>函数的误差的计算公式</vt:lpstr>
      <vt:lpstr>PowerPoint 演示文稿</vt:lpstr>
      <vt:lpstr>综合复习II</vt:lpstr>
      <vt:lpstr>1. 若f(x)=a0xn+a1xn-1+…+an-1x+an有互不相同的n个实根x1, x2, …, xn. 试证明： </vt:lpstr>
      <vt:lpstr>1. 若f(x)=a0xn+a1xn-1+…+an-1x+an有互不相同的n个实根x1, x2, …, xn. 试证明： </vt:lpstr>
      <vt:lpstr>1. 若f(x)=a0xn+a1xn-1+…+an-1x+an有互不相同的n个实根x1, x2, …, xn. 试证明： </vt:lpstr>
      <vt:lpstr>复习：</vt:lpstr>
      <vt:lpstr>1. 若f(x)=a0xn+a1xn-1+…+an-1x+an有互不相同的n个实根x1, x2, …, xn. 试证明： </vt:lpstr>
      <vt:lpstr>1. 若f(x)=a0xn+a1xn-1+…+an-1x+an有互不相同的n个实根x1, x2, …, xn. 试证明： </vt:lpstr>
      <vt:lpstr>2.求f(x)=e-x在[0，1]上的最佳一次逼近多项式. </vt:lpstr>
      <vt:lpstr>2.求f(x)=e-x在[0，1]上的最佳一次逼近多项式. </vt:lpstr>
      <vt:lpstr>PowerPoint 演示文稿</vt:lpstr>
      <vt:lpstr>PowerPoint 演示文稿</vt:lpstr>
      <vt:lpstr>PowerPoint 演示文稿</vt:lpstr>
      <vt:lpstr>追赶法复习-三对角阵的LU分解 </vt:lpstr>
      <vt:lpstr>追赶法复习-追赶法公式 </vt:lpstr>
      <vt:lpstr>PowerPoint 演示文稿</vt:lpstr>
      <vt:lpstr>PowerPoint 演示文稿</vt:lpstr>
      <vt:lpstr>复习：基本迭代法</vt:lpstr>
      <vt:lpstr>为选取M做准备</vt:lpstr>
      <vt:lpstr>复习：雅可比(Jacobi)迭代法 </vt:lpstr>
      <vt:lpstr>雅克比迭代法的格式</vt:lpstr>
      <vt:lpstr>复习：Gauss-Seidel迭代法 </vt:lpstr>
      <vt:lpstr>高斯赛德尔迭代法的格式</vt:lpstr>
      <vt:lpstr>复习：收敛判据</vt:lpstr>
      <vt:lpstr>收敛性判断</vt:lpstr>
      <vt:lpstr>其实……</vt:lpstr>
      <vt:lpstr>PowerPoint 演示文稿</vt:lpstr>
      <vt:lpstr>PowerPoint 演示文稿</vt:lpstr>
      <vt:lpstr>复习：迭代法的收敛速度 </vt:lpstr>
      <vt:lpstr>复习：牛顿法的收敛性</vt:lpstr>
      <vt:lpstr>7.已知下列数值表，求符合表值的插值多项式，并给出插值余项的表达式。</vt:lpstr>
      <vt:lpstr>第一步：满足函数值约束的</vt:lpstr>
      <vt:lpstr>第二步：满足一阶导约束</vt:lpstr>
      <vt:lpstr>第三步：满足二阶导约束</vt:lpstr>
      <vt:lpstr>第四步：余项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fifo</dc:creator>
  <cp:lastModifiedBy>刘 明辉</cp:lastModifiedBy>
  <cp:revision>59</cp:revision>
  <cp:lastPrinted>1601-01-01T00:00:00Z</cp:lastPrinted>
  <dcterms:created xsi:type="dcterms:W3CDTF">1601-01-01T00:00:00Z</dcterms:created>
  <dcterms:modified xsi:type="dcterms:W3CDTF">2019-05-03T07:25:18Z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