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7" r:id="rId9"/>
    <p:sldId id="263" r:id="rId10"/>
    <p:sldId id="268" r:id="rId11"/>
    <p:sldId id="269" r:id="rId12"/>
    <p:sldId id="287" r:id="rId13"/>
    <p:sldId id="270" r:id="rId14"/>
    <p:sldId id="273" r:id="rId15"/>
    <p:sldId id="272" r:id="rId16"/>
    <p:sldId id="276" r:id="rId17"/>
    <p:sldId id="277" r:id="rId18"/>
    <p:sldId id="274" r:id="rId19"/>
    <p:sldId id="278" r:id="rId20"/>
    <p:sldId id="288" r:id="rId21"/>
    <p:sldId id="279" r:id="rId22"/>
    <p:sldId id="296" r:id="rId23"/>
    <p:sldId id="281" r:id="rId24"/>
    <p:sldId id="282" r:id="rId25"/>
    <p:sldId id="295" r:id="rId26"/>
    <p:sldId id="289" r:id="rId27"/>
    <p:sldId id="297" r:id="rId28"/>
    <p:sldId id="291" r:id="rId29"/>
    <p:sldId id="293" r:id="rId30"/>
    <p:sldId id="292" r:id="rId31"/>
    <p:sldId id="294" r:id="rId32"/>
    <p:sldId id="284" r:id="rId33"/>
    <p:sldId id="283" r:id="rId34"/>
    <p:sldId id="285" r:id="rId35"/>
    <p:sldId id="298" r:id="rId36"/>
    <p:sldId id="286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069"/>
    <a:srgbClr val="F7CDEB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F48538-D8F2-43B1-AD4E-4D71369F8AEE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D3920F-764C-40E0-BB48-1E8CA37ED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3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0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9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0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48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25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45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3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3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1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4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12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03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80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59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71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82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04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07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67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4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13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41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14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83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9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6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05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0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5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5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7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6" cy="318"/>
            </a:xfrm>
            <a:custGeom>
              <a:avLst/>
              <a:gdLst>
                <a:gd name="T0" fmla="*/ 561 w 135"/>
                <a:gd name="T1" fmla="*/ 20 h 63"/>
                <a:gd name="T2" fmla="*/ 120 w 135"/>
                <a:gd name="T3" fmla="*/ 20 h 63"/>
                <a:gd name="T4" fmla="*/ 10 w 135"/>
                <a:gd name="T5" fmla="*/ 126 h 63"/>
                <a:gd name="T6" fmla="*/ 300 w 135"/>
                <a:gd name="T7" fmla="*/ 293 h 63"/>
                <a:gd name="T8" fmla="*/ 481 w 135"/>
                <a:gd name="T9" fmla="*/ 273 h 63"/>
                <a:gd name="T10" fmla="*/ 566 w 135"/>
                <a:gd name="T11" fmla="*/ 268 h 63"/>
                <a:gd name="T12" fmla="*/ 561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7" cy="516"/>
            </a:xfrm>
            <a:custGeom>
              <a:avLst/>
              <a:gdLst>
                <a:gd name="T0" fmla="*/ 343 w 97"/>
                <a:gd name="T1" fmla="*/ 25 h 102"/>
                <a:gd name="T2" fmla="*/ 159 w 97"/>
                <a:gd name="T3" fmla="*/ 25 h 102"/>
                <a:gd name="T4" fmla="*/ 61 w 97"/>
                <a:gd name="T5" fmla="*/ 288 h 102"/>
                <a:gd name="T6" fmla="*/ 405 w 97"/>
                <a:gd name="T7" fmla="*/ 314 h 102"/>
                <a:gd name="T8" fmla="*/ 343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15 w 115"/>
                <a:gd name="T1" fmla="*/ 268 h 95"/>
                <a:gd name="T2" fmla="*/ 132 w 115"/>
                <a:gd name="T3" fmla="*/ 273 h 95"/>
                <a:gd name="T4" fmla="*/ 254 w 115"/>
                <a:gd name="T5" fmla="*/ 389 h 95"/>
                <a:gd name="T6" fmla="*/ 300 w 115"/>
                <a:gd name="T7" fmla="*/ 424 h 95"/>
                <a:gd name="T8" fmla="*/ 411 w 115"/>
                <a:gd name="T9" fmla="*/ 263 h 95"/>
                <a:gd name="T10" fmla="*/ 564 w 115"/>
                <a:gd name="T11" fmla="*/ 263 h 95"/>
                <a:gd name="T12" fmla="*/ 401 w 115"/>
                <a:gd name="T13" fmla="*/ 136 h 95"/>
                <a:gd name="T14" fmla="*/ 188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3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3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166BD-E4F7-4ABA-B3FB-AEAAD60A69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47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F5923-A4A3-4FDA-A71A-176AA22616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513AC-1927-406B-8F89-128AC006B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3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805DA-6DAE-45DD-86FF-6EACB7151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81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D3DF-2A03-4AE0-8B6D-AE5632322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86730-97BE-4C5F-9CFD-E34368EC2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2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E6193-8905-4043-B592-6FE065EF1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9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454AC-0930-4C03-89A3-9D7B0D6CB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7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3D0CE-077A-4966-9408-5F06D382B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28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9548-7AEB-4963-B3AB-2FA7487D7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7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6FEFB-5B84-47EA-A9EC-54117DE3E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4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EE464-8F48-4977-9F77-4C1BB75D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5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3862-0169-4C9C-B876-53C4457AC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1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2 w 546"/>
                <a:gd name="T11" fmla="*/ 1437 h 497"/>
                <a:gd name="T12" fmla="*/ 1510 w 546"/>
                <a:gd name="T13" fmla="*/ 1379 h 497"/>
                <a:gd name="T14" fmla="*/ 1547 w 546"/>
                <a:gd name="T15" fmla="*/ 485 h 497"/>
                <a:gd name="T16" fmla="*/ 1071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8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02 w 47"/>
                  <a:gd name="T1" fmla="*/ 76 h 56"/>
                  <a:gd name="T2" fmla="*/ 136 w 47"/>
                  <a:gd name="T3" fmla="*/ 283 h 56"/>
                  <a:gd name="T4" fmla="*/ 202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97 w 41"/>
                  <a:gd name="T1" fmla="*/ 136 h 75"/>
                  <a:gd name="T2" fmla="*/ 61 w 41"/>
                  <a:gd name="T3" fmla="*/ 349 h 75"/>
                  <a:gd name="T4" fmla="*/ 204 w 41"/>
                  <a:gd name="T5" fmla="*/ 227 h 75"/>
                  <a:gd name="T6" fmla="*/ 189 w 41"/>
                  <a:gd name="T7" fmla="*/ 121 h 75"/>
                  <a:gd name="T8" fmla="*/ 97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7 h 63"/>
                  <a:gd name="T6" fmla="*/ 304 w 135"/>
                  <a:gd name="T7" fmla="*/ 294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9 h 102"/>
                  <a:gd name="T6" fmla="*/ 399 w 97"/>
                  <a:gd name="T7" fmla="*/ 314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106 w 138"/>
                  <a:gd name="T1" fmla="*/ 5 h 33"/>
                  <a:gd name="T2" fmla="*/ 41 w 138"/>
                  <a:gd name="T3" fmla="*/ 71 h 33"/>
                  <a:gd name="T4" fmla="*/ 289 w 138"/>
                  <a:gd name="T5" fmla="*/ 111 h 33"/>
                  <a:gd name="T6" fmla="*/ 593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494 w 112"/>
                  <a:gd name="T1" fmla="*/ 96 h 29"/>
                  <a:gd name="T2" fmla="*/ 520 w 112"/>
                  <a:gd name="T3" fmla="*/ 20 h 29"/>
                  <a:gd name="T4" fmla="*/ 373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4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15 w 115"/>
                  <a:gd name="T1" fmla="*/ 267 h 95"/>
                  <a:gd name="T2" fmla="*/ 131 w 115"/>
                  <a:gd name="T3" fmla="*/ 272 h 95"/>
                  <a:gd name="T4" fmla="*/ 253 w 115"/>
                  <a:gd name="T5" fmla="*/ 388 h 95"/>
                  <a:gd name="T6" fmla="*/ 298 w 115"/>
                  <a:gd name="T7" fmla="*/ 424 h 95"/>
                  <a:gd name="T8" fmla="*/ 409 w 115"/>
                  <a:gd name="T9" fmla="*/ 262 h 95"/>
                  <a:gd name="T10" fmla="*/ 561 w 115"/>
                  <a:gd name="T11" fmla="*/ 262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59 w 65"/>
                  <a:gd name="T1" fmla="*/ 202 h 169"/>
                  <a:gd name="T2" fmla="*/ 112 w 65"/>
                  <a:gd name="T3" fmla="*/ 248 h 169"/>
                  <a:gd name="T4" fmla="*/ 112 w 65"/>
                  <a:gd name="T5" fmla="*/ 298 h 169"/>
                  <a:gd name="T6" fmla="*/ 254 w 65"/>
                  <a:gd name="T7" fmla="*/ 455 h 169"/>
                  <a:gd name="T8" fmla="*/ 173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9 w 65"/>
                  <a:gd name="T15" fmla="*/ 839 h 169"/>
                  <a:gd name="T16" fmla="*/ 320 w 65"/>
                  <a:gd name="T17" fmla="*/ 819 h 169"/>
                  <a:gd name="T18" fmla="*/ 330 w 65"/>
                  <a:gd name="T19" fmla="*/ 0 h 169"/>
                  <a:gd name="T20" fmla="*/ 259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9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9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9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0B9B59-4796-4CC4-9D07-A4EE82CAE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ju@xm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120382133@qq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xmu.edu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D4D0F2-9922-4210-9ED8-3BC60FD25538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用数值的方法能解决哪些问题？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插值</a:t>
            </a:r>
          </a:p>
          <a:p>
            <a:pPr eaLnBrk="1" hangingPunct="1"/>
            <a:r>
              <a:rPr lang="zh-CN" altLang="en-US" dirty="0"/>
              <a:t>逼近与拟合</a:t>
            </a:r>
          </a:p>
          <a:p>
            <a:pPr eaLnBrk="1" hangingPunct="1"/>
            <a:r>
              <a:rPr lang="zh-CN" altLang="en-US" dirty="0"/>
              <a:t>求积分、微分</a:t>
            </a:r>
          </a:p>
          <a:p>
            <a:pPr eaLnBrk="1" hangingPunct="1"/>
            <a:r>
              <a:rPr lang="zh-CN" altLang="en-US" dirty="0"/>
              <a:t>求解线性方程组</a:t>
            </a:r>
          </a:p>
          <a:p>
            <a:pPr eaLnBrk="1" hangingPunct="1"/>
            <a:r>
              <a:rPr lang="zh-CN" altLang="en-US" dirty="0"/>
              <a:t>求解非线性方程</a:t>
            </a:r>
          </a:p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求矩阵特征值</a:t>
            </a:r>
          </a:p>
          <a:p>
            <a:pPr eaLnBrk="1" hangingPunct="1"/>
            <a:r>
              <a:rPr lang="en-US" altLang="zh-CN" dirty="0"/>
              <a:t>……</a:t>
            </a: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A1649E-7481-4052-B343-D7E46ABA0EA1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用数值方法求解的基本思想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目标：只要</a:t>
            </a:r>
            <a:r>
              <a:rPr lang="zh-CN" altLang="en-US" b="1" dirty="0">
                <a:solidFill>
                  <a:srgbClr val="7030A0"/>
                </a:solidFill>
              </a:rPr>
              <a:t>结果</a:t>
            </a:r>
            <a:r>
              <a:rPr lang="zh-CN" altLang="en-US" dirty="0"/>
              <a:t>达到要求的精度范围内</a:t>
            </a:r>
          </a:p>
          <a:p>
            <a:pPr eaLnBrk="1" hangingPunct="1"/>
            <a:r>
              <a:rPr lang="zh-CN" altLang="en-US" dirty="0"/>
              <a:t>方法：</a:t>
            </a:r>
          </a:p>
          <a:p>
            <a:pPr lvl="1" eaLnBrk="1" hangingPunct="1"/>
            <a:r>
              <a:rPr lang="zh-CN" altLang="en-US" dirty="0"/>
              <a:t>分解成若干个容易解决的问题</a:t>
            </a:r>
          </a:p>
          <a:p>
            <a:pPr lvl="1" eaLnBrk="1" hangingPunct="1"/>
            <a:r>
              <a:rPr lang="zh-CN" altLang="en-US" dirty="0"/>
              <a:t>用替代品来拼凑</a:t>
            </a:r>
          </a:p>
          <a:p>
            <a:pPr lvl="1" eaLnBrk="1" hangingPunct="1"/>
            <a:r>
              <a:rPr lang="zh-CN" altLang="en-US" dirty="0"/>
              <a:t>用迭代法逼近</a:t>
            </a:r>
          </a:p>
          <a:p>
            <a:pPr eaLnBrk="1" hangingPunct="1"/>
            <a:r>
              <a:rPr lang="zh-CN" altLang="en-US" dirty="0"/>
              <a:t>误差控制：</a:t>
            </a:r>
          </a:p>
          <a:p>
            <a:pPr lvl="1" eaLnBrk="1" hangingPunct="1"/>
            <a:r>
              <a:rPr lang="zh-CN" altLang="en-US" dirty="0"/>
              <a:t>估计误差数量级</a:t>
            </a:r>
          </a:p>
          <a:p>
            <a:pPr lvl="1" eaLnBrk="1" hangingPunct="1"/>
            <a:r>
              <a:rPr lang="zh-CN" altLang="en-US" dirty="0"/>
              <a:t>用修正量补偿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E3E73F-FEB6-422A-BA55-6203B69FA2BA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367332-1248-3B6F-49FF-509DDC3A8EE4}"/>
              </a:ext>
            </a:extLst>
          </p:cNvPr>
          <p:cNvGrpSpPr/>
          <p:nvPr/>
        </p:nvGrpSpPr>
        <p:grpSpPr>
          <a:xfrm>
            <a:off x="4572000" y="3810000"/>
            <a:ext cx="4572000" cy="2736004"/>
            <a:chOff x="4572000" y="3810000"/>
            <a:chExt cx="4572000" cy="2736004"/>
          </a:xfrm>
        </p:grpSpPr>
        <p:pic>
          <p:nvPicPr>
            <p:cNvPr id="14340" name="Picture 4" descr="406_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810000"/>
              <a:ext cx="2333625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968D0B2-91F7-45A5-8D1D-7C1D2F4D4AE4}"/>
                </a:ext>
              </a:extLst>
            </p:cNvPr>
            <p:cNvSpPr/>
            <p:nvPr/>
          </p:nvSpPr>
          <p:spPr>
            <a:xfrm>
              <a:off x="4572000" y="5899673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割之弥细，所失弥少，割之又割，以至于不可割，则与圆合体，而无所失矣。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不过</a:t>
            </a:r>
            <a:r>
              <a:rPr lang="en-US" altLang="zh-CN"/>
              <a:t>……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虽然我们是采用数值的方法求解，但是依据的还是解析方法的理论，目标也是解析方法的定义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所以，请各位想办法回忆一下之前的</a:t>
            </a:r>
            <a:r>
              <a:rPr lang="zh-CN" altLang="en-US" b="1" dirty="0">
                <a:solidFill>
                  <a:srgbClr val="924069"/>
                </a:solidFill>
              </a:rPr>
              <a:t>高等数学、线性代数</a:t>
            </a:r>
            <a:r>
              <a:rPr lang="zh-CN" altLang="en-US" dirty="0"/>
              <a:t>等课程的内容</a:t>
            </a:r>
            <a:r>
              <a:rPr lang="zh-CN" altLang="en-US" dirty="0">
                <a:sym typeface="Wingdings" pitchFamily="2" charset="2"/>
              </a:rPr>
              <a:t></a:t>
            </a:r>
            <a:endParaRPr lang="zh-CN" altLang="en-US" dirty="0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05C7D5-E7B9-41DD-91CF-9E3966AD4A36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数值计算的误差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误差的来源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模型误差</a:t>
            </a:r>
          </a:p>
          <a:p>
            <a:pPr lvl="1" eaLnBrk="1" hangingPunct="1"/>
            <a:r>
              <a:rPr lang="zh-CN" altLang="en-US" dirty="0"/>
              <a:t>观测误差</a:t>
            </a:r>
          </a:p>
          <a:p>
            <a:pPr lvl="1" eaLnBrk="1" hangingPunct="1"/>
            <a:r>
              <a:rPr lang="zh-CN" altLang="en-US" dirty="0"/>
              <a:t>截断误差（方法误差）</a:t>
            </a:r>
          </a:p>
          <a:p>
            <a:pPr lvl="1" eaLnBrk="1" hangingPunct="1"/>
            <a:r>
              <a:rPr lang="zh-CN" altLang="en-US" dirty="0"/>
              <a:t>计算误差（舍入误差）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与计算过程相关的主要是</a:t>
            </a:r>
            <a:r>
              <a:rPr lang="zh-CN" altLang="en-US" b="1" dirty="0">
                <a:solidFill>
                  <a:srgbClr val="660033"/>
                </a:solidFill>
              </a:rPr>
              <a:t>截断误差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660033"/>
                </a:solidFill>
              </a:rPr>
              <a:t>舍入误差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660033"/>
                </a:solidFill>
              </a:rPr>
              <a:t>观测误差</a:t>
            </a:r>
            <a:r>
              <a:rPr lang="zh-CN" altLang="en-US" b="1" dirty="0"/>
              <a:t>通过计算过程影响最终误差</a:t>
            </a:r>
          </a:p>
        </p:txBody>
      </p:sp>
      <p:pic>
        <p:nvPicPr>
          <p:cNvPr id="16388" name="Picture 4" descr="406_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33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B1E178-9F5F-4BFB-990B-E21D435ABA55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5E360E-DD8F-40DF-90E3-E1D3AF747022}"/>
              </a:ext>
            </a:extLst>
          </p:cNvPr>
          <p:cNvSpPr/>
          <p:nvPr/>
        </p:nvSpPr>
        <p:spPr>
          <a:xfrm>
            <a:off x="4712737" y="38496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割之弥细，所失弥少，割之又割，以至于不可割，则与圆合体，而无所失矣。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误差的定义方式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989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1</a:t>
            </a:r>
            <a:r>
              <a:rPr lang="zh-CN" altLang="en-US" sz="2800" b="1" dirty="0"/>
              <a:t>　设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是精确值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/>
              <a:t>的近似值，称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/>
              <a:t>　    </a:t>
            </a:r>
            <a:r>
              <a:rPr lang="en-US" altLang="zh-CN" sz="2800" b="1" i="1" dirty="0">
                <a:latin typeface="Times New Roman" pitchFamily="18" charset="0"/>
              </a:rPr>
              <a:t>e* = x* – x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绝对误差</a:t>
            </a:r>
            <a:r>
              <a:rPr lang="zh-CN" altLang="en-US" sz="2800" b="1" dirty="0"/>
              <a:t>．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/>
              <a:t>取</a:t>
            </a:r>
            <a:r>
              <a:rPr lang="en-US" altLang="zh-CN" sz="2800" b="1" i="1" dirty="0">
                <a:latin typeface="Times New Roman" pitchFamily="18" charset="0"/>
              </a:rPr>
              <a:t>x = 0.1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 = 9999.9</a:t>
            </a:r>
            <a:r>
              <a:rPr lang="zh-CN" altLang="en-US" sz="2800" b="1" dirty="0"/>
              <a:t>的近似值分别为</a:t>
            </a:r>
            <a:r>
              <a:rPr lang="en-US" altLang="zh-CN" sz="2800" b="1" i="1" dirty="0">
                <a:latin typeface="Times New Roman" pitchFamily="18" charset="0"/>
              </a:rPr>
              <a:t>x* = 0.2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y* = 10000</a:t>
            </a:r>
            <a:r>
              <a:rPr lang="zh-CN" altLang="en-US" sz="2800" b="1" dirty="0"/>
              <a:t>，则显然绝对误差并不能很好地表示误差的程度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相对误差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4800600"/>
          <a:ext cx="2667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02865" imgH="418918" progId="Equation.3">
                  <p:embed/>
                </p:oleObj>
              </mc:Choice>
              <mc:Fallback>
                <p:oleObj name="公式" r:id="rId3" imgW="1002865" imgH="41891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67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7FE324-92A5-4833-B560-9162A4A406F9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绝对误差限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676400"/>
            <a:ext cx="7772400" cy="4776788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若已知</a:t>
            </a:r>
            <a:r>
              <a:rPr lang="en-US" altLang="zh-CN" b="1" dirty="0"/>
              <a:t>|</a:t>
            </a:r>
            <a:r>
              <a:rPr lang="en-US" altLang="zh-CN" b="1" i="1" dirty="0">
                <a:latin typeface="Times New Roman" pitchFamily="18" charset="0"/>
              </a:rPr>
              <a:t>e*</a:t>
            </a:r>
            <a:r>
              <a:rPr lang="en-US" altLang="zh-CN" b="1" dirty="0"/>
              <a:t>|</a:t>
            </a:r>
            <a:r>
              <a:rPr lang="zh-CN" altLang="en-US" b="1" dirty="0"/>
              <a:t>的一个</a:t>
            </a:r>
            <a:r>
              <a:rPr lang="zh-CN" altLang="en-US" b="1" dirty="0">
                <a:solidFill>
                  <a:srgbClr val="7030A0"/>
                </a:solidFill>
              </a:rPr>
              <a:t>上界</a:t>
            </a:r>
            <a:r>
              <a:rPr lang="zh-CN" altLang="en-US" b="1" dirty="0"/>
              <a:t>，即存在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&gt; 0</a:t>
            </a:r>
            <a:r>
              <a:rPr lang="zh-CN" altLang="en-US" b="1" dirty="0"/>
              <a:t>，使得</a:t>
            </a:r>
            <a:r>
              <a:rPr lang="en-US" altLang="zh-CN" b="1" dirty="0"/>
              <a:t>| </a:t>
            </a:r>
            <a:r>
              <a:rPr lang="en-US" altLang="zh-CN" b="1" i="1" dirty="0">
                <a:latin typeface="Times New Roman" pitchFamily="18" charset="0"/>
              </a:rPr>
              <a:t>e*</a:t>
            </a:r>
            <a:r>
              <a:rPr lang="en-US" altLang="zh-CN" b="1" dirty="0"/>
              <a:t>|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 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b="1" dirty="0"/>
              <a:t>则称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</a:t>
            </a:r>
            <a:r>
              <a:rPr lang="zh-CN" altLang="en-US" b="1" dirty="0"/>
              <a:t>为近似值</a:t>
            </a:r>
            <a:r>
              <a:rPr lang="en-US" altLang="zh-CN" b="1" i="1" dirty="0">
                <a:latin typeface="Times New Roman" pitchFamily="18" charset="0"/>
              </a:rPr>
              <a:t>x*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绝对误差限</a:t>
            </a:r>
            <a:r>
              <a:rPr lang="zh-CN" altLang="en-US" b="1" dirty="0"/>
              <a:t>．通常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</a:t>
            </a:r>
            <a:r>
              <a:rPr lang="zh-CN" altLang="en-US" b="1" dirty="0"/>
              <a:t>亦记为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(x*)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。</a:t>
            </a:r>
            <a:endParaRPr lang="zh-CN" altLang="en-US" b="1" dirty="0">
              <a:sym typeface="Symbol" pitchFamily="18" charset="2"/>
            </a:endParaRPr>
          </a:p>
        </p:txBody>
      </p: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0697AB-9E2E-4CD5-8FED-E82E25B9F186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33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6423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2</a:t>
            </a:r>
            <a:r>
              <a:rPr lang="zh-CN" altLang="en-US" sz="2800" b="1" dirty="0"/>
              <a:t>　若近似值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7030A0"/>
                </a:solidFill>
              </a:rPr>
              <a:t>绝对误差限是某一位的半个单位</a:t>
            </a:r>
            <a:r>
              <a:rPr lang="zh-CN" altLang="en-US" sz="2800" b="1" dirty="0"/>
              <a:t>，该位到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的第一位非零数字共有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/>
              <a:t>位，就说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具有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/>
              <a:t>位</a:t>
            </a:r>
            <a:r>
              <a:rPr lang="zh-CN" altLang="en-US" sz="2800" b="1" dirty="0">
                <a:solidFill>
                  <a:srgbClr val="FF0000"/>
                </a:solidFill>
              </a:rPr>
              <a:t>有效数字</a:t>
            </a:r>
            <a:r>
              <a:rPr lang="zh-CN" altLang="en-US" sz="2800" b="1" dirty="0"/>
              <a:t>。它可表示为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	</a:t>
            </a:r>
            <a:r>
              <a:rPr lang="en-US" altLang="zh-CN" sz="2800" b="1" i="1" dirty="0">
                <a:latin typeface="Times New Roman" pitchFamily="18" charset="0"/>
              </a:rPr>
              <a:t>x* = ±10</a:t>
            </a:r>
            <a:r>
              <a:rPr lang="en-US" altLang="zh-CN" sz="2800" b="1" i="1" baseline="30000" dirty="0">
                <a:latin typeface="Times New Roman" pitchFamily="18" charset="0"/>
              </a:rPr>
              <a:t>m</a:t>
            </a:r>
            <a:r>
              <a:rPr lang="en-US" altLang="zh-CN" sz="2800" b="1" i="1" dirty="0">
                <a:latin typeface="Times New Roman" pitchFamily="18" charset="0"/>
              </a:rPr>
              <a:t>×(a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+a</a:t>
            </a:r>
            <a:r>
              <a:rPr lang="en-US" altLang="zh-CN" sz="2800" b="1" i="1" baseline="-25000" dirty="0">
                <a:latin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</a:rPr>
              <a:t>×10</a:t>
            </a:r>
            <a:r>
              <a:rPr lang="en-US" altLang="zh-CN" sz="2800" b="1" i="1" baseline="30000" dirty="0">
                <a:latin typeface="Times New Roman" pitchFamily="18" charset="0"/>
              </a:rPr>
              <a:t>-1</a:t>
            </a:r>
            <a:r>
              <a:rPr lang="en-US" altLang="zh-CN" sz="2800" b="1" i="1" dirty="0">
                <a:latin typeface="Times New Roman" pitchFamily="18" charset="0"/>
              </a:rPr>
              <a:t>+…+a</a:t>
            </a:r>
            <a:r>
              <a:rPr lang="en-US" altLang="zh-CN" sz="2800" b="1" i="1" baseline="-25000" dirty="0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×10</a:t>
            </a:r>
            <a:r>
              <a:rPr lang="en-US" altLang="zh-CN" sz="2800" b="1" i="1" baseline="30000" dirty="0">
                <a:latin typeface="Times New Roman" pitchFamily="18" charset="0"/>
              </a:rPr>
              <a:t>-(n-1)</a:t>
            </a:r>
            <a:r>
              <a:rPr lang="en-US" altLang="zh-CN" sz="2800" b="1" i="1" dirty="0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其中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25000" dirty="0" err="1">
                <a:latin typeface="Times New Roman" pitchFamily="18" charset="0"/>
              </a:rPr>
              <a:t>i</a:t>
            </a:r>
            <a:r>
              <a:rPr lang="en-US" altLang="zh-CN" sz="2800" b="1" i="1" dirty="0">
                <a:latin typeface="Times New Roman" pitchFamily="18" charset="0"/>
              </a:rPr>
              <a:t> (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i="1" dirty="0">
                <a:latin typeface="Times New Roman" pitchFamily="18" charset="0"/>
              </a:rPr>
              <a:t>=1</a:t>
            </a:r>
            <a:r>
              <a:rPr lang="zh-CN" altLang="en-US" sz="2800" b="1" i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…</a:t>
            </a:r>
            <a:r>
              <a:rPr lang="zh-CN" altLang="en-US" sz="2800" b="1" i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n)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itchFamily="18" charset="0"/>
              </a:rPr>
              <a:t>0</a:t>
            </a:r>
            <a:r>
              <a:rPr lang="zh-CN" altLang="en-US" sz="2800" b="1" dirty="0"/>
              <a:t>到</a:t>
            </a:r>
            <a:r>
              <a:rPr lang="en-US" altLang="zh-CN" sz="2800" b="1" i="1" dirty="0">
                <a:latin typeface="Times New Roman" pitchFamily="18" charset="0"/>
              </a:rPr>
              <a:t>9</a:t>
            </a:r>
            <a:r>
              <a:rPr lang="zh-CN" altLang="en-US" sz="2800" b="1" dirty="0"/>
              <a:t>中的一个数字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≠0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latin typeface="Times New Roman" pitchFamily="18" charset="0"/>
              </a:rPr>
              <a:t>m</a:t>
            </a:r>
            <a:r>
              <a:rPr lang="zh-CN" altLang="en-US" sz="2800" b="1" dirty="0"/>
              <a:t>为整数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itchFamily="18" charset="0"/>
              </a:rPr>
              <a:t>|x-x*|≤1/2×10</a:t>
            </a:r>
            <a:r>
              <a:rPr lang="en-US" altLang="zh-CN" sz="2800" b="1" i="1" baseline="30000" dirty="0">
                <a:latin typeface="Times New Roman" pitchFamily="18" charset="0"/>
              </a:rPr>
              <a:t>m-n+1</a:t>
            </a:r>
            <a:r>
              <a:rPr lang="en-US" altLang="zh-CN" sz="2800" b="1" dirty="0"/>
              <a:t>.</a:t>
            </a:r>
            <a:endParaRPr lang="en-US" altLang="zh-CN" sz="2800" b="1" baseline="30000" dirty="0"/>
          </a:p>
          <a:p>
            <a:pPr eaLnBrk="1" hangingPunct="1">
              <a:lnSpc>
                <a:spcPct val="110000"/>
              </a:lnSpc>
            </a:pP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简单地说，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的表示中，由左往右从第一个非</a:t>
            </a:r>
            <a:r>
              <a:rPr lang="zh-CN" altLang="en-US" sz="2800" b="1" i="1" dirty="0">
                <a:latin typeface="Times New Roman" pitchFamily="18" charset="0"/>
              </a:rPr>
              <a:t>０</a:t>
            </a:r>
            <a:r>
              <a:rPr lang="zh-CN" altLang="en-US" sz="2800" b="1" dirty="0"/>
              <a:t>数字开始的数字的个数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/>
              <a:t>称为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的有效数字的位数．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124200" y="6019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660033"/>
                </a:solidFill>
              </a:rPr>
              <a:t>0.00001234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5791200" y="58674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注意：运算所得数字并不都是有效数字！！！</a:t>
            </a:r>
          </a:p>
        </p:txBody>
      </p:sp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8B0D7F-F7FD-4B8B-A3E8-BB1D6F40B57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19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2"/>
              <p:cNvSpPr>
                <a:spLocks noGrp="1" noRot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7848600" cy="449897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b="1" dirty="0"/>
                  <a:t>注意：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1) </a:t>
                </a:r>
                <a:r>
                  <a:rPr lang="zh-CN" altLang="en-US" sz="2400" b="1" dirty="0"/>
                  <a:t>精确值有无穷多位有效数字；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2) </a:t>
                </a:r>
                <a:r>
                  <a:rPr lang="zh-CN" altLang="en-US" sz="2400" b="1" dirty="0"/>
                  <a:t>近似值的有效数字位与其小数点后有几位数字没有直接关系．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3) </a:t>
                </a:r>
                <a:r>
                  <a:rPr lang="zh-CN" altLang="en-US" sz="2400" b="1" dirty="0"/>
                  <a:t>要注意近似值的正确写法．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4) </a:t>
                </a:r>
                <a:r>
                  <a:rPr lang="zh-CN" altLang="en-US" sz="2400" b="1" dirty="0"/>
                  <a:t>若</a:t>
                </a:r>
                <a:r>
                  <a:rPr lang="en-US" altLang="zh-CN" sz="2400" b="1" i="1" dirty="0">
                    <a:latin typeface="Times New Roman" pitchFamily="18" charset="0"/>
                  </a:rPr>
                  <a:t>x*</a:t>
                </a:r>
                <a:r>
                  <a:rPr lang="zh-CN" altLang="en-US" sz="2400" b="1" dirty="0"/>
                  <a:t>有</a:t>
                </a:r>
                <a:r>
                  <a:rPr lang="en-US" altLang="zh-CN" sz="2400" b="1" i="1" dirty="0">
                    <a:latin typeface="Times New Roman" pitchFamily="18" charset="0"/>
                  </a:rPr>
                  <a:t>n</a:t>
                </a:r>
                <a:r>
                  <a:rPr lang="zh-CN" altLang="en-US" sz="2400" b="1" dirty="0"/>
                  <a:t>位有效数字，则</a:t>
                </a:r>
                <a:r>
                  <a:rPr lang="en-US" altLang="zh-CN" sz="2400" b="1" i="1" dirty="0">
                    <a:latin typeface="Times New Roman" pitchFamily="18" charset="0"/>
                  </a:rPr>
                  <a:t>x*</a:t>
                </a:r>
                <a:r>
                  <a:rPr lang="zh-CN" altLang="en-US" sz="2400" b="1" dirty="0"/>
                  <a:t>可写成</a:t>
                </a:r>
                <a:endParaRPr lang="en-US" altLang="zh-CN" sz="2400" b="1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400" b="1" i="1" dirty="0">
                  <a:latin typeface="Cambria Math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400" b="1" dirty="0"/>
              </a:p>
              <a:p>
                <a:pPr lvl="1" eaLnBrk="1" hangingPunct="1">
                  <a:lnSpc>
                    <a:spcPct val="90000"/>
                  </a:lnSpc>
                  <a:buNone/>
                </a:pPr>
                <a:r>
                  <a:rPr lang="zh-CN" altLang="en-US" sz="24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,⋯,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𝟗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,⋯,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𝒁</m:t>
                    </m:r>
                  </m:oMath>
                </a14:m>
                <a:endParaRPr lang="zh-CN" altLang="en-US" sz="2400" b="1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400" b="1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/>
                  <a:t>且</a:t>
                </a:r>
              </a:p>
              <a:p>
                <a:pPr algn="ctr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800" b="1" dirty="0"/>
                  <a:t>　</a:t>
                </a:r>
                <a:r>
                  <a:rPr lang="zh-CN" altLang="en-US" sz="2800" b="1" dirty="0">
                    <a:solidFill>
                      <a:srgbClr val="660033"/>
                    </a:solidFill>
                  </a:rPr>
                  <a:t>反之亦然！</a:t>
                </a:r>
              </a:p>
            </p:txBody>
          </p:sp>
        </mc:Choice>
        <mc:Fallback xmlns="">
          <p:sp>
            <p:nvSpPr>
              <p:cNvPr id="2048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7848600" cy="4498975"/>
              </a:xfrm>
              <a:blipFill rotWithShape="1">
                <a:blip r:embed="rId4" cstate="print"/>
                <a:stretch>
                  <a:fillRect l="-1320" t="-2710" b="-19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28945"/>
              </p:ext>
            </p:extLst>
          </p:nvPr>
        </p:nvGraphicFramePr>
        <p:xfrm>
          <a:off x="1524000" y="5723792"/>
          <a:ext cx="1752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90170" imgH="393529" progId="Equation.3">
                  <p:embed/>
                </p:oleObj>
              </mc:Choice>
              <mc:Fallback>
                <p:oleObj name="公式" r:id="rId5" imgW="990170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23792"/>
                        <a:ext cx="17526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D0147E-98E7-49A3-B619-3B409CF0E986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pic>
        <p:nvPicPr>
          <p:cNvPr id="7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486400"/>
            <a:ext cx="533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相对误差限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85800" y="2057400"/>
            <a:ext cx="7558088" cy="4705350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若已知</a:t>
            </a:r>
            <a:r>
              <a:rPr lang="en-US" altLang="zh-CN" sz="2800" b="1" dirty="0"/>
              <a:t>|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1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*</a:t>
            </a:r>
            <a:r>
              <a:rPr lang="en-US" altLang="zh-CN" sz="2800" b="1" dirty="0"/>
              <a:t>|</a:t>
            </a:r>
            <a:r>
              <a:rPr lang="zh-CN" altLang="en-US" sz="2800" b="1" dirty="0"/>
              <a:t>的一个上界，即存在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&gt; 0</a:t>
            </a:r>
            <a:r>
              <a:rPr lang="zh-CN" altLang="en-US" sz="2800" b="1" dirty="0"/>
              <a:t>，使得   </a:t>
            </a:r>
            <a:r>
              <a:rPr lang="en-US" altLang="zh-CN" sz="2800" b="1" dirty="0"/>
              <a:t>| 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1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*</a:t>
            </a:r>
            <a:r>
              <a:rPr lang="en-US" altLang="zh-CN" sz="2800" b="1" dirty="0"/>
              <a:t>|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 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2800" b="1" dirty="0"/>
              <a:t>则称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相对误差限</a:t>
            </a:r>
            <a:r>
              <a:rPr lang="zh-CN" altLang="en-US" sz="2800" b="1" dirty="0"/>
              <a:t>．通常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sz="2800" b="1" dirty="0"/>
              <a:t>亦记为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(x*)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eaLnBrk="1" hangingPunct="1"/>
            <a:endParaRPr lang="zh-CN" altLang="en-US" sz="28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800" b="1" dirty="0"/>
              <a:t>注意：</a:t>
            </a:r>
          </a:p>
          <a:p>
            <a:pPr lvl="1" eaLnBrk="1" hangingPunct="1"/>
            <a:r>
              <a:rPr lang="zh-CN" altLang="en-US" sz="2400" b="1" dirty="0"/>
              <a:t>绝对误差是有量纲单位的；而相对误差是无量纲单位的．</a:t>
            </a:r>
          </a:p>
          <a:p>
            <a:pPr lvl="1" eaLnBrk="1" hangingPunct="1"/>
            <a:r>
              <a:rPr lang="zh-CN" altLang="en-US" sz="2400" b="1" dirty="0"/>
              <a:t>通常精确值是不知道的，所以实际计算中相对误差的计算用公式为</a:t>
            </a:r>
            <a:endParaRPr lang="zh-CN" altLang="en-US" b="1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1508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9774510"/>
              </p:ext>
            </p:extLst>
          </p:nvPr>
        </p:nvGraphicFramePr>
        <p:xfrm>
          <a:off x="4191000" y="5562600"/>
          <a:ext cx="2514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16000" imgH="419100" progId="Equation.3">
                  <p:embed/>
                </p:oleObj>
              </mc:Choice>
              <mc:Fallback>
                <p:oleObj name="公式" r:id="rId3" imgW="10160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0"/>
                        <a:ext cx="25146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27182D-CED4-4ACD-8E77-1A054E758139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有效数字的性质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524000"/>
            <a:ext cx="7772400" cy="50006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Times New Roman" pitchFamily="18" charset="0"/>
              </a:rPr>
              <a:t>在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 b="1"/>
              <a:t>相同的情况下，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 b="1"/>
              <a:t>越大则</a:t>
            </a:r>
            <a:r>
              <a:rPr lang="en-US" altLang="zh-CN" b="1" i="1">
                <a:latin typeface="Times New Roman" pitchFamily="18" charset="0"/>
              </a:rPr>
              <a:t>10</a:t>
            </a:r>
            <a:r>
              <a:rPr lang="en-US" altLang="zh-CN" b="1" i="1" baseline="30000">
                <a:latin typeface="Times New Roman" pitchFamily="18" charset="0"/>
              </a:rPr>
              <a:t>m-n+1</a:t>
            </a:r>
            <a:r>
              <a:rPr lang="zh-CN" altLang="en-US" b="1"/>
              <a:t>有效位数越多，绝对误差限越小。</a:t>
            </a:r>
          </a:p>
          <a:p>
            <a:pPr eaLnBrk="1" hangingPunct="1">
              <a:lnSpc>
                <a:spcPct val="130000"/>
              </a:lnSpc>
            </a:pP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有效位数越多，相对误差限越小</a:t>
            </a:r>
          </a:p>
          <a:p>
            <a:pPr eaLnBrk="1" hangingPunct="1">
              <a:lnSpc>
                <a:spcPct val="130000"/>
              </a:lnSpc>
            </a:pPr>
            <a:endParaRPr lang="en-US" altLang="zh-CN" b="1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D2C009-356A-4049-9572-2A7B3EDFCA99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教师信息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219201"/>
            <a:ext cx="8001000" cy="487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主讲：鞠颖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altLang="zh-CN" sz="2800" dirty="0" err="1"/>
              <a:t>E_mail</a:t>
            </a:r>
            <a:r>
              <a:rPr lang="zh-CN" altLang="en-US" sz="2800" dirty="0"/>
              <a:t>：	</a:t>
            </a:r>
            <a:r>
              <a:rPr lang="en-US" altLang="zh-CN" sz="2800" dirty="0">
                <a:hlinkClick r:id="rId3"/>
              </a:rPr>
              <a:t>yju@xmu.edu.cn</a:t>
            </a:r>
            <a:endParaRPr lang="en-US" altLang="zh-CN" sz="2800" dirty="0"/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800" dirty="0"/>
              <a:t>电话：	</a:t>
            </a:r>
            <a:r>
              <a:rPr lang="en-US" altLang="zh-CN" sz="2800" dirty="0"/>
              <a:t>	18959283921</a:t>
            </a:r>
            <a:endParaRPr lang="zh-CN" altLang="en-US" sz="2800" dirty="0"/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800" dirty="0"/>
              <a:t>办公地点：	西部片区</a:t>
            </a:r>
            <a:r>
              <a:rPr lang="en-US" altLang="zh-CN" sz="2800" dirty="0"/>
              <a:t>1</a:t>
            </a:r>
            <a:r>
              <a:rPr lang="zh-CN" altLang="en-US" sz="2800" dirty="0"/>
              <a:t>号楼</a:t>
            </a:r>
            <a:r>
              <a:rPr lang="en-US" altLang="zh-CN" sz="2800" dirty="0"/>
              <a:t>305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助教：李洪轩</a:t>
            </a:r>
            <a:endParaRPr lang="en-US" altLang="zh-CN" sz="3200" dirty="0"/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zh-CN" sz="3200" dirty="0"/>
              <a:t>E-mail</a:t>
            </a:r>
            <a:r>
              <a:rPr lang="zh-CN" altLang="en-US" sz="3200" dirty="0"/>
              <a:t>：</a:t>
            </a:r>
            <a:r>
              <a:rPr lang="en-US" altLang="zh-CN" sz="3200" dirty="0"/>
              <a:t>	</a:t>
            </a:r>
            <a:r>
              <a:rPr lang="en-US" altLang="zh-CN" sz="3200" dirty="0">
                <a:hlinkClick r:id="rId4"/>
              </a:rPr>
              <a:t>1120382133@qq.com</a:t>
            </a:r>
            <a:endParaRPr lang="en-US" altLang="zh-CN" sz="3200" dirty="0"/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电话：</a:t>
            </a:r>
            <a:r>
              <a:rPr lang="en-US" altLang="zh-CN" sz="3200" dirty="0"/>
              <a:t>	15776604892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课程</a:t>
            </a:r>
            <a:r>
              <a:rPr lang="en-US" altLang="zh-CN" sz="3200" dirty="0"/>
              <a:t>Q</a:t>
            </a:r>
            <a:r>
              <a:rPr lang="zh-CN" altLang="en-US" sz="3200" dirty="0"/>
              <a:t>群：</a:t>
            </a:r>
            <a:r>
              <a:rPr lang="en-US" altLang="zh-CN" sz="3200" dirty="0"/>
              <a:t>885154092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31C072B-0220-4634-B983-9DE7FDB7A3E0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"/>
          <p:cNvGrpSpPr>
            <a:grpSpLocks/>
          </p:cNvGrpSpPr>
          <p:nvPr/>
        </p:nvGrpSpPr>
        <p:grpSpPr bwMode="auto">
          <a:xfrm>
            <a:off x="533400" y="1371600"/>
            <a:ext cx="8077200" cy="4033838"/>
            <a:chOff x="336" y="864"/>
            <a:chExt cx="5088" cy="2541"/>
          </a:xfrm>
        </p:grpSpPr>
        <p:pic>
          <p:nvPicPr>
            <p:cNvPr id="23557" name="Picture 5" descr="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864"/>
              <a:ext cx="5088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696" y="873"/>
              <a:ext cx="5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660033"/>
                  </a:solidFill>
                </a:rPr>
                <a:t>定理</a:t>
              </a:r>
              <a:r>
                <a:rPr lang="en-US" altLang="zh-CN" b="1">
                  <a:solidFill>
                    <a:srgbClr val="660033"/>
                  </a:solidFill>
                </a:rPr>
                <a:t>1</a:t>
              </a:r>
            </a:p>
          </p:txBody>
        </p:sp>
      </p:grp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3A6A40-9E87-467C-B782-619A1CD25EB0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91000" y="3886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4572000"/>
            <a:ext cx="9144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证明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9248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E3DBE7-1719-43FE-84FF-A8F1C89018CA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变量误差引起的误差估计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分别是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精确</a:t>
                </a:r>
                <a:r>
                  <a:rPr lang="zh-CN" altLang="en-US" b="1" dirty="0"/>
                  <a:t>值</a:t>
                </a:r>
                <a:r>
                  <a:rPr lang="en-US" altLang="zh-CN" b="1" i="1" dirty="0">
                    <a:latin typeface="Times New Roman" pitchFamily="18" charset="0"/>
                  </a:rPr>
                  <a:t>x</a:t>
                </a:r>
                <a:r>
                  <a:rPr lang="en-US" altLang="zh-CN" b="1" i="1" baseline="-25000" dirty="0">
                    <a:latin typeface="Times New Roman" pitchFamily="18" charset="0"/>
                  </a:rPr>
                  <a:t>1</a:t>
                </a:r>
                <a:r>
                  <a:rPr lang="zh-CN" altLang="en-US" b="1" dirty="0"/>
                  <a:t>和</a:t>
                </a:r>
                <a:r>
                  <a:rPr lang="en-US" altLang="zh-CN" b="1" i="1" dirty="0">
                    <a:latin typeface="Times New Roman" pitchFamily="18" charset="0"/>
                  </a:rPr>
                  <a:t>x</a:t>
                </a:r>
                <a:r>
                  <a:rPr lang="en-US" altLang="zh-CN" b="1" i="1" baseline="-25000" dirty="0">
                    <a:latin typeface="Times New Roman" pitchFamily="18" charset="0"/>
                  </a:rPr>
                  <a:t>2</a:t>
                </a:r>
                <a:r>
                  <a:rPr lang="zh-CN" altLang="en-US" b="1" dirty="0"/>
                  <a:t>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近似值</a:t>
                </a:r>
                <a:r>
                  <a:rPr lang="zh-CN" altLang="en-US" b="1" dirty="0"/>
                  <a:t>，它们的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绝对误差限</a:t>
                </a:r>
                <a:r>
                  <a:rPr lang="zh-CN" altLang="en-US" b="1" dirty="0"/>
                  <a:t>分别为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，：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08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7924800" cy="1143000"/>
          </a:xfrm>
        </p:spPr>
        <p:txBody>
          <a:bodyPr/>
          <a:lstStyle/>
          <a:p>
            <a:pPr algn="l" eaLnBrk="1" hangingPunct="1"/>
            <a:r>
              <a:rPr lang="zh-CN" altLang="en-US" sz="3600"/>
              <a:t>证明：按定义立得．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Rot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7778750" cy="4498975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/>
                  <a:t>这里验证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i="1" dirty="0">
                    <a:latin typeface="Cambria Math" panose="02040503050406030204" pitchFamily="18" charset="0"/>
                  </a:rPr>
                  <a:t>：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7778750" cy="4498975"/>
              </a:xfrm>
              <a:blipFill>
                <a:blip r:embed="rId3"/>
                <a:stretch>
                  <a:fillRect l="-1332" t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D91620-3253-407D-B0CF-4FCAB6CA0D4F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989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多元函数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b="1" i="1" dirty="0">
                <a:latin typeface="Times New Roman" pitchFamily="18" charset="0"/>
              </a:rPr>
              <a:t>A=f(x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)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所以</a:t>
            </a:r>
            <a:r>
              <a:rPr lang="en-US" altLang="zh-CN" sz="2800" dirty="0"/>
              <a:t>……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  <p:graphicFrame>
        <p:nvGraphicFramePr>
          <p:cNvPr id="2765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9651199"/>
              </p:ext>
            </p:extLst>
          </p:nvPr>
        </p:nvGraphicFramePr>
        <p:xfrm>
          <a:off x="1524000" y="2969418"/>
          <a:ext cx="54102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78200" imgH="1143000" progId="Equation.3">
                  <p:embed/>
                </p:oleObj>
              </mc:Choice>
              <mc:Fallback>
                <p:oleObj name="公式" r:id="rId3" imgW="3378200" imgH="1143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9418"/>
                        <a:ext cx="5410200" cy="183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2A2764-6712-48B4-80A4-82775021DACC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10" name="标题 5"/>
          <p:cNvSpPr txBox="1">
            <a:spLocks/>
          </p:cNvSpPr>
          <p:nvPr/>
        </p:nvSpPr>
        <p:spPr bwMode="auto">
          <a:xfrm>
            <a:off x="450850" y="3810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自变量误差对函数误差的影响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自变量误差对函数误差的影响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泰勒展开</a:t>
                </a:r>
                <a:br>
                  <a:rPr lang="en-US" altLang="zh-CN" dirty="0"/>
                </a:b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/>
                  <a:t>转换为误差限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结论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644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805DA-6DAE-45DD-86FF-6EACB7151DC9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88979"/>
              </p:ext>
            </p:extLst>
          </p:nvPr>
        </p:nvGraphicFramePr>
        <p:xfrm>
          <a:off x="2286000" y="5105400"/>
          <a:ext cx="326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8600" imgH="279400" progId="Equation.3">
                  <p:embed/>
                </p:oleObj>
              </mc:Choice>
              <mc:Fallback>
                <p:oleObj name="公式" r:id="rId5" imgW="1498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3260725" cy="6080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438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函数误差示例</a:t>
            </a:r>
          </a:p>
        </p:txBody>
      </p:sp>
      <p:sp>
        <p:nvSpPr>
          <p:cNvPr id="7" name="内容占位符 6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1644" t="-135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867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71465C-35AC-49B7-9DDB-A1FD65885DF1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72841-BB81-414B-B119-97142563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8E29D-2961-40FE-AE4C-2BCAF55A7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要估计的是两个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函数</a:t>
                </a:r>
                <a:r>
                  <a:rPr lang="zh-CN" altLang="en-US" dirty="0"/>
                  <a:t>的有效数字</a:t>
                </a:r>
                <a:endParaRPr lang="en-US" altLang="zh-CN" dirty="0"/>
              </a:p>
              <a:p>
                <a:r>
                  <a:rPr lang="zh-CN" altLang="en-US" dirty="0"/>
                  <a:t>有效数字由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绝对误差限</a:t>
                </a:r>
                <a:r>
                  <a:rPr lang="zh-CN" altLang="en-US" dirty="0"/>
                  <a:t>决定</a:t>
                </a:r>
                <a:endParaRPr lang="en-US" altLang="zh-CN" dirty="0"/>
              </a:p>
              <a:p>
                <a:r>
                  <a:rPr lang="zh-CN" altLang="en-US" dirty="0"/>
                  <a:t>函数的绝对误差由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变量</a:t>
                </a:r>
                <a:r>
                  <a:rPr lang="zh-CN" altLang="en-US" dirty="0"/>
                  <a:t>的绝对误差引起</a:t>
                </a:r>
                <a:endParaRPr lang="en-US" altLang="zh-CN" dirty="0"/>
              </a:p>
              <a:p>
                <a:r>
                  <a:rPr lang="zh-CN" altLang="en-US" dirty="0"/>
                  <a:t>谁是变量？它的绝对误差（限）是多少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解：记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ra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=9.9499</m:t>
                    </m:r>
                  </m:oMath>
                </a14:m>
                <a:r>
                  <a:rPr lang="zh-CN" altLang="en-US" dirty="0"/>
                  <a:t>，则有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（课件</a:t>
                </a:r>
                <a:r>
                  <a:rPr lang="en-US" altLang="zh-CN" dirty="0"/>
                  <a:t>P17</a:t>
                </a:r>
                <a:r>
                  <a:rPr lang="zh-CN" altLang="en-US" dirty="0"/>
                  <a:t>，课本</a:t>
                </a:r>
                <a:r>
                  <a:rPr lang="en-US" altLang="zh-CN" dirty="0"/>
                  <a:t>P5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(10+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8E29D-2961-40FE-AE4C-2BCAF55A7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4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507E2-64C4-4285-BEE3-E202E4E9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7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1371600"/>
            <a:ext cx="8153400" cy="5609492"/>
          </a:xfrm>
          <a:blipFill rotWithShape="1">
            <a:blip r:embed="rId3" cstate="print"/>
            <a:srcRect/>
            <a:stretch>
              <a:fillRect l="-1644" t="-1412" b="-1179"/>
            </a:stretch>
          </a:blipFill>
        </p:spPr>
        <p:txBody>
          <a:bodyPr/>
          <a:lstStyle/>
          <a:p>
            <a:pPr marL="0" indent="0">
              <a:buNone/>
              <a:defRPr/>
            </a:pPr>
            <a:endParaRPr lang="zh-CN" altLang="en-US" dirty="0">
              <a:noFill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第一种计算方法的误差限</a:t>
            </a:r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55901E-E77A-4678-A2C8-51A4DC6BB695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D75A9E-C4FD-48EC-908F-DD4AE5FC4303}"/>
              </a:ext>
            </a:extLst>
          </p:cNvPr>
          <p:cNvSpPr txBox="1"/>
          <p:nvPr/>
        </p:nvSpPr>
        <p:spPr>
          <a:xfrm>
            <a:off x="1295400" y="1904425"/>
            <a:ext cx="6921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24</a:t>
            </a:r>
            <a:r>
              <a:rPr lang="zh-CN" altLang="en-US" sz="3200" dirty="0"/>
              <a:t>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40750" cy="1143000"/>
          </a:xfrm>
        </p:spPr>
        <p:txBody>
          <a:bodyPr/>
          <a:lstStyle/>
          <a:p>
            <a:r>
              <a:rPr lang="zh-CN" altLang="en-US"/>
              <a:t>第二种计算方法的误差限</a:t>
            </a:r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914400"/>
            <a:ext cx="8153400" cy="5811715"/>
          </a:xfrm>
          <a:blipFill rotWithShape="1">
            <a:blip r:embed="rId3" cstate="print"/>
            <a:srcRect/>
            <a:stretch>
              <a:fillRect l="-1644" t="-1678" b="-38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9A9F4F-1AF5-4CAE-B81D-7EBADE78AADC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数值分析</a:t>
            </a:r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作者：李庆扬、王能超、易大义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出版社：清华大学出版社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8188F5-0E1A-4326-A4D8-C89E7179769E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是否还可以更多？</a:t>
            </a:r>
          </a:p>
        </p:txBody>
      </p:sp>
      <p:pic>
        <p:nvPicPr>
          <p:cNvPr id="32771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24000"/>
            <a:ext cx="6934200" cy="2495550"/>
          </a:xfrm>
        </p:spPr>
      </p:pic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B26E14-8AA9-4207-824C-3C0EE9456D3D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3886200"/>
            <a:ext cx="6372257" cy="523220"/>
          </a:xfrm>
          <a:prstGeom prst="rect">
            <a:avLst/>
          </a:prstGeom>
          <a:blipFill rotWithShape="1">
            <a:blip r:embed="rId4" cstate="print"/>
            <a:stretch>
              <a:fillRect l="-1914" t="-15294" r="-1244" b="-3176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32774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0327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误差定性分析与避免误差危害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一步误差限可以估计，但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实际的数值计算方法需要多步运算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误差限一般要远大于误差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69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稳定性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981200"/>
            <a:ext cx="8153400" cy="411797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924069"/>
                </a:solidFill>
              </a:rPr>
              <a:t>定义</a:t>
            </a:r>
            <a:r>
              <a:rPr lang="en-US" altLang="zh-CN" dirty="0">
                <a:solidFill>
                  <a:srgbClr val="924069"/>
                </a:solidFill>
              </a:rPr>
              <a:t>3</a:t>
            </a:r>
            <a:r>
              <a:rPr lang="zh-CN" altLang="en-US" dirty="0"/>
              <a:t>　对于给定的数值方法，假设初始数据引入误差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/>
              <a:t>，并设运算过程中产生的误差仅由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/>
              <a:t>引起．若由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/>
              <a:t>引起的误差积累可以得到控制，则称该方法是</a:t>
            </a:r>
            <a:r>
              <a:rPr lang="zh-CN" altLang="en-US" dirty="0">
                <a:solidFill>
                  <a:srgbClr val="FF0000"/>
                </a:solidFill>
              </a:rPr>
              <a:t>稳定</a:t>
            </a:r>
            <a:r>
              <a:rPr lang="zh-CN" altLang="en-US" dirty="0"/>
              <a:t>的，否则称该数值方法</a:t>
            </a:r>
            <a:r>
              <a:rPr lang="zh-CN" altLang="en-US" dirty="0">
                <a:solidFill>
                  <a:srgbClr val="FF0000"/>
                </a:solidFill>
              </a:rPr>
              <a:t>不稳定</a:t>
            </a:r>
            <a:r>
              <a:rPr lang="zh-CN" altLang="en-US" dirty="0"/>
              <a:t>．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病态问题与稳定性的关系</a:t>
            </a: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5D0881-9BF9-4EA3-9515-A31DE63839B2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188913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/>
              <a:t>病态问题与条件数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351838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一个数值问题，若输入数据有微小扰动（即误差）引起输出数据（问题解）相对误差很大，该问题是一个</a:t>
            </a:r>
            <a:r>
              <a:rPr lang="zh-CN" altLang="en-US" sz="2800" b="1">
                <a:solidFill>
                  <a:srgbClr val="924069"/>
                </a:solidFill>
              </a:rPr>
              <a:t>病态问题</a:t>
            </a:r>
            <a:r>
              <a:rPr lang="zh-CN" altLang="en-US" sz="2800"/>
              <a:t>．</a:t>
            </a: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1800" b="1" i="1">
                <a:latin typeface="Times New Roman" pitchFamily="18" charset="0"/>
              </a:rPr>
              <a:t>p</a:t>
            </a:r>
            <a:r>
              <a:rPr lang="zh-CN" altLang="en-US" sz="2800"/>
              <a:t>称为计算函数值问题的</a:t>
            </a:r>
            <a:r>
              <a:rPr lang="zh-CN" altLang="en-US" sz="2800" b="1">
                <a:solidFill>
                  <a:srgbClr val="FF0000"/>
                </a:solidFill>
              </a:rPr>
              <a:t>条件数</a:t>
            </a:r>
            <a:r>
              <a:rPr lang="zh-CN" altLang="en-US" sz="2800"/>
              <a:t>．</a:t>
            </a:r>
          </a:p>
          <a:p>
            <a:pPr eaLnBrk="1" hangingPunct="1"/>
            <a:r>
              <a:rPr lang="zh-CN" altLang="en-US" sz="2800"/>
              <a:t>条件数很大的问题是病态问题．</a:t>
            </a:r>
          </a:p>
          <a:p>
            <a:pPr eaLnBrk="1" hangingPunct="1"/>
            <a:r>
              <a:rPr lang="zh-CN" altLang="en-US" sz="2800"/>
              <a:t>一般情况下，条件数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 i="1" baseline="-25000">
                <a:latin typeface="Times New Roman" pitchFamily="18" charset="0"/>
              </a:rPr>
              <a:t>p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10</a:t>
            </a:r>
            <a:r>
              <a:rPr lang="zh-CN" altLang="en-US" sz="2800">
                <a:sym typeface="Symbol" pitchFamily="18" charset="2"/>
              </a:rPr>
              <a:t>的问题就认为是病态的</a:t>
            </a:r>
            <a:r>
              <a:rPr lang="en-US" altLang="zh-CN" sz="2800">
                <a:sym typeface="Symbol" pitchFamily="18" charset="2"/>
              </a:rPr>
              <a:t>.</a:t>
            </a:r>
          </a:p>
        </p:txBody>
      </p:sp>
      <p:pic>
        <p:nvPicPr>
          <p:cNvPr id="33796" name="Picture 4" descr="C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9248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0C644E-2C34-42EA-A5AF-20868FDC4A42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避免误差危害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4582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１</a:t>
            </a:r>
            <a:r>
              <a:rPr lang="en-US" altLang="zh-CN" b="1" dirty="0"/>
              <a:t>.</a:t>
            </a:r>
            <a:r>
              <a:rPr lang="zh-CN" altLang="en-US" b="1" dirty="0"/>
              <a:t>避免做两相近数的减法运算．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7</a:t>
            </a:r>
            <a:r>
              <a:rPr lang="zh-CN" altLang="en-US" b="1" dirty="0"/>
              <a:t>、</a:t>
            </a:r>
            <a:r>
              <a:rPr lang="en-US" altLang="zh-CN" b="1" dirty="0"/>
              <a:t>8)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２</a:t>
            </a:r>
            <a:r>
              <a:rPr lang="en-US" altLang="zh-CN" b="1" dirty="0"/>
              <a:t>.</a:t>
            </a:r>
            <a:r>
              <a:rPr lang="zh-CN" altLang="en-US" b="1" dirty="0"/>
              <a:t>避免做除数绝对值非常小的除法运算．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３</a:t>
            </a:r>
            <a:r>
              <a:rPr lang="en-US" altLang="zh-CN" b="1" dirty="0"/>
              <a:t>.</a:t>
            </a:r>
            <a:r>
              <a:rPr lang="zh-CN" altLang="en-US" b="1" dirty="0"/>
              <a:t>防止较大数“吃掉”较小数可能造成的危害．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9)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４</a:t>
            </a:r>
            <a:r>
              <a:rPr lang="en-US" altLang="zh-CN" b="1" dirty="0"/>
              <a:t>.</a:t>
            </a:r>
            <a:r>
              <a:rPr lang="zh-CN" altLang="en-US" b="1" dirty="0"/>
              <a:t>尽量简化运算步骤，减少运算次数．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10)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993F2B-1F98-4391-84B8-27FBE9E57573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数值计算中算法设计的技术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减少运算的次数（尤其是复杂运算）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用简单运算替代复杂运算（比如开方）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以直代曲</a:t>
            </a:r>
            <a:r>
              <a:rPr lang="en-US" altLang="zh-CN" dirty="0"/>
              <a:t>+</a:t>
            </a:r>
            <a:r>
              <a:rPr lang="zh-CN" altLang="en-US" dirty="0"/>
              <a:t>化整为零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利用趋势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659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09600" indent="-609600" eaLnBrk="1" hangingPunct="1"/>
                <a:r>
                  <a:rPr lang="zh-CN" altLang="en-US" dirty="0"/>
                  <a:t>自学</a:t>
                </a:r>
                <a:r>
                  <a:rPr lang="en-US" altLang="zh-CN" dirty="0"/>
                  <a:t>1.4</a:t>
                </a:r>
                <a:r>
                  <a:rPr lang="zh-CN" altLang="en-US" dirty="0"/>
                  <a:t>节，体会四种技术的含义和意义。</a:t>
                </a:r>
                <a:endParaRPr lang="en-US" altLang="zh-CN" dirty="0"/>
              </a:p>
              <a:p>
                <a:pPr marL="609600" indent="-609600" eaLnBrk="1" hangingPunct="1"/>
                <a:r>
                  <a:rPr lang="zh-CN" altLang="en-US" dirty="0"/>
                  <a:t>了解</a:t>
                </a:r>
                <a:r>
                  <a:rPr lang="en-US" altLang="zh-CN" dirty="0" err="1"/>
                  <a:t>Matlab</a:t>
                </a:r>
                <a:endParaRPr lang="zh-CN" altLang="en-US" dirty="0"/>
              </a:p>
              <a:p>
                <a:pPr marL="609600" indent="-609600" eaLnBrk="1" hangingPunct="1"/>
                <a:r>
                  <a:rPr lang="zh-CN" altLang="en-US" dirty="0"/>
                  <a:t>书面作业</a:t>
                </a:r>
              </a:p>
              <a:p>
                <a:pPr marL="990600" lvl="1" indent="-533400" eaLnBrk="1" hangingPunct="1"/>
                <a:r>
                  <a:rPr lang="en-US" altLang="zh-CN" dirty="0"/>
                  <a:t>P20  </a:t>
                </a:r>
              </a:p>
              <a:p>
                <a:pPr marL="1390650" lvl="2" indent="-533400" eaLnBrk="1" hangingPunct="1"/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10.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准确的，而对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测量有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秒的误差，证明当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增加时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的绝对误差增加，而相对误差却减少。</a:t>
                </a:r>
                <a:endParaRPr lang="en-US" altLang="zh-CN" dirty="0">
                  <a:solidFill>
                    <a:schemeClr val="accent1">
                      <a:lumMod val="25000"/>
                    </a:schemeClr>
                  </a:solidFill>
                </a:endParaRPr>
              </a:p>
              <a:p>
                <a:pPr marL="1390650" lvl="2" indent="-533400" eaLnBrk="1" hangingPunct="1"/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12. 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，利用下列等式计算，哪一个得到的结果最好？</a:t>
                </a:r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(3−2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>
                  <a:solidFill>
                    <a:schemeClr val="accent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44" t="-2168" r="-3214" b="-1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28CA9A-A234-4DA0-8C83-ACC8815C1F7C}" type="slidenum">
              <a:rPr lang="en-US" altLang="zh-CN" smtClean="0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课程服务器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作用：</a:t>
            </a:r>
            <a:r>
              <a:rPr lang="en-US" altLang="zh-CN" dirty="0"/>
              <a:t>	</a:t>
            </a:r>
            <a:r>
              <a:rPr lang="zh-CN" altLang="en-US" dirty="0"/>
              <a:t>保存课件，提交实验等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网址：	</a:t>
            </a:r>
            <a:r>
              <a:rPr lang="en-US" altLang="zh-CN" dirty="0">
                <a:hlinkClick r:id="rId3"/>
              </a:rPr>
              <a:t>http://course.xmu.edu.cn/</a:t>
            </a:r>
            <a:endParaRPr lang="en-US" altLang="zh-CN" dirty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89F385-CAB8-4FD2-95AB-3D8DF1B3DC45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学习方式	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课堂讲授：周学时</a:t>
            </a:r>
            <a:r>
              <a:rPr lang="en-US" altLang="zh-CN" dirty="0"/>
              <a:t>4</a:t>
            </a:r>
            <a:r>
              <a:rPr lang="zh-CN" altLang="en-US" dirty="0"/>
              <a:t>（每周两次）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课外自学：作业＋编程练习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没有实验课时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zh-CN" altLang="en-US" dirty="0"/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F860F3-7883-4965-B764-E3100569FEDB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成绩组成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期末笔试</a:t>
            </a:r>
            <a:r>
              <a:rPr lang="en-US" altLang="zh-CN" dirty="0"/>
              <a:t>——50</a:t>
            </a:r>
            <a:r>
              <a:rPr lang="zh-CN" altLang="en-US" dirty="0"/>
              <a:t>％</a:t>
            </a:r>
          </a:p>
          <a:p>
            <a:pPr eaLnBrk="1" hangingPunct="1"/>
            <a:r>
              <a:rPr lang="zh-CN" altLang="en-US" dirty="0"/>
              <a:t>期中考试</a:t>
            </a:r>
            <a:r>
              <a:rPr lang="en-US" altLang="zh-CN" dirty="0"/>
              <a:t>——30%</a:t>
            </a:r>
          </a:p>
          <a:p>
            <a:pPr lvl="1" eaLnBrk="1" hangingPunct="1"/>
            <a:r>
              <a:rPr lang="zh-CN" altLang="en-US" dirty="0">
                <a:solidFill>
                  <a:srgbClr val="924069"/>
                </a:solidFill>
              </a:rPr>
              <a:t>实验</a:t>
            </a:r>
            <a:endParaRPr lang="en-US" altLang="zh-CN" dirty="0">
              <a:solidFill>
                <a:srgbClr val="924069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660033"/>
                </a:solidFill>
              </a:rPr>
              <a:t>布置</a:t>
            </a:r>
            <a:r>
              <a:rPr lang="en-US" altLang="zh-CN" dirty="0">
                <a:solidFill>
                  <a:srgbClr val="660033"/>
                </a:solidFill>
              </a:rPr>
              <a:t>4</a:t>
            </a:r>
            <a:r>
              <a:rPr lang="zh-CN" altLang="en-US" dirty="0">
                <a:solidFill>
                  <a:srgbClr val="660033"/>
                </a:solidFill>
              </a:rPr>
              <a:t>个实验</a:t>
            </a:r>
          </a:p>
          <a:p>
            <a:pPr lvl="2" eaLnBrk="1" hangingPunct="1"/>
            <a:r>
              <a:rPr lang="zh-CN" altLang="en-US" dirty="0">
                <a:solidFill>
                  <a:srgbClr val="660033"/>
                </a:solidFill>
              </a:rPr>
              <a:t>选做三个</a:t>
            </a:r>
            <a:endParaRPr lang="en-US" altLang="zh-CN" dirty="0">
              <a:solidFill>
                <a:srgbClr val="660033"/>
              </a:solidFill>
            </a:endParaRPr>
          </a:p>
          <a:p>
            <a:pPr lvl="1" eaLnBrk="1" hangingPunct="1"/>
            <a:endParaRPr lang="en-US" altLang="zh-CN" dirty="0">
              <a:solidFill>
                <a:srgbClr val="660033"/>
              </a:solidFill>
            </a:endParaRPr>
          </a:p>
          <a:p>
            <a:pPr eaLnBrk="1" hangingPunct="1"/>
            <a:r>
              <a:rPr lang="zh-CN" altLang="en-US" dirty="0"/>
              <a:t>平时</a:t>
            </a:r>
            <a:r>
              <a:rPr lang="en-US" altLang="zh-CN" dirty="0"/>
              <a:t>——20%</a:t>
            </a:r>
          </a:p>
          <a:p>
            <a:pPr lvl="1" eaLnBrk="1" hangingPunct="1"/>
            <a:r>
              <a:rPr lang="zh-CN" altLang="en-US" dirty="0"/>
              <a:t>作业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考勤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014498-16D1-48F6-A120-CC44DDE1D15B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6BF8D76B-D963-DFE6-85FA-C46FB1B699D3}"/>
              </a:ext>
            </a:extLst>
          </p:cNvPr>
          <p:cNvSpPr/>
          <p:nvPr/>
        </p:nvSpPr>
        <p:spPr>
          <a:xfrm>
            <a:off x="4686300" y="1600200"/>
            <a:ext cx="2286000" cy="685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此项有一票否决权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数值分析与科学计算引论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D3797F-CE0A-4261-BB8C-2F8CA0A0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153400" cy="4194175"/>
          </a:xfrm>
        </p:spPr>
        <p:txBody>
          <a:bodyPr/>
          <a:lstStyle/>
          <a:p>
            <a:r>
              <a:rPr lang="zh-CN" altLang="en-US" dirty="0"/>
              <a:t>数值分析的对象、作用与特点</a:t>
            </a:r>
            <a:endParaRPr lang="en-US" altLang="zh-CN" dirty="0"/>
          </a:p>
          <a:p>
            <a:r>
              <a:rPr lang="zh-CN" altLang="en-US" b="1" dirty="0"/>
              <a:t>数值计算的误差</a:t>
            </a:r>
            <a:endParaRPr lang="en-US" altLang="zh-CN" b="1" dirty="0"/>
          </a:p>
          <a:p>
            <a:r>
              <a:rPr lang="zh-CN" altLang="en-US" dirty="0"/>
              <a:t>误差定性分析与避免误差危害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数值计算中算法设计的技术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数学软件</a:t>
            </a:r>
          </a:p>
        </p:txBody>
      </p:sp>
      <p:sp>
        <p:nvSpPr>
          <p:cNvPr id="102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2DDCEC-7DA8-4550-B27D-43189DE192B5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数值分析的对象、作用与特点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4478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英文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Computing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Computation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Computational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……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中文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数值计算方法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数值分析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应用数学计算方法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……</a:t>
            </a:r>
          </a:p>
        </p:txBody>
      </p:sp>
      <p:pic>
        <p:nvPicPr>
          <p:cNvPr id="11268" name="Picture 4" descr="yociexp113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43840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ED7089-B463-4B8B-B6C8-B3A2A4121920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数值分析和数学分析</a:t>
            </a:r>
          </a:p>
          <a:p>
            <a:pPr lvl="1" eaLnBrk="1" hangingPunct="1"/>
            <a:r>
              <a:rPr lang="zh-CN" altLang="en-US" dirty="0"/>
              <a:t>数学分析：解析方式求解</a:t>
            </a:r>
          </a:p>
          <a:p>
            <a:pPr lvl="1" eaLnBrk="1" hangingPunct="1"/>
            <a:r>
              <a:rPr lang="zh-CN" altLang="en-US" dirty="0"/>
              <a:t>数值分析：数值方式求解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为什么需要学习计算方法</a:t>
            </a:r>
          </a:p>
          <a:p>
            <a:pPr lvl="1" eaLnBrk="1" hangingPunct="1"/>
            <a:r>
              <a:rPr lang="zh-CN" altLang="en-US" dirty="0"/>
              <a:t>工程问题求解，如果解析方式不行（通常不行），用数值方式</a:t>
            </a:r>
          </a:p>
          <a:p>
            <a:pPr lvl="1" eaLnBrk="1" hangingPunct="1"/>
            <a:r>
              <a:rPr lang="zh-CN" altLang="en-US" dirty="0"/>
              <a:t>麻烦的问题交给计算机</a:t>
            </a:r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</a:t>
            </a:r>
          </a:p>
        </p:txBody>
      </p:sp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464203-40E6-4400-BCE1-2527CA0D013D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9DAC21-F5B6-4538-B220-FD3BC75B8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340"/>
          <a:stretch/>
        </p:blipFill>
        <p:spPr>
          <a:xfrm>
            <a:off x="5562600" y="1026367"/>
            <a:ext cx="3392972" cy="26328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6AC51B-A0F9-48FC-9165-C33AC93AE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21" y="1340162"/>
            <a:ext cx="1948543" cy="1917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4873D7-DB98-48A0-86A7-4F3A169FD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66" y="914400"/>
            <a:ext cx="3563555" cy="274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6204</TotalTime>
  <Words>1623</Words>
  <Application>Microsoft Office PowerPoint</Application>
  <PresentationFormat>全屏显示(4:3)</PresentationFormat>
  <Paragraphs>300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吉祥如意</vt:lpstr>
      <vt:lpstr>公式</vt:lpstr>
      <vt:lpstr>计算方法</vt:lpstr>
      <vt:lpstr>教师信息</vt:lpstr>
      <vt:lpstr>教材</vt:lpstr>
      <vt:lpstr>课程服务器</vt:lpstr>
      <vt:lpstr>学习方式 </vt:lpstr>
      <vt:lpstr>成绩组成</vt:lpstr>
      <vt:lpstr>第1章 数值分析与科学计算引论</vt:lpstr>
      <vt:lpstr>1.1 数值分析的对象、作用与特点</vt:lpstr>
      <vt:lpstr>目标</vt:lpstr>
      <vt:lpstr>用数值的方法能解决哪些问题？</vt:lpstr>
      <vt:lpstr>用数值方法求解的基本思想</vt:lpstr>
      <vt:lpstr>不过……</vt:lpstr>
      <vt:lpstr>1.2 数值计算的误差</vt:lpstr>
      <vt:lpstr>误差的定义方式</vt:lpstr>
      <vt:lpstr>绝对误差限</vt:lpstr>
      <vt:lpstr>有效数字</vt:lpstr>
      <vt:lpstr>有效数字</vt:lpstr>
      <vt:lpstr>相对误差限</vt:lpstr>
      <vt:lpstr>有效数字的性质</vt:lpstr>
      <vt:lpstr>PowerPoint 演示文稿</vt:lpstr>
      <vt:lpstr>PowerPoint 演示文稿</vt:lpstr>
      <vt:lpstr>变量误差引起的误差估计</vt:lpstr>
      <vt:lpstr>证明：按定义立得．</vt:lpstr>
      <vt:lpstr>PowerPoint 演示文稿</vt:lpstr>
      <vt:lpstr>自变量误差对函数误差的影响</vt:lpstr>
      <vt:lpstr>函数误差示例</vt:lpstr>
      <vt:lpstr>分析</vt:lpstr>
      <vt:lpstr>第一种计算方法的误差限</vt:lpstr>
      <vt:lpstr>第二种计算方法的误差限</vt:lpstr>
      <vt:lpstr>是否还可以更多？</vt:lpstr>
      <vt:lpstr>1.3 误差定性分析与避免误差危害</vt:lpstr>
      <vt:lpstr>稳定性</vt:lpstr>
      <vt:lpstr>病态问题与条件数</vt:lpstr>
      <vt:lpstr>避免误差危害</vt:lpstr>
      <vt:lpstr>1.4 数值计算中算法设计的技术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164</cp:revision>
  <cp:lastPrinted>1601-01-01T00:00:00Z</cp:lastPrinted>
  <dcterms:created xsi:type="dcterms:W3CDTF">1601-01-01T00:00:00Z</dcterms:created>
  <dcterms:modified xsi:type="dcterms:W3CDTF">2024-02-26T00:39:55Z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