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77" r:id="rId9"/>
    <p:sldId id="288" r:id="rId10"/>
    <p:sldId id="282" r:id="rId11"/>
    <p:sldId id="283" r:id="rId12"/>
    <p:sldId id="284" r:id="rId13"/>
    <p:sldId id="285" r:id="rId14"/>
    <p:sldId id="286" r:id="rId15"/>
    <p:sldId id="287" r:id="rId16"/>
    <p:sldId id="263" r:id="rId17"/>
    <p:sldId id="264" r:id="rId18"/>
    <p:sldId id="265" r:id="rId19"/>
    <p:sldId id="266" r:id="rId20"/>
    <p:sldId id="268" r:id="rId21"/>
    <p:sldId id="270" r:id="rId22"/>
    <p:sldId id="267" r:id="rId23"/>
    <p:sldId id="271" r:id="rId24"/>
    <p:sldId id="269" r:id="rId25"/>
    <p:sldId id="289" r:id="rId26"/>
    <p:sldId id="273" r:id="rId27"/>
    <p:sldId id="272" r:id="rId28"/>
    <p:sldId id="276" r:id="rId29"/>
    <p:sldId id="278" r:id="rId30"/>
    <p:sldId id="279" r:id="rId31"/>
    <p:sldId id="280" r:id="rId32"/>
    <p:sldId id="274" r:id="rId33"/>
    <p:sldId id="262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39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77E7-BE89-4F0F-BBD0-B06E24B962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1246D-824E-43FE-868D-3527F7A0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1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70F7-B22F-4F50-8368-3B279BC3F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9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D91D4-1B47-4D02-A3B5-C6CBFD41D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C620-9E7E-4D15-831D-0278280AD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9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0195-18FD-44C3-B6BF-23226FB08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13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9B304-A2B7-4A33-A2D2-2B6B1FB52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09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241EF-B200-409B-A061-6526E828C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B0D69-56F1-48E7-9330-D8FDE683B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5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2649-536B-47AF-9C5B-5BE6E6999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60BE-949F-45CD-A50C-362142A20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82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6C1C-FD8A-4471-9E9D-D649BF9C1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9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46F5-5865-4AFD-A1A3-6F14A3CB9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A71CA-21B6-40C3-B02A-0DFA4CD51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3B21-97A3-40B2-AB28-5A03FD2FE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0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B00BCE-144E-4D9E-94C0-107BC52C6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870F7-B22F-4F50-8368-3B279BC3F43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补充习题（有二阶导约束的插值）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4326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1524000" y="3124200"/>
          <a:ext cx="3144838" cy="274320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7" name="Text Box 36"/>
          <p:cNvSpPr txBox="1">
            <a:spLocks noChangeArrowheads="1"/>
          </p:cNvSpPr>
          <p:nvPr/>
        </p:nvSpPr>
        <p:spPr bwMode="auto">
          <a:xfrm>
            <a:off x="5127625" y="3192463"/>
            <a:ext cx="256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5105400" y="41910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66"/>
                </a:solidFill>
              </a:rPr>
              <a:t>六个条件，可以构建</a:t>
            </a:r>
            <a:r>
              <a:rPr lang="en-US" altLang="zh-CN" b="1">
                <a:solidFill>
                  <a:srgbClr val="660066"/>
                </a:solidFill>
              </a:rPr>
              <a:t>5</a:t>
            </a:r>
            <a:r>
              <a:rPr lang="zh-CN" altLang="en-US" b="1">
                <a:solidFill>
                  <a:srgbClr val="660066"/>
                </a:solidFill>
              </a:rPr>
              <a:t>次多项式，可以列六个方程来做，不过</a:t>
            </a:r>
            <a:r>
              <a:rPr lang="en-US" altLang="zh-CN" b="1">
                <a:solidFill>
                  <a:srgbClr val="660066"/>
                </a:solidFill>
              </a:rPr>
              <a:t>……</a:t>
            </a:r>
          </a:p>
        </p:txBody>
      </p:sp>
      <p:sp>
        <p:nvSpPr>
          <p:cNvPr id="41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B9B269-DF02-40E6-B839-92EEFB43F058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第一步：满足函数值约束的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三个函数，构造</a:t>
            </a:r>
            <a:r>
              <a:rPr lang="en-US" altLang="zh-CN" sz="2800"/>
              <a:t>2</a:t>
            </a:r>
            <a:r>
              <a:rPr lang="zh-CN" altLang="en-US" sz="2800"/>
              <a:t>次多项式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700" imgH="1155700" progId="Equation.3">
                  <p:embed/>
                </p:oleObj>
              </mc:Choice>
              <mc:Fallback>
                <p:oleObj name="公式" r:id="rId2" imgW="36957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9359455"/>
              </p:ext>
            </p:extLst>
          </p:nvPr>
        </p:nvGraphicFramePr>
        <p:xfrm>
          <a:off x="5943600" y="404795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A7CE6D-7A24-4F9E-AFFD-9030AFC2AFA7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0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第二步：满足一阶导约束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2" y="18288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追加两个条件，构造</a:t>
            </a:r>
            <a:r>
              <a:rPr lang="en-US" altLang="zh-CN" sz="2800" dirty="0"/>
              <a:t>4</a:t>
            </a:r>
            <a:r>
              <a:rPr lang="zh-CN" altLang="en-US" sz="2800" dirty="0"/>
              <a:t>次多项式</a:t>
            </a:r>
          </a:p>
          <a:p>
            <a:pPr eaLnBrk="1" hangingPunct="1"/>
            <a:r>
              <a:rPr lang="zh-CN" altLang="en-US" sz="2800" b="1" dirty="0">
                <a:solidFill>
                  <a:srgbClr val="660066"/>
                </a:solidFill>
              </a:rPr>
              <a:t>条件</a:t>
            </a:r>
            <a:r>
              <a:rPr lang="zh-CN" altLang="en-US" sz="2800" dirty="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04765840"/>
              </p:ext>
            </p:extLst>
          </p:nvPr>
        </p:nvGraphicFramePr>
        <p:xfrm>
          <a:off x="6172200" y="4114800"/>
          <a:ext cx="2286001" cy="1643209"/>
        </p:xfrm>
        <a:graphic>
          <a:graphicData uri="http://schemas.openxmlformats.org/drawingml/2006/table">
            <a:tbl>
              <a:tblPr/>
              <a:tblGrid>
                <a:gridCol w="57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5" name="Object 3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61220951"/>
              </p:ext>
            </p:extLst>
          </p:nvPr>
        </p:nvGraphicFramePr>
        <p:xfrm>
          <a:off x="714375" y="3478213"/>
          <a:ext cx="6248400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78160" imgH="1714320" progId="Equation.3">
                  <p:embed/>
                </p:oleObj>
              </mc:Choice>
              <mc:Fallback>
                <p:oleObj name="公式" r:id="rId2" imgW="417816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478213"/>
                        <a:ext cx="6248400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362200" y="3810000"/>
            <a:ext cx="23622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7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237F35-5ADB-491F-BBA9-A465EACEFB7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6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第三步：满足二阶导约束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7570" y="1516258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再追加一个条件，构造</a:t>
            </a:r>
            <a:r>
              <a:rPr lang="en-US" altLang="zh-CN" sz="2800" dirty="0"/>
              <a:t>5</a:t>
            </a:r>
            <a:r>
              <a:rPr lang="zh-CN" altLang="en-US" sz="2800" dirty="0"/>
              <a:t>次多项式</a:t>
            </a:r>
          </a:p>
          <a:p>
            <a:pPr eaLnBrk="1" hangingPunct="1"/>
            <a:r>
              <a:rPr lang="zh-CN" altLang="en-US" sz="2800" b="1" dirty="0">
                <a:solidFill>
                  <a:srgbClr val="660066"/>
                </a:solidFill>
              </a:rPr>
              <a:t>条件</a:t>
            </a:r>
            <a:r>
              <a:rPr lang="zh-CN" altLang="en-US" sz="2800" dirty="0"/>
              <a:t>：追加项不能影响之前已经满足条件的函数值约束和一阶导约束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1579547"/>
              </p:ext>
            </p:extLst>
          </p:nvPr>
        </p:nvGraphicFramePr>
        <p:xfrm>
          <a:off x="820042" y="30480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92700" imgH="2209800" progId="Equation.3">
                  <p:embed/>
                </p:oleObj>
              </mc:Choice>
              <mc:Fallback>
                <p:oleObj name="公式" r:id="rId2" imgW="5092700" imgH="220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42" y="30480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86025665"/>
              </p:ext>
            </p:extLst>
          </p:nvPr>
        </p:nvGraphicFramePr>
        <p:xfrm>
          <a:off x="5791200" y="4343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209800" y="3352800"/>
            <a:ext cx="152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2966-E7EB-4709-9EAF-DF88E138E30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第四步：余项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插值多项式是</a:t>
            </a:r>
            <a:r>
              <a:rPr lang="en-US" altLang="zh-CN" sz="2800"/>
              <a:t>5</a:t>
            </a:r>
            <a:r>
              <a:rPr lang="zh-CN" altLang="en-US" sz="2800"/>
              <a:t>次的，余项是</a:t>
            </a:r>
            <a:r>
              <a:rPr lang="en-US" altLang="zh-CN" sz="2800"/>
              <a:t>6</a:t>
            </a:r>
            <a:r>
              <a:rPr lang="zh-CN" altLang="en-US" sz="2800"/>
              <a:t>次的，而且对已经构造满足的六个条件不能再有影响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参看</a:t>
            </a:r>
            <a:r>
              <a:rPr lang="en-US" altLang="zh-CN" sz="2800"/>
              <a:t>P36</a:t>
            </a:r>
            <a:r>
              <a:rPr lang="zh-CN" altLang="en-US" sz="2800"/>
              <a:t>页，反复应用罗尔定理</a:t>
            </a:r>
            <a:r>
              <a:rPr lang="en-US" altLang="zh-CN" sz="2800"/>
              <a:t>……</a:t>
            </a:r>
            <a:r>
              <a:rPr lang="zh-CN" altLang="en-US" sz="2800"/>
              <a:t>重点是阶乘和求导的次数都跟条件的个数一样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393700" progId="Equation.3">
                  <p:embed/>
                </p:oleObj>
              </mc:Choice>
              <mc:Fallback>
                <p:oleObj name="公式" r:id="rId2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87B3A5-6690-4260-8A47-124A35E167F2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0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重节点牛顿法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07564"/>
              </p:ext>
            </p:extLst>
          </p:nvPr>
        </p:nvGraphicFramePr>
        <p:xfrm>
          <a:off x="404631" y="1570039"/>
          <a:ext cx="8191254" cy="406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360" imgH="1841400" progId="Equation.3">
                  <p:embed/>
                </p:oleObj>
              </mc:Choice>
              <mc:Fallback>
                <p:oleObj name="公式" r:id="rId2" imgW="3708360" imgH="18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631" y="1570039"/>
                        <a:ext cx="8191254" cy="4068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2133600" y="2057400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852515"/>
              </p:ext>
            </p:extLst>
          </p:nvPr>
        </p:nvGraphicFramePr>
        <p:xfrm>
          <a:off x="5638800" y="22860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D6213DA-DA9D-462E-B726-416848BD7AE2}"/>
              </a:ext>
            </a:extLst>
          </p:cNvPr>
          <p:cNvSpPr txBox="1"/>
          <p:nvPr/>
        </p:nvSpPr>
        <p:spPr>
          <a:xfrm>
            <a:off x="1076325" y="6330434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还可以先用两点三次埃尔米特公式</a:t>
            </a:r>
            <a:r>
              <a:rPr lang="en-US" altLang="zh-CN" sz="24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400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高次多项式插值的病态问题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龙格</a:t>
            </a:r>
            <a:r>
              <a:rPr lang="en-US" altLang="zh-CN" dirty="0"/>
              <a:t>(Runge)</a:t>
            </a:r>
            <a:r>
              <a:rPr lang="zh-CN" altLang="en-US" dirty="0"/>
              <a:t>现象：</a:t>
            </a:r>
          </a:p>
          <a:p>
            <a:pPr eaLnBrk="1" hangingPunct="1"/>
            <a:r>
              <a:rPr lang="zh-CN" altLang="en-US" dirty="0"/>
              <a:t>求函数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的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次多项式插值公式．</a:t>
            </a:r>
          </a:p>
          <a:p>
            <a:pPr eaLnBrk="1" hangingPunct="1"/>
            <a:r>
              <a:rPr lang="en-US" altLang="zh-CN" dirty="0" err="1"/>
              <a:t>runge</a:t>
            </a:r>
            <a:endParaRPr lang="en-US" altLang="zh-CN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3200400"/>
          <a:ext cx="449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546100" progId="">
                  <p:embed/>
                </p:oleObj>
              </mc:Choice>
              <mc:Fallback>
                <p:oleObj name="Equation" r:id="rId2" imgW="2616200" imgH="5461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49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</a:t>
            </a:r>
          </a:p>
        </p:txBody>
      </p:sp>
      <p:pic>
        <p:nvPicPr>
          <p:cNvPr id="12291" name="Picture 4" descr="分段线性插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609600" y="4876800"/>
            <a:ext cx="7772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900" b="1" dirty="0">
                <a:solidFill>
                  <a:srgbClr val="490397"/>
                </a:solidFill>
              </a:rPr>
              <a:t>从几何上，分段线性插值就是用连结节点的折线来逼近</a:t>
            </a:r>
            <a:r>
              <a:rPr lang="en-US" altLang="zh-CN" sz="2900" b="1" i="1" dirty="0">
                <a:solidFill>
                  <a:srgbClr val="490397"/>
                </a:solidFill>
                <a:latin typeface="Times New Roman" pitchFamily="18" charset="0"/>
              </a:rPr>
              <a:t>f(x)</a:t>
            </a:r>
            <a:r>
              <a:rPr lang="zh-CN" altLang="en-US" sz="2900" b="1" dirty="0">
                <a:solidFill>
                  <a:srgbClr val="490397"/>
                </a:solidFill>
              </a:rPr>
              <a:t>的图形．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分段线性插值的基函数表示形式</a:t>
            </a:r>
          </a:p>
        </p:txBody>
      </p:sp>
      <p:pic>
        <p:nvPicPr>
          <p:cNvPr id="13315" name="Picture 4" descr="分段线性插值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基函数特性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990600" y="5562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1295400" y="28956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19812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3434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7056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1219200" y="3581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 flipV="1">
            <a:off x="43434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>
            <a:off x="1066800" y="3581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838200" y="3429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17526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j-1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41148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</a:t>
            </a:r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64770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j+1</a:t>
            </a:r>
          </a:p>
        </p:txBody>
      </p:sp>
      <p:grpSp>
        <p:nvGrpSpPr>
          <p:cNvPr id="14351" name="Group 23"/>
          <p:cNvGrpSpPr>
            <a:grpSpLocks/>
          </p:cNvGrpSpPr>
          <p:nvPr/>
        </p:nvGrpSpPr>
        <p:grpSpPr bwMode="auto">
          <a:xfrm>
            <a:off x="762000" y="3581400"/>
            <a:ext cx="7315200" cy="1981200"/>
            <a:chOff x="480" y="2256"/>
            <a:chExt cx="4608" cy="1248"/>
          </a:xfrm>
        </p:grpSpPr>
        <p:sp>
          <p:nvSpPr>
            <p:cNvPr id="14362" name="Line 10"/>
            <p:cNvSpPr>
              <a:spLocks noChangeShapeType="1"/>
            </p:cNvSpPr>
            <p:nvPr/>
          </p:nvSpPr>
          <p:spPr bwMode="auto">
            <a:xfrm flipV="1">
              <a:off x="1248" y="2256"/>
              <a:ext cx="1488" cy="1248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1"/>
            <p:cNvSpPr>
              <a:spLocks noChangeShapeType="1"/>
            </p:cNvSpPr>
            <p:nvPr/>
          </p:nvSpPr>
          <p:spPr bwMode="auto">
            <a:xfrm flipH="1" flipV="1">
              <a:off x="2736" y="2256"/>
              <a:ext cx="1488" cy="1248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18"/>
            <p:cNvSpPr>
              <a:spLocks noChangeShapeType="1"/>
            </p:cNvSpPr>
            <p:nvPr/>
          </p:nvSpPr>
          <p:spPr bwMode="auto">
            <a:xfrm>
              <a:off x="4224" y="3504"/>
              <a:ext cx="864" cy="0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19"/>
            <p:cNvSpPr>
              <a:spLocks noChangeShapeType="1"/>
            </p:cNvSpPr>
            <p:nvPr/>
          </p:nvSpPr>
          <p:spPr bwMode="auto">
            <a:xfrm flipH="1">
              <a:off x="480" y="3504"/>
              <a:ext cx="768" cy="0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52" name="Picture 21" descr="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62000" y="3276600"/>
            <a:ext cx="7315200" cy="2590800"/>
            <a:chOff x="480" y="2064"/>
            <a:chExt cx="4608" cy="1632"/>
          </a:xfrm>
        </p:grpSpPr>
        <p:grpSp>
          <p:nvGrpSpPr>
            <p:cNvPr id="14355" name="Group 30"/>
            <p:cNvGrpSpPr>
              <a:grpSpLocks/>
            </p:cNvGrpSpPr>
            <p:nvPr/>
          </p:nvGrpSpPr>
          <p:grpSpPr bwMode="auto">
            <a:xfrm>
              <a:off x="480" y="2256"/>
              <a:ext cx="4608" cy="1248"/>
              <a:chOff x="480" y="2256"/>
              <a:chExt cx="4608" cy="1248"/>
            </a:xfrm>
          </p:grpSpPr>
          <p:sp>
            <p:nvSpPr>
              <p:cNvPr id="14358" name="Line 26"/>
              <p:cNvSpPr>
                <a:spLocks noChangeShapeType="1"/>
              </p:cNvSpPr>
              <p:nvPr/>
            </p:nvSpPr>
            <p:spPr bwMode="auto">
              <a:xfrm flipV="1">
                <a:off x="1248" y="2256"/>
                <a:ext cx="1488" cy="1248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27"/>
              <p:cNvSpPr>
                <a:spLocks noChangeShapeType="1"/>
              </p:cNvSpPr>
              <p:nvPr/>
            </p:nvSpPr>
            <p:spPr bwMode="auto">
              <a:xfrm flipH="1" flipV="1">
                <a:off x="2736" y="2256"/>
                <a:ext cx="1488" cy="1248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28"/>
              <p:cNvSpPr>
                <a:spLocks noChangeShapeType="1"/>
              </p:cNvSpPr>
              <p:nvPr/>
            </p:nvSpPr>
            <p:spPr bwMode="auto">
              <a:xfrm>
                <a:off x="4224" y="3504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29"/>
              <p:cNvSpPr>
                <a:spLocks noChangeShapeType="1"/>
              </p:cNvSpPr>
              <p:nvPr/>
            </p:nvSpPr>
            <p:spPr bwMode="auto">
              <a:xfrm flipH="1">
                <a:off x="480" y="35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6" name="Line 31"/>
            <p:cNvSpPr>
              <a:spLocks noChangeShapeType="1"/>
            </p:cNvSpPr>
            <p:nvPr/>
          </p:nvSpPr>
          <p:spPr bwMode="auto">
            <a:xfrm flipV="1">
              <a:off x="2736" y="206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2"/>
            <p:cNvSpPr>
              <a:spLocks noChangeShapeType="1"/>
            </p:cNvSpPr>
            <p:nvPr/>
          </p:nvSpPr>
          <p:spPr bwMode="auto">
            <a:xfrm>
              <a:off x="672" y="22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86" name="Object 34"/>
          <p:cNvGraphicFramePr>
            <a:graphicFrameLocks noGrp="1" noChangeAspect="1"/>
          </p:cNvGraphicFramePr>
          <p:nvPr>
            <p:ph idx="1"/>
          </p:nvPr>
        </p:nvGraphicFramePr>
        <p:xfrm>
          <a:off x="4876800" y="2438400"/>
          <a:ext cx="3276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75673" imgH="444307" progId="Equation.3">
                  <p:embed/>
                </p:oleObj>
              </mc:Choice>
              <mc:Fallback>
                <p:oleObj name="公式" r:id="rId3" imgW="1675673" imgH="44430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276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1" name="Picture 5" descr="二次插值基函数">
            <a:extLst>
              <a:ext uri="{FF2B5EF4-FFF2-40B4-BE49-F238E27FC236}">
                <a16:creationId xmlns:a16="http://schemas.microsoft.com/office/drawing/2014/main" id="{B0B30BF6-0268-4CCC-BD60-61AFD1A0D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7"/>
          <a:stretch/>
        </p:blipFill>
        <p:spPr bwMode="auto">
          <a:xfrm>
            <a:off x="1932324" y="2202755"/>
            <a:ext cx="2334877" cy="13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5833 3.3333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均差与牛顿插值多项式</a:t>
            </a:r>
          </a:p>
          <a:p>
            <a:pPr eaLnBrk="1" hangingPunct="1"/>
            <a:r>
              <a:rPr lang="zh-CN" altLang="en-US" b="1" dirty="0"/>
              <a:t>埃尔米特插值（不规则）</a:t>
            </a:r>
          </a:p>
          <a:p>
            <a:pPr eaLnBrk="1" hangingPunct="1"/>
            <a:r>
              <a:rPr lang="zh-CN" altLang="en-US" b="1" dirty="0"/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EF06B-408C-486C-B5D2-9A0409382190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854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41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分段线性插值的精确性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47013" cy="4114800"/>
          </a:xfrm>
        </p:spPr>
        <p:txBody>
          <a:bodyPr/>
          <a:lstStyle/>
          <a:p>
            <a:pPr eaLnBrk="1" hangingPunct="1"/>
            <a:r>
              <a:rPr lang="zh-CN" altLang="en-US"/>
              <a:t>设                         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关于节点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en-US" altLang="zh-CN" b="1" i="1">
                <a:latin typeface="Times New Roman" pitchFamily="18" charset="0"/>
              </a:rPr>
              <a:t>a = 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 &lt; … &lt; x</a:t>
            </a:r>
            <a:r>
              <a:rPr lang="en-US" altLang="zh-CN" b="1" i="1" baseline="-25000">
                <a:latin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 = b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的分段线性插值多项式，那么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x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]</a:t>
            </a:r>
            <a:r>
              <a:rPr lang="zh-CN" altLang="en-US"/>
              <a:t>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其中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而且</a:t>
            </a:r>
            <a:r>
              <a:rPr lang="en-US" altLang="zh-CN"/>
              <a:t>, </a:t>
            </a:r>
            <a:r>
              <a:rPr lang="en-US" altLang="zh-CN" b="1" i="1">
                <a:latin typeface="Times New Roman" pitchFamily="18" charset="0"/>
              </a:rPr>
              <a:t>P(x)</a:t>
            </a:r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/>
              <a:t>]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490397"/>
                </a:solidFill>
              </a:rPr>
              <a:t>一致收敛</a:t>
            </a:r>
            <a:r>
              <a:rPr lang="zh-CN" altLang="en-US"/>
              <a:t>于</a:t>
            </a:r>
            <a:r>
              <a:rPr lang="en-US" altLang="zh-CN" b="1" i="1">
                <a:latin typeface="Times New Roman" pitchFamily="18" charset="0"/>
              </a:rPr>
              <a:t>f(x).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95400" y="1524000"/>
          <a:ext cx="2819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368300" progId="">
                  <p:embed/>
                </p:oleObj>
              </mc:Choice>
              <mc:Fallback>
                <p:oleObj name="Equation" r:id="rId2" imgW="2298700" imgH="368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2819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752600" y="3149600"/>
          <a:ext cx="360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800" imgH="660400" progId="">
                  <p:embed/>
                </p:oleObj>
              </mc:Choice>
              <mc:Fallback>
                <p:oleObj name="Equation" r:id="rId4" imgW="3606800" imgH="660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49600"/>
                        <a:ext cx="360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886200"/>
          <a:ext cx="548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21200" imgH="457200" progId="">
                  <p:embed/>
                </p:oleObj>
              </mc:Choice>
              <mc:Fallback>
                <p:oleObj name="Equation" r:id="rId6" imgW="45212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48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676400" y="3124200"/>
            <a:ext cx="38100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复习：多项式插值余项</a:t>
            </a:r>
          </a:p>
        </p:txBody>
      </p:sp>
      <p:pic>
        <p:nvPicPr>
          <p:cNvPr id="16387" name="Picture 4" descr="余项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77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分段线性插值的误差估计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eaLnBrk="1" hangingPunct="1"/>
            <a:r>
              <a:rPr lang="zh-CN" altLang="en-US" sz="2800"/>
              <a:t>在每一段</a:t>
            </a:r>
            <a:r>
              <a:rPr lang="en-US" altLang="zh-CN" sz="2800" b="1" i="1">
                <a:latin typeface="Times New Roman" pitchFamily="18" charset="0"/>
              </a:rPr>
              <a:t>(x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en-US" altLang="zh-CN" sz="2800" b="1" i="1">
                <a:latin typeface="Times New Roman" pitchFamily="18" charset="0"/>
              </a:rPr>
              <a:t>,x</a:t>
            </a:r>
            <a:r>
              <a:rPr lang="en-US" altLang="zh-CN" sz="2800" b="1" i="1" baseline="-25000">
                <a:latin typeface="Times New Roman" pitchFamily="18" charset="0"/>
              </a:rPr>
              <a:t>k+1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zh-CN" altLang="en-US" sz="2800"/>
              <a:t>中，插值多项式都是线性的，即</a:t>
            </a:r>
            <a:r>
              <a:rPr lang="en-US" altLang="zh-CN" sz="2800" b="1" i="1">
                <a:latin typeface="Times New Roman" pitchFamily="18" charset="0"/>
              </a:rPr>
              <a:t>n=1</a:t>
            </a:r>
            <a:r>
              <a:rPr lang="zh-CN" altLang="en-US" sz="2800"/>
              <a:t>，所以</a:t>
            </a:r>
            <a:r>
              <a:rPr lang="zh-CN" altLang="en-US" sz="2800" b="1">
                <a:solidFill>
                  <a:srgbClr val="490397"/>
                </a:solidFill>
              </a:rPr>
              <a:t>每一段</a:t>
            </a:r>
            <a:r>
              <a:rPr lang="zh-CN" altLang="en-US" sz="2800"/>
              <a:t>的余项估计有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2590800"/>
          <a:ext cx="70866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400" imgH="1866900" progId="Equation.3">
                  <p:embed/>
                </p:oleObj>
              </mc:Choice>
              <mc:Fallback>
                <p:oleObj name="公式" r:id="rId2" imgW="37084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08660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A3A8A44-B20E-4AA7-9894-CF0FCC7FA6ED}"/>
              </a:ext>
            </a:extLst>
          </p:cNvPr>
          <p:cNvSpPr/>
          <p:nvPr/>
        </p:nvSpPr>
        <p:spPr>
          <a:xfrm>
            <a:off x="6934200" y="4267200"/>
            <a:ext cx="304800" cy="304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复习：函数项级数的一致收敛</a:t>
            </a:r>
          </a:p>
        </p:txBody>
      </p:sp>
      <p:pic>
        <p:nvPicPr>
          <p:cNvPr id="18435" name="Picture 5" descr="一致收敛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65288"/>
            <a:ext cx="81438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CBD861-57AC-4D7C-8AD8-3931BB2FCF3B}"/>
              </a:ext>
            </a:extLst>
          </p:cNvPr>
          <p:cNvSpPr/>
          <p:nvPr/>
        </p:nvSpPr>
        <p:spPr>
          <a:xfrm>
            <a:off x="6400800" y="2819400"/>
            <a:ext cx="1066800" cy="381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分段线性插值函数的收敛性</a:t>
            </a:r>
          </a:p>
        </p:txBody>
      </p:sp>
      <p:graphicFrame>
        <p:nvGraphicFramePr>
          <p:cNvPr id="1945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1423988"/>
          <a:ext cx="7848600" cy="47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400" imgH="2540000" progId="Equation.3">
                  <p:embed/>
                </p:oleObj>
              </mc:Choice>
              <mc:Fallback>
                <p:oleObj name="公式" r:id="rId2" imgW="3708400" imgH="254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23988"/>
                        <a:ext cx="7848600" cy="474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分段线性的效果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797246" cy="31242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69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分段插值：若干小段连起来</a:t>
            </a:r>
          </a:p>
          <a:p>
            <a:pPr eaLnBrk="1" hangingPunct="1"/>
            <a:r>
              <a:rPr lang="zh-CN" altLang="en-US"/>
              <a:t>节点：每个小段有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zh-CN" altLang="en-US"/>
              <a:t>个节点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k+1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约束条件：</a:t>
            </a:r>
          </a:p>
          <a:p>
            <a:pPr lvl="1" eaLnBrk="1" hangingPunct="1"/>
            <a:r>
              <a:rPr lang="zh-CN" altLang="en-US"/>
              <a:t>若只有函数值约束，则只有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zh-CN" altLang="en-US"/>
              <a:t>个约束条件，只能确定一个</a:t>
            </a:r>
            <a:r>
              <a:rPr lang="en-US" altLang="zh-CN" b="1" i="1">
                <a:latin typeface="Times New Roman" pitchFamily="18" charset="0"/>
              </a:rPr>
              <a:t>n=1</a:t>
            </a:r>
            <a:r>
              <a:rPr lang="zh-CN" altLang="en-US"/>
              <a:t>的多项式（线性）</a:t>
            </a:r>
          </a:p>
          <a:p>
            <a:pPr lvl="1" eaLnBrk="1" hangingPunct="1"/>
            <a:r>
              <a:rPr lang="zh-CN" altLang="en-US"/>
              <a:t>若增加导数值约束，则每段有</a:t>
            </a:r>
            <a:r>
              <a:rPr lang="en-US" altLang="zh-CN" b="1" i="1">
                <a:latin typeface="Times New Roman" pitchFamily="18" charset="0"/>
              </a:rPr>
              <a:t>4</a:t>
            </a:r>
            <a:r>
              <a:rPr lang="zh-CN" altLang="en-US"/>
              <a:t>个约束条件，能确定一个</a:t>
            </a:r>
            <a:r>
              <a:rPr lang="en-US" altLang="zh-CN" b="1" i="1">
                <a:latin typeface="Times New Roman" pitchFamily="18" charset="0"/>
              </a:rPr>
              <a:t>n=3</a:t>
            </a:r>
            <a:r>
              <a:rPr lang="zh-CN" altLang="en-US"/>
              <a:t>的多项式（典型埃尔米特）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分段三次埃尔米特插值</a:t>
            </a:r>
          </a:p>
        </p:txBody>
      </p:sp>
      <p:pic>
        <p:nvPicPr>
          <p:cNvPr id="21507" name="Picture 4" descr="分段三次埃尔米特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019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分段三次埃尔米特插值余项</a:t>
            </a:r>
          </a:p>
        </p:txBody>
      </p:sp>
      <p:pic>
        <p:nvPicPr>
          <p:cNvPr id="22531" name="内容占位符 3" descr="分段埃尔米特余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8121650" cy="2514600"/>
          </a:xfrm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85800" y="4572000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7030A0"/>
                </a:solidFill>
              </a:rPr>
              <a:t>与分段线性插值比较</a:t>
            </a:r>
          </a:p>
        </p:txBody>
      </p:sp>
      <p:graphicFrame>
        <p:nvGraphicFramePr>
          <p:cNvPr id="22533" name="Object 1"/>
          <p:cNvGraphicFramePr>
            <a:graphicFrameLocks noChangeAspect="1"/>
          </p:cNvGraphicFramePr>
          <p:nvPr/>
        </p:nvGraphicFramePr>
        <p:xfrm>
          <a:off x="2743200" y="5257800"/>
          <a:ext cx="360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60400" progId="">
                  <p:embed/>
                </p:oleObj>
              </mc:Choice>
              <mc:Fallback>
                <p:oleObj name="Equation" r:id="rId3" imgW="3606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360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186737" cy="914400"/>
          </a:xfrm>
        </p:spPr>
        <p:txBody>
          <a:bodyPr/>
          <a:lstStyle/>
          <a:p>
            <a:r>
              <a:rPr lang="zh-CN" altLang="en-US"/>
              <a:t>例：已知函数                 的函数表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2971800"/>
            <a:ext cx="7827499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试用分段三次埃尔米特插值求</a:t>
            </a:r>
            <a:r>
              <a:rPr lang="en-US" altLang="zh-CN" sz="54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在每个小区间</a:t>
            </a:r>
            <a:r>
              <a:rPr lang="zh-CN" altLang="en-US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中点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的近似值。</a:t>
            </a:r>
          </a:p>
        </p:txBody>
      </p:sp>
      <p:graphicFrame>
        <p:nvGraphicFramePr>
          <p:cNvPr id="23556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3505200" y="228600"/>
          <a:ext cx="2430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865" imgH="393529" progId="Equation.3">
                  <p:embed/>
                </p:oleObj>
              </mc:Choice>
              <mc:Fallback>
                <p:oleObj name="公式" r:id="rId2" imgW="1002865" imgH="393529" progId="Equation.3">
                  <p:embed/>
                  <p:pic>
                    <p:nvPicPr>
                      <p:cNvPr id="0" name="内容占位符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24304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6" descr="C:\Users\fifo\AppData\Local\Temp\$K(T)QB{Y0$8}VJIC%G1]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947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多项式插值问题综合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拉格朗日：基函数线性组合</a:t>
            </a:r>
          </a:p>
          <a:p>
            <a:pPr eaLnBrk="1" hangingPunct="1"/>
            <a:r>
              <a:rPr lang="zh-CN" altLang="en-US" b="1" dirty="0"/>
              <a:t>牛顿：均差做系数的多项式线性组合</a:t>
            </a:r>
          </a:p>
          <a:p>
            <a:pPr eaLnBrk="1" hangingPunct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等间距牛顿：差分代替均差</a:t>
            </a:r>
          </a:p>
          <a:p>
            <a:pPr eaLnBrk="1" hangingPunct="1"/>
            <a:r>
              <a:rPr lang="zh-CN" altLang="en-US" dirty="0"/>
              <a:t>典型埃尔米特：满足每个点的导数约束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它们都有一个</a:t>
            </a:r>
            <a:r>
              <a:rPr lang="zh-CN" altLang="en-US" dirty="0">
                <a:solidFill>
                  <a:srgbClr val="FF0000"/>
                </a:solidFill>
              </a:rPr>
              <a:t>共性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有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490397"/>
                </a:solidFill>
              </a:rPr>
              <a:t>条件</a:t>
            </a:r>
            <a:r>
              <a:rPr lang="zh-CN" altLang="en-US" dirty="0"/>
              <a:t>就可确定一个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解：分段三次埃尔米特插值公式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P41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由题意得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代入上式得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066800" y="2133600"/>
          <a:ext cx="72723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41800" imgH="889000" progId="Equation.3">
                  <p:embed/>
                </p:oleObj>
              </mc:Choice>
              <mc:Fallback>
                <p:oleObj name="公式" r:id="rId2" imgW="42418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72723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1143000" y="4572000"/>
          <a:ext cx="4298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393700" progId="Equation.3">
                  <p:embed/>
                </p:oleObj>
              </mc:Choice>
              <mc:Fallback>
                <p:oleObj name="公式" r:id="rId4" imgW="2019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4298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304800"/>
          <a:ext cx="6096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70200" imgH="393700" progId="Equation.3">
                  <p:embed/>
                </p:oleObj>
              </mc:Choice>
              <mc:Fallback>
                <p:oleObj name="公式" r:id="rId2" imgW="2870200" imgH="3937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6096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200" kern="0" dirty="0">
                <a:latin typeface="+mn-lt"/>
                <a:ea typeface="+mn-ea"/>
              </a:rPr>
              <a:t>具体计算结果如表所示</a:t>
            </a: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200" kern="0" dirty="0">
                <a:latin typeface="+mn-lt"/>
                <a:ea typeface="+mn-ea"/>
              </a:rPr>
              <a:t>phi</a:t>
            </a:r>
          </a:p>
        </p:txBody>
      </p:sp>
      <p:pic>
        <p:nvPicPr>
          <p:cNvPr id="25604" name="Picture 3" descr="C:\Users\fifo\AppData\Local\Temp\N$UW@BQJZCWCMJLJ__C[8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50292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两种分段插值的比较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n=1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连续，一阶导不连续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三次埃尔米特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n=3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一阶导连续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490397"/>
                </a:solidFill>
              </a:rPr>
              <a:t>（不只是连续，而且在节点上的一阶导数值是确定的，与</a:t>
            </a:r>
            <a:r>
              <a:rPr lang="zh-CN" altLang="en-US" b="1">
                <a:solidFill>
                  <a:srgbClr val="FF0000"/>
                </a:solidFill>
              </a:rPr>
              <a:t>样条插值</a:t>
            </a:r>
            <a:r>
              <a:rPr lang="zh-CN" altLang="en-US">
                <a:solidFill>
                  <a:srgbClr val="490397"/>
                </a:solidFill>
              </a:rPr>
              <a:t>不同）</a:t>
            </a: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066800" y="3200400"/>
          <a:ext cx="1371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200" imgH="228600" progId="Equation.3">
                  <p:embed/>
                </p:oleObj>
              </mc:Choice>
              <mc:Fallback>
                <p:oleObj name="公式" r:id="rId2" imgW="71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371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5010150" y="3217863"/>
          <a:ext cx="2914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1300" imgH="228600" progId="Equation.3">
                  <p:embed/>
                </p:oleObj>
              </mc:Choice>
              <mc:Fallback>
                <p:oleObj name="公式" r:id="rId4" imgW="1511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217863"/>
                        <a:ext cx="2914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A2649-536B-47AF-9C5B-5BE6E6999A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924800" cy="3276600"/>
          </a:xfrm>
        </p:spPr>
        <p:txBody>
          <a:bodyPr/>
          <a:lstStyle/>
          <a:p>
            <a:pPr eaLnBrk="1" hangingPunct="1"/>
            <a:r>
              <a:rPr lang="en-US" altLang="zh-CN"/>
              <a:t>P49</a:t>
            </a:r>
          </a:p>
          <a:p>
            <a:pPr eaLnBrk="1" hangingPunct="1"/>
            <a:r>
              <a:rPr lang="en-US" altLang="zh-CN"/>
              <a:t>17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EA8D8-7B3D-417D-A3E4-A9273D05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114800"/>
            <a:ext cx="763553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条件不规则的问题如何处理？</a:t>
            </a:r>
          </a:p>
        </p:txBody>
      </p:sp>
      <p:grpSp>
        <p:nvGrpSpPr>
          <p:cNvPr id="5123" name="组合 6"/>
          <p:cNvGrpSpPr>
            <a:grpSpLocks/>
          </p:cNvGrpSpPr>
          <p:nvPr/>
        </p:nvGrpSpPr>
        <p:grpSpPr bwMode="auto">
          <a:xfrm>
            <a:off x="533400" y="1905000"/>
            <a:ext cx="8077200" cy="3505200"/>
            <a:chOff x="533400" y="1905000"/>
            <a:chExt cx="8077200" cy="3505200"/>
          </a:xfrm>
        </p:grpSpPr>
        <p:pic>
          <p:nvPicPr>
            <p:cNvPr id="5125" name="Picture 5" descr="例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16113"/>
              <a:ext cx="8077200" cy="349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143000" y="19050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352800" y="4876800"/>
            <a:ext cx="3429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具体示例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求一个次数不高于</a:t>
            </a:r>
            <a:r>
              <a:rPr lang="en-US" altLang="zh-CN"/>
              <a:t>3</a:t>
            </a:r>
            <a:r>
              <a:rPr lang="zh-CN" altLang="en-US"/>
              <a:t>的多项式满足下列插值条件：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(1)=2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(2)=4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(3)=12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’(2)=3</a:t>
            </a:r>
            <a:r>
              <a:rPr lang="en-US" altLang="zh-CN"/>
              <a:t> </a:t>
            </a:r>
          </a:p>
          <a:p>
            <a:pPr marL="609600" indent="-609600" eaLnBrk="1" hangingPunct="1"/>
            <a:r>
              <a:rPr lang="zh-CN" altLang="en-US"/>
              <a:t>分析：</a:t>
            </a:r>
          </a:p>
          <a:p>
            <a:pPr marL="990600" lvl="1" indent="-533400" eaLnBrk="1" hangingPunct="1"/>
            <a:r>
              <a:rPr lang="en-US" altLang="zh-CN"/>
              <a:t>4</a:t>
            </a:r>
            <a:r>
              <a:rPr lang="zh-CN" altLang="en-US"/>
              <a:t>个条件，能确定</a:t>
            </a:r>
            <a:r>
              <a:rPr lang="en-US" altLang="zh-CN"/>
              <a:t>4</a:t>
            </a:r>
            <a:r>
              <a:rPr lang="zh-CN" altLang="en-US"/>
              <a:t>个未知数</a:t>
            </a:r>
          </a:p>
          <a:p>
            <a:pPr marL="990600" lvl="1" indent="-533400" eaLnBrk="1" hangingPunct="1"/>
            <a:r>
              <a:rPr lang="zh-CN" altLang="en-US"/>
              <a:t>理论上来讲能构造</a:t>
            </a:r>
            <a:r>
              <a:rPr lang="en-US" altLang="zh-CN"/>
              <a:t>3</a:t>
            </a:r>
            <a:r>
              <a:rPr lang="zh-CN" altLang="en-US"/>
              <a:t>次多项式</a:t>
            </a:r>
          </a:p>
          <a:p>
            <a:pPr marL="990600" lvl="1" indent="-533400" eaLnBrk="1" hangingPunct="1"/>
            <a:r>
              <a:rPr lang="zh-CN" altLang="en-US"/>
              <a:t>不高于的意思是防止出现特殊点降次</a:t>
            </a:r>
          </a:p>
          <a:p>
            <a:pPr marL="990600" lvl="1" indent="-533400" eaLnBrk="1" hangingPunct="1"/>
            <a:r>
              <a:rPr lang="zh-CN" altLang="en-US"/>
              <a:t>怎么求？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方法一：完全待定系数（不算）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676400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8200" imgH="1905000" progId="Equation.3">
                  <p:embed/>
                </p:oleObj>
              </mc:Choice>
              <mc:Fallback>
                <p:oleObj name="公式" r:id="rId2" imgW="33782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方法二：仿照例</a:t>
            </a:r>
            <a:r>
              <a:rPr lang="en-US" altLang="zh-CN"/>
              <a:t>6</a:t>
            </a: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70050"/>
          <a:ext cx="8001000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11700" imgH="2336800" progId="Equation.3">
                  <p:embed/>
                </p:oleObj>
              </mc:Choice>
              <mc:Fallback>
                <p:oleObj name="公式" r:id="rId2" imgW="4711700" imgH="233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0050"/>
                        <a:ext cx="8001000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403475" y="3182938"/>
            <a:ext cx="2133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方法三：重节点牛顿法（</a:t>
            </a:r>
            <a:r>
              <a:rPr lang="zh-CN" altLang="en-US" sz="3600"/>
              <a:t>不要求</a:t>
            </a:r>
            <a:r>
              <a:rPr lang="zh-CN" altLang="en-US"/>
              <a:t>）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905000"/>
          <a:ext cx="5791200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67100" imgH="2540000" progId="Equation.3">
                  <p:embed/>
                </p:oleObj>
              </mc:Choice>
              <mc:Fallback>
                <p:oleObj name="公式" r:id="rId2" imgW="3467100" imgH="25400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791200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10200" y="25146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490397"/>
                </a:solidFill>
              </a:rPr>
              <a:t>P49 16</a:t>
            </a:r>
            <a:r>
              <a:rPr lang="zh-CN" altLang="en-US" b="1" dirty="0">
                <a:solidFill>
                  <a:srgbClr val="490397"/>
                </a:solidFill>
              </a:rPr>
              <a:t>题 会做了么？</a:t>
            </a:r>
          </a:p>
        </p:txBody>
      </p:sp>
      <p:sp>
        <p:nvSpPr>
          <p:cNvPr id="3" name="椭圆 2"/>
          <p:cNvSpPr/>
          <p:nvPr/>
        </p:nvSpPr>
        <p:spPr>
          <a:xfrm>
            <a:off x="2057400" y="3124200"/>
            <a:ext cx="152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D092FB-44D7-F899-AD2F-183D62BD0B4E}"/>
              </a:ext>
            </a:extLst>
          </p:cNvPr>
          <p:cNvCxnSpPr/>
          <p:nvPr/>
        </p:nvCxnSpPr>
        <p:spPr>
          <a:xfrm>
            <a:off x="4876800" y="5334000"/>
            <a:ext cx="2133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P49 </a:t>
            </a:r>
            <a:r>
              <a:rPr lang="zh-CN" altLang="en-US" dirty="0"/>
              <a:t>习题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求一个次数不高于</a:t>
            </a:r>
            <a:r>
              <a:rPr lang="en-US" altLang="zh-CN" dirty="0"/>
              <a:t>4</a:t>
            </a:r>
            <a:r>
              <a:rPr lang="zh-CN" altLang="en-US" dirty="0"/>
              <a:t>次的多项式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/>
              <a:t>，使它满足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P(0)=P’(0)=0</a:t>
            </a:r>
            <a:r>
              <a:rPr lang="zh-CN" altLang="en-US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P(1)=P’(1)=1</a:t>
            </a:r>
            <a:r>
              <a:rPr lang="zh-CN" altLang="en-US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P(2)=1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方法一：先根据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P(2)</a:t>
            </a:r>
            <a:r>
              <a:rPr lang="zh-CN" altLang="en-US" dirty="0"/>
              <a:t>构造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/>
              <a:t>，然后设计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(x)+(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)x(x-1)(x-2)</a:t>
            </a:r>
          </a:p>
          <a:p>
            <a:pPr lvl="1"/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方法二：先根据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P’(1)</a:t>
            </a:r>
            <a:r>
              <a:rPr lang="zh-CN" altLang="en-US" dirty="0"/>
              <a:t>构造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/>
              <a:t>，然后设计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(x)+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(x-1)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en-US" altLang="zh-CN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方法三：重节点法：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都是重节点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6F765C-3ABA-88B1-A5B4-943F6ABADE4B}"/>
              </a:ext>
            </a:extLst>
          </p:cNvPr>
          <p:cNvSpPr/>
          <p:nvPr/>
        </p:nvSpPr>
        <p:spPr>
          <a:xfrm>
            <a:off x="609600" y="3429000"/>
            <a:ext cx="1219200" cy="685800"/>
          </a:xfrm>
          <a:prstGeom prst="wedgeRoundRectCallout">
            <a:avLst>
              <a:gd name="adj1" fmla="val 75562"/>
              <a:gd name="adj2" fmla="val 14066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两点三次埃尔米特</a:t>
            </a:r>
          </a:p>
        </p:txBody>
      </p:sp>
    </p:spTree>
    <p:extLst>
      <p:ext uri="{BB962C8B-B14F-4D97-AF65-F5344CB8AC3E}">
        <p14:creationId xmlns:p14="http://schemas.microsoft.com/office/powerpoint/2010/main" val="8343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3360</TotalTime>
  <Words>1031</Words>
  <Application>Microsoft Office PowerPoint</Application>
  <PresentationFormat>全屏显示(4:3)</PresentationFormat>
  <Paragraphs>225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隶书</vt:lpstr>
      <vt:lpstr>Arial</vt:lpstr>
      <vt:lpstr>Arial Black</vt:lpstr>
      <vt:lpstr>Calibri</vt:lpstr>
      <vt:lpstr>Symbol</vt:lpstr>
      <vt:lpstr>Times New Roman</vt:lpstr>
      <vt:lpstr>Wingdings</vt:lpstr>
      <vt:lpstr>Radial</vt:lpstr>
      <vt:lpstr>公式</vt:lpstr>
      <vt:lpstr>Equation</vt:lpstr>
      <vt:lpstr>计算方法</vt:lpstr>
      <vt:lpstr>第2章 插值法</vt:lpstr>
      <vt:lpstr>多项式插值问题综合</vt:lpstr>
      <vt:lpstr>条件不规则的问题如何处理？</vt:lpstr>
      <vt:lpstr>具体示例</vt:lpstr>
      <vt:lpstr>方法一：完全待定系数（不算）</vt:lpstr>
      <vt:lpstr>方法二：仿照例6</vt:lpstr>
      <vt:lpstr>方法三：重节点牛顿法（不要求）</vt:lpstr>
      <vt:lpstr>P49 习题16</vt:lpstr>
      <vt:lpstr>补充习题（有二阶导约束的插值）</vt:lpstr>
      <vt:lpstr>第一步：满足函数值约束的</vt:lpstr>
      <vt:lpstr>第二步：满足一阶导约束</vt:lpstr>
      <vt:lpstr>第三步：满足二阶导约束</vt:lpstr>
      <vt:lpstr>第四步：余项</vt:lpstr>
      <vt:lpstr>重节点牛顿法</vt:lpstr>
      <vt:lpstr>高次多项式插值的病态问题</vt:lpstr>
      <vt:lpstr>分段线性插值</vt:lpstr>
      <vt:lpstr>分段线性插值的基函数表示形式</vt:lpstr>
      <vt:lpstr>基函数特性</vt:lpstr>
      <vt:lpstr>分段线性插值的精确性</vt:lpstr>
      <vt:lpstr>复习：多项式插值余项</vt:lpstr>
      <vt:lpstr>分段线性插值的误差估计</vt:lpstr>
      <vt:lpstr>复习：函数项级数的一致收敛</vt:lpstr>
      <vt:lpstr>分段线性插值函数的收敛性</vt:lpstr>
      <vt:lpstr>分段线性的效果……</vt:lpstr>
      <vt:lpstr>改进</vt:lpstr>
      <vt:lpstr>分段三次埃尔米特插值</vt:lpstr>
      <vt:lpstr>分段三次埃尔米特插值余项</vt:lpstr>
      <vt:lpstr>例：已知函数                 的函数表</vt:lpstr>
      <vt:lpstr>解：分段三次埃尔米特插值公式</vt:lpstr>
      <vt:lpstr>PowerPoint 演示文稿</vt:lpstr>
      <vt:lpstr>两种分段插值的比较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117</cp:revision>
  <cp:lastPrinted>1601-01-01T00:00:00Z</cp:lastPrinted>
  <dcterms:created xsi:type="dcterms:W3CDTF">1601-01-01T00:00:00Z</dcterms:created>
  <dcterms:modified xsi:type="dcterms:W3CDTF">2024-03-10T02:41:42Z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