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83" r:id="rId4"/>
    <p:sldId id="287" r:id="rId5"/>
    <p:sldId id="284" r:id="rId6"/>
    <p:sldId id="285" r:id="rId7"/>
    <p:sldId id="289" r:id="rId8"/>
    <p:sldId id="286" r:id="rId9"/>
    <p:sldId id="290" r:id="rId10"/>
    <p:sldId id="288" r:id="rId11"/>
    <p:sldId id="258" r:id="rId12"/>
    <p:sldId id="259" r:id="rId13"/>
    <p:sldId id="260" r:id="rId14"/>
    <p:sldId id="261" r:id="rId15"/>
    <p:sldId id="262" r:id="rId16"/>
    <p:sldId id="264" r:id="rId17"/>
    <p:sldId id="263" r:id="rId18"/>
    <p:sldId id="265" r:id="rId19"/>
    <p:sldId id="267" r:id="rId20"/>
    <p:sldId id="266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9" r:id="rId32"/>
    <p:sldId id="280" r:id="rId33"/>
    <p:sldId id="281" r:id="rId34"/>
    <p:sldId id="282" r:id="rId35"/>
    <p:sldId id="27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BA7C7C-1475-4A0B-9430-DB72686AF325}" type="datetimeFigureOut">
              <a:rPr lang="zh-CN" altLang="en-US"/>
              <a:pPr>
                <a:defRPr/>
              </a:pPr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F3C362-F558-4100-AFAF-A4D23EBE3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36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C6AF-789D-4625-A21D-3B0FCD5C0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F010-79BD-4196-BD3A-AF04C1D99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3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B2B2-522A-4C69-A8A2-A52686AF2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8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5096F-3356-4970-A763-632E074B2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8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B8C3A-1CBB-4D9E-B0D0-78667EC72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11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43BA-A235-4E4B-8603-C741033308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1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1546-8CFF-4E4F-B0FC-88E2DA8B40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2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9D8EA-2944-4636-B415-883B3D5F4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597C-A9C4-4D03-9700-324245C6F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04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1C76D-B96A-47E5-B13F-C226C7A56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0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8719-41DA-4ACE-86CE-B0CB15A99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1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C518-59A5-4623-BDB7-CA8DA48A9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6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0A771-BDBB-41B7-B2F5-E1671EF3B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7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CFA369DC-79F5-4FAA-B532-96B941FE4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342B9D-1980-4F1C-A3BD-9A8AFC0921C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函数逼近与快速傅里叶变换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正交多项式</a:t>
            </a:r>
            <a:endParaRPr lang="en-US" altLang="zh-CN" dirty="0">
              <a:solidFill>
                <a:srgbClr val="8E8C46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最佳一致逼近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 b="1" dirty="0"/>
              <a:t>最小二乘（拟合）</a:t>
            </a:r>
            <a:endParaRPr lang="en-US" altLang="zh-CN" b="1" dirty="0"/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三角逼近与</a:t>
            </a:r>
            <a:r>
              <a:rPr lang="en-US" altLang="zh-CN" dirty="0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BAD7EC-A46B-4F9C-B753-97F3F71756F9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2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如果要逼近的是离散点如何？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696200" cy="2286000"/>
          </a:xfrm>
        </p:spPr>
        <p:txBody>
          <a:bodyPr/>
          <a:lstStyle/>
          <a:p>
            <a:pPr eaLnBrk="1" hangingPunct="1"/>
            <a:r>
              <a:rPr lang="zh-CN" altLang="en-US"/>
              <a:t>逼近离散点集的情况更为常见</a:t>
            </a:r>
          </a:p>
          <a:p>
            <a:pPr eaLnBrk="1" hangingPunct="1"/>
            <a:r>
              <a:rPr lang="zh-CN" altLang="en-US"/>
              <a:t>逼近离散点集的问题称为“曲线拟合”</a:t>
            </a:r>
          </a:p>
          <a:p>
            <a:pPr eaLnBrk="1" hangingPunct="1"/>
            <a:r>
              <a:rPr lang="zh-CN" altLang="en-US"/>
              <a:t>要求仍然是“误差在某种意义上最小”</a:t>
            </a:r>
          </a:p>
        </p:txBody>
      </p:sp>
      <p:pic>
        <p:nvPicPr>
          <p:cNvPr id="13316" name="Picture 4" descr="l1img1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62642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C6655C-16C8-4DB4-8C23-660B9666691E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曲线拟合的误差选择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首先，不是插值，不要求经过观测值</a:t>
            </a:r>
          </a:p>
          <a:p>
            <a:pPr eaLnBrk="1" hangingPunct="1"/>
            <a:r>
              <a:rPr lang="zh-CN" altLang="en-US" dirty="0"/>
              <a:t>控制最大偏差不合适</a:t>
            </a:r>
          </a:p>
          <a:p>
            <a:pPr eaLnBrk="1" hangingPunct="1"/>
            <a:r>
              <a:rPr lang="zh-CN" altLang="en-US" dirty="0"/>
              <a:t>不是连续函数，也不能积分</a:t>
            </a:r>
            <a:endParaRPr lang="en-US" altLang="zh-CN" dirty="0"/>
          </a:p>
          <a:p>
            <a:pPr eaLnBrk="1" hangingPunct="1"/>
            <a:r>
              <a:rPr lang="zh-CN" altLang="en-US" dirty="0"/>
              <a:t>每个观测点与拟合曲线偏差的平方和</a:t>
            </a:r>
          </a:p>
          <a:p>
            <a:pPr lvl="1" eaLnBrk="1" hangingPunct="1"/>
            <a:r>
              <a:rPr lang="zh-CN" altLang="en-US" dirty="0"/>
              <a:t>平方：正负不能抵消</a:t>
            </a:r>
          </a:p>
          <a:p>
            <a:pPr lvl="1" eaLnBrk="1" hangingPunct="1"/>
            <a:r>
              <a:rPr lang="zh-CN" altLang="en-US" dirty="0"/>
              <a:t>和：全局最小</a:t>
            </a:r>
          </a:p>
          <a:p>
            <a:pPr eaLnBrk="1" hangingPunct="1"/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660066"/>
                </a:solidFill>
              </a:rPr>
              <a:t>最小二乘法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7A4660-BF1B-49D0-BC8C-D2519C89F782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曲线拟合的最小二乘法</a:t>
            </a:r>
          </a:p>
        </p:txBody>
      </p:sp>
      <p:pic>
        <p:nvPicPr>
          <p:cNvPr id="15363" name="Picture 4" descr="最小二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2484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657600" y="4724400"/>
            <a:ext cx="2133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1C4AC7-9AAF-4BB9-AC65-E15EC2BCFF7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推广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加权误差平方和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更具有通用性，更适合实际应用</a:t>
            </a:r>
          </a:p>
        </p:txBody>
      </p:sp>
      <p:pic>
        <p:nvPicPr>
          <p:cNvPr id="16388" name="Picture 4" descr="加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6200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D4425C-E523-4A0C-A844-3F7C73D64217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曲线拟合问题的本质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一个多变元的极值问题</a:t>
            </a:r>
          </a:p>
          <a:p>
            <a:pPr eaLnBrk="1" hangingPunct="1"/>
            <a:r>
              <a:rPr lang="zh-CN" altLang="en-US"/>
              <a:t>目标：是希望（加权）误差平方和最小</a:t>
            </a:r>
          </a:p>
          <a:p>
            <a:pPr eaLnBrk="1" hangingPunct="1"/>
            <a:r>
              <a:rPr lang="zh-CN" altLang="en-US"/>
              <a:t>可调整的变元是线性组合系数（基于某组基的坐标）</a:t>
            </a:r>
          </a:p>
        </p:txBody>
      </p:sp>
      <p:pic>
        <p:nvPicPr>
          <p:cNvPr id="17412" name="Picture 4" descr="目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70104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981200" y="6096000"/>
            <a:ext cx="6172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1093764-0460-49CA-AC4F-688D14B9F94E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复习：最佳平方逼近问题求解思路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394575" cy="4038600"/>
          </a:xfrm>
        </p:spPr>
        <p:txBody>
          <a:bodyPr/>
          <a:lstStyle/>
          <a:p>
            <a:pPr eaLnBrk="1" hangingPunct="1"/>
            <a:r>
              <a:rPr lang="zh-CN" altLang="en-US" sz="3200"/>
              <a:t>本质上是一个多元函数求极值的问题</a:t>
            </a:r>
          </a:p>
          <a:p>
            <a:pPr lvl="1" eaLnBrk="1" hangingPunct="1"/>
            <a:r>
              <a:rPr lang="zh-CN" altLang="en-US"/>
              <a:t>目标函数：</a:t>
            </a:r>
          </a:p>
          <a:p>
            <a:pPr lvl="1" eaLnBrk="1" hangingPunct="1"/>
            <a:r>
              <a:rPr lang="zh-CN" altLang="en-US"/>
              <a:t>变元：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zh-CN" altLang="en-US" b="1" i="1">
                <a:latin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zh-CN" altLang="en-US" b="1" i="1">
                <a:latin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…</a:t>
            </a:r>
            <a:r>
              <a:rPr lang="zh-CN" altLang="en-US" b="1" i="1">
                <a:latin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可表示为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49588" y="2482850"/>
          <a:ext cx="2362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400" imgH="330200" progId="Equation.3">
                  <p:embed/>
                </p:oleObj>
              </mc:Choice>
              <mc:Fallback>
                <p:oleObj name="公式" r:id="rId2" imgW="11684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482850"/>
                        <a:ext cx="2362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3392488"/>
          <a:ext cx="449738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06700" imgH="711200" progId="Equation.3">
                  <p:embed/>
                </p:oleObj>
              </mc:Choice>
              <mc:Fallback>
                <p:oleObj name="公式" r:id="rId4" imgW="2806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92488"/>
                        <a:ext cx="449738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6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5791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810000" y="5867400"/>
            <a:ext cx="35814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AD6E5A-878B-452B-8EDE-90A87A909F0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复习：最佳平方逼近问题求解方法</a:t>
            </a:r>
          </a:p>
        </p:txBody>
      </p:sp>
      <p:pic>
        <p:nvPicPr>
          <p:cNvPr id="19459" name="Picture 4" descr="解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962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0B93B2-6CD3-4EFB-A963-AA31C274339D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类似的</a:t>
            </a:r>
          </a:p>
        </p:txBody>
      </p:sp>
      <p:pic>
        <p:nvPicPr>
          <p:cNvPr id="20483" name="Picture 4" descr="法方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2133600"/>
            <a:ext cx="1447800" cy="1143000"/>
            <a:chOff x="768" y="1344"/>
            <a:chExt cx="912" cy="720"/>
          </a:xfrm>
        </p:grpSpPr>
        <p:sp>
          <p:nvSpPr>
            <p:cNvPr id="20486" name="AutoShape 5"/>
            <p:cNvSpPr>
              <a:spLocks/>
            </p:cNvSpPr>
            <p:nvPr/>
          </p:nvSpPr>
          <p:spPr bwMode="auto">
            <a:xfrm>
              <a:off x="1536" y="134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768" y="1574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660066"/>
                  </a:solidFill>
                </a:rPr>
                <a:t>不是内积</a:t>
              </a:r>
            </a:p>
          </p:txBody>
        </p:sp>
      </p:grpSp>
      <p:sp>
        <p:nvSpPr>
          <p:cNvPr id="204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4A6A4B-6D81-4CF9-B0FB-BFD824E22259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类似的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660066"/>
                </a:solidFill>
              </a:rPr>
              <a:t>没有那么的类似</a:t>
            </a:r>
            <a:r>
              <a:rPr lang="en-US" altLang="zh-CN" dirty="0">
                <a:solidFill>
                  <a:srgbClr val="660066"/>
                </a:solidFill>
              </a:rPr>
              <a:t>……</a:t>
            </a:r>
            <a:endParaRPr lang="zh-CN" altLang="en-US" dirty="0">
              <a:solidFill>
                <a:srgbClr val="660066"/>
              </a:solidFill>
            </a:endParaRPr>
          </a:p>
        </p:txBody>
      </p:sp>
      <p:pic>
        <p:nvPicPr>
          <p:cNvPr id="21508" name="Picture 4" descr="矩阵形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E1A2AA-18FA-46AA-8369-1C632969E28B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/>
              <a:t>最佳一致逼近</a:t>
            </a:r>
          </a:p>
          <a:p>
            <a:pPr lvl="1" eaLnBrk="1" hangingPunct="1"/>
            <a:r>
              <a:rPr lang="zh-CN" altLang="en-US" sz="2200" dirty="0"/>
              <a:t>连续函数</a:t>
            </a:r>
          </a:p>
          <a:p>
            <a:pPr lvl="1" eaLnBrk="1" hangingPunct="1"/>
            <a:r>
              <a:rPr lang="zh-CN" altLang="en-US" sz="2200" dirty="0"/>
              <a:t>误差用无穷范数定义</a:t>
            </a:r>
          </a:p>
          <a:p>
            <a:pPr lvl="1" eaLnBrk="1" hangingPunct="1"/>
            <a:r>
              <a:rPr lang="zh-CN" altLang="en-US" sz="2200" dirty="0"/>
              <a:t>切比雪夫多项式</a:t>
            </a:r>
          </a:p>
          <a:p>
            <a:pPr lvl="1" eaLnBrk="1" hangingPunct="1"/>
            <a:r>
              <a:rPr lang="zh-CN" altLang="en-US" sz="2200" dirty="0"/>
              <a:t>求法</a:t>
            </a:r>
          </a:p>
          <a:p>
            <a:pPr lvl="2" eaLnBrk="1" hangingPunct="1"/>
            <a:r>
              <a:rPr lang="zh-CN" altLang="en-US" dirty="0"/>
              <a:t>先确定误差</a:t>
            </a:r>
            <a:br>
              <a:rPr lang="en-US" altLang="zh-CN" dirty="0"/>
            </a:br>
            <a:r>
              <a:rPr lang="zh-CN" altLang="en-US" dirty="0"/>
              <a:t>逼近高次多项式</a:t>
            </a:r>
          </a:p>
          <a:p>
            <a:pPr lvl="2" eaLnBrk="1" hangingPunct="1"/>
            <a:r>
              <a:rPr lang="zh-CN" altLang="en-US" dirty="0">
                <a:solidFill>
                  <a:srgbClr val="00B050"/>
                </a:solidFill>
              </a:rPr>
              <a:t>交错点</a:t>
            </a:r>
            <a:br>
              <a:rPr lang="en-US" altLang="zh-CN" dirty="0">
                <a:solidFill>
                  <a:srgbClr val="00B050"/>
                </a:solidFill>
              </a:rPr>
            </a:br>
            <a:r>
              <a:rPr lang="zh-CN" altLang="en-US" dirty="0">
                <a:solidFill>
                  <a:srgbClr val="00B050"/>
                </a:solidFill>
              </a:rPr>
              <a:t>某些特定函数的一次逼近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/>
              <a:t>最佳平方逼近</a:t>
            </a:r>
          </a:p>
          <a:p>
            <a:pPr lvl="1" eaLnBrk="1" hangingPunct="1"/>
            <a:r>
              <a:rPr lang="zh-CN" altLang="en-US" sz="2200" dirty="0"/>
              <a:t>连续函数</a:t>
            </a:r>
          </a:p>
          <a:p>
            <a:pPr lvl="1" eaLnBrk="1" hangingPunct="1"/>
            <a:r>
              <a:rPr lang="zh-CN" altLang="en-US" sz="2200" dirty="0"/>
              <a:t>误差用</a:t>
            </a:r>
            <a:r>
              <a:rPr lang="en-US" altLang="zh-CN" sz="2200" dirty="0"/>
              <a:t>2</a:t>
            </a:r>
            <a:r>
              <a:rPr lang="zh-CN" altLang="en-US" sz="2200" dirty="0"/>
              <a:t>范数平方定义</a:t>
            </a:r>
          </a:p>
          <a:p>
            <a:pPr lvl="1" eaLnBrk="1" hangingPunct="1"/>
            <a:r>
              <a:rPr lang="zh-CN" altLang="en-US" sz="2200" dirty="0"/>
              <a:t>勒让德多项式</a:t>
            </a:r>
          </a:p>
          <a:p>
            <a:pPr lvl="1" eaLnBrk="1" hangingPunct="1"/>
            <a:r>
              <a:rPr lang="zh-CN" altLang="en-US" sz="2200" dirty="0"/>
              <a:t>求法</a:t>
            </a:r>
          </a:p>
          <a:p>
            <a:pPr lvl="2" eaLnBrk="1" hangingPunct="1"/>
            <a:r>
              <a:rPr lang="zh-CN" altLang="en-US" dirty="0"/>
              <a:t>求解法方程</a:t>
            </a:r>
          </a:p>
          <a:p>
            <a:pPr lvl="2" eaLnBrk="1" hangingPunct="1"/>
            <a:r>
              <a:rPr lang="zh-CN" altLang="en-US" dirty="0"/>
              <a:t>可以选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幂函数</a:t>
            </a:r>
            <a:r>
              <a:rPr lang="zh-CN" altLang="en-US" dirty="0"/>
              <a:t>序列，或者</a:t>
            </a:r>
            <a:r>
              <a:rPr lang="zh-CN" altLang="en-US" b="1" dirty="0"/>
              <a:t>正交多项式</a:t>
            </a:r>
            <a:r>
              <a:rPr lang="zh-CN" altLang="en-US" dirty="0"/>
              <a:t>（勒让德多项式）为基函数</a:t>
            </a: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C1F09E-66F5-4D1D-B250-9604E4D9B7AE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不类似的部分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因为</a:t>
            </a:r>
            <a:r>
              <a:rPr lang="en-US" altLang="zh-CN" sz="2500" b="1">
                <a:solidFill>
                  <a:srgbClr val="660066"/>
                </a:solidFill>
                <a:latin typeface="Times New Roman" pitchFamily="18" charset="0"/>
              </a:rPr>
              <a:t>(</a:t>
            </a:r>
            <a:r>
              <a:rPr lang="en-US" altLang="zh-CN" sz="2700" b="1" i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l-GR" altLang="zh-CN" sz="2500" b="1" i="1">
                <a:solidFill>
                  <a:srgbClr val="66006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500" b="1" i="1" baseline="-25000">
                <a:solidFill>
                  <a:srgbClr val="660066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altLang="zh-CN" sz="2500" b="1" i="1">
                <a:solidFill>
                  <a:srgbClr val="660066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altLang="zh-CN" sz="2700" b="1" i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l-GR" altLang="zh-CN" sz="2500" b="1" i="1">
                <a:solidFill>
                  <a:srgbClr val="660066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zh-CN" sz="2500" b="1" i="1" baseline="-25000">
                <a:solidFill>
                  <a:srgbClr val="660066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altLang="zh-CN" sz="2500" b="1">
                <a:solidFill>
                  <a:srgbClr val="660066"/>
                </a:solidFill>
                <a:latin typeface="Times New Roman" pitchFamily="18" charset="0"/>
              </a:rPr>
              <a:t>)</a:t>
            </a:r>
            <a:r>
              <a:rPr lang="zh-CN" altLang="en-US" sz="3200"/>
              <a:t>的定义并不是内积，所以</a:t>
            </a:r>
            <a:r>
              <a:rPr lang="en-US" altLang="zh-CN" sz="3200" b="1" i="1">
                <a:latin typeface="Times New Roman" pitchFamily="18" charset="0"/>
              </a:rPr>
              <a:t>G</a:t>
            </a:r>
            <a:r>
              <a:rPr lang="zh-CN" altLang="en-US" sz="3200"/>
              <a:t>也不是</a:t>
            </a:r>
            <a:r>
              <a:rPr lang="en-US" altLang="zh-CN" sz="3200"/>
              <a:t>Gram</a:t>
            </a:r>
            <a:r>
              <a:rPr lang="zh-CN" altLang="en-US" sz="3200"/>
              <a:t>矩阵，所以也</a:t>
            </a:r>
            <a:r>
              <a:rPr lang="zh-CN" altLang="en-US" sz="3200">
                <a:solidFill>
                  <a:srgbClr val="FF0000"/>
                </a:solidFill>
              </a:rPr>
              <a:t>没有</a:t>
            </a:r>
            <a:r>
              <a:rPr lang="zh-CN" altLang="en-US" sz="27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l-GR" altLang="zh-CN" sz="3200" b="1" i="1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3200" b="1" i="1" baseline="-25000">
                <a:latin typeface="Times New Roman" pitchFamily="18" charset="0"/>
                <a:cs typeface="Arial" charset="0"/>
              </a:rPr>
              <a:t>j</a:t>
            </a:r>
            <a:r>
              <a:rPr lang="zh-CN" altLang="en-US" sz="3200">
                <a:cs typeface="Arial" charset="0"/>
              </a:rPr>
              <a:t>线性无关可推出</a:t>
            </a:r>
            <a:r>
              <a:rPr lang="en-US" altLang="zh-CN" sz="3200" b="1" i="1">
                <a:latin typeface="Times New Roman" pitchFamily="18" charset="0"/>
                <a:cs typeface="Arial" charset="0"/>
              </a:rPr>
              <a:t>G</a:t>
            </a:r>
            <a:r>
              <a:rPr lang="zh-CN" altLang="en-US" sz="3200">
                <a:cs typeface="Arial" charset="0"/>
              </a:rPr>
              <a:t>非奇异的定理</a:t>
            </a:r>
            <a:endParaRPr lang="zh-CN" altLang="en-US" sz="3200" i="1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cs typeface="Arial" charset="0"/>
              </a:rPr>
              <a:t>但是为了有解（有唯一解），要求</a:t>
            </a:r>
            <a:r>
              <a:rPr lang="en-US" altLang="zh-CN" sz="3200" b="1" i="1">
                <a:latin typeface="Times New Roman" pitchFamily="18" charset="0"/>
                <a:cs typeface="Arial" charset="0"/>
              </a:rPr>
              <a:t>G</a:t>
            </a:r>
            <a:r>
              <a:rPr lang="zh-CN" altLang="en-US" sz="3200">
                <a:cs typeface="Arial" charset="0"/>
              </a:rPr>
              <a:t>非奇异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cs typeface="Arial" charset="0"/>
              </a:rPr>
              <a:t>需添加条件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886CDA-8287-412F-A230-B3AEED1CE95B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哈尔（</a:t>
            </a:r>
            <a:r>
              <a:rPr lang="en-US" altLang="zh-CN"/>
              <a:t>Haar</a:t>
            </a:r>
            <a:r>
              <a:rPr lang="zh-CN" altLang="en-US"/>
              <a:t>）条件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4114800"/>
          </a:xfrm>
        </p:spPr>
        <p:txBody>
          <a:bodyPr/>
          <a:lstStyle/>
          <a:p>
            <a:pPr eaLnBrk="1" hangingPunct="1"/>
            <a:endParaRPr lang="en-US" altLang="zh-CN" sz="3200"/>
          </a:p>
          <a:p>
            <a:pPr eaLnBrk="1" hangingPunct="1"/>
            <a:endParaRPr lang="en-US" altLang="zh-CN" sz="3200"/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zh-CN" altLang="en-US" sz="3200"/>
              <a:t>结论：</a:t>
            </a:r>
          </a:p>
        </p:txBody>
      </p:sp>
      <p:pic>
        <p:nvPicPr>
          <p:cNvPr id="23556" name="Picture 5" descr="哈尔条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4494213"/>
          <a:ext cx="76962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52900" imgH="698500" progId="Equation.3">
                  <p:embed/>
                </p:oleObj>
              </mc:Choice>
              <mc:Fallback>
                <p:oleObj name="公式" r:id="rId3" imgW="41529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4213"/>
                        <a:ext cx="76962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6962775" y="5334000"/>
            <a:ext cx="1266825" cy="31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282BC4-E0B4-44CC-A387-969B5CA4CA7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选择幂函数为基的解法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与选择幂函数为基的最佳平方逼近类似</a:t>
            </a:r>
          </a:p>
          <a:p>
            <a:pPr lvl="1" eaLnBrk="1" hangingPunct="1"/>
            <a:r>
              <a:rPr lang="zh-CN" altLang="en-US"/>
              <a:t>根据定义确定方程组系数矩阵</a:t>
            </a:r>
          </a:p>
          <a:p>
            <a:pPr lvl="1" eaLnBrk="1" hangingPunct="1"/>
            <a:r>
              <a:rPr lang="zh-CN" altLang="en-US"/>
              <a:t>根据定义确定方程组右端各项</a:t>
            </a:r>
          </a:p>
          <a:p>
            <a:pPr lvl="1" eaLnBrk="1" hangingPunct="1"/>
            <a:r>
              <a:rPr lang="zh-CN" altLang="en-US"/>
              <a:t>求解方程组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也类似的，有病态问题，所以只能用于低阶的（一次多项式，线性问题）的求解</a:t>
            </a:r>
          </a:p>
        </p:txBody>
      </p:sp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41B0D4-4C9C-49A6-B552-C1778FC3A8A6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最小二乘线性拟合示例一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4196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第三行</a:t>
            </a:r>
            <a:r>
              <a:rPr lang="el-GR" altLang="zh-CN" b="1" i="1" dirty="0">
                <a:latin typeface="Times New Roman" pitchFamily="18" charset="0"/>
              </a:rPr>
              <a:t>ω</a:t>
            </a:r>
            <a:r>
              <a:rPr lang="en-US" altLang="zh-CN" b="1" i="1" baseline="-25000" dirty="0" err="1">
                <a:latin typeface="Times New Roman" pitchFamily="18" charset="0"/>
              </a:rPr>
              <a:t>i</a:t>
            </a:r>
            <a:r>
              <a:rPr lang="zh-CN" altLang="en-US" dirty="0">
                <a:latin typeface="宋体" pitchFamily="2" charset="-122"/>
              </a:rPr>
              <a:t>是点出现的频次</a:t>
            </a:r>
          </a:p>
          <a:p>
            <a:pPr eaLnBrk="1" hangingPunct="1"/>
            <a:r>
              <a:rPr lang="zh-CN" altLang="en-US" dirty="0">
                <a:latin typeface="宋体" pitchFamily="2" charset="-122"/>
              </a:rPr>
              <a:t>步骤：</a:t>
            </a: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确定拟合曲线的类型（线性）</a:t>
            </a: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确定法方程系数阵和常数项，解方程</a:t>
            </a:r>
          </a:p>
          <a:p>
            <a:pPr eaLnBrk="1" hangingPunct="1"/>
            <a:r>
              <a:rPr lang="en-US" altLang="zh-CN" dirty="0">
                <a:latin typeface="宋体" pitchFamily="2" charset="-122"/>
              </a:rPr>
              <a:t>example309</a:t>
            </a:r>
            <a:endParaRPr lang="el-GR" altLang="zh-CN" dirty="0">
              <a:latin typeface="宋体" pitchFamily="2" charset="-122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1754067"/>
            <a:ext cx="7696200" cy="195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0125D9-EB9D-4865-8CB7-88991E97AFEC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求解过程</a:t>
            </a:r>
          </a:p>
        </p:txBody>
      </p:sp>
      <p:pic>
        <p:nvPicPr>
          <p:cNvPr id="26627" name="Picture 4" descr="例7解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6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640629-0264-4F94-898A-4EFE121746F5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求解过程中要注意的问题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如何选择拟合曲线的形式</a:t>
            </a:r>
          </a:p>
          <a:p>
            <a:pPr lvl="1" eaLnBrk="1" hangingPunct="1"/>
            <a:r>
              <a:rPr lang="zh-CN" altLang="en-US"/>
              <a:t>线性最简单</a:t>
            </a:r>
          </a:p>
          <a:p>
            <a:pPr eaLnBrk="1" hangingPunct="1"/>
            <a:r>
              <a:rPr lang="zh-CN" altLang="en-US"/>
              <a:t>如何选择基函数</a:t>
            </a:r>
          </a:p>
          <a:p>
            <a:pPr lvl="1" eaLnBrk="1" hangingPunct="1"/>
            <a:r>
              <a:rPr lang="zh-CN" altLang="en-US"/>
              <a:t>如果是简单的（一次），可以选幂函数</a:t>
            </a:r>
          </a:p>
          <a:p>
            <a:pPr eaLnBrk="1" hangingPunct="1"/>
            <a:r>
              <a:rPr lang="zh-CN" altLang="en-US"/>
              <a:t>计算系数阵和常数项各个“内积”的时候注意引入的</a:t>
            </a:r>
            <a:r>
              <a:rPr lang="zh-CN" altLang="en-US">
                <a:solidFill>
                  <a:srgbClr val="660066"/>
                </a:solidFill>
              </a:rPr>
              <a:t>加权系数</a:t>
            </a:r>
          </a:p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有些形式可以</a:t>
            </a:r>
            <a:r>
              <a:rPr lang="zh-CN" altLang="en-US" b="1">
                <a:solidFill>
                  <a:srgbClr val="660066"/>
                </a:solidFill>
              </a:rPr>
              <a:t>转化</a:t>
            </a:r>
            <a:r>
              <a:rPr lang="zh-CN" altLang="en-US">
                <a:solidFill>
                  <a:srgbClr val="660066"/>
                </a:solidFill>
              </a:rPr>
              <a:t>为一次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9C0C2C-D485-4CDB-AFBB-3EC1521B3547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最小二乘线性拟合示例二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5720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不是线性问题，但是可以变成线性问题</a:t>
            </a:r>
          </a:p>
          <a:p>
            <a:pPr eaLnBrk="1" hangingPunct="1"/>
            <a:r>
              <a:rPr lang="en-US" altLang="zh-CN" dirty="0"/>
              <a:t>example310</a:t>
            </a:r>
            <a:endParaRPr lang="el-GR" altLang="zh-CN" dirty="0">
              <a:latin typeface="宋体" pitchFamily="2" charset="-122"/>
            </a:endParaRP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1756345"/>
            <a:ext cx="7391400" cy="353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124200" y="2514600"/>
            <a:ext cx="26670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DE0386-C368-46D7-8BBD-65C3BE92A222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10</a:t>
            </a:r>
            <a:r>
              <a:rPr lang="zh-CN" altLang="en-US" dirty="0"/>
              <a:t>求解过程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第一步得先看出模型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第二步采用变换，变为线性问题求解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求解步骤与例</a:t>
            </a:r>
            <a:r>
              <a:rPr lang="en-US" altLang="zh-CN"/>
              <a:t>7</a:t>
            </a:r>
            <a:r>
              <a:rPr lang="zh-CN" altLang="en-US"/>
              <a:t>类似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得到结果后反变换为原问题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55ABD39-E5D8-4F29-AEE2-D52328E80309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选幂函数为基函数的缺陷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还是类似最佳平方逼近</a:t>
            </a:r>
          </a:p>
          <a:p>
            <a:pPr lvl="1" eaLnBrk="1" hangingPunct="1"/>
            <a:r>
              <a:rPr lang="zh-CN" altLang="en-US"/>
              <a:t>麻烦</a:t>
            </a:r>
          </a:p>
          <a:p>
            <a:pPr lvl="1" eaLnBrk="1" hangingPunct="1"/>
            <a:r>
              <a:rPr lang="zh-CN" altLang="en-US"/>
              <a:t>病态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改善的方法也类似</a:t>
            </a:r>
          </a:p>
          <a:p>
            <a:pPr lvl="1" eaLnBrk="1" hangingPunct="1"/>
            <a:r>
              <a:rPr lang="zh-CN" altLang="en-US"/>
              <a:t>构造“正交”基</a:t>
            </a:r>
          </a:p>
          <a:p>
            <a:pPr lvl="1" eaLnBrk="1" hangingPunct="1"/>
            <a:r>
              <a:rPr lang="zh-CN" altLang="en-US"/>
              <a:t>目标是希望法方程的系数阵变为对角阵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21E136-2A73-4FFF-9F8F-FB0E50922DAF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关于权</a:t>
            </a:r>
            <a:r>
              <a:rPr lang="el-GR" altLang="zh-CN" b="1" i="1" dirty="0">
                <a:latin typeface="Times New Roman" pitchFamily="18" charset="0"/>
              </a:rPr>
              <a:t>ω</a:t>
            </a:r>
            <a:r>
              <a:rPr lang="en-US" altLang="zh-CN" b="1" i="1" baseline="-25000" dirty="0" err="1">
                <a:latin typeface="Times New Roman" pitchFamily="18" charset="0"/>
              </a:rPr>
              <a:t>i</a:t>
            </a:r>
            <a:r>
              <a:rPr lang="zh-CN" altLang="en-US" dirty="0"/>
              <a:t>和点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zh-CN" altLang="en-US"/>
              <a:t>的“正交”函数族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l-GR" altLang="zh-CN" sz="37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altLang="zh-CN" sz="3700" b="1" i="1" baseline="-25000" dirty="0">
                <a:latin typeface="Times New Roman" pitchFamily="18" charset="0"/>
                <a:cs typeface="Arial" charset="0"/>
              </a:rPr>
              <a:t>k</a:t>
            </a:r>
          </a:p>
        </p:txBody>
      </p:sp>
      <p:pic>
        <p:nvPicPr>
          <p:cNvPr id="31747" name="Picture 8" descr="正交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818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08E660-BACA-43DD-9142-D2C89411CACE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求最佳一致逼近示例一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2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求</a:t>
            </a:r>
            <a:r>
              <a:rPr lang="en-US" altLang="zh-CN" sz="2800" b="1" i="1" dirty="0">
                <a:latin typeface="Times New Roman" pitchFamily="18" charset="0"/>
              </a:rPr>
              <a:t>f(x)=e</a:t>
            </a:r>
            <a:r>
              <a:rPr lang="en-US" altLang="zh-CN" sz="2800" b="1" i="1" baseline="30000" dirty="0">
                <a:latin typeface="Times New Roman" pitchFamily="18" charset="0"/>
              </a:rPr>
              <a:t>-x</a:t>
            </a:r>
            <a:r>
              <a:rPr lang="zh-CN" altLang="en-US" sz="2800" dirty="0"/>
              <a:t>在</a:t>
            </a:r>
            <a:r>
              <a:rPr lang="en-US" altLang="zh-CN" sz="2800" dirty="0"/>
              <a:t>[0,1]</a:t>
            </a:r>
            <a:r>
              <a:rPr lang="zh-CN" altLang="en-US" sz="2800" dirty="0"/>
              <a:t>上的最佳一次逼近多项式</a:t>
            </a:r>
            <a:r>
              <a:rPr lang="zh-CN" altLang="en-US" sz="32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err="1"/>
              <a:t>unapp</a:t>
            </a:r>
            <a:endParaRPr lang="en-US" altLang="zh-CN" sz="3200" dirty="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438400"/>
          <a:ext cx="723900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7000" imgH="1752600" progId="Equation.3">
                  <p:embed/>
                </p:oleObj>
              </mc:Choice>
              <mc:Fallback>
                <p:oleObj name="公式" r:id="rId2" imgW="3937000" imgH="175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7239000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B02725-A120-49B7-BA26-3F8D7EA3FA3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00400"/>
            <a:ext cx="2667000" cy="1981200"/>
          </a:xfrm>
        </p:spPr>
        <p:txBody>
          <a:bodyPr/>
          <a:lstStyle/>
          <a:p>
            <a:pPr eaLnBrk="1" hangingPunct="1"/>
            <a:r>
              <a:rPr lang="zh-CN" altLang="en-US"/>
              <a:t>类似</a:t>
            </a:r>
          </a:p>
          <a:p>
            <a:pPr lvl="1" eaLnBrk="1" hangingPunct="1"/>
            <a:r>
              <a:rPr lang="zh-CN" altLang="en-US"/>
              <a:t>将幂函数序列（基函数）正交化</a:t>
            </a:r>
          </a:p>
        </p:txBody>
      </p:sp>
      <p:pic>
        <p:nvPicPr>
          <p:cNvPr id="32772" name="Picture 5" descr="正交基求法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38200"/>
            <a:ext cx="5562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93F1FD-83A4-4E5D-9B2D-37D399555E50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50825" y="260350"/>
            <a:ext cx="84978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500" b="1">
                <a:solidFill>
                  <a:schemeClr val="tx2"/>
                </a:solidFill>
                <a:latin typeface="Arial Black" pitchFamily="34" charset="0"/>
              </a:rPr>
              <a:t>	</a:t>
            </a:r>
            <a:r>
              <a:rPr lang="en-US" altLang="zh-CN" sz="25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sz="2500" b="1" i="1" baseline="-2500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sz="2500" b="1" i="1">
                <a:solidFill>
                  <a:schemeClr val="tx2"/>
                </a:solidFill>
                <a:latin typeface="Times New Roman" pitchFamily="18" charset="0"/>
              </a:rPr>
              <a:t>	0	0.5		1		1.5	      2</a:t>
            </a:r>
            <a:br>
              <a:rPr lang="en-US" altLang="zh-CN" sz="2500" b="1" i="1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zh-CN" sz="2500" b="1" i="1">
                <a:solidFill>
                  <a:schemeClr val="tx2"/>
                </a:solidFill>
                <a:latin typeface="Times New Roman" pitchFamily="18" charset="0"/>
              </a:rPr>
              <a:t>	y</a:t>
            </a:r>
            <a:r>
              <a:rPr lang="en-US" altLang="zh-CN" sz="2500" b="1" i="1" baseline="-2500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sz="2500" b="1" i="1">
                <a:solidFill>
                  <a:schemeClr val="tx2"/>
                </a:solidFill>
                <a:latin typeface="Times New Roman" pitchFamily="18" charset="0"/>
              </a:rPr>
              <a:t>	1	1.67		2.77		4.53	    7.54</a:t>
            </a:r>
            <a:br>
              <a:rPr lang="en-US" altLang="zh-CN" sz="2500" b="1">
                <a:solidFill>
                  <a:schemeClr val="tx2"/>
                </a:solidFill>
                <a:latin typeface="Arial Black" pitchFamily="34" charset="0"/>
              </a:rPr>
            </a:br>
            <a:r>
              <a:rPr lang="zh-CN" altLang="en-US" sz="2500" b="1">
                <a:solidFill>
                  <a:schemeClr val="tx2"/>
                </a:solidFill>
                <a:latin typeface="Arial Black" pitchFamily="34" charset="0"/>
              </a:rPr>
              <a:t>求如上一组数据的一次最小二乘拟合曲线．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6388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609600" y="18288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660066"/>
                </a:solidFill>
              </a:rPr>
              <a:t>线性拟合</a:t>
            </a:r>
          </a:p>
        </p:txBody>
      </p:sp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467E86-3465-4224-9BAF-9F8681A6A14E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696200" cy="685800"/>
          </a:xfrm>
        </p:spPr>
        <p:txBody>
          <a:bodyPr/>
          <a:lstStyle/>
          <a:p>
            <a:pPr eaLnBrk="1" hangingPunct="1"/>
            <a:r>
              <a:rPr lang="zh-CN" altLang="en-US" sz="3700"/>
              <a:t>用二次多项式拟合又如何呢？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8800"/>
            <a:ext cx="3733800" cy="1905000"/>
          </a:xfrm>
        </p:spPr>
        <p:txBody>
          <a:bodyPr/>
          <a:lstStyle/>
          <a:p>
            <a:pPr eaLnBrk="1" hangingPunct="1"/>
            <a:r>
              <a:rPr lang="zh-CN" altLang="en-US" sz="2300" b="1"/>
              <a:t>取正交多项式组如下：</a:t>
            </a:r>
            <a:r>
              <a:rPr lang="en-US" altLang="zh-CN" sz="2300" b="1"/>
              <a:t>(</a:t>
            </a:r>
            <a:r>
              <a:rPr lang="zh-CN" altLang="en-US" sz="2300" b="1"/>
              <a:t>权为</a:t>
            </a:r>
            <a:r>
              <a:rPr lang="en-US" altLang="zh-CN" sz="2300" b="1"/>
              <a:t>1)</a:t>
            </a:r>
          </a:p>
          <a:p>
            <a:pPr lvl="1" eaLnBrk="1" hangingPunct="1"/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(x)=1;</a:t>
            </a:r>
          </a:p>
          <a:p>
            <a:pPr lvl="1" eaLnBrk="1" hangingPunct="1"/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(x)=x-</a:t>
            </a:r>
            <a:r>
              <a:rPr lang="el-GR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;</a:t>
            </a:r>
          </a:p>
          <a:p>
            <a:pPr lvl="1" eaLnBrk="1" hangingPunct="1"/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(x)=(x-</a:t>
            </a:r>
            <a:r>
              <a:rPr lang="el-GR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)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(x)-</a:t>
            </a:r>
            <a:r>
              <a:rPr lang="el-GR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0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i="1">
                <a:latin typeface="Times New Roman" pitchFamily="18" charset="0"/>
                <a:sym typeface="Symbol" pitchFamily="18" charset="2"/>
              </a:rPr>
              <a:t>(x).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762125"/>
            <a:ext cx="3490913" cy="2200275"/>
          </a:xfrm>
          <a:noFill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219200" y="4038600"/>
            <a:ext cx="6350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)=5; (x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)=5;  </a:t>
            </a:r>
            <a:r>
              <a:rPr lang="el-GR" altLang="zh-CN" sz="2400" b="1" i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b="1" i="1" baseline="-2500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=5/5=1;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)=(x-1, x-1)=5/2=2.5;</a:t>
            </a:r>
          </a:p>
          <a:p>
            <a:pPr eaLnBrk="1" hangingPunct="1"/>
            <a:r>
              <a:rPr lang="el-GR" altLang="zh-CN" sz="2400" b="1" i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2400" b="1" i="1" baseline="-2500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= 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)/(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)=2.5/5=0.5;</a:t>
            </a:r>
          </a:p>
          <a:p>
            <a:pPr eaLnBrk="1" hangingPunct="1"/>
            <a:r>
              <a:rPr lang="el-GR" altLang="zh-CN" sz="2400" b="1" i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b="1" i="1" baseline="-2500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=(x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)/(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)=(x(x-1), x-1)/2.5=2.5/2.5=1;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(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)=((x-1)</a:t>
            </a:r>
            <a:r>
              <a:rPr lang="en-US" altLang="zh-CN" sz="2400" b="1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-0.5, (x-1)</a:t>
            </a:r>
            <a:r>
              <a:rPr lang="en-US" altLang="zh-CN" sz="2400" b="1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-0.5)=7/8=0.875.</a:t>
            </a:r>
          </a:p>
        </p:txBody>
      </p:sp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70A447-37EE-44BC-8D36-F9F4CA46C255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700">
                <a:sym typeface="Symbol" pitchFamily="18" charset="2"/>
              </a:rPr>
              <a:t>二次多项式最小二乘拟合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=1; 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=x-1;</a:t>
            </a:r>
            <a:br>
              <a:rPr lang="en-US" altLang="zh-CN" sz="2400" b="1" i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(x)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=(x-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(x)-1/2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(x)=(x-1)</a:t>
            </a:r>
            <a:r>
              <a:rPr lang="en-US" altLang="zh-CN" sz="2400" b="1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-0.5. 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得</a:t>
            </a:r>
            <a:br>
              <a:rPr lang="zh-CN" altLang="en-US" sz="2400" b="1" i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17.51; 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7.97; 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1.335. </a:t>
            </a: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得 </a:t>
            </a:r>
            <a:br>
              <a:rPr lang="zh-CN" altLang="en-US" sz="2400" b="1" i="1" dirty="0">
                <a:latin typeface="Times New Roman" pitchFamily="18" charset="0"/>
                <a:sym typeface="Symbol" pitchFamily="18" charset="2"/>
              </a:rPr>
            </a:br>
            <a:r>
              <a:rPr lang="zh-CN" altLang="en-US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= 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/ (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17.51/5  = 3.502.</a:t>
            </a:r>
            <a:br>
              <a:rPr lang="en-US" altLang="zh-CN" sz="2400" b="1" i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= 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/ (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7.97/2.5  = 3.188</a:t>
            </a:r>
            <a:br>
              <a:rPr lang="en-US" altLang="zh-CN" sz="2400" b="1" i="1" dirty="0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i="1" baseline="-25000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 = (f,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/ (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, 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) = 1.335/0.875  = 1.5257</a:t>
            </a:r>
            <a:br>
              <a:rPr lang="en-US" altLang="zh-CN" sz="2400" b="1" i="1" dirty="0">
                <a:latin typeface="Times New Roman" pitchFamily="18" charset="0"/>
                <a:sym typeface="Symbol" pitchFamily="18" charset="2"/>
              </a:rPr>
            </a:b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得</a:t>
            </a:r>
            <a:r>
              <a:rPr lang="zh-CN" altLang="en-US" sz="2400" b="1" dirty="0">
                <a:latin typeface="宋体" pitchFamily="2" charset="-122"/>
              </a:rPr>
              <a:t>二次最小二乘拟合曲线</a:t>
            </a:r>
            <a:r>
              <a:rPr lang="en-US" altLang="zh-CN" sz="2400" b="1" dirty="0">
                <a:latin typeface="宋体" pitchFamily="2" charset="-122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br>
              <a:rPr lang="en-US" altLang="zh-CN" sz="2400" b="1" i="1" dirty="0">
                <a:latin typeface="Times New Roman" pitchFamily="18" charset="0"/>
              </a:rPr>
            </a:br>
            <a:r>
              <a:rPr lang="en-US" altLang="zh-CN" sz="2400" b="1" i="1" dirty="0">
                <a:latin typeface="Times New Roman" pitchFamily="18" charset="0"/>
              </a:rPr>
              <a:t>3.502*(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(x-1)</a:t>
            </a:r>
            <a:r>
              <a:rPr lang="en-US" altLang="zh-CN" sz="2400" b="1" i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-0.5)+3.188*(x-1)+1.5257.</a:t>
            </a:r>
            <a:br>
              <a:rPr lang="en-US" altLang="zh-CN" sz="2400" b="1" i="1" dirty="0">
                <a:latin typeface="Times New Roman" pitchFamily="18" charset="0"/>
                <a:sym typeface="Symbol" pitchFamily="18" charset="2"/>
              </a:rPr>
            </a:br>
            <a:endParaRPr lang="en-US" altLang="zh-CN" sz="2400" b="1" i="1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dirty="0" err="1">
                <a:sym typeface="Symbol" pitchFamily="18" charset="2"/>
              </a:rPr>
              <a:t>lsm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67E30F-F1D1-4024-A87D-4F4C8B1C4900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700" b="1"/>
              <a:t>注</a:t>
            </a:r>
            <a:r>
              <a:rPr lang="en-US" altLang="zh-CN" sz="2700" b="1"/>
              <a:t>:</a:t>
            </a:r>
            <a:r>
              <a:rPr lang="zh-CN" altLang="en-US" sz="2700" b="1"/>
              <a:t>在最小二乘逼近中</a:t>
            </a:r>
            <a:r>
              <a:rPr lang="en-US" altLang="zh-CN" sz="2700" b="1"/>
              <a:t>,</a:t>
            </a:r>
            <a:r>
              <a:rPr lang="zh-CN" altLang="en-US" sz="2700" b="1">
                <a:solidFill>
                  <a:srgbClr val="FF0000"/>
                </a:solidFill>
              </a:rPr>
              <a:t>选取逼近函数类至关重要</a:t>
            </a:r>
            <a:r>
              <a:rPr lang="en-US" altLang="zh-CN" sz="2700" b="1"/>
              <a:t>!</a:t>
            </a:r>
            <a:r>
              <a:rPr lang="zh-CN" altLang="en-US" sz="2700" b="1"/>
              <a:t>在可能的情况下</a:t>
            </a:r>
            <a:r>
              <a:rPr lang="en-US" altLang="zh-CN" sz="2700" b="1"/>
              <a:t>,</a:t>
            </a:r>
            <a:r>
              <a:rPr lang="zh-CN" altLang="en-US" sz="2700" b="1"/>
              <a:t>可凭对具体问题的实际经验</a:t>
            </a:r>
            <a:r>
              <a:rPr lang="en-US" altLang="zh-CN" sz="2700" b="1"/>
              <a:t>,</a:t>
            </a:r>
            <a:r>
              <a:rPr lang="zh-CN" altLang="en-US" sz="2700" b="1"/>
              <a:t>或根据在坐标纸上标出的数据的分布状况来选取逼近函数类</a:t>
            </a:r>
            <a:r>
              <a:rPr lang="en-US" altLang="zh-CN" sz="2700" b="1"/>
              <a:t>.</a:t>
            </a:r>
            <a:r>
              <a:rPr lang="zh-CN" altLang="en-US" sz="2700" b="1"/>
              <a:t>但在大多数情况下</a:t>
            </a:r>
            <a:r>
              <a:rPr lang="en-US" altLang="zh-CN" sz="2700" b="1"/>
              <a:t>,</a:t>
            </a:r>
            <a:r>
              <a:rPr lang="zh-CN" altLang="en-US" sz="2700" b="1"/>
              <a:t>如何选取逼近函数类是一个既重要又极其困难的问题</a:t>
            </a:r>
            <a:r>
              <a:rPr lang="en-US" altLang="zh-CN" sz="2700" b="1"/>
              <a:t>.</a:t>
            </a:r>
            <a:r>
              <a:rPr lang="zh-CN" altLang="en-US" sz="2700" b="1"/>
              <a:t>正交筛选法是在多项式中选取逼近函数类的较为有效的方法</a:t>
            </a:r>
            <a:r>
              <a:rPr lang="en-US" altLang="zh-CN" sz="2700" b="1"/>
              <a:t>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最小二乘曲线拟合心得</a:t>
            </a:r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B4FC2A-D45C-4771-BB25-DCF276CC5DEC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96200" cy="3962400"/>
          </a:xfrm>
        </p:spPr>
        <p:txBody>
          <a:bodyPr/>
          <a:lstStyle/>
          <a:p>
            <a:pPr eaLnBrk="1" hangingPunct="1"/>
            <a:r>
              <a:rPr lang="en-US" altLang="zh-CN" dirty="0"/>
              <a:t>P95</a:t>
            </a:r>
          </a:p>
          <a:p>
            <a:pPr lvl="1" eaLnBrk="1" hangingPunct="1"/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15AE54-C80A-49FB-9EBA-FA6EC0ACB470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7CFB84-213D-4DA7-8C29-003679726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6797946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4949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求</a:t>
            </a:r>
            <a:r>
              <a:rPr lang="en-US" altLang="zh-CN" sz="2800" b="1" i="1" dirty="0">
                <a:latin typeface="Times New Roman" pitchFamily="18" charset="0"/>
              </a:rPr>
              <a:t>f(x)=x</a:t>
            </a:r>
            <a:r>
              <a:rPr lang="en-US" altLang="zh-CN" sz="2800" b="1" i="1" baseline="30000" dirty="0">
                <a:latin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</a:rPr>
              <a:t>+2x+1</a:t>
            </a:r>
            <a:r>
              <a:rPr lang="zh-CN" altLang="en-US" sz="2800" dirty="0"/>
              <a:t>在</a:t>
            </a:r>
            <a:r>
              <a:rPr lang="en-US" altLang="zh-CN" sz="2800" dirty="0"/>
              <a:t>[0,1]</a:t>
            </a:r>
            <a:r>
              <a:rPr lang="zh-CN" altLang="en-US" sz="2800" dirty="0"/>
              <a:t>上的最佳一次逼近多项式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/>
              <a:t>app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DF17E1-100B-40E5-B552-4B0720DA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62200"/>
            <a:ext cx="8077200" cy="327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kern="0" dirty="0"/>
              <a:t>目标是找到一个一次多项式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i="1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b="1" kern="0" dirty="0">
                <a:solidFill>
                  <a:srgbClr val="7030A0"/>
                </a:solidFill>
              </a:rPr>
              <a:t>方法</a:t>
            </a:r>
            <a:r>
              <a:rPr lang="zh-CN" altLang="en-US" sz="2700" kern="0" dirty="0"/>
              <a:t>：余项是</a:t>
            </a:r>
            <a:r>
              <a:rPr lang="en-US" altLang="zh-CN" sz="2700" kern="0" dirty="0"/>
              <a:t>2</a:t>
            </a:r>
            <a:r>
              <a:rPr lang="zh-CN" altLang="en-US" sz="2700" kern="0" dirty="0"/>
              <a:t>次切比雪夫多项式的适当放缩</a:t>
            </a:r>
            <a:endParaRPr lang="en-US" altLang="zh-CN" sz="2700" kern="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kern="0" dirty="0"/>
              <a:t>坐标变换：</a:t>
            </a:r>
            <a:r>
              <a:rPr lang="en-US" altLang="zh-CN" sz="2800" b="1" i="1" kern="0" dirty="0">
                <a:latin typeface="Times New Roman" pitchFamily="18" charset="0"/>
                <a:cs typeface="+mn-cs"/>
              </a:rPr>
              <a:t>t = 2x-1</a:t>
            </a:r>
            <a:r>
              <a:rPr lang="zh-CN" altLang="en-US" sz="2800" b="1" i="1" kern="0" dirty="0">
                <a:latin typeface="Times New Roman" pitchFamily="18" charset="0"/>
                <a:cs typeface="+mn-cs"/>
              </a:rPr>
              <a:t>，</a:t>
            </a:r>
            <a:r>
              <a:rPr lang="zh-CN" altLang="en-US" sz="2700" kern="0" dirty="0"/>
              <a:t>有</a:t>
            </a:r>
            <a:r>
              <a:rPr lang="en-US" altLang="zh-CN" sz="2800" b="1" i="1" kern="0" dirty="0">
                <a:latin typeface="Times New Roman" pitchFamily="18" charset="0"/>
              </a:rPr>
              <a:t>f(t)=0.25t</a:t>
            </a:r>
            <a:r>
              <a:rPr lang="en-US" altLang="zh-CN" sz="2800" b="1" i="1" kern="0" baseline="30000" dirty="0">
                <a:latin typeface="Times New Roman" pitchFamily="18" charset="0"/>
              </a:rPr>
              <a:t>2</a:t>
            </a:r>
            <a:r>
              <a:rPr lang="en-US" altLang="zh-CN" sz="2800" b="1" i="1" kern="0" dirty="0">
                <a:latin typeface="Times New Roman" pitchFamily="18" charset="0"/>
              </a:rPr>
              <a:t>+1.5t+2.25</a:t>
            </a:r>
            <a:endParaRPr lang="en-US" altLang="zh-CN" sz="2800" b="1" i="1" kern="0" dirty="0">
              <a:latin typeface="Times New Roman" pitchFamily="18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kern="0" dirty="0"/>
              <a:t>选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b="1" i="1" kern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(t)=2t</a:t>
            </a:r>
            <a:r>
              <a:rPr lang="en-US" altLang="zh-CN" sz="2200" b="1" i="1" kern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700" kern="0" dirty="0"/>
              <a:t>或者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b="1" i="1" kern="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(x)=t</a:t>
            </a:r>
            <a:r>
              <a:rPr lang="en-US" altLang="zh-CN" sz="2200" b="1" i="1" kern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b="1" i="1" kern="0" dirty="0">
                <a:latin typeface="Times New Roman" pitchFamily="18" charset="0"/>
                <a:cs typeface="Times New Roman" pitchFamily="18" charset="0"/>
              </a:rPr>
              <a:t>-0.5</a:t>
            </a:r>
            <a:r>
              <a:rPr lang="zh-CN" altLang="en-US" sz="2700" kern="0" dirty="0"/>
              <a:t>都可以</a:t>
            </a:r>
            <a:endParaRPr lang="en-US" altLang="zh-CN" sz="2700" kern="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kern="0" dirty="0"/>
              <a:t>总之余项需为</a:t>
            </a:r>
            <a:r>
              <a:rPr lang="en-US" altLang="zh-CN" sz="2800" b="1" i="1" kern="0" dirty="0">
                <a:latin typeface="Times New Roman" pitchFamily="18" charset="0"/>
                <a:cs typeface="Times New Roman" pitchFamily="18" charset="0"/>
              </a:rPr>
              <a:t>0.25t</a:t>
            </a:r>
            <a:r>
              <a:rPr lang="en-US" altLang="zh-CN" sz="2800" b="1" i="1" kern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kern="0" dirty="0">
                <a:latin typeface="Times New Roman" pitchFamily="18" charset="0"/>
                <a:cs typeface="Times New Roman" pitchFamily="18" charset="0"/>
              </a:rPr>
              <a:t>-0.125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700" kern="0" dirty="0"/>
              <a:t>所以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b="1" i="1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(t) </a:t>
            </a:r>
            <a:r>
              <a:rPr lang="en-US" altLang="zh-CN" sz="2700" kern="0" dirty="0"/>
              <a:t>=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 f(t)</a:t>
            </a:r>
            <a:r>
              <a:rPr lang="en-US" altLang="zh-CN" sz="2400" b="1" i="1" kern="0" dirty="0">
                <a:latin typeface="Times New Roman" pitchFamily="18" charset="0"/>
              </a:rPr>
              <a:t>-</a:t>
            </a:r>
            <a:r>
              <a:rPr lang="en-US" altLang="zh-CN" sz="2700" b="1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kern="0" dirty="0">
                <a:latin typeface="Times New Roman" pitchFamily="18" charset="0"/>
                <a:cs typeface="Times New Roman" pitchFamily="18" charset="0"/>
              </a:rPr>
              <a:t>0.25t</a:t>
            </a:r>
            <a:r>
              <a:rPr lang="en-US" altLang="zh-CN" sz="2400" b="1" i="1" kern="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kern="0" dirty="0">
                <a:latin typeface="Times New Roman" pitchFamily="18" charset="0"/>
                <a:cs typeface="Times New Roman" pitchFamily="18" charset="0"/>
              </a:rPr>
              <a:t>-0.125=1.5</a:t>
            </a:r>
            <a:r>
              <a:rPr lang="en-US" altLang="zh-CN" sz="2400" b="1" i="1" kern="0" dirty="0">
                <a:latin typeface="Times New Roman" pitchFamily="18" charset="0"/>
              </a:rPr>
              <a:t>t+2.375 </a:t>
            </a:r>
            <a:r>
              <a:rPr lang="en-US" altLang="zh-CN" sz="2400" b="1" i="1" kern="0" dirty="0">
                <a:solidFill>
                  <a:srgbClr val="FF0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求最佳一致逼近示例二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3687618" y="3580600"/>
            <a:ext cx="2438400" cy="76200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爆炸形 1 7"/>
          <p:cNvSpPr/>
          <p:nvPr/>
        </p:nvSpPr>
        <p:spPr>
          <a:xfrm>
            <a:off x="1371600" y="3099955"/>
            <a:ext cx="1600200" cy="9144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Picture 8" descr="C:\Documents and Settings\fifo\Local Settings\Temporary Internet Files\Content.IE5\I6B9CRAI\MMj0288869000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1816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B4454D-459C-4A64-92B8-24DD092F6366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求最佳平方逼近示例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20000" cy="4038600"/>
          </a:xfrm>
        </p:spPr>
        <p:txBody>
          <a:bodyPr/>
          <a:lstStyle/>
          <a:p>
            <a:pPr eaLnBrk="1" hangingPunct="1"/>
            <a:r>
              <a:rPr lang="zh-CN" altLang="en-US" sz="2700" dirty="0"/>
              <a:t>试</a:t>
            </a:r>
          </a:p>
          <a:p>
            <a:pPr eaLnBrk="1" hangingPunct="1"/>
            <a:endParaRPr lang="zh-CN" altLang="en-US" sz="2700" dirty="0"/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1684338"/>
          <a:ext cx="62484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70200" imgH="381000" progId="Equation.3">
                  <p:embed/>
                </p:oleObj>
              </mc:Choice>
              <mc:Fallback>
                <p:oleObj name="公式" r:id="rId2" imgW="28702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84338"/>
                        <a:ext cx="62484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3718A5-4D3B-4C58-AA7A-79C76DC7E48E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457200" y="5257800"/>
                <a:ext cx="8077200" cy="160020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l"/>
                  <a:defRPr sz="3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kern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kern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kern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257800"/>
                <a:ext cx="8077200" cy="160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D0B1D4F-9F29-488C-970B-111C8A7C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91488"/>
            <a:ext cx="7620000" cy="380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zh-CN" altLang="en-US" sz="2700" kern="0" dirty="0"/>
          </a:p>
          <a:p>
            <a:pPr eaLnBrk="1" hangingPunct="1"/>
            <a:endParaRPr lang="zh-CN" altLang="en-US" sz="2700" kern="0" dirty="0"/>
          </a:p>
          <a:p>
            <a:pPr eaLnBrk="1" hangingPunct="1"/>
            <a:r>
              <a:rPr lang="zh-CN" altLang="en-US" sz="2700" kern="0" dirty="0"/>
              <a:t>首先要</a:t>
            </a:r>
            <a:r>
              <a:rPr lang="zh-CN" altLang="en-US" sz="2700" b="1" kern="0" dirty="0">
                <a:solidFill>
                  <a:srgbClr val="660066"/>
                </a:solidFill>
              </a:rPr>
              <a:t>看懂题，注意区间不是标准的！！！</a:t>
            </a:r>
          </a:p>
          <a:p>
            <a:pPr eaLnBrk="1" hangingPunct="1"/>
            <a:r>
              <a:rPr lang="zh-CN" altLang="en-US" sz="2700" kern="0" dirty="0"/>
              <a:t>希望</a:t>
            </a:r>
            <a:r>
              <a:rPr lang="en-US" altLang="zh-CN" sz="2700" b="1" i="1" kern="0" dirty="0" err="1">
                <a:latin typeface="Times New Roman" pitchFamily="18" charset="0"/>
              </a:rPr>
              <a:t>sinx</a:t>
            </a:r>
            <a:r>
              <a:rPr lang="zh-CN" altLang="en-US" sz="2700" kern="0" dirty="0"/>
              <a:t>和</a:t>
            </a:r>
            <a:r>
              <a:rPr lang="en-US" altLang="zh-CN" sz="2700" b="1" i="1" kern="0" dirty="0" err="1">
                <a:latin typeface="Times New Roman" pitchFamily="18" charset="0"/>
              </a:rPr>
              <a:t>ax+b</a:t>
            </a:r>
            <a:r>
              <a:rPr lang="zh-CN" altLang="en-US" sz="2700" kern="0" dirty="0"/>
              <a:t>的偏差平方在</a:t>
            </a:r>
            <a:r>
              <a:rPr lang="en-US" altLang="zh-CN" sz="2700" kern="0" dirty="0"/>
              <a:t>[</a:t>
            </a:r>
            <a:r>
              <a:rPr lang="en-US" altLang="zh-CN" sz="2700" b="1" i="1" kern="0" dirty="0">
                <a:latin typeface="Times New Roman" pitchFamily="18" charset="0"/>
              </a:rPr>
              <a:t>0,</a:t>
            </a:r>
            <a:r>
              <a:rPr lang="el-GR" altLang="zh-CN" sz="2700" b="1" i="1" kern="0" dirty="0">
                <a:latin typeface="Times New Roman" pitchFamily="18" charset="0"/>
                <a:cs typeface="Arial" charset="0"/>
              </a:rPr>
              <a:t>π</a:t>
            </a:r>
            <a:r>
              <a:rPr lang="en-US" altLang="zh-CN" sz="2700" b="1" i="1" kern="0" dirty="0">
                <a:latin typeface="Times New Roman" pitchFamily="18" charset="0"/>
                <a:cs typeface="Arial" charset="0"/>
              </a:rPr>
              <a:t>/2</a:t>
            </a:r>
            <a:r>
              <a:rPr lang="en-US" altLang="zh-CN" sz="2700" kern="0" dirty="0"/>
              <a:t>]</a:t>
            </a:r>
            <a:r>
              <a:rPr lang="zh-CN" altLang="en-US" sz="2700" kern="0" dirty="0"/>
              <a:t>区间的积分最小</a:t>
            </a:r>
          </a:p>
          <a:p>
            <a:pPr eaLnBrk="1" hangingPunct="1"/>
            <a:r>
              <a:rPr lang="zh-CN" altLang="en-US" sz="2700" kern="0" dirty="0"/>
              <a:t>其本质是求</a:t>
            </a:r>
            <a:r>
              <a:rPr lang="en-US" altLang="zh-CN" sz="2700" b="1" i="1" kern="0" dirty="0" err="1">
                <a:latin typeface="Times New Roman" pitchFamily="18" charset="0"/>
              </a:rPr>
              <a:t>sinx</a:t>
            </a:r>
            <a:r>
              <a:rPr lang="zh-CN" altLang="en-US" sz="2700" kern="0" dirty="0"/>
              <a:t>函数在</a:t>
            </a:r>
            <a:r>
              <a:rPr lang="en-US" altLang="zh-CN" sz="2700" kern="0" dirty="0"/>
              <a:t>[</a:t>
            </a:r>
            <a:r>
              <a:rPr lang="en-US" altLang="zh-CN" sz="2700" b="1" i="1" kern="0" dirty="0">
                <a:latin typeface="Times New Roman" pitchFamily="18" charset="0"/>
              </a:rPr>
              <a:t>0,</a:t>
            </a:r>
            <a:r>
              <a:rPr lang="el-GR" altLang="zh-CN" sz="2700" b="1" i="1" kern="0" dirty="0">
                <a:latin typeface="Times New Roman" pitchFamily="18" charset="0"/>
                <a:cs typeface="Arial" charset="0"/>
              </a:rPr>
              <a:t>π</a:t>
            </a:r>
            <a:r>
              <a:rPr lang="en-US" altLang="zh-CN" sz="2700" b="1" i="1" kern="0" dirty="0">
                <a:latin typeface="Times New Roman" pitchFamily="18" charset="0"/>
                <a:cs typeface="Arial" charset="0"/>
              </a:rPr>
              <a:t>/2</a:t>
            </a:r>
            <a:r>
              <a:rPr lang="en-US" altLang="zh-CN" sz="2700" kern="0" dirty="0"/>
              <a:t>]</a:t>
            </a:r>
            <a:r>
              <a:rPr lang="zh-CN" altLang="en-US" sz="2700" kern="0" dirty="0"/>
              <a:t>区间上的最佳平方一次逼近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解法一：选幂函数做基</a:t>
            </a:r>
          </a:p>
        </p:txBody>
      </p:sp>
      <p:graphicFrame>
        <p:nvGraphicFramePr>
          <p:cNvPr id="1126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244600" y="2136775"/>
          <a:ext cx="6807200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651500" imgH="3175000" progId="Equation.3">
                  <p:embed/>
                </p:oleObj>
              </mc:Choice>
              <mc:Fallback>
                <p:oleObj name="公式" r:id="rId2" imgW="5651500" imgH="317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136775"/>
                        <a:ext cx="6807200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495800" y="4038600"/>
            <a:ext cx="219075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6019800" y="56388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>
                <a:solidFill>
                  <a:srgbClr val="660066"/>
                </a:solidFill>
              </a:rPr>
              <a:t>sqapp1</a:t>
            </a:r>
          </a:p>
        </p:txBody>
      </p:sp>
      <p:pic>
        <p:nvPicPr>
          <p:cNvPr id="11270" name="Picture 8" descr="C:\Documents and Settings\fifo\Local Settings\Temporary Internet Files\Content.IE5\I6B9CRAI\MMj0288869000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1054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F6A4A-7B65-4EE1-8802-1F3578DC2DB8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解法一</a:t>
            </a:r>
            <a:r>
              <a:rPr lang="en-US" altLang="zh-CN" dirty="0"/>
              <a:t>-1</a:t>
            </a:r>
            <a:r>
              <a:rPr lang="zh-CN" altLang="en-US" dirty="0"/>
              <a:t>：选幂函数做基（不变换）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05000"/>
                <a:ext cx="8077200" cy="4038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𝑠𝑖𝑛𝑥𝑑𝑥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b="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𝑥𝑠𝑖𝑛𝑥𝑑𝑥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=0.1148,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=0.6644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=0.6644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+0.1148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05000"/>
                <a:ext cx="8077200" cy="4038600"/>
              </a:xfrm>
              <a:blipFill rotWithShape="0">
                <a:blip r:embed="rId2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43BA-A235-4E4B-8603-C7410333086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3276600" y="48006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812676"/>
              </p:ext>
            </p:extLst>
          </p:nvPr>
        </p:nvGraphicFramePr>
        <p:xfrm>
          <a:off x="1066800" y="1752600"/>
          <a:ext cx="6858000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98900" imgH="2540000" progId="Equation.3">
                  <p:embed/>
                </p:oleObj>
              </mc:Choice>
              <mc:Fallback>
                <p:oleObj name="公式" r:id="rId2" imgW="3898900" imgH="254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858000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解法二：选勒让德多项式做基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781800" y="5105400"/>
            <a:ext cx="1905000" cy="533400"/>
          </a:xfrm>
        </p:spPr>
        <p:txBody>
          <a:bodyPr/>
          <a:lstStyle/>
          <a:p>
            <a:pPr eaLnBrk="1" hangingPunct="1"/>
            <a:r>
              <a:rPr lang="en-US" altLang="zh-CN" sz="2700">
                <a:solidFill>
                  <a:srgbClr val="660066"/>
                </a:solidFill>
              </a:rPr>
              <a:t>sqapp2</a:t>
            </a:r>
          </a:p>
        </p:txBody>
      </p:sp>
      <p:pic>
        <p:nvPicPr>
          <p:cNvPr id="12293" name="Picture 8" descr="C:\Documents and Settings\fifo\Local Settings\Temporary Internet Files\Content.IE5\I6B9CRAI\MMj0288869000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194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04A98B-5260-4936-9795-23D180F23941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7" name="爆炸形 1 7">
            <a:extLst>
              <a:ext uri="{FF2B5EF4-FFF2-40B4-BE49-F238E27FC236}">
                <a16:creationId xmlns:a16="http://schemas.microsoft.com/office/drawing/2014/main" id="{FF6547CD-4F0F-48B9-8F28-7A6FCCB488B9}"/>
              </a:ext>
            </a:extLst>
          </p:cNvPr>
          <p:cNvSpPr/>
          <p:nvPr/>
        </p:nvSpPr>
        <p:spPr>
          <a:xfrm>
            <a:off x="914400" y="1676400"/>
            <a:ext cx="1600200" cy="9144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解法三：</a:t>
            </a:r>
            <a:r>
              <a:rPr lang="zh-CN" altLang="en-US" b="1" dirty="0">
                <a:solidFill>
                  <a:srgbClr val="7030A0"/>
                </a:solidFill>
              </a:rPr>
              <a:t>自己构造</a:t>
            </a:r>
            <a:r>
              <a:rPr lang="zh-CN" altLang="en-US" dirty="0"/>
              <a:t>正交多项式基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905000"/>
                <a:ext cx="7696200" cy="4038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den>
                    </m:f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𝑠𝑖𝑛𝑥𝑑𝑥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𝑥𝑠𝑖𝑛𝑥𝑑𝑥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𝑠𝑖𝑛𝑥𝑑𝑥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96−24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96−24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0.6644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+0.1148</m:t>
                    </m:r>
                  </m:oMath>
                </a14:m>
                <a:endParaRPr lang="en-US" altLang="zh-CN" sz="2000" dirty="0"/>
              </a:p>
              <a:p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905000"/>
                <a:ext cx="7696200" cy="4038600"/>
              </a:xfrm>
              <a:blipFill rotWithShape="0">
                <a:blip r:embed="rId2"/>
                <a:stretch>
                  <a:fillRect l="-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43BA-A235-4E4B-8603-C7410333086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8" descr="C:\Documents and Settings\fifo\Local Settings\Temporary Internet Files\Content.IE5\I6B9CRAI\MMj02888690000[1].gif">
            <a:extLst>
              <a:ext uri="{FF2B5EF4-FFF2-40B4-BE49-F238E27FC236}">
                <a16:creationId xmlns:a16="http://schemas.microsoft.com/office/drawing/2014/main" id="{CCD87BF3-A4F0-47C2-B6E0-914DDCFAD8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0005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657C27-4BAA-3D21-1B86-72295F0339A1}"/>
                  </a:ext>
                </a:extLst>
              </p:cNvPr>
              <p:cNvSpPr txBox="1"/>
              <p:nvPr/>
            </p:nvSpPr>
            <p:spPr>
              <a:xfrm>
                <a:off x="5562600" y="1989950"/>
                <a:ext cx="3045577" cy="71468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也可以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假设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然后用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657C27-4BAA-3D21-1B86-72295F03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989950"/>
                <a:ext cx="3045577" cy="714683"/>
              </a:xfrm>
              <a:prstGeom prst="rect">
                <a:avLst/>
              </a:prstGeom>
              <a:blipFill>
                <a:blip r:embed="rId4"/>
                <a:stretch>
                  <a:fillRect l="-4158" t="-9677" b="-7258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2417</TotalTime>
  <Words>1402</Words>
  <Application>Microsoft Office PowerPoint</Application>
  <PresentationFormat>全屏显示(4:3)</PresentationFormat>
  <Paragraphs>238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宋体</vt:lpstr>
      <vt:lpstr>Arial</vt:lpstr>
      <vt:lpstr>Arial Black</vt:lpstr>
      <vt:lpstr>Calibri</vt:lpstr>
      <vt:lpstr>Cambria Math</vt:lpstr>
      <vt:lpstr>Symbol</vt:lpstr>
      <vt:lpstr>Times New Roman</vt:lpstr>
      <vt:lpstr>Wingdings</vt:lpstr>
      <vt:lpstr>Studio</vt:lpstr>
      <vt:lpstr>公式</vt:lpstr>
      <vt:lpstr>计算方法</vt:lpstr>
      <vt:lpstr>复习</vt:lpstr>
      <vt:lpstr>求最佳一致逼近示例一</vt:lpstr>
      <vt:lpstr>求最佳一致逼近示例二</vt:lpstr>
      <vt:lpstr>求最佳平方逼近示例</vt:lpstr>
      <vt:lpstr>解法一：选幂函数做基</vt:lpstr>
      <vt:lpstr>解法一-1：选幂函数做基（不变换）</vt:lpstr>
      <vt:lpstr>解法二：选勒让德多项式做基</vt:lpstr>
      <vt:lpstr>解法三：自己构造正交多项式基</vt:lpstr>
      <vt:lpstr>第3章 函数逼近与快速傅里叶变换</vt:lpstr>
      <vt:lpstr>如果要逼近的是离散点如何？</vt:lpstr>
      <vt:lpstr>曲线拟合的误差选择</vt:lpstr>
      <vt:lpstr>曲线拟合的最小二乘法</vt:lpstr>
      <vt:lpstr>推广</vt:lpstr>
      <vt:lpstr>曲线拟合问题的本质</vt:lpstr>
      <vt:lpstr>复习：最佳平方逼近问题求解思路</vt:lpstr>
      <vt:lpstr>复习：最佳平方逼近问题求解方法</vt:lpstr>
      <vt:lpstr>类似的</vt:lpstr>
      <vt:lpstr>类似的</vt:lpstr>
      <vt:lpstr>不类似的部分</vt:lpstr>
      <vt:lpstr>哈尔（Haar）条件</vt:lpstr>
      <vt:lpstr>选择幂函数为基的解法</vt:lpstr>
      <vt:lpstr>最小二乘线性拟合示例一</vt:lpstr>
      <vt:lpstr>例9求解过程</vt:lpstr>
      <vt:lpstr>求解过程中要注意的问题</vt:lpstr>
      <vt:lpstr>最小二乘线性拟合示例二</vt:lpstr>
      <vt:lpstr>例10求解过程</vt:lpstr>
      <vt:lpstr>选幂函数为基函数的缺陷</vt:lpstr>
      <vt:lpstr>关于权ωi和点xi的“正交”函数族 k</vt:lpstr>
      <vt:lpstr>求法</vt:lpstr>
      <vt:lpstr>PowerPoint 演示文稿</vt:lpstr>
      <vt:lpstr>用二次多项式拟合又如何呢？</vt:lpstr>
      <vt:lpstr>二次多项式最小二乘拟合</vt:lpstr>
      <vt:lpstr>最小二乘曲线拟合心得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125</cp:revision>
  <cp:lastPrinted>1601-01-01T00:00:00Z</cp:lastPrinted>
  <dcterms:created xsi:type="dcterms:W3CDTF">1601-01-01T00:00:00Z</dcterms:created>
  <dcterms:modified xsi:type="dcterms:W3CDTF">2024-03-26T09:16:48Z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