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313" r:id="rId2"/>
    <p:sldId id="322" r:id="rId3"/>
    <p:sldId id="315" r:id="rId4"/>
    <p:sldId id="312" r:id="rId5"/>
    <p:sldId id="324" r:id="rId6"/>
    <p:sldId id="316" r:id="rId7"/>
    <p:sldId id="317" r:id="rId8"/>
    <p:sldId id="306" r:id="rId9"/>
    <p:sldId id="318" r:id="rId10"/>
    <p:sldId id="279" r:id="rId11"/>
    <p:sldId id="280" r:id="rId12"/>
    <p:sldId id="281" r:id="rId13"/>
    <p:sldId id="319" r:id="rId14"/>
    <p:sldId id="320" r:id="rId15"/>
    <p:sldId id="308" r:id="rId16"/>
    <p:sldId id="282" r:id="rId17"/>
    <p:sldId id="283" r:id="rId18"/>
    <p:sldId id="323" r:id="rId19"/>
    <p:sldId id="284" r:id="rId20"/>
    <p:sldId id="309" r:id="rId21"/>
    <p:sldId id="304" r:id="rId22"/>
    <p:sldId id="305" r:id="rId23"/>
    <p:sldId id="321" r:id="rId24"/>
    <p:sldId id="325" r:id="rId25"/>
    <p:sldId id="286" r:id="rId26"/>
    <p:sldId id="302" r:id="rId27"/>
    <p:sldId id="303" r:id="rId28"/>
    <p:sldId id="31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  <a:srgbClr val="FF7C80"/>
    <a:srgbClr val="FF6600"/>
    <a:srgbClr val="DDDDDD"/>
    <a:srgbClr val="FFCC00"/>
    <a:srgbClr val="66CCFF"/>
    <a:srgbClr val="059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96" autoAdjust="0"/>
  </p:normalViewPr>
  <p:slideViewPr>
    <p:cSldViewPr>
      <p:cViewPr varScale="1">
        <p:scale>
          <a:sx n="85" d="100"/>
          <a:sy n="85" d="100"/>
        </p:scale>
        <p:origin x="14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5846B4-E1AA-4603-9D9F-E2594D9E00A0}" type="datetimeFigureOut">
              <a:rPr lang="zh-CN" altLang="en-US"/>
              <a:pPr>
                <a:defRPr/>
              </a:pPr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FD6EB5-8B5F-451A-9A1A-D525DC5183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81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7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84675-2B24-4B69-AE28-9C3125F849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2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D432B-0A1A-4642-BF83-C6F3D528A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7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21525-58FE-4992-9524-034845A76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00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61415-B050-4287-8D93-0E5D25B52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5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9537A-C75F-47AB-A0C5-A73093645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3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71B5A-B5CA-42F6-9FD3-3AE4D6228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8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8C30-F9AF-411C-9DCD-8B3052F6D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5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70A97-2E0F-4D5B-BA51-FEF704862D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5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B6D8-3769-4CBE-AEE2-512FB8A15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26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A8559-9CD5-4017-BCA0-2D8AB6077A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2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04BA7-35EB-4001-A6BC-5118D0C3E4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2507-69F7-4EDB-AAE1-025AEBCD7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09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542E1-7982-4482-BAE6-EE534633E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8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1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1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3D035BE-A0D0-4CA1-B970-EDC044A13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6" Type="http://schemas.openxmlformats.org/officeDocument/2006/relationships/image" Target="../media/image46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3.xml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wmf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image" Target="../media/image52.wmf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3.bin"/><Relationship Id="rId24" Type="http://schemas.openxmlformats.org/officeDocument/2006/relationships/oleObject" Target="../embeddings/oleObject59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59.jpeg"/><Relationship Id="rId23" Type="http://schemas.openxmlformats.org/officeDocument/2006/relationships/image" Target="../media/image63.wmf"/><Relationship Id="rId10" Type="http://schemas.openxmlformats.org/officeDocument/2006/relationships/image" Target="../media/image56.wmf"/><Relationship Id="rId19" Type="http://schemas.openxmlformats.org/officeDocument/2006/relationships/image" Target="../media/image61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image" Target="../media/image56.wmf"/><Relationship Id="rId21" Type="http://schemas.openxmlformats.org/officeDocument/2006/relationships/oleObject" Target="../embeddings/oleObject70.bin"/><Relationship Id="rId7" Type="http://schemas.openxmlformats.org/officeDocument/2006/relationships/image" Target="../media/image58.wmf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oleObject" Target="../embeddings/oleObject61.bin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4.wmf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image" Target="../media/image56.wmf"/><Relationship Id="rId21" Type="http://schemas.openxmlformats.org/officeDocument/2006/relationships/oleObject" Target="../embeddings/oleObject85.bin"/><Relationship Id="rId7" Type="http://schemas.openxmlformats.org/officeDocument/2006/relationships/image" Target="../media/image58.wmf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oleObject" Target="../embeddings/oleObject76.bin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74.wmf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79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84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image" Target="../media/image84.wmf"/><Relationship Id="rId21" Type="http://schemas.openxmlformats.org/officeDocument/2006/relationships/image" Target="../media/image93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1.wmf"/><Relationship Id="rId25" Type="http://schemas.openxmlformats.org/officeDocument/2006/relationships/image" Target="../media/image95.w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103.bin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96.wmf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/>
              <a:t>1</a:t>
            </a:r>
            <a:r>
              <a:rPr lang="en-US" altLang="zh-CN" dirty="0"/>
              <a:t>5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704024-EB61-4E8B-AEEF-5C6047899F1F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62200" y="2133600"/>
          <a:ext cx="304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20227" imgH="393529" progId="Equation.3">
                  <p:embed/>
                </p:oleObj>
              </mc:Choice>
              <mc:Fallback>
                <p:oleObj r:id="rId2" imgW="132022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3048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433638" y="3276600"/>
          <a:ext cx="32178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07532" imgH="253890" progId="Equation.3">
                  <p:embed/>
                </p:oleObj>
              </mc:Choice>
              <mc:Fallback>
                <p:oleObj r:id="rId4" imgW="1307532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276600"/>
                        <a:ext cx="321786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438400" y="4267200"/>
          <a:ext cx="33528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172" imgH="266584" progId="Equation.3">
                  <p:embed/>
                </p:oleObj>
              </mc:Choice>
              <mc:Fallback>
                <p:oleObj r:id="rId6" imgW="1447172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33528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47800" y="1198563"/>
            <a:ext cx="523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对常用范数，容易验证下列不等式：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AC1ACB-42D4-40CA-B82E-AEB8E6C79A7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3"/>
          <p:cNvGrpSpPr>
            <a:grpSpLocks/>
          </p:cNvGrpSpPr>
          <p:nvPr/>
        </p:nvGrpSpPr>
        <p:grpSpPr bwMode="auto">
          <a:xfrm>
            <a:off x="746125" y="533400"/>
            <a:ext cx="5867400" cy="498475"/>
            <a:chOff x="470" y="336"/>
            <a:chExt cx="3696" cy="314"/>
          </a:xfrm>
        </p:grpSpPr>
        <p:sp>
          <p:nvSpPr>
            <p:cNvPr id="13330" name="Text Box 2"/>
            <p:cNvSpPr txBox="1">
              <a:spLocks noChangeArrowheads="1"/>
            </p:cNvSpPr>
            <p:nvPr/>
          </p:nvSpPr>
          <p:spPr bwMode="auto">
            <a:xfrm>
              <a:off x="470" y="362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：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设给定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中的向量序列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{   }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13331" name="Object 3"/>
            <p:cNvGraphicFramePr>
              <a:graphicFrameLocks noChangeAspect="1"/>
            </p:cNvGraphicFramePr>
            <p:nvPr/>
          </p:nvGraphicFramePr>
          <p:xfrm>
            <a:off x="3312" y="336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28600" imgH="228600" progId="Equation.3">
                    <p:embed/>
                  </p:oleObj>
                </mc:Choice>
                <mc:Fallback>
                  <p:oleObj r:id="rId2" imgW="2286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36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2514600" y="1066800"/>
          <a:ext cx="2362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79500" imgH="228600" progId="Equation.3">
                  <p:embed/>
                </p:oleObj>
              </mc:Choice>
              <mc:Fallback>
                <p:oleObj name="公式" r:id="rId4" imgW="1079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66800"/>
                        <a:ext cx="2362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24"/>
          <p:cNvGrpSpPr>
            <a:grpSpLocks/>
          </p:cNvGrpSpPr>
          <p:nvPr/>
        </p:nvGrpSpPr>
        <p:grpSpPr bwMode="auto">
          <a:xfrm>
            <a:off x="1371600" y="1600200"/>
            <a:ext cx="4191000" cy="525463"/>
            <a:chOff x="864" y="1008"/>
            <a:chExt cx="2640" cy="331"/>
          </a:xfrm>
        </p:grpSpPr>
        <p:sp>
          <p:nvSpPr>
            <p:cNvPr id="13328" name="Text Box 7"/>
            <p:cNvSpPr txBox="1">
              <a:spLocks noChangeArrowheads="1"/>
            </p:cNvSpPr>
            <p:nvPr/>
          </p:nvSpPr>
          <p:spPr bwMode="auto">
            <a:xfrm>
              <a:off x="864" y="100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13329" name="Object 8"/>
            <p:cNvGraphicFramePr>
              <a:graphicFrameLocks noChangeAspect="1"/>
            </p:cNvGraphicFramePr>
            <p:nvPr/>
          </p:nvGraphicFramePr>
          <p:xfrm>
            <a:off x="1536" y="1008"/>
            <a:ext cx="196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87500" imgH="279400" progId="Equation.3">
                    <p:embed/>
                  </p:oleObj>
                </mc:Choice>
                <mc:Fallback>
                  <p:oleObj r:id="rId6" imgW="1587500" imgH="279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08"/>
                          <a:ext cx="196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1371600" y="22860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若对任何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(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= 1, 2,…, 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都有</a:t>
            </a:r>
          </a:p>
        </p:txBody>
      </p:sp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2590800" y="2819400"/>
          <a:ext cx="1981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87400" imgH="292100" progId="Equation.3">
                  <p:embed/>
                </p:oleObj>
              </mc:Choice>
              <mc:Fallback>
                <p:oleObj r:id="rId8" imgW="7874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1981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Group 25"/>
          <p:cNvGrpSpPr>
            <a:grpSpLocks/>
          </p:cNvGrpSpPr>
          <p:nvPr/>
        </p:nvGrpSpPr>
        <p:grpSpPr bwMode="auto">
          <a:xfrm>
            <a:off x="1219200" y="3657600"/>
            <a:ext cx="3886200" cy="536575"/>
            <a:chOff x="768" y="2304"/>
            <a:chExt cx="2448" cy="338"/>
          </a:xfrm>
        </p:grpSpPr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768" y="2304"/>
              <a:ext cx="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则向量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3327" name="Object 14"/>
            <p:cNvGraphicFramePr>
              <a:graphicFrameLocks noChangeAspect="1"/>
            </p:cNvGraphicFramePr>
            <p:nvPr/>
          </p:nvGraphicFramePr>
          <p:xfrm>
            <a:off x="1632" y="2304"/>
            <a:ext cx="158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68400" imgH="241300" progId="Equation.3">
                    <p:embed/>
                  </p:oleObj>
                </mc:Choice>
                <mc:Fallback>
                  <p:oleObj r:id="rId10" imgW="11684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04"/>
                          <a:ext cx="158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0" name="Object 17"/>
          <p:cNvGraphicFramePr>
            <a:graphicFrameLocks noChangeAspect="1"/>
          </p:cNvGraphicFramePr>
          <p:nvPr/>
        </p:nvGraphicFramePr>
        <p:xfrm>
          <a:off x="2667000" y="54102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12447" imgH="291973" progId="Equation.3">
                  <p:embed/>
                </p:oleObj>
              </mc:Choice>
              <mc:Fallback>
                <p:oleObj r:id="rId12" imgW="812447" imgH="2919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26"/>
          <p:cNvGrpSpPr>
            <a:grpSpLocks/>
          </p:cNvGrpSpPr>
          <p:nvPr/>
        </p:nvGrpSpPr>
        <p:grpSpPr bwMode="auto">
          <a:xfrm>
            <a:off x="1143000" y="4114800"/>
            <a:ext cx="6889750" cy="1187450"/>
            <a:chOff x="720" y="2592"/>
            <a:chExt cx="4340" cy="748"/>
          </a:xfrm>
        </p:grpSpPr>
        <p:sp>
          <p:nvSpPr>
            <p:cNvPr id="13323" name="Text Box 16"/>
            <p:cNvSpPr txBox="1">
              <a:spLocks noChangeArrowheads="1"/>
            </p:cNvSpPr>
            <p:nvPr/>
          </p:nvSpPr>
          <p:spPr bwMode="auto">
            <a:xfrm>
              <a:off x="720" y="2592"/>
              <a:ext cx="434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称为向量序列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{   }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的极限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或者说向量序列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{  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依坐标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收敛于向量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记为</a:t>
              </a:r>
            </a:p>
          </p:txBody>
        </p:sp>
        <p:graphicFrame>
          <p:nvGraphicFramePr>
            <p:cNvPr id="13324" name="Object 19"/>
            <p:cNvGraphicFramePr>
              <a:graphicFrameLocks noChangeAspect="1"/>
            </p:cNvGraphicFramePr>
            <p:nvPr/>
          </p:nvGraphicFramePr>
          <p:xfrm>
            <a:off x="2016" y="2688"/>
            <a:ext cx="33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600" imgH="228600" progId="Equation.DSMT4">
                    <p:embed/>
                  </p:oleObj>
                </mc:Choice>
                <mc:Fallback>
                  <p:oleObj name="Equation" r:id="rId14" imgW="22860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8"/>
                          <a:ext cx="33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21"/>
            <p:cNvGraphicFramePr>
              <a:graphicFrameLocks noChangeAspect="1"/>
            </p:cNvGraphicFramePr>
            <p:nvPr/>
          </p:nvGraphicFramePr>
          <p:xfrm>
            <a:off x="4656" y="2688"/>
            <a:ext cx="28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28600" imgH="228600" progId="Equation.3">
                    <p:embed/>
                  </p:oleObj>
                </mc:Choice>
                <mc:Fallback>
                  <p:oleObj r:id="rId16" imgW="2286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688"/>
                          <a:ext cx="28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21B372-7EFE-4ED9-962F-F5C1D3407B7E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69925" y="727075"/>
            <a:ext cx="716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：向量序列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3000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依坐标收敛于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30000"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的充要条件是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438400" y="1371600"/>
          <a:ext cx="2438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7115" imgH="304668" progId="Equation.3">
                  <p:embed/>
                </p:oleObj>
              </mc:Choice>
              <mc:Fallback>
                <p:oleObj r:id="rId2" imgW="1117115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0"/>
                        <a:ext cx="2438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476375" y="5805488"/>
            <a:ext cx="6369050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向量序列依范数收敛与依坐标收敛是等价的。</a:t>
            </a:r>
          </a:p>
        </p:txBody>
      </p:sp>
      <p:pic>
        <p:nvPicPr>
          <p:cNvPr id="27670" name="Picture 22" descr="向量范数收敛证明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459787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87AE8C-D409-4A4F-BFEE-C7FD2D17774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向量范数如何推广到矩阵上去？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70788" cy="4530725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Frobenius</a:t>
            </a:r>
            <a:r>
              <a:rPr lang="zh-CN" altLang="en-US" dirty="0"/>
              <a:t>范数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kumimoji="1" lang="zh-CN" altLang="en-US" dirty="0"/>
              <a:t>把</a:t>
            </a:r>
            <a:r>
              <a:rPr kumimoji="1" lang="en-US" altLang="zh-CN" b="1" i="1" dirty="0">
                <a:latin typeface="Times New Roman" pitchFamily="18" charset="0"/>
              </a:rPr>
              <a:t>n</a:t>
            </a:r>
            <a:r>
              <a:rPr kumimoji="1" lang="zh-CN" altLang="en-US" dirty="0"/>
              <a:t>阶矩阵</a:t>
            </a:r>
            <a:r>
              <a:rPr kumimoji="1" lang="en-US" altLang="zh-CN" b="1" i="1" dirty="0">
                <a:latin typeface="Times New Roman" pitchFamily="18" charset="0"/>
              </a:rPr>
              <a:t>A</a:t>
            </a:r>
            <a:r>
              <a:rPr kumimoji="1" lang="zh-CN" altLang="en-US" dirty="0"/>
              <a:t>视为</a:t>
            </a:r>
            <a:r>
              <a:rPr kumimoji="1" lang="en-US" altLang="zh-CN" b="1" i="1" dirty="0" err="1">
                <a:latin typeface="Times New Roman" pitchFamily="18" charset="0"/>
                <a:sym typeface="Euclid Math Two" pitchFamily="18" charset="2"/>
              </a:rPr>
              <a:t>n×n</a:t>
            </a:r>
            <a:r>
              <a:rPr kumimoji="1" lang="zh-CN" altLang="en-US" dirty="0">
                <a:sym typeface="Euclid Math Two" pitchFamily="18" charset="2"/>
              </a:rPr>
              <a:t>的向量，得到一种范数．如</a:t>
            </a:r>
            <a:endParaRPr kumimoji="1" lang="en-US" altLang="en-US" i="1" dirty="0">
              <a:latin typeface="Times New Roman" pitchFamily="18" charset="0"/>
              <a:sym typeface="Euclid Math Two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kumimoji="1" lang="en-US" altLang="zh-CN" i="1" dirty="0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313" y="37131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en-US" altLang="en-US" sz="2400" b="1">
              <a:latin typeface="Times New Roman" pitchFamily="18" charset="0"/>
              <a:cs typeface="Times New Roman" pitchFamily="18" charset="0"/>
              <a:sym typeface="Euclid Math Two" pitchFamily="18" charset="2"/>
            </a:endParaRPr>
          </a:p>
        </p:txBody>
      </p:sp>
      <p:graphicFrame>
        <p:nvGraphicFramePr>
          <p:cNvPr id="1536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3860800"/>
          <a:ext cx="40386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8728" imgH="571252" progId="Equation.3">
                  <p:embed/>
                </p:oleObj>
              </mc:Choice>
              <mc:Fallback>
                <p:oleObj name="公式" r:id="rId2" imgW="1548728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60800"/>
                        <a:ext cx="40386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A18371-B62F-405D-BA3B-216ED377F206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矩阵的范数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2124075" y="5589588"/>
            <a:ext cx="467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973138" y="5773738"/>
            <a:ext cx="6981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Frobenius</a:t>
            </a:r>
            <a:r>
              <a:rPr lang="zh-CN" altLang="en-US" sz="3200" b="1">
                <a:solidFill>
                  <a:srgbClr val="FF0000"/>
                </a:solidFill>
              </a:rPr>
              <a:t>范数符合要求但意义不明</a:t>
            </a:r>
            <a:r>
              <a:rPr lang="zh-CN" altLang="en-US" sz="32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16389" name="Picture 9" descr="矩阵范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78013"/>
            <a:ext cx="82804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659475-69BB-45D3-B602-4A17BCC4D02E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338888" y="4297363"/>
            <a:ext cx="2611437" cy="1219200"/>
            <a:chOff x="6338888" y="4297363"/>
            <a:chExt cx="2611084" cy="1219200"/>
          </a:xfrm>
        </p:grpSpPr>
        <p:pic>
          <p:nvPicPr>
            <p:cNvPr id="16392" name="Picture 6" descr="C:\Users\fifo\AppData\Local\Microsoft\Windows\Temporary Internet Files\Content.IE5\3H4E58DJ\MM900282747[1].gif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8888" y="4297363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TextBox 2"/>
            <p:cNvSpPr txBox="1">
              <a:spLocks noChangeArrowheads="1"/>
            </p:cNvSpPr>
            <p:nvPr/>
          </p:nvSpPr>
          <p:spPr bwMode="auto">
            <a:xfrm>
              <a:off x="7380312" y="4906963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矩阵是什么？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3"/>
          <p:cNvGrpSpPr>
            <a:grpSpLocks/>
          </p:cNvGrpSpPr>
          <p:nvPr/>
        </p:nvGrpSpPr>
        <p:grpSpPr bwMode="auto">
          <a:xfrm>
            <a:off x="539750" y="2924175"/>
            <a:ext cx="7772400" cy="2178050"/>
            <a:chOff x="340" y="2659"/>
            <a:chExt cx="4896" cy="1372"/>
          </a:xfrm>
        </p:grpSpPr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340" y="2659"/>
              <a:ext cx="489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：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kumimoji="1" lang="en-US" altLang="zh-CN" sz="2400" b="1" i="1"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400" b="1" i="1"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1" i="1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阶方阵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en-US" altLang="zh-CN" sz="2400" b="1" i="1">
                  <a:latin typeface="Times New Roman" pitchFamily="18" charset="0"/>
                  <a:ea typeface="黑体" pitchFamily="2" charset="-122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中已定义了向量范数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    ，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   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则称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         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为矩阵</a:t>
              </a:r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的算子范数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,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记为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7419" name="Object 8"/>
            <p:cNvGraphicFramePr>
              <a:graphicFrameLocks noChangeAspect="1"/>
            </p:cNvGraphicFramePr>
            <p:nvPr/>
          </p:nvGraphicFramePr>
          <p:xfrm>
            <a:off x="4612" y="2686"/>
            <a:ext cx="41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15713" imgH="253780" progId="Equation.3">
                    <p:embed/>
                  </p:oleObj>
                </mc:Choice>
                <mc:Fallback>
                  <p:oleObj r:id="rId2" imgW="215713" imgH="2537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2686"/>
                          <a:ext cx="41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9"/>
            <p:cNvGraphicFramePr>
              <a:graphicFrameLocks noChangeAspect="1"/>
            </p:cNvGraphicFramePr>
            <p:nvPr/>
          </p:nvGraphicFramePr>
          <p:xfrm>
            <a:off x="1474" y="3113"/>
            <a:ext cx="125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47" imgH="342751" progId="Equation.DSMT4">
                    <p:embed/>
                  </p:oleObj>
                </mc:Choice>
                <mc:Fallback>
                  <p:oleObj name="Equation" r:id="rId4" imgW="583947" imgH="34275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13"/>
                          <a:ext cx="125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0"/>
            <p:cNvGraphicFramePr>
              <a:graphicFrameLocks noChangeAspect="1"/>
            </p:cNvGraphicFramePr>
            <p:nvPr/>
          </p:nvGraphicFramePr>
          <p:xfrm>
            <a:off x="4820" y="3067"/>
            <a:ext cx="31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28501" imgH="253890" progId="Equation.3">
                    <p:embed/>
                  </p:oleObj>
                </mc:Choice>
                <mc:Fallback>
                  <p:oleObj r:id="rId6" imgW="228501" imgH="2538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" y="3067"/>
                          <a:ext cx="31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1"/>
            <p:cNvGraphicFramePr>
              <a:graphicFrameLocks noChangeAspect="1"/>
            </p:cNvGraphicFramePr>
            <p:nvPr/>
          </p:nvGraphicFramePr>
          <p:xfrm>
            <a:off x="1202" y="3553"/>
            <a:ext cx="129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01309" imgH="355446" progId="Equation.3">
                    <p:embed/>
                  </p:oleObj>
                </mc:Choice>
                <mc:Fallback>
                  <p:oleObj r:id="rId8" imgW="901309" imgH="35544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553"/>
                          <a:ext cx="1296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Text Box 19"/>
          <p:cNvSpPr txBox="1">
            <a:spLocks noChangeArrowheads="1"/>
          </p:cNvSpPr>
          <p:nvPr/>
        </p:nvSpPr>
        <p:spPr bwMode="auto">
          <a:xfrm>
            <a:off x="971550" y="4365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即</a:t>
            </a:r>
          </a:p>
        </p:txBody>
      </p:sp>
      <p:sp>
        <p:nvSpPr>
          <p:cNvPr id="17412" name="Text Box 21"/>
          <p:cNvSpPr txBox="1">
            <a:spLocks noChangeArrowheads="1"/>
          </p:cNvSpPr>
          <p:nvPr/>
        </p:nvSpPr>
        <p:spPr bwMode="auto">
          <a:xfrm>
            <a:off x="4211638" y="4365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．</a:t>
            </a:r>
          </a:p>
        </p:txBody>
      </p:sp>
      <p:sp>
        <p:nvSpPr>
          <p:cNvPr id="1741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矩阵的算子范数</a:t>
            </a:r>
          </a:p>
        </p:txBody>
      </p:sp>
      <p:graphicFrame>
        <p:nvGraphicFramePr>
          <p:cNvPr id="17414" name="Object 26"/>
          <p:cNvGraphicFramePr>
            <a:graphicFrameLocks noGrp="1" noChangeAspect="1"/>
          </p:cNvGraphicFramePr>
          <p:nvPr>
            <p:ph sz="half" idx="1"/>
          </p:nvPr>
        </p:nvGraphicFramePr>
        <p:xfrm>
          <a:off x="874713" y="1557338"/>
          <a:ext cx="72517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933640" imgH="507960" progId="Equation.3">
                  <p:embed/>
                </p:oleObj>
              </mc:Choice>
              <mc:Fallback>
                <p:oleObj name="公式" r:id="rId10" imgW="2933640" imgH="5079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557338"/>
                        <a:ext cx="72517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4716463" y="4076700"/>
          <a:ext cx="24542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79032" imgH="495085" progId="Equation.3">
                  <p:embed/>
                </p:oleObj>
              </mc:Choice>
              <mc:Fallback>
                <p:oleObj name="公式" r:id="rId12" imgW="1079032" imgH="49508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24542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1116013" y="5734050"/>
            <a:ext cx="7488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矩阵的范数依赖于向量范数的具体含义</a:t>
            </a:r>
          </a:p>
        </p:txBody>
      </p:sp>
      <p:sp>
        <p:nvSpPr>
          <p:cNvPr id="174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4E9271-1772-4501-85C4-3AD3BA82B70E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93725" y="57467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矩阵算子范数的基本性质：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75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）当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 = 0</a:t>
            </a:r>
            <a:r>
              <a:rPr kumimoji="1" lang="zh-CN" altLang="en-US" sz="2400" b="1">
                <a:latin typeface="Times New Roman" pitchFamily="18" charset="0"/>
              </a:rPr>
              <a:t>时，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/>
              <a:t> 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，当</a:t>
            </a:r>
            <a:r>
              <a:rPr kumimoji="1" lang="en-US" altLang="zh-CN" sz="2400" b="1" i="1">
                <a:latin typeface="Times New Roman" pitchFamily="18" charset="0"/>
              </a:rPr>
              <a:t>A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400" b="1">
                <a:latin typeface="Times New Roman" pitchFamily="18" charset="0"/>
              </a:rPr>
              <a:t> 0</a:t>
            </a:r>
            <a:r>
              <a:rPr kumimoji="1" lang="zh-CN" altLang="en-US" sz="2400" b="1">
                <a:latin typeface="Times New Roman" pitchFamily="18" charset="0"/>
              </a:rPr>
              <a:t>时， 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/>
              <a:t> </a:t>
            </a:r>
            <a:r>
              <a:rPr kumimoji="1" lang="en-US" altLang="zh-CN" sz="2400" b="1">
                <a:latin typeface="Times New Roman" pitchFamily="18" charset="0"/>
              </a:rPr>
              <a:t>&gt; 0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1828800"/>
            <a:ext cx="5943600" cy="508000"/>
            <a:chOff x="624" y="1152"/>
            <a:chExt cx="3744" cy="320"/>
          </a:xfrm>
        </p:grpSpPr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624" y="1152"/>
              <a:ext cx="2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对任意实数和任意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，有</a:t>
              </a:r>
            </a:p>
          </p:txBody>
        </p:sp>
        <p:graphicFrame>
          <p:nvGraphicFramePr>
            <p:cNvPr id="18449" name="Object 9"/>
            <p:cNvGraphicFramePr>
              <a:graphicFrameLocks noChangeAspect="1"/>
            </p:cNvGraphicFramePr>
            <p:nvPr/>
          </p:nvGraphicFramePr>
          <p:xfrm>
            <a:off x="3360" y="1152"/>
            <a:ext cx="10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74364" imgH="253890" progId="Equation.3">
                    <p:embed/>
                  </p:oleObj>
                </mc:Choice>
                <mc:Fallback>
                  <p:oleObj r:id="rId2" imgW="774364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152"/>
                          <a:ext cx="100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90600" y="2438400"/>
            <a:ext cx="4589463" cy="1154113"/>
            <a:chOff x="624" y="1536"/>
            <a:chExt cx="2891" cy="727"/>
          </a:xfrm>
        </p:grpSpPr>
        <p:sp>
          <p:nvSpPr>
            <p:cNvPr id="18446" name="Text Box 11"/>
            <p:cNvSpPr txBox="1">
              <a:spLocks noChangeArrowheads="1"/>
            </p:cNvSpPr>
            <p:nvPr/>
          </p:nvSpPr>
          <p:spPr bwMode="auto">
            <a:xfrm>
              <a:off x="624" y="1536"/>
              <a:ext cx="28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对任意两个</a:t>
              </a:r>
              <a:r>
                <a:rPr kumimoji="1" lang="en-US" altLang="zh-CN" sz="2400" b="1" i="1">
                  <a:latin typeface="Times New Roman" pitchFamily="18" charset="0"/>
                </a:rPr>
                <a:t>n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阶矩阵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zh-CN" altLang="en-US" sz="2400" b="1">
                  <a:latin typeface="Times New Roman" pitchFamily="18" charset="0"/>
                </a:rPr>
                <a:t>有</a:t>
              </a:r>
            </a:p>
          </p:txBody>
        </p:sp>
        <p:graphicFrame>
          <p:nvGraphicFramePr>
            <p:cNvPr id="18447" name="Object 12"/>
            <p:cNvGraphicFramePr>
              <a:graphicFrameLocks noChangeAspect="1"/>
            </p:cNvGraphicFramePr>
            <p:nvPr/>
          </p:nvGraphicFramePr>
          <p:xfrm>
            <a:off x="1584" y="1920"/>
            <a:ext cx="158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000" imgH="254000" progId="Equation.3">
                    <p:embed/>
                  </p:oleObj>
                </mc:Choice>
                <mc:Fallback>
                  <p:oleObj r:id="rId4" imgW="1143000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0"/>
                          <a:ext cx="158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90600" y="5029200"/>
            <a:ext cx="4895850" cy="1195388"/>
            <a:chOff x="624" y="3168"/>
            <a:chExt cx="3084" cy="753"/>
          </a:xfrm>
        </p:grpSpPr>
        <p:sp>
          <p:nvSpPr>
            <p:cNvPr id="18444" name="Text Box 17"/>
            <p:cNvSpPr txBox="1">
              <a:spLocks noChangeArrowheads="1"/>
            </p:cNvSpPr>
            <p:nvPr/>
          </p:nvSpPr>
          <p:spPr bwMode="auto">
            <a:xfrm>
              <a:off x="624" y="3168"/>
              <a:ext cx="30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对任意两个</a:t>
              </a:r>
              <a:r>
                <a:rPr kumimoji="1" lang="en-US" altLang="zh-CN" sz="2400" b="1" i="1">
                  <a:latin typeface="Times New Roman" pitchFamily="18" charset="0"/>
                </a:rPr>
                <a:t>n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阶矩阵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18445" name="Object 18"/>
            <p:cNvGraphicFramePr>
              <a:graphicFrameLocks noChangeAspect="1"/>
            </p:cNvGraphicFramePr>
            <p:nvPr/>
          </p:nvGraphicFramePr>
          <p:xfrm>
            <a:off x="1632" y="3552"/>
            <a:ext cx="139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39392" imgH="253890" progId="Equation.3">
                    <p:embed/>
                  </p:oleObj>
                </mc:Choice>
                <mc:Fallback>
                  <p:oleObj r:id="rId6" imgW="939392" imgH="25389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552"/>
                          <a:ext cx="139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990600" y="3657600"/>
            <a:ext cx="6835775" cy="1143000"/>
            <a:chOff x="624" y="2304"/>
            <a:chExt cx="4306" cy="720"/>
          </a:xfrm>
        </p:grpSpPr>
        <p:sp>
          <p:nvSpPr>
            <p:cNvPr id="18441" name="Text Box 14"/>
            <p:cNvSpPr txBox="1">
              <a:spLocks noChangeArrowheads="1"/>
            </p:cNvSpPr>
            <p:nvPr/>
          </p:nvSpPr>
          <p:spPr bwMode="auto">
            <a:xfrm>
              <a:off x="624" y="2304"/>
              <a:ext cx="36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对任意向量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和任意矩阵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18442" name="Object 15"/>
            <p:cNvGraphicFramePr>
              <a:graphicFrameLocks noChangeAspect="1"/>
            </p:cNvGraphicFramePr>
            <p:nvPr/>
          </p:nvGraphicFramePr>
          <p:xfrm>
            <a:off x="1632" y="2688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14400" imgH="254000" progId="Equation.3">
                    <p:embed/>
                  </p:oleObj>
                </mc:Choice>
                <mc:Fallback>
                  <p:oleObj r:id="rId8" imgW="914400" imgH="254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88"/>
                          <a:ext cx="14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25"/>
            <p:cNvSpPr txBox="1">
              <a:spLocks noChangeArrowheads="1"/>
            </p:cNvSpPr>
            <p:nvPr/>
          </p:nvSpPr>
          <p:spPr bwMode="auto">
            <a:xfrm>
              <a:off x="3230" y="2672"/>
              <a:ext cx="1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---</a:t>
              </a:r>
              <a:r>
                <a:rPr kumimoji="1" lang="zh-CN" altLang="en-US" sz="2400">
                  <a:latin typeface="Times New Roman" pitchFamily="18" charset="0"/>
                </a:rPr>
                <a:t>范数的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相容条件</a:t>
              </a:r>
              <a:r>
                <a:rPr kumimoji="1" lang="en-US" altLang="zh-CN" sz="240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84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32FCB2-3B0A-4DD5-9758-01733BAEFA2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38200" y="628650"/>
            <a:ext cx="488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 = (a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4213" y="1219200"/>
            <a:ext cx="4451350" cy="533400"/>
            <a:chOff x="1008" y="768"/>
            <a:chExt cx="2804" cy="336"/>
          </a:xfrm>
        </p:grpSpPr>
        <p:sp>
          <p:nvSpPr>
            <p:cNvPr id="19478" name="Text Box 3"/>
            <p:cNvSpPr txBox="1">
              <a:spLocks noChangeArrowheads="1"/>
            </p:cNvSpPr>
            <p:nvPr/>
          </p:nvSpPr>
          <p:spPr bwMode="auto">
            <a:xfrm>
              <a:off x="1008" y="803"/>
              <a:ext cx="28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 dirty="0">
                  <a:latin typeface="楷体_GB2312" pitchFamily="49" charset="-122"/>
                  <a:ea typeface="楷体_GB2312" pitchFamily="49" charset="-122"/>
                </a:rPr>
                <a:t>Ⅰ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）与     相容的矩阵范数是</a:t>
              </a:r>
            </a:p>
          </p:txBody>
        </p:sp>
        <p:graphicFrame>
          <p:nvGraphicFramePr>
            <p:cNvPr id="1947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833000"/>
                </p:ext>
              </p:extLst>
            </p:nvPr>
          </p:nvGraphicFramePr>
          <p:xfrm>
            <a:off x="1824" y="768"/>
            <a:ext cx="31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41195" imgH="253890" progId="Equation.3">
                    <p:embed/>
                  </p:oleObj>
                </mc:Choice>
                <mc:Fallback>
                  <p:oleObj r:id="rId2" imgW="241195" imgH="25389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68"/>
                          <a:ext cx="31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827213" y="1828800"/>
          <a:ext cx="2057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17600" imgH="431800" progId="Equation.3">
                  <p:embed/>
                </p:oleObj>
              </mc:Choice>
              <mc:Fallback>
                <p:oleObj r:id="rId4" imgW="1117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828800"/>
                        <a:ext cx="2057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84213" y="2514600"/>
            <a:ext cx="4603750" cy="569913"/>
            <a:chOff x="1008" y="1584"/>
            <a:chExt cx="2900" cy="359"/>
          </a:xfrm>
        </p:grpSpPr>
        <p:sp>
          <p:nvSpPr>
            <p:cNvPr id="19476" name="Text Box 8"/>
            <p:cNvSpPr txBox="1">
              <a:spLocks noChangeArrowheads="1"/>
            </p:cNvSpPr>
            <p:nvPr/>
          </p:nvSpPr>
          <p:spPr bwMode="auto">
            <a:xfrm>
              <a:off x="1008" y="1632"/>
              <a:ext cx="29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Ⅱ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）与     相容的矩阵范数是</a:t>
              </a:r>
            </a:p>
          </p:txBody>
        </p:sp>
        <p:graphicFrame>
          <p:nvGraphicFramePr>
            <p:cNvPr id="194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441247"/>
                </p:ext>
              </p:extLst>
            </p:nvPr>
          </p:nvGraphicFramePr>
          <p:xfrm>
            <a:off x="1795" y="1584"/>
            <a:ext cx="37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66469" imgH="253780" progId="Equation.3">
                    <p:embed/>
                  </p:oleObj>
                </mc:Choice>
                <mc:Fallback>
                  <p:oleObj r:id="rId6" imgW="266469" imgH="2537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1584"/>
                          <a:ext cx="37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827213" y="32004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586" imgH="266584" progId="Equation.3">
                  <p:embed/>
                </p:oleObj>
              </mc:Choice>
              <mc:Fallback>
                <p:oleObj r:id="rId8" imgW="723586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2004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828800" y="3810000"/>
            <a:ext cx="464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为矩阵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3000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的最大</a:t>
            </a:r>
            <a:r>
              <a:rPr kumimoji="1"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特征值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84213" y="4343400"/>
            <a:ext cx="4603750" cy="568325"/>
            <a:chOff x="1008" y="2736"/>
            <a:chExt cx="2900" cy="358"/>
          </a:xfrm>
        </p:grpSpPr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1008" y="2784"/>
              <a:ext cx="29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 b="1">
                  <a:latin typeface="宋体" pitchFamily="2" charset="-122"/>
                  <a:ea typeface="楷体_GB2312" pitchFamily="49" charset="-122"/>
                </a:rPr>
                <a:t>Ⅲ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）与          相容的矩阵范数是</a:t>
              </a:r>
            </a:p>
          </p:txBody>
        </p:sp>
        <p:graphicFrame>
          <p:nvGraphicFramePr>
            <p:cNvPr id="19475" name="Object 15"/>
            <p:cNvGraphicFramePr>
              <a:graphicFrameLocks noChangeAspect="1"/>
            </p:cNvGraphicFramePr>
            <p:nvPr/>
          </p:nvGraphicFramePr>
          <p:xfrm>
            <a:off x="1872" y="2736"/>
            <a:ext cx="38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79279" imgH="253890" progId="Equation.3">
                    <p:embed/>
                  </p:oleObj>
                </mc:Choice>
                <mc:Fallback>
                  <p:oleObj r:id="rId10" imgW="279279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38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903413" y="4953000"/>
          <a:ext cx="2133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0" imgH="444500" progId="Equation.3">
                  <p:embed/>
                </p:oleObj>
              </mc:Choice>
              <mc:Fallback>
                <p:oleObj r:id="rId12" imgW="11430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953000"/>
                        <a:ext cx="21336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411413" y="5949950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行范数</a:t>
            </a:r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4716463" y="4797425"/>
          <a:ext cx="4319587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19300" imgH="939800" progId="Equation.3">
                  <p:embed/>
                </p:oleObj>
              </mc:Choice>
              <mc:Fallback>
                <p:oleObj name="公式" r:id="rId14" imgW="2019300" imgH="93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4319587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572000" y="1989138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列范数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067175" y="3213100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2-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范数</a:t>
            </a:r>
          </a:p>
        </p:txBody>
      </p:sp>
      <p:sp>
        <p:nvSpPr>
          <p:cNvPr id="1947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FAD9DA-CB89-4E19-89C3-071F3C7A82A2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018213" y="2222500"/>
            <a:ext cx="3017837" cy="1219200"/>
            <a:chOff x="6018213" y="2360613"/>
            <a:chExt cx="3018283" cy="1219200"/>
          </a:xfrm>
        </p:grpSpPr>
        <p:pic>
          <p:nvPicPr>
            <p:cNvPr id="19472" name="Picture 27" descr="C:\Users\fifo\AppData\Local\Microsoft\Windows\Temporary Internet Files\Content.IE5\WSURHCK4\MM900282748[1].gif"/>
            <p:cNvPicPr>
              <a:picLocks noChangeAspect="1" noChangeArrowheads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213" y="2360613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Box 5"/>
            <p:cNvSpPr txBox="1">
              <a:spLocks noChangeArrowheads="1"/>
            </p:cNvSpPr>
            <p:nvPr/>
          </p:nvSpPr>
          <p:spPr bwMode="auto">
            <a:xfrm>
              <a:off x="7020272" y="2889934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相应的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b="1" dirty="0"/>
                <a:t>是什么？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复习：特征值与特征向量</a:t>
            </a:r>
          </a:p>
        </p:txBody>
      </p:sp>
      <p:pic>
        <p:nvPicPr>
          <p:cNvPr id="20483" name="内容占位符 3" descr="特征值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8208963" cy="4105275"/>
          </a:xfrm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A739F4-1282-4DC7-92A7-4F6AAB10DE6D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2997200"/>
            <a:ext cx="734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19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的谱半径不超过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的任何一种算子范数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635375" y="3500438"/>
          <a:ext cx="1524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8197" imgH="253890" progId="Equation.3">
                  <p:embed/>
                </p:oleObj>
              </mc:Choice>
              <mc:Fallback>
                <p:oleObj r:id="rId2" imgW="698197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00438"/>
                        <a:ext cx="1524000" cy="56356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4213" y="1196975"/>
            <a:ext cx="8135937" cy="1525588"/>
            <a:chOff x="385" y="1344"/>
            <a:chExt cx="4943" cy="961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385" y="1344"/>
              <a:ext cx="494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：矩阵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的诸特征值的最大绝对值称为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的谱半径，</a:t>
              </a:r>
            </a:p>
          </p:txBody>
        </p:sp>
        <p:graphicFrame>
          <p:nvGraphicFramePr>
            <p:cNvPr id="21514" name="Object 5"/>
            <p:cNvGraphicFramePr>
              <a:graphicFrameLocks noChangeAspect="1"/>
            </p:cNvGraphicFramePr>
            <p:nvPr/>
          </p:nvGraphicFramePr>
          <p:xfrm>
            <a:off x="1973" y="1888"/>
            <a:ext cx="135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65200" imgH="292100" progId="Equation.3">
                    <p:embed/>
                  </p:oleObj>
                </mc:Choice>
                <mc:Fallback>
                  <p:oleObj r:id="rId4" imgW="965200" imgH="292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888"/>
                          <a:ext cx="135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1066" y="1802"/>
              <a:ext cx="67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记为：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116013" y="404813"/>
            <a:ext cx="6199187" cy="5794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zh-CN" altLang="en-US" sz="3200" b="1">
                <a:latin typeface="Times New Roman" pitchFamily="18" charset="0"/>
              </a:rPr>
              <a:t>的范数与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的特征值之间的关系</a:t>
            </a:r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1476375" y="4076700"/>
          <a:ext cx="6335713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35300" imgH="1219200" progId="Equation.3">
                  <p:embed/>
                </p:oleObj>
              </mc:Choice>
              <mc:Fallback>
                <p:oleObj name="公式" r:id="rId6" imgW="3035300" imgH="1219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6335713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3500438" y="6072188"/>
            <a:ext cx="1285875" cy="15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572DD8-D089-46CE-8232-21B1A5A98950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2650AF85-8782-3090-AE7A-0293D9055827}"/>
              </a:ext>
            </a:extLst>
          </p:cNvPr>
          <p:cNvSpPr/>
          <p:nvPr/>
        </p:nvSpPr>
        <p:spPr>
          <a:xfrm>
            <a:off x="6732240" y="2204864"/>
            <a:ext cx="432048" cy="457200"/>
          </a:xfrm>
          <a:prstGeom prst="star5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33" grpId="0" animBg="1" autoUpdateAnimBg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解线性方程组的</a:t>
            </a:r>
            <a:r>
              <a:rPr lang="zh-CN" altLang="en-US" b="1">
                <a:solidFill>
                  <a:schemeClr val="folHlink"/>
                </a:solidFill>
              </a:rPr>
              <a:t>直接方法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引言与预备知识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高斯消去法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高斯主元素消去法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矩阵三角分解法</a:t>
            </a:r>
          </a:p>
          <a:p>
            <a:pPr eaLnBrk="1" hangingPunct="1"/>
            <a:r>
              <a:rPr lang="zh-CN" altLang="en-US"/>
              <a:t>向量和矩阵的范数</a:t>
            </a:r>
          </a:p>
          <a:p>
            <a:pPr eaLnBrk="1" hangingPunct="1"/>
            <a:r>
              <a:rPr lang="zh-CN" altLang="en-US"/>
              <a:t>误差分析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7A28C5-AC42-4845-BECA-4CC16448224D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280400" cy="49688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证明：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1) </a:t>
            </a:r>
            <a:r>
              <a:rPr lang="zh-CN" altLang="en-US" sz="2400" dirty="0"/>
              <a:t>反证法：假设</a:t>
            </a:r>
            <a:r>
              <a:rPr lang="en-US" altLang="zh-CN" sz="2400" b="1" i="1" dirty="0" err="1">
                <a:latin typeface="Times New Roman" pitchFamily="18" charset="0"/>
              </a:rPr>
              <a:t>det</a:t>
            </a:r>
            <a:r>
              <a:rPr lang="en-US" altLang="zh-CN" sz="2400" b="1" i="1" dirty="0">
                <a:latin typeface="Times New Roman" pitchFamily="18" charset="0"/>
              </a:rPr>
              <a:t>(I-B)=0</a:t>
            </a:r>
            <a:r>
              <a:rPr lang="en-US" altLang="zh-CN" sz="2400" dirty="0"/>
              <a:t>,</a:t>
            </a:r>
            <a:r>
              <a:rPr lang="zh-CN" altLang="en-US" sz="2400" dirty="0"/>
              <a:t>则存在非零向量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dirty="0"/>
              <a:t>,</a:t>
            </a:r>
            <a:r>
              <a:rPr lang="zh-CN" altLang="en-US" sz="2400" dirty="0"/>
              <a:t>使得</a:t>
            </a:r>
            <a:r>
              <a:rPr lang="en-US" altLang="zh-CN" sz="2400" i="1" dirty="0">
                <a:latin typeface="Times New Roman" pitchFamily="18" charset="0"/>
              </a:rPr>
              <a:t>(I-B)x</a:t>
            </a:r>
            <a:r>
              <a:rPr lang="en-US" altLang="zh-CN" sz="2400" i="1" baseline="-25000" dirty="0">
                <a:latin typeface="Times New Roman" pitchFamily="18" charset="0"/>
              </a:rPr>
              <a:t>0</a:t>
            </a:r>
            <a:r>
              <a:rPr lang="en-US" altLang="zh-CN" sz="2400" i="1" dirty="0">
                <a:latin typeface="Times New Roman" pitchFamily="18" charset="0"/>
              </a:rPr>
              <a:t>=0</a:t>
            </a:r>
            <a:r>
              <a:rPr lang="en-US" altLang="zh-CN" sz="2400" dirty="0"/>
              <a:t>.</a:t>
            </a:r>
            <a:r>
              <a:rPr lang="zh-CN" altLang="en-US" sz="2400" dirty="0"/>
              <a:t>所以</a:t>
            </a:r>
            <a:r>
              <a:rPr lang="en-US" altLang="zh-CN" sz="2400" dirty="0"/>
              <a:t>, </a:t>
            </a:r>
            <a:r>
              <a:rPr lang="en-US" altLang="zh-CN" sz="2400" b="1" i="1" dirty="0">
                <a:latin typeface="Times New Roman" pitchFamily="18" charset="0"/>
              </a:rPr>
              <a:t>Bx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=x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dirty="0"/>
              <a:t>.</a:t>
            </a:r>
            <a:r>
              <a:rPr lang="zh-CN" altLang="en-US" sz="2400" dirty="0"/>
              <a:t>所以，</a:t>
            </a:r>
            <a:r>
              <a:rPr lang="en-US" altLang="zh-CN" sz="2400" b="1" i="1" dirty="0">
                <a:latin typeface="Times New Roman" pitchFamily="18" charset="0"/>
              </a:rPr>
              <a:t>||x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||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||Bx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||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||B||||x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||.</a:t>
            </a:r>
            <a:r>
              <a:rPr lang="zh-CN" altLang="en-US" sz="2400" dirty="0">
                <a:sym typeface="Symbol" pitchFamily="18" charset="2"/>
              </a:rPr>
              <a:t>因为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||x</a:t>
            </a:r>
            <a:r>
              <a:rPr lang="en-US" altLang="zh-CN" sz="2400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||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≠0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所以，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||B||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与假设矛盾．所以，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I-B</a:t>
            </a:r>
            <a:r>
              <a:rPr lang="zh-CN" altLang="en-US" sz="2400" b="1" dirty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非奇异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．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2) 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因为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(I-B)(I-B)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=I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左式展开得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(I-B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，移项可得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=I+ 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两边求范数可得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||= ||I+ 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1+ ||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1+ ||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B||||(I-B)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移项可得</a:t>
            </a: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5734050"/>
          <a:ext cx="26685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57200" progId="Equation.DSMT4">
                  <p:embed/>
                </p:oleObj>
              </mc:Choice>
              <mc:Fallback>
                <p:oleObj name="Equation" r:id="rId2" imgW="1600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34050"/>
                        <a:ext cx="26685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611188" y="404813"/>
            <a:ext cx="7764462" cy="1552575"/>
            <a:chOff x="295" y="3018"/>
            <a:chExt cx="4634" cy="978"/>
          </a:xfrm>
        </p:grpSpPr>
        <p:sp>
          <p:nvSpPr>
            <p:cNvPr id="22534" name="Text Box 8"/>
            <p:cNvSpPr txBox="1">
              <a:spLocks noChangeArrowheads="1"/>
            </p:cNvSpPr>
            <p:nvPr/>
          </p:nvSpPr>
          <p:spPr bwMode="auto">
            <a:xfrm>
              <a:off x="295" y="3018"/>
              <a:ext cx="356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kumimoji="1" lang="en-US" altLang="zh-CN" sz="2400" b="1" i="1">
                  <a:latin typeface="Times New Roman" pitchFamily="18" charset="0"/>
                </a:rPr>
                <a:t>||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B||&lt;1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则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B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是非奇异矩阵，且</a:t>
              </a:r>
            </a:p>
            <a:p>
              <a:pPr eaLnBrk="1" hangingPunct="1"/>
              <a:endPara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  <a:p>
              <a:pPr eaLnBrk="1" hangingPunct="1"/>
              <a:endParaRPr kumimoji="1" lang="zh-CN" altLang="en-US" sz="24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2535" name="Object 9"/>
            <p:cNvGraphicFramePr>
              <a:graphicFrameLocks noChangeAspect="1"/>
            </p:cNvGraphicFramePr>
            <p:nvPr/>
          </p:nvGraphicFramePr>
          <p:xfrm>
            <a:off x="839" y="3249"/>
            <a:ext cx="2253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00200" imgH="457200" progId="Equation.DSMT4">
                    <p:embed/>
                  </p:oleObj>
                </mc:Choice>
                <mc:Fallback>
                  <p:oleObj name="Equation" r:id="rId4" imgW="160020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249"/>
                          <a:ext cx="2253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3107" y="3339"/>
              <a:ext cx="18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,</a:t>
              </a:r>
              <a:r>
                <a:rPr kumimoji="1" lang="zh-CN" altLang="en-US" sz="2400" b="1">
                  <a:latin typeface="Times New Roman" pitchFamily="18" charset="0"/>
                </a:rPr>
                <a:t>其中</a:t>
              </a:r>
              <a:r>
                <a:rPr kumimoji="1" lang="en-US" altLang="zh-CN" sz="2400" b="1" i="1">
                  <a:latin typeface="Times New Roman" pitchFamily="18" charset="0"/>
                </a:rPr>
                <a:t>||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||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是算子范数</a:t>
              </a:r>
              <a:r>
                <a:rPr kumimoji="1" lang="zh-CN" altLang="en-US" sz="2400">
                  <a:latin typeface="Times New Roman" pitchFamily="18" charset="0"/>
                  <a:sym typeface="Symbol" pitchFamily="18" charset="2"/>
                </a:rPr>
                <a:t>．</a:t>
              </a:r>
            </a:p>
          </p:txBody>
        </p:sp>
      </p:grpSp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00C6E1-1FB3-4AB1-AD81-6F98146263F9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" y="1371600"/>
            <a:ext cx="7418388" cy="533400"/>
            <a:chOff x="384" y="864"/>
            <a:chExt cx="4673" cy="336"/>
          </a:xfrm>
        </p:grpSpPr>
        <p:pic>
          <p:nvPicPr>
            <p:cNvPr id="23577" name="Picture 4" descr="DAR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8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8" name="Text Box 5"/>
            <p:cNvSpPr txBox="1">
              <a:spLocks noChangeArrowheads="1"/>
            </p:cNvSpPr>
            <p:nvPr/>
          </p:nvSpPr>
          <p:spPr bwMode="auto">
            <a:xfrm>
              <a:off x="720" y="912"/>
              <a:ext cx="4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求解             时，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和    的误差对解    有何影响？</a:t>
              </a:r>
            </a:p>
          </p:txBody>
        </p:sp>
        <p:graphicFrame>
          <p:nvGraphicFramePr>
            <p:cNvPr id="23579" name="Object 6"/>
            <p:cNvGraphicFramePr>
              <a:graphicFrameLocks noChangeAspect="1"/>
            </p:cNvGraphicFramePr>
            <p:nvPr/>
          </p:nvGraphicFramePr>
          <p:xfrm>
            <a:off x="1152" y="912"/>
            <a:ext cx="6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8000" imgH="228600" progId="Equation.3">
                    <p:embed/>
                  </p:oleObj>
                </mc:Choice>
                <mc:Fallback>
                  <p:oleObj name="Equation" r:id="rId3" imgW="508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12"/>
                          <a:ext cx="6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7"/>
            <p:cNvGraphicFramePr>
              <a:graphicFrameLocks noChangeAspect="1"/>
            </p:cNvGraphicFramePr>
            <p:nvPr/>
          </p:nvGraphicFramePr>
          <p:xfrm>
            <a:off x="2544" y="912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6835" imgH="202936" progId="Equation.3">
                    <p:embed/>
                  </p:oleObj>
                </mc:Choice>
                <mc:Fallback>
                  <p:oleObj name="Equation" r:id="rId5" imgW="126835" imgH="2029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12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8"/>
            <p:cNvGraphicFramePr>
              <a:graphicFrameLocks noChangeAspect="1"/>
            </p:cNvGraphicFramePr>
            <p:nvPr/>
          </p:nvGraphicFramePr>
          <p:xfrm>
            <a:off x="3696" y="912"/>
            <a:ext cx="19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579" imgH="177646" progId="Equation.3">
                    <p:embed/>
                  </p:oleObj>
                </mc:Choice>
                <mc:Fallback>
                  <p:oleObj name="Equation" r:id="rId7" imgW="13957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19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133600"/>
            <a:ext cx="7239000" cy="482600"/>
            <a:chOff x="336" y="1344"/>
            <a:chExt cx="4560" cy="304"/>
          </a:xfrm>
        </p:grpSpPr>
        <p:sp>
          <p:nvSpPr>
            <p:cNvPr id="23573" name="Text Box 10"/>
            <p:cNvSpPr txBox="1">
              <a:spLocks noChangeArrowheads="1"/>
            </p:cNvSpPr>
            <p:nvPr/>
          </p:nvSpPr>
          <p:spPr bwMode="auto">
            <a:xfrm>
              <a:off x="336" y="1344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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设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精确，  有误差　  ，得到的解为            ，即</a:t>
              </a:r>
            </a:p>
          </p:txBody>
        </p:sp>
        <p:graphicFrame>
          <p:nvGraphicFramePr>
            <p:cNvPr id="23574" name="Object 11"/>
            <p:cNvGraphicFramePr>
              <a:graphicFrameLocks noChangeAspect="1"/>
            </p:cNvGraphicFramePr>
            <p:nvPr/>
          </p:nvGraphicFramePr>
          <p:xfrm>
            <a:off x="1584" y="1344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835" imgH="202936" progId="Equation.3">
                    <p:embed/>
                  </p:oleObj>
                </mc:Choice>
                <mc:Fallback>
                  <p:oleObj name="Equation" r:id="rId9" imgW="126835" imgH="20293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44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12"/>
            <p:cNvGraphicFramePr>
              <a:graphicFrameLocks noChangeAspect="1"/>
            </p:cNvGraphicFramePr>
            <p:nvPr/>
          </p:nvGraphicFramePr>
          <p:xfrm>
            <a:off x="2304" y="1344"/>
            <a:ext cx="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41300" imgH="228600" progId="Equation.3">
                    <p:embed/>
                  </p:oleObj>
                </mc:Choice>
                <mc:Fallback>
                  <p:oleObj name="Equation" r:id="rId11" imgW="241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44"/>
                          <a:ext cx="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13"/>
            <p:cNvGraphicFramePr>
              <a:graphicFrameLocks noChangeAspect="1"/>
            </p:cNvGraphicFramePr>
            <p:nvPr/>
          </p:nvGraphicFramePr>
          <p:xfrm>
            <a:off x="3744" y="1392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94870" imgH="203024" progId="Equation.3">
                    <p:embed/>
                  </p:oleObj>
                </mc:Choice>
                <mc:Fallback>
                  <p:oleObj name="Equation" r:id="rId13" imgW="494870" imgH="2030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392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90800" y="2743200"/>
            <a:ext cx="3008313" cy="685800"/>
            <a:chOff x="912" y="1895"/>
            <a:chExt cx="1895" cy="432"/>
          </a:xfrm>
        </p:grpSpPr>
        <p:sp>
          <p:nvSpPr>
            <p:cNvPr id="23571" name="AutoShape 15" descr="新闻纸"/>
            <p:cNvSpPr>
              <a:spLocks noChangeArrowheads="1"/>
            </p:cNvSpPr>
            <p:nvPr/>
          </p:nvSpPr>
          <p:spPr bwMode="auto">
            <a:xfrm>
              <a:off x="912" y="1895"/>
              <a:ext cx="1895" cy="432"/>
            </a:xfrm>
            <a:prstGeom prst="bevel">
              <a:avLst>
                <a:gd name="adj" fmla="val 7199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2" name="Object 16"/>
            <p:cNvGraphicFramePr>
              <a:graphicFrameLocks noChangeAspect="1"/>
            </p:cNvGraphicFramePr>
            <p:nvPr/>
          </p:nvGraphicFramePr>
          <p:xfrm>
            <a:off x="1008" y="1968"/>
            <a:ext cx="172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82700" imgH="228600" progId="Equation.3">
                    <p:embed/>
                  </p:oleObj>
                </mc:Choice>
                <mc:Fallback>
                  <p:oleObj name="Equation" r:id="rId16" imgW="12827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72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219200" y="3581400"/>
          <a:ext cx="2116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55700" imgH="228600" progId="Equation.3">
                  <p:embed/>
                </p:oleObj>
              </mc:Choice>
              <mc:Fallback>
                <p:oleObj name="Equation" r:id="rId18" imgW="1155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1161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3886200" y="3581400"/>
          <a:ext cx="3124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14500" imgH="228600" progId="Equation.3">
                  <p:embed/>
                </p:oleObj>
              </mc:Choice>
              <mc:Fallback>
                <p:oleObj name="Equation" r:id="rId20" imgW="17145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3124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5638800" y="2514600"/>
            <a:ext cx="3200400" cy="685800"/>
          </a:xfrm>
          <a:prstGeom prst="wedgeEllipseCallout">
            <a:avLst>
              <a:gd name="adj1" fmla="val -42111"/>
              <a:gd name="adj2" fmla="val 12963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绝对误差放大因子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143000" y="4267200"/>
            <a:ext cx="3576638" cy="457200"/>
            <a:chOff x="672" y="2688"/>
            <a:chExt cx="2253" cy="288"/>
          </a:xfrm>
        </p:grpSpPr>
        <p:graphicFrame>
          <p:nvGraphicFramePr>
            <p:cNvPr id="23569" name="Object 21"/>
            <p:cNvGraphicFramePr>
              <a:graphicFrameLocks noChangeAspect="1"/>
            </p:cNvGraphicFramePr>
            <p:nvPr/>
          </p:nvGraphicFramePr>
          <p:xfrm>
            <a:off x="1008" y="2688"/>
            <a:ext cx="19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63700" imgH="228600" progId="Equation.3">
                    <p:embed/>
                  </p:oleObj>
                </mc:Choice>
                <mc:Fallback>
                  <p:oleObj name="Equation" r:id="rId22" imgW="16637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19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Text Box 22"/>
            <p:cNvSpPr txBox="1">
              <a:spLocks noChangeArrowheads="1"/>
            </p:cNvSpPr>
            <p:nvPr/>
          </p:nvSpPr>
          <p:spPr bwMode="auto">
            <a:xfrm>
              <a:off x="67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又</a:t>
              </a:r>
            </a:p>
          </p:txBody>
        </p:sp>
      </p:grp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4953000" y="4114800"/>
          <a:ext cx="1963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1726" imgH="418918" progId="Equation.3">
                  <p:embed/>
                </p:oleObj>
              </mc:Choice>
              <mc:Fallback>
                <p:oleObj name="Equation" r:id="rId24" imgW="1091726" imgH="41891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14800"/>
                        <a:ext cx="19637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676400" y="5105400"/>
            <a:ext cx="5029200" cy="1143000"/>
            <a:chOff x="1008" y="3120"/>
            <a:chExt cx="3168" cy="720"/>
          </a:xfrm>
        </p:grpSpPr>
        <p:sp>
          <p:nvSpPr>
            <p:cNvPr id="23567" name="AutoShape 25" descr="新闻纸"/>
            <p:cNvSpPr>
              <a:spLocks noChangeArrowheads="1"/>
            </p:cNvSpPr>
            <p:nvPr/>
          </p:nvSpPr>
          <p:spPr bwMode="auto">
            <a:xfrm>
              <a:off x="1008" y="3120"/>
              <a:ext cx="3168" cy="720"/>
            </a:xfrm>
            <a:prstGeom prst="bevel">
              <a:avLst>
                <a:gd name="adj" fmla="val 6509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8" name="Object 26"/>
            <p:cNvGraphicFramePr>
              <a:graphicFrameLocks noChangeAspect="1"/>
            </p:cNvGraphicFramePr>
            <p:nvPr/>
          </p:nvGraphicFramePr>
          <p:xfrm>
            <a:off x="1104" y="3168"/>
            <a:ext cx="298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66090" imgH="444307" progId="Equation.3">
                    <p:embed/>
                  </p:oleObj>
                </mc:Choice>
                <mc:Fallback>
                  <p:oleObj name="Equation" r:id="rId26" imgW="1866090" imgH="44430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68"/>
                          <a:ext cx="298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3200400" y="5181600"/>
            <a:ext cx="21336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0" name="AutoShape 28"/>
          <p:cNvSpPr>
            <a:spLocks noChangeArrowheads="1"/>
          </p:cNvSpPr>
          <p:nvPr/>
        </p:nvSpPr>
        <p:spPr bwMode="auto">
          <a:xfrm>
            <a:off x="4876800" y="3733800"/>
            <a:ext cx="3581400" cy="609600"/>
          </a:xfrm>
          <a:prstGeom prst="wedgeEllipseCallout">
            <a:avLst>
              <a:gd name="adj1" fmla="val -61569"/>
              <a:gd name="adj2" fmla="val 22005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相对误差放大因子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1763713" y="476250"/>
            <a:ext cx="5605462" cy="51911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线性方程组的性态和解的误差分析</a:t>
            </a:r>
            <a:endParaRPr kumimoji="1"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6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085197-E10B-4E7A-877A-B73ECD6849A8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animBg="1" autoUpdateAnimBg="0"/>
      <p:bldP spid="54299" grpId="0" animBg="1"/>
      <p:bldP spid="54300" grpId="0" animBg="1" autoUpdateAnimBg="0"/>
      <p:bldP spid="5430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533400"/>
            <a:ext cx="7239000" cy="482600"/>
            <a:chOff x="288" y="336"/>
            <a:chExt cx="4560" cy="304"/>
          </a:xfrm>
        </p:grpSpPr>
        <p:sp>
          <p:nvSpPr>
            <p:cNvPr id="24625" name="Text Box 6"/>
            <p:cNvSpPr txBox="1">
              <a:spLocks noChangeArrowheads="1"/>
            </p:cNvSpPr>
            <p:nvPr/>
          </p:nvSpPr>
          <p:spPr bwMode="auto">
            <a:xfrm>
              <a:off x="288" y="336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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设    精确，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有误差 　  ，得到的解为            ，即</a:t>
              </a:r>
            </a:p>
          </p:txBody>
        </p:sp>
        <p:graphicFrame>
          <p:nvGraphicFramePr>
            <p:cNvPr id="24626" name="Object 7"/>
            <p:cNvGraphicFramePr>
              <a:graphicFrameLocks noChangeAspect="1"/>
            </p:cNvGraphicFramePr>
            <p:nvPr/>
          </p:nvGraphicFramePr>
          <p:xfrm>
            <a:off x="816" y="33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35" imgH="202936" progId="Equation.3">
                    <p:embed/>
                  </p:oleObj>
                </mc:Choice>
                <mc:Fallback>
                  <p:oleObj name="Equation" r:id="rId2" imgW="126835" imgH="2029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8"/>
            <p:cNvGraphicFramePr>
              <a:graphicFrameLocks noChangeAspect="1"/>
            </p:cNvGraphicFramePr>
            <p:nvPr/>
          </p:nvGraphicFramePr>
          <p:xfrm>
            <a:off x="2256" y="384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279" imgH="203112" progId="Equation.3">
                    <p:embed/>
                  </p:oleObj>
                </mc:Choice>
                <mc:Fallback>
                  <p:oleObj name="Equation" r:id="rId4" imgW="27927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84"/>
                          <a:ext cx="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8" name="Object 9"/>
            <p:cNvGraphicFramePr>
              <a:graphicFrameLocks noChangeAspect="1"/>
            </p:cNvGraphicFramePr>
            <p:nvPr/>
          </p:nvGraphicFramePr>
          <p:xfrm>
            <a:off x="3744" y="384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4870" imgH="203024" progId="Equation.3">
                    <p:embed/>
                  </p:oleObj>
                </mc:Choice>
                <mc:Fallback>
                  <p:oleObj name="Equation" r:id="rId6" imgW="494870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4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1143000"/>
            <a:ext cx="3505200" cy="762000"/>
            <a:chOff x="1056" y="693"/>
            <a:chExt cx="2208" cy="480"/>
          </a:xfrm>
        </p:grpSpPr>
        <p:sp>
          <p:nvSpPr>
            <p:cNvPr id="24623" name="AutoShape 11" descr="新闻纸"/>
            <p:cNvSpPr>
              <a:spLocks noChangeArrowheads="1"/>
            </p:cNvSpPr>
            <p:nvPr/>
          </p:nvSpPr>
          <p:spPr bwMode="auto">
            <a:xfrm>
              <a:off x="1056" y="693"/>
              <a:ext cx="2208" cy="480"/>
            </a:xfrm>
            <a:prstGeom prst="bevel">
              <a:avLst>
                <a:gd name="adj" fmla="val 7199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24" name="Object 12"/>
            <p:cNvGraphicFramePr>
              <a:graphicFrameLocks noChangeAspect="1"/>
            </p:cNvGraphicFramePr>
            <p:nvPr/>
          </p:nvGraphicFramePr>
          <p:xfrm>
            <a:off x="1141" y="777"/>
            <a:ext cx="20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08100" imgH="228600" progId="Equation.3">
                    <p:embed/>
                  </p:oleObj>
                </mc:Choice>
                <mc:Fallback>
                  <p:oleObj name="Equation" r:id="rId9" imgW="13081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777"/>
                          <a:ext cx="20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533400" y="2286000"/>
          <a:ext cx="3657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89100" imgH="228600" progId="Equation.3">
                  <p:embed/>
                </p:oleObj>
              </mc:Choice>
              <mc:Fallback>
                <p:oleObj name="Equation" r:id="rId11" imgW="16891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657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457200" y="2819400"/>
          <a:ext cx="3733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12900" imgH="228600" progId="Equation.3">
                  <p:embed/>
                </p:oleObj>
              </mc:Choice>
              <mc:Fallback>
                <p:oleObj name="Equation" r:id="rId13" imgW="1612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3733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381000" y="3352800"/>
          <a:ext cx="41576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35200" imgH="787400" progId="Equation.3">
                  <p:embed/>
                </p:oleObj>
              </mc:Choice>
              <mc:Fallback>
                <p:oleObj name="Equation" r:id="rId15" imgW="2235200" imgH="787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41576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2133600" y="3962400"/>
            <a:ext cx="1600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 noChangeAspect="1"/>
          </p:cNvGrpSpPr>
          <p:nvPr/>
        </p:nvGrpSpPr>
        <p:grpSpPr bwMode="auto">
          <a:xfrm flipV="1">
            <a:off x="1524000" y="1219200"/>
            <a:ext cx="511175" cy="968375"/>
            <a:chOff x="3992" y="1258"/>
            <a:chExt cx="1071" cy="2031"/>
          </a:xfrm>
        </p:grpSpPr>
        <p:sp>
          <p:nvSpPr>
            <p:cNvPr id="24608" name="Freeform 18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Freeform 19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20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Freeform 21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Freeform 22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Freeform 23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Freeform 24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Freeform 25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Freeform 26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Freeform 27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Freeform 28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Freeform 29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Freeform 30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Freeform 31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Freeform 32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 noChangeAspect="1"/>
          </p:cNvGrpSpPr>
          <p:nvPr/>
        </p:nvGrpSpPr>
        <p:grpSpPr bwMode="auto">
          <a:xfrm flipH="1" flipV="1">
            <a:off x="6172200" y="1219200"/>
            <a:ext cx="511175" cy="968375"/>
            <a:chOff x="3992" y="1258"/>
            <a:chExt cx="1071" cy="2031"/>
          </a:xfrm>
        </p:grpSpPr>
        <p:sp>
          <p:nvSpPr>
            <p:cNvPr id="24593" name="Freeform 34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Freeform 35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Freeform 36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Freeform 37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38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Freeform 39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Freeform 40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41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42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43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44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Freeform 45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Freeform 46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Freeform 47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Freeform 48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5345" name="Object 49"/>
          <p:cNvGraphicFramePr>
            <a:graphicFrameLocks noChangeAspect="1"/>
          </p:cNvGraphicFramePr>
          <p:nvPr/>
        </p:nvGraphicFramePr>
        <p:xfrm>
          <a:off x="5029200" y="2286000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7200" imgH="228600" progId="Equation.3">
                  <p:embed/>
                </p:oleObj>
              </mc:Choice>
              <mc:Fallback>
                <p:oleObj name="Equation" r:id="rId17" imgW="17272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6" name="Object 50"/>
          <p:cNvGraphicFramePr>
            <a:graphicFrameLocks noChangeAspect="1"/>
          </p:cNvGraphicFramePr>
          <p:nvPr/>
        </p:nvGraphicFramePr>
        <p:xfrm>
          <a:off x="5029200" y="2743200"/>
          <a:ext cx="3125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4000" imgH="203200" progId="Equation.3">
                  <p:embed/>
                </p:oleObj>
              </mc:Choice>
              <mc:Fallback>
                <p:oleObj name="Equation" r:id="rId19" imgW="1524000" imgH="203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125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7" name="Object 51"/>
          <p:cNvGraphicFramePr>
            <a:graphicFrameLocks noChangeAspect="1"/>
          </p:cNvGraphicFramePr>
          <p:nvPr/>
        </p:nvGraphicFramePr>
        <p:xfrm>
          <a:off x="5029200" y="32004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52600" imgH="228600" progId="Equation.3">
                  <p:embed/>
                </p:oleObj>
              </mc:Choice>
              <mc:Fallback>
                <p:oleObj name="Equation" r:id="rId21" imgW="17526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52"/>
          <p:cNvGraphicFramePr>
            <a:graphicFrameLocks noChangeAspect="1"/>
          </p:cNvGraphicFramePr>
          <p:nvPr/>
        </p:nvGraphicFramePr>
        <p:xfrm>
          <a:off x="5124450" y="3733800"/>
          <a:ext cx="35417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866900" imgH="228600" progId="Equation.3">
                  <p:embed/>
                </p:oleObj>
              </mc:Choice>
              <mc:Fallback>
                <p:oleObj name="公式" r:id="rId23" imgW="18669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733800"/>
                        <a:ext cx="35417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24" name="Object 128"/>
          <p:cNvGraphicFramePr>
            <a:graphicFrameLocks noChangeAspect="1"/>
          </p:cNvGraphicFramePr>
          <p:nvPr/>
        </p:nvGraphicFramePr>
        <p:xfrm>
          <a:off x="1143000" y="5029200"/>
          <a:ext cx="65627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365500" imgH="838200" progId="Equation.3">
                  <p:embed/>
                </p:oleObj>
              </mc:Choice>
              <mc:Fallback>
                <p:oleObj name="Equation" r:id="rId25" imgW="3365500" imgH="8382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5627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35" name="Text Box 13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651500" y="429260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为什么要化成这样？</a:t>
            </a:r>
          </a:p>
        </p:txBody>
      </p:sp>
      <p:sp>
        <p:nvSpPr>
          <p:cNvPr id="245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469018-567B-413A-AD86-68395A02F418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 animBg="1"/>
      <p:bldP spid="554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7462199"/>
              </p:ext>
            </p:extLst>
          </p:nvPr>
        </p:nvGraphicFramePr>
        <p:xfrm>
          <a:off x="539751" y="608014"/>
          <a:ext cx="6480522" cy="291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19440" imgH="1625400" progId="Equation.3">
                  <p:embed/>
                </p:oleObj>
              </mc:Choice>
              <mc:Fallback>
                <p:oleObj name="公式" r:id="rId2" imgW="361944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608014"/>
                        <a:ext cx="6480522" cy="291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92725" y="549275"/>
            <a:ext cx="3671888" cy="1079500"/>
            <a:chOff x="720" y="3312"/>
            <a:chExt cx="2204" cy="547"/>
          </a:xfrm>
        </p:grpSpPr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720" y="3312"/>
              <a:ext cx="2064" cy="245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只要</a:t>
              </a:r>
              <a:r>
                <a:rPr kumimoji="1" lang="zh-CN" altLang="en-US" sz="20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 </a:t>
              </a:r>
              <a:r>
                <a:rPr kumimoji="1" lang="en-US" altLang="zh-CN" sz="20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充分小，使得</a:t>
              </a:r>
            </a:p>
          </p:txBody>
        </p:sp>
        <p:graphicFrame>
          <p:nvGraphicFramePr>
            <p:cNvPr id="25607" name="Object 8"/>
            <p:cNvGraphicFramePr>
              <a:graphicFrameLocks noChangeAspect="1"/>
            </p:cNvGraphicFramePr>
            <p:nvPr/>
          </p:nvGraphicFramePr>
          <p:xfrm>
            <a:off x="821" y="3600"/>
            <a:ext cx="210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41500" imgH="228600" progId="Equation.3">
                    <p:embed/>
                  </p:oleObj>
                </mc:Choice>
                <mc:Fallback>
                  <p:oleObj name="Equation" r:id="rId4" imgW="1841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3600"/>
                          <a:ext cx="2103" cy="259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37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3498850"/>
          <a:ext cx="5616575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43200" imgH="1587500" progId="Equation.3">
                  <p:embed/>
                </p:oleObj>
              </mc:Choice>
              <mc:Fallback>
                <p:oleObj name="公式" r:id="rId6" imgW="2743200" imgH="1587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98850"/>
                        <a:ext cx="5616575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FA8372-AE25-4AD0-ABDC-61E46AC2A371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"/>
          <p:cNvGrpSpPr>
            <a:grpSpLocks/>
          </p:cNvGrpSpPr>
          <p:nvPr/>
        </p:nvGrpSpPr>
        <p:grpSpPr bwMode="auto">
          <a:xfrm>
            <a:off x="457200" y="533400"/>
            <a:ext cx="7239000" cy="482600"/>
            <a:chOff x="288" y="336"/>
            <a:chExt cx="4560" cy="304"/>
          </a:xfrm>
        </p:grpSpPr>
        <p:sp>
          <p:nvSpPr>
            <p:cNvPr id="26683" name="Text Box 6"/>
            <p:cNvSpPr txBox="1">
              <a:spLocks noChangeArrowheads="1"/>
            </p:cNvSpPr>
            <p:nvPr/>
          </p:nvSpPr>
          <p:spPr bwMode="auto">
            <a:xfrm>
              <a:off x="288" y="336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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设    精确，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有误差 　  ，得到的解为            ，即</a:t>
              </a:r>
            </a:p>
          </p:txBody>
        </p:sp>
        <p:graphicFrame>
          <p:nvGraphicFramePr>
            <p:cNvPr id="26684" name="Object 7"/>
            <p:cNvGraphicFramePr>
              <a:graphicFrameLocks noChangeAspect="1"/>
            </p:cNvGraphicFramePr>
            <p:nvPr/>
          </p:nvGraphicFramePr>
          <p:xfrm>
            <a:off x="816" y="33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35" imgH="202936" progId="Equation.3">
                    <p:embed/>
                  </p:oleObj>
                </mc:Choice>
                <mc:Fallback>
                  <p:oleObj name="Equation" r:id="rId2" imgW="126835" imgH="2029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5" name="Object 8"/>
            <p:cNvGraphicFramePr>
              <a:graphicFrameLocks noChangeAspect="1"/>
            </p:cNvGraphicFramePr>
            <p:nvPr/>
          </p:nvGraphicFramePr>
          <p:xfrm>
            <a:off x="2256" y="384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279" imgH="203112" progId="Equation.3">
                    <p:embed/>
                  </p:oleObj>
                </mc:Choice>
                <mc:Fallback>
                  <p:oleObj name="Equation" r:id="rId4" imgW="27927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84"/>
                          <a:ext cx="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6" name="Object 9"/>
            <p:cNvGraphicFramePr>
              <a:graphicFrameLocks noChangeAspect="1"/>
            </p:cNvGraphicFramePr>
            <p:nvPr/>
          </p:nvGraphicFramePr>
          <p:xfrm>
            <a:off x="3744" y="384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4870" imgH="203024" progId="Equation.3">
                    <p:embed/>
                  </p:oleObj>
                </mc:Choice>
                <mc:Fallback>
                  <p:oleObj name="Equation" r:id="rId6" imgW="494870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4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" name="Group 10"/>
          <p:cNvGrpSpPr>
            <a:grpSpLocks/>
          </p:cNvGrpSpPr>
          <p:nvPr/>
        </p:nvGrpSpPr>
        <p:grpSpPr bwMode="auto">
          <a:xfrm>
            <a:off x="2362200" y="1143000"/>
            <a:ext cx="3505200" cy="762000"/>
            <a:chOff x="1056" y="693"/>
            <a:chExt cx="2208" cy="480"/>
          </a:xfrm>
        </p:grpSpPr>
        <p:sp>
          <p:nvSpPr>
            <p:cNvPr id="26681" name="AutoShape 11" descr="新闻纸"/>
            <p:cNvSpPr>
              <a:spLocks noChangeArrowheads="1"/>
            </p:cNvSpPr>
            <p:nvPr/>
          </p:nvSpPr>
          <p:spPr bwMode="auto">
            <a:xfrm>
              <a:off x="1056" y="693"/>
              <a:ext cx="2208" cy="480"/>
            </a:xfrm>
            <a:prstGeom prst="bevel">
              <a:avLst>
                <a:gd name="adj" fmla="val 7199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82" name="Object 12"/>
            <p:cNvGraphicFramePr>
              <a:graphicFrameLocks noChangeAspect="1"/>
            </p:cNvGraphicFramePr>
            <p:nvPr/>
          </p:nvGraphicFramePr>
          <p:xfrm>
            <a:off x="1141" y="777"/>
            <a:ext cx="20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08100" imgH="228600" progId="Equation.3">
                    <p:embed/>
                  </p:oleObj>
                </mc:Choice>
                <mc:Fallback>
                  <p:oleObj name="Equation" r:id="rId9" imgW="13081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777"/>
                          <a:ext cx="20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8" name="Object 13"/>
          <p:cNvGraphicFramePr>
            <a:graphicFrameLocks noChangeAspect="1"/>
          </p:cNvGraphicFramePr>
          <p:nvPr/>
        </p:nvGraphicFramePr>
        <p:xfrm>
          <a:off x="533400" y="2286000"/>
          <a:ext cx="3657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89100" imgH="228600" progId="Equation.3">
                  <p:embed/>
                </p:oleObj>
              </mc:Choice>
              <mc:Fallback>
                <p:oleObj name="Equation" r:id="rId11" imgW="16891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657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4"/>
          <p:cNvGraphicFramePr>
            <a:graphicFrameLocks noChangeAspect="1"/>
          </p:cNvGraphicFramePr>
          <p:nvPr/>
        </p:nvGraphicFramePr>
        <p:xfrm>
          <a:off x="457200" y="2819400"/>
          <a:ext cx="3733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12900" imgH="228600" progId="Equation.3">
                  <p:embed/>
                </p:oleObj>
              </mc:Choice>
              <mc:Fallback>
                <p:oleObj name="Equation" r:id="rId13" imgW="1612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3733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5"/>
          <p:cNvGraphicFramePr>
            <a:graphicFrameLocks noChangeAspect="1"/>
          </p:cNvGraphicFramePr>
          <p:nvPr/>
        </p:nvGraphicFramePr>
        <p:xfrm>
          <a:off x="381000" y="3352800"/>
          <a:ext cx="41576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35200" imgH="787400" progId="Equation.3">
                  <p:embed/>
                </p:oleObj>
              </mc:Choice>
              <mc:Fallback>
                <p:oleObj name="Equation" r:id="rId15" imgW="2235200" imgH="787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41576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Oval 16"/>
          <p:cNvSpPr>
            <a:spLocks noChangeArrowheads="1"/>
          </p:cNvSpPr>
          <p:nvPr/>
        </p:nvSpPr>
        <p:spPr bwMode="auto">
          <a:xfrm>
            <a:off x="2133600" y="3962400"/>
            <a:ext cx="1600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2" name="Group 17"/>
          <p:cNvGrpSpPr>
            <a:grpSpLocks noChangeAspect="1"/>
          </p:cNvGrpSpPr>
          <p:nvPr/>
        </p:nvGrpSpPr>
        <p:grpSpPr bwMode="auto">
          <a:xfrm flipV="1">
            <a:off x="1524000" y="1219200"/>
            <a:ext cx="511175" cy="968375"/>
            <a:chOff x="3992" y="1258"/>
            <a:chExt cx="1071" cy="2031"/>
          </a:xfrm>
        </p:grpSpPr>
        <p:sp>
          <p:nvSpPr>
            <p:cNvPr id="26666" name="Freeform 18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19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Freeform 20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Freeform 21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Freeform 22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23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24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25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Freeform 26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Freeform 27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Freeform 28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Freeform 29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Freeform 30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Freeform 31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Freeform 32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3" name="Group 33"/>
          <p:cNvGrpSpPr>
            <a:grpSpLocks noChangeAspect="1"/>
          </p:cNvGrpSpPr>
          <p:nvPr/>
        </p:nvGrpSpPr>
        <p:grpSpPr bwMode="auto">
          <a:xfrm flipH="1" flipV="1">
            <a:off x="6172200" y="1219200"/>
            <a:ext cx="511175" cy="968375"/>
            <a:chOff x="3992" y="1258"/>
            <a:chExt cx="1071" cy="2031"/>
          </a:xfrm>
        </p:grpSpPr>
        <p:sp>
          <p:nvSpPr>
            <p:cNvPr id="26651" name="Freeform 34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35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36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37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38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39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40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41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42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43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44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45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46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47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48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4" name="Object 49"/>
          <p:cNvGraphicFramePr>
            <a:graphicFrameLocks noChangeAspect="1"/>
          </p:cNvGraphicFramePr>
          <p:nvPr/>
        </p:nvGraphicFramePr>
        <p:xfrm>
          <a:off x="5029200" y="2286000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7200" imgH="228600" progId="Equation.3">
                  <p:embed/>
                </p:oleObj>
              </mc:Choice>
              <mc:Fallback>
                <p:oleObj name="Equation" r:id="rId17" imgW="17272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50"/>
          <p:cNvGraphicFramePr>
            <a:graphicFrameLocks noChangeAspect="1"/>
          </p:cNvGraphicFramePr>
          <p:nvPr/>
        </p:nvGraphicFramePr>
        <p:xfrm>
          <a:off x="5029200" y="2743200"/>
          <a:ext cx="3125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4000" imgH="203200" progId="Equation.3">
                  <p:embed/>
                </p:oleObj>
              </mc:Choice>
              <mc:Fallback>
                <p:oleObj name="Equation" r:id="rId19" imgW="1524000" imgH="203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125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51"/>
          <p:cNvGraphicFramePr>
            <a:graphicFrameLocks noChangeAspect="1"/>
          </p:cNvGraphicFramePr>
          <p:nvPr/>
        </p:nvGraphicFramePr>
        <p:xfrm>
          <a:off x="5029200" y="32004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52600" imgH="228600" progId="Equation.3">
                  <p:embed/>
                </p:oleObj>
              </mc:Choice>
              <mc:Fallback>
                <p:oleObj name="Equation" r:id="rId21" imgW="17526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52"/>
          <p:cNvGraphicFramePr>
            <a:graphicFrameLocks noChangeAspect="1"/>
          </p:cNvGraphicFramePr>
          <p:nvPr/>
        </p:nvGraphicFramePr>
        <p:xfrm>
          <a:off x="5124450" y="3733800"/>
          <a:ext cx="35417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866900" imgH="228600" progId="Equation.3">
                  <p:embed/>
                </p:oleObj>
              </mc:Choice>
              <mc:Fallback>
                <p:oleObj name="公式" r:id="rId23" imgW="18669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733800"/>
                        <a:ext cx="35417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28"/>
          <p:cNvGraphicFramePr>
            <a:graphicFrameLocks noChangeAspect="1"/>
          </p:cNvGraphicFramePr>
          <p:nvPr/>
        </p:nvGraphicFramePr>
        <p:xfrm>
          <a:off x="1143000" y="5029200"/>
          <a:ext cx="65627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365500" imgH="838200" progId="Equation.3">
                  <p:embed/>
                </p:oleObj>
              </mc:Choice>
              <mc:Fallback>
                <p:oleObj name="Equation" r:id="rId25" imgW="3365500" imgH="8382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5627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25" name="Oval 129"/>
          <p:cNvSpPr>
            <a:spLocks noChangeArrowheads="1"/>
          </p:cNvSpPr>
          <p:nvPr/>
        </p:nvSpPr>
        <p:spPr bwMode="auto">
          <a:xfrm>
            <a:off x="4953000" y="5029200"/>
            <a:ext cx="16764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26" name="Oval 130"/>
          <p:cNvSpPr>
            <a:spLocks noChangeArrowheads="1"/>
          </p:cNvSpPr>
          <p:nvPr/>
        </p:nvSpPr>
        <p:spPr bwMode="auto">
          <a:xfrm>
            <a:off x="5181600" y="5791200"/>
            <a:ext cx="16002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31"/>
          <p:cNvGrpSpPr>
            <a:grpSpLocks/>
          </p:cNvGrpSpPr>
          <p:nvPr/>
        </p:nvGrpSpPr>
        <p:grpSpPr bwMode="auto">
          <a:xfrm>
            <a:off x="1905000" y="304800"/>
            <a:ext cx="4191000" cy="5776913"/>
            <a:chOff x="1200" y="192"/>
            <a:chExt cx="2640" cy="3639"/>
          </a:xfrm>
        </p:grpSpPr>
        <p:grpSp>
          <p:nvGrpSpPr>
            <p:cNvPr id="26645" name="Group 132"/>
            <p:cNvGrpSpPr>
              <a:grpSpLocks/>
            </p:cNvGrpSpPr>
            <p:nvPr/>
          </p:nvGrpSpPr>
          <p:grpSpPr bwMode="auto">
            <a:xfrm>
              <a:off x="1200" y="192"/>
              <a:ext cx="2640" cy="1488"/>
              <a:chOff x="1632" y="1008"/>
              <a:chExt cx="2640" cy="1488"/>
            </a:xfrm>
          </p:grpSpPr>
          <p:sp>
            <p:nvSpPr>
              <p:cNvPr id="26649" name="Oval 133"/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2640" cy="1488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楷体_GB2312" pitchFamily="49" charset="-122"/>
                  </a:rPr>
                  <a:t>                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是关键</a:t>
                </a:r>
              </a:p>
              <a:p>
                <a:pPr algn="ctr"/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的误差放大因子，称为</a:t>
                </a:r>
              </a:p>
              <a:p>
                <a:pPr algn="ctr"/>
                <a:r>
                  <a:rPr kumimoji="1" lang="en-US" altLang="zh-CN" sz="2400" b="1" i="1"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的</a:t>
                </a:r>
                <a:r>
                  <a:rPr kumimoji="1" lang="zh-CN" altLang="en-US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条件数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，记为</a:t>
                </a:r>
                <a:r>
                  <a:rPr kumimoji="1" lang="en-US" altLang="zh-CN" sz="2400" b="1" i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cond</a:t>
                </a: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 (</a:t>
                </a:r>
                <a:r>
                  <a:rPr kumimoji="1" lang="en-US" altLang="zh-CN" sz="2400" b="1" i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)</a:t>
                </a:r>
                <a:r>
                  <a:rPr kumimoji="1" lang="en-US" altLang="zh-CN" sz="2400" b="1">
                    <a:latin typeface="Times New Roman" pitchFamily="18" charset="0"/>
                    <a:ea typeface="楷体_GB2312" pitchFamily="49" charset="-122"/>
                  </a:rPr>
                  <a:t> ,</a:t>
                </a:r>
              </a:p>
              <a:p>
                <a:pPr algn="ctr"/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越</a:t>
                </a:r>
                <a:r>
                  <a:rPr kumimoji="1" lang="zh-CN" altLang="en-US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     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 则 </a:t>
                </a:r>
                <a:r>
                  <a:rPr kumimoji="1" lang="en-US" altLang="zh-CN" sz="2400" b="1" i="1"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越病态，</a:t>
                </a:r>
              </a:p>
              <a:p>
                <a:pPr algn="ctr"/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难得准确解。</a:t>
                </a:r>
              </a:p>
            </p:txBody>
          </p:sp>
          <p:graphicFrame>
            <p:nvGraphicFramePr>
              <p:cNvPr id="26650" name="Object 134"/>
              <p:cNvGraphicFramePr>
                <a:graphicFrameLocks noChangeAspect="1"/>
              </p:cNvGraphicFramePr>
              <p:nvPr/>
            </p:nvGraphicFramePr>
            <p:xfrm>
              <a:off x="2256" y="1152"/>
              <a:ext cx="79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825500" imgH="228600" progId="Equation.3">
                      <p:embed/>
                    </p:oleObj>
                  </mc:Choice>
                  <mc:Fallback>
                    <p:oleObj name="Equation" r:id="rId27" imgW="825500" imgH="228600" progId="Equation.3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152"/>
                            <a:ext cx="79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6" name="AutoShape 135"/>
            <p:cNvSpPr>
              <a:spLocks noChangeArrowheads="1"/>
            </p:cNvSpPr>
            <p:nvPr/>
          </p:nvSpPr>
          <p:spPr bwMode="auto">
            <a:xfrm rot="824795" flipV="1">
              <a:off x="1920" y="1488"/>
              <a:ext cx="240" cy="1200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AutoShape 136"/>
            <p:cNvSpPr>
              <a:spLocks noChangeArrowheads="1"/>
            </p:cNvSpPr>
            <p:nvPr/>
          </p:nvSpPr>
          <p:spPr bwMode="auto">
            <a:xfrm rot="20283343" flipV="1">
              <a:off x="2974" y="1527"/>
              <a:ext cx="288" cy="2304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AutoShape 137"/>
            <p:cNvSpPr>
              <a:spLocks noChangeArrowheads="1"/>
            </p:cNvSpPr>
            <p:nvPr/>
          </p:nvSpPr>
          <p:spPr bwMode="auto">
            <a:xfrm rot="20518244" flipV="1">
              <a:off x="3172" y="1495"/>
              <a:ext cx="295" cy="1855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434" name="Text Box 138"/>
          <p:cNvSpPr txBox="1">
            <a:spLocks noChangeArrowheads="1"/>
          </p:cNvSpPr>
          <p:nvPr/>
        </p:nvSpPr>
        <p:spPr bwMode="auto">
          <a:xfrm>
            <a:off x="2895600" y="1524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大</a:t>
            </a:r>
          </a:p>
        </p:txBody>
      </p:sp>
      <p:sp>
        <p:nvSpPr>
          <p:cNvPr id="26643" name="Text Box 13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651500" y="429260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为什么要化成这样？</a:t>
            </a:r>
          </a:p>
        </p:txBody>
      </p:sp>
      <p:sp>
        <p:nvSpPr>
          <p:cNvPr id="2664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4E7F2D-9ECC-40A9-B4D7-4DB434FDA46E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25" grpId="0" animBg="1"/>
      <p:bldP spid="55426" grpId="0" animBg="1"/>
      <p:bldP spid="554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6"/>
          <p:cNvGrpSpPr>
            <a:grpSpLocks/>
          </p:cNvGrpSpPr>
          <p:nvPr/>
        </p:nvGrpSpPr>
        <p:grpSpPr bwMode="auto">
          <a:xfrm>
            <a:off x="395288" y="1052513"/>
            <a:ext cx="6326187" cy="1187450"/>
            <a:chOff x="249" y="663"/>
            <a:chExt cx="3985" cy="748"/>
          </a:xfrm>
        </p:grpSpPr>
        <p:sp>
          <p:nvSpPr>
            <p:cNvPr id="27657" name="Text Box 2"/>
            <p:cNvSpPr txBox="1">
              <a:spLocks noChangeArrowheads="1"/>
            </p:cNvSpPr>
            <p:nvPr/>
          </p:nvSpPr>
          <p:spPr bwMode="auto">
            <a:xfrm>
              <a:off x="249" y="663"/>
              <a:ext cx="398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：设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阶非奇异矩阵，称数       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     为矩阵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的条件数，</a:t>
              </a:r>
            </a:p>
          </p:txBody>
        </p:sp>
        <p:graphicFrame>
          <p:nvGraphicFramePr>
            <p:cNvPr id="27658" name="Object 3"/>
            <p:cNvGraphicFramePr>
              <a:graphicFrameLocks noChangeAspect="1"/>
            </p:cNvGraphicFramePr>
            <p:nvPr/>
          </p:nvGraphicFramePr>
          <p:xfrm>
            <a:off x="3515" y="754"/>
            <a:ext cx="70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71252" imgH="279279" progId="Equation.3">
                    <p:embed/>
                  </p:oleObj>
                </mc:Choice>
                <mc:Fallback>
                  <p:oleObj r:id="rId2" imgW="571252" imgH="27927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754"/>
                          <a:ext cx="70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508125" y="2403475"/>
            <a:ext cx="240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条件数的性质：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371600" y="2895600"/>
            <a:ext cx="564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ⅰ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 i="1">
                <a:latin typeface="Times New Roman" pitchFamily="18" charset="0"/>
              </a:rPr>
              <a:t>cond ( A )≥1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371600" y="3678238"/>
            <a:ext cx="759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ⅱ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( kA )= cond ( A ) ,  k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为非零常数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568700" y="1602974"/>
            <a:ext cx="24606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kumimoji="1" lang="en-US" altLang="zh-CN" sz="2400" b="1" i="1" dirty="0" err="1">
                <a:latin typeface="Times New Roman" pitchFamily="18" charset="0"/>
                <a:ea typeface="楷体_GB2312" pitchFamily="49" charset="-122"/>
              </a:rPr>
              <a:t>cond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( A 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477963" y="4437063"/>
          <a:ext cx="511016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3800" imgH="711200" progId="Equation.3">
                  <p:embed/>
                </p:oleObj>
              </mc:Choice>
              <mc:Fallback>
                <p:oleObj name="公式" r:id="rId4" imgW="24638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437063"/>
                        <a:ext cx="511016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3806C0-D327-4593-95DE-CD1B78390D26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4" grpId="0" autoUpdateAnimBg="0"/>
      <p:bldP spid="32775" grpId="0" autoUpdateAnimBg="0"/>
      <p:bldP spid="3278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04800"/>
            <a:ext cx="4914900" cy="1693863"/>
            <a:chOff x="288" y="192"/>
            <a:chExt cx="3096" cy="1067"/>
          </a:xfrm>
        </p:grpSpPr>
        <p:sp>
          <p:nvSpPr>
            <p:cNvPr id="28685" name="Text Box 6"/>
            <p:cNvSpPr txBox="1">
              <a:spLocks noChangeArrowheads="1"/>
            </p:cNvSpPr>
            <p:nvPr/>
          </p:nvSpPr>
          <p:spPr bwMode="auto">
            <a:xfrm>
              <a:off x="288" y="57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5991E"/>
                  </a:solidFill>
                  <a:latin typeface="Times New Roman" pitchFamily="18" charset="0"/>
                  <a:ea typeface="楷体_GB2312" pitchFamily="49" charset="-122"/>
                </a:rPr>
                <a:t>例：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Hilbert </a:t>
              </a: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阵</a:t>
              </a:r>
            </a:p>
          </p:txBody>
        </p:sp>
        <p:graphicFrame>
          <p:nvGraphicFramePr>
            <p:cNvPr id="28686" name="Object 7"/>
            <p:cNvGraphicFramePr>
              <a:graphicFrameLocks noChangeAspect="1"/>
            </p:cNvGraphicFramePr>
            <p:nvPr/>
          </p:nvGraphicFramePr>
          <p:xfrm>
            <a:off x="1584" y="192"/>
            <a:ext cx="1800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4000" imgH="939800" progId="Equation.3">
                    <p:embed/>
                  </p:oleObj>
                </mc:Choice>
                <mc:Fallback>
                  <p:oleObj name="Equation" r:id="rId2" imgW="1524000" imgH="939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"/>
                          <a:ext cx="1800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Line 8"/>
            <p:cNvSpPr>
              <a:spLocks noChangeShapeType="1"/>
            </p:cNvSpPr>
            <p:nvPr/>
          </p:nvSpPr>
          <p:spPr bwMode="auto">
            <a:xfrm>
              <a:off x="2592" y="672"/>
              <a:ext cx="384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2640" y="336"/>
              <a:ext cx="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3120" y="576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2160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>
              <a:off x="2473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>
              <a:off x="2663" y="1152"/>
              <a:ext cx="28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1066800" y="205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819400" y="2057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27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191000" y="205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</a:t>
            </a:r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867400" y="2057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748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066800" y="266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819400" y="25146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2.9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 10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endParaRPr kumimoji="1" lang="en-US" altLang="zh-CN" sz="36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953000" y="2667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  as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</a:t>
            </a:r>
          </a:p>
        </p:txBody>
      </p:sp>
      <p:sp>
        <p:nvSpPr>
          <p:cNvPr id="52245" name="AutoShape 21" descr="再生纸"/>
          <p:cNvSpPr>
            <a:spLocks noChangeArrowheads="1"/>
          </p:cNvSpPr>
          <p:nvPr/>
        </p:nvSpPr>
        <p:spPr bwMode="auto">
          <a:xfrm>
            <a:off x="609600" y="3352800"/>
            <a:ext cx="7924800" cy="31242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6000" rIns="126000" anchor="ctr"/>
          <a:lstStyle/>
          <a:p>
            <a:pPr marL="577850" indent="-577850">
              <a:spcBef>
                <a:spcPct val="1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一般判断矩阵是否病态，并不计算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，而由经验得出。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行列式很大或很小（如某些行、列近似相关）；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元素间相差大数量级，且无规则；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</a:t>
            </a: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主元消去过程中出现小主元；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特征值相差大数量级。</a:t>
            </a:r>
          </a:p>
        </p:txBody>
      </p:sp>
      <p:sp>
        <p:nvSpPr>
          <p:cNvPr id="28683" name="Text Box 22"/>
          <p:cNvSpPr txBox="1">
            <a:spLocks noChangeArrowheads="1"/>
          </p:cNvSpPr>
          <p:nvPr/>
        </p:nvSpPr>
        <p:spPr bwMode="auto">
          <a:xfrm>
            <a:off x="6516688" y="765175"/>
            <a:ext cx="168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hcnd.m</a:t>
            </a:r>
          </a:p>
        </p:txBody>
      </p:sp>
      <p:sp>
        <p:nvSpPr>
          <p:cNvPr id="286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9322F3-D47B-4186-9EBB-88D7406486BE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  <p:bldP spid="52239" grpId="0" autoUpdateAnimBg="0"/>
      <p:bldP spid="52240" grpId="0" autoUpdateAnimBg="0"/>
      <p:bldP spid="52241" grpId="0" autoUpdateAnimBg="0"/>
      <p:bldP spid="52242" grpId="0" autoUpdateAnimBg="0"/>
      <p:bldP spid="52243" grpId="0" autoUpdateAnimBg="0"/>
      <p:bldP spid="52244" grpId="0" autoUpdateAnimBg="0"/>
      <p:bldP spid="5224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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近似解的误差估计及改善：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990600"/>
            <a:ext cx="7118350" cy="457200"/>
            <a:chOff x="384" y="960"/>
            <a:chExt cx="4484" cy="288"/>
          </a:xfrm>
        </p:grpSpPr>
        <p:sp>
          <p:nvSpPr>
            <p:cNvPr id="29732" name="Text Box 7"/>
            <p:cNvSpPr txBox="1">
              <a:spLocks noChangeArrowheads="1"/>
            </p:cNvSpPr>
            <p:nvPr/>
          </p:nvSpPr>
          <p:spPr bwMode="auto">
            <a:xfrm>
              <a:off x="384" y="960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设　　      的近似解为　 ，则一般有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33" name="Object 8"/>
            <p:cNvGraphicFramePr>
              <a:graphicFrameLocks noChangeAspect="1"/>
            </p:cNvGraphicFramePr>
            <p:nvPr/>
          </p:nvGraphicFramePr>
          <p:xfrm>
            <a:off x="624" y="960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2391" imgH="203112" progId="Equation.3">
                    <p:embed/>
                  </p:oleObj>
                </mc:Choice>
                <mc:Fallback>
                  <p:oleObj name="Equation" r:id="rId2" imgW="482391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60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4" name="Object 9"/>
            <p:cNvGraphicFramePr>
              <a:graphicFrameLocks noChangeAspect="1"/>
            </p:cNvGraphicFramePr>
            <p:nvPr/>
          </p:nvGraphicFramePr>
          <p:xfrm>
            <a:off x="2256" y="995"/>
            <a:ext cx="33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402" imgH="177646" progId="Equation.DSMT4">
                    <p:embed/>
                  </p:oleObj>
                </mc:Choice>
                <mc:Fallback>
                  <p:oleObj name="Equation" r:id="rId4" imgW="228402" imgH="177646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995"/>
                          <a:ext cx="33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10"/>
            <p:cNvGraphicFramePr>
              <a:graphicFrameLocks noChangeAspect="1"/>
            </p:cNvGraphicFramePr>
            <p:nvPr/>
          </p:nvGraphicFramePr>
          <p:xfrm>
            <a:off x="3504" y="960"/>
            <a:ext cx="136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865" imgH="203112" progId="Equation.3">
                    <p:embed/>
                  </p:oleObj>
                </mc:Choice>
                <mc:Fallback>
                  <p:oleObj name="Equation" r:id="rId6" imgW="1002865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60"/>
                          <a:ext cx="136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057400" y="1524000"/>
          <a:ext cx="3635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419100" progId="Equation.3">
                  <p:embed/>
                </p:oleObj>
              </mc:Choice>
              <mc:Fallback>
                <p:oleObj name="Equation" r:id="rId8" imgW="19304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36353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997325" y="167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cond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038600" y="1447800"/>
            <a:ext cx="3124200" cy="2362200"/>
            <a:chOff x="1248" y="2016"/>
            <a:chExt cx="1968" cy="1488"/>
          </a:xfrm>
        </p:grpSpPr>
        <p:sp>
          <p:nvSpPr>
            <p:cNvPr id="29730" name="Oval 14"/>
            <p:cNvSpPr>
              <a:spLocks noChangeArrowheads="1"/>
            </p:cNvSpPr>
            <p:nvPr/>
          </p:nvSpPr>
          <p:spPr bwMode="auto">
            <a:xfrm>
              <a:off x="1248" y="2016"/>
              <a:ext cx="1104" cy="5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AutoShape 15"/>
            <p:cNvSpPr>
              <a:spLocks noChangeArrowheads="1"/>
            </p:cNvSpPr>
            <p:nvPr/>
          </p:nvSpPr>
          <p:spPr bwMode="auto">
            <a:xfrm>
              <a:off x="1776" y="3072"/>
              <a:ext cx="1440" cy="432"/>
            </a:xfrm>
            <a:prstGeom prst="wedgeEllipseCallout">
              <a:avLst>
                <a:gd name="adj1" fmla="val -39167"/>
                <a:gd name="adj2" fmla="val -193056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误差上限</a:t>
              </a:r>
            </a:p>
          </p:txBody>
        </p:sp>
      </p:grp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609600" y="2362200"/>
            <a:ext cx="2233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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改善方法：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2000" y="2895600"/>
            <a:ext cx="3930650" cy="457200"/>
            <a:chOff x="480" y="1920"/>
            <a:chExt cx="2476" cy="288"/>
          </a:xfrm>
        </p:grpSpPr>
        <p:sp>
          <p:nvSpPr>
            <p:cNvPr id="29727" name="Text Box 18"/>
            <p:cNvSpPr txBox="1">
              <a:spLocks noChangeArrowheads="1"/>
            </p:cNvSpPr>
            <p:nvPr/>
          </p:nvSpPr>
          <p:spPr bwMode="auto">
            <a:xfrm>
              <a:off x="480" y="192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1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　　　　　近似解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8" name="Object 19"/>
            <p:cNvGraphicFramePr>
              <a:graphicFrameLocks noChangeAspect="1"/>
            </p:cNvGraphicFramePr>
            <p:nvPr/>
          </p:nvGraphicFramePr>
          <p:xfrm>
            <a:off x="1104" y="1920"/>
            <a:ext cx="8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2808" imgH="203112" progId="Equation.3">
                    <p:embed/>
                  </p:oleObj>
                </mc:Choice>
                <mc:Fallback>
                  <p:oleObj name="Equation" r:id="rId10" imgW="672808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920"/>
                          <a:ext cx="8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20"/>
            <p:cNvGraphicFramePr>
              <a:graphicFrameLocks noChangeAspect="1"/>
            </p:cNvGraphicFramePr>
            <p:nvPr/>
          </p:nvGraphicFramePr>
          <p:xfrm>
            <a:off x="2544" y="1920"/>
            <a:ext cx="4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353" imgH="215619" progId="Equation.3">
                    <p:embed/>
                  </p:oleObj>
                </mc:Choice>
                <mc:Fallback>
                  <p:oleObj name="Equation" r:id="rId12" imgW="266353" imgH="21561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" y="3429000"/>
            <a:ext cx="2971800" cy="457200"/>
            <a:chOff x="480" y="2256"/>
            <a:chExt cx="1872" cy="288"/>
          </a:xfrm>
        </p:grpSpPr>
        <p:sp>
          <p:nvSpPr>
            <p:cNvPr id="29725" name="Text Box 22"/>
            <p:cNvSpPr txBox="1">
              <a:spLocks noChangeArrowheads="1"/>
            </p:cNvSpPr>
            <p:nvPr/>
          </p:nvSpPr>
          <p:spPr bwMode="auto">
            <a:xfrm>
              <a:off x="480" y="225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2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6" name="Object 23"/>
            <p:cNvGraphicFramePr>
              <a:graphicFrameLocks noChangeAspect="1"/>
            </p:cNvGraphicFramePr>
            <p:nvPr/>
          </p:nvGraphicFramePr>
          <p:xfrm>
            <a:off x="1104" y="2256"/>
            <a:ext cx="12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500" imgH="228600" progId="Equation.3">
                    <p:embed/>
                  </p:oleObj>
                </mc:Choice>
                <mc:Fallback>
                  <p:oleObj name="Equation" r:id="rId14" imgW="825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56"/>
                          <a:ext cx="12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62000" y="3962400"/>
            <a:ext cx="3184525" cy="457200"/>
            <a:chOff x="480" y="2592"/>
            <a:chExt cx="2006" cy="288"/>
          </a:xfrm>
        </p:grpSpPr>
        <p:sp>
          <p:nvSpPr>
            <p:cNvPr id="29723" name="Text Box 25"/>
            <p:cNvSpPr txBox="1">
              <a:spLocks noChangeArrowheads="1"/>
            </p:cNvSpPr>
            <p:nvPr/>
          </p:nvSpPr>
          <p:spPr bwMode="auto">
            <a:xfrm>
              <a:off x="480" y="259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3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4" name="Object 26"/>
            <p:cNvGraphicFramePr>
              <a:graphicFrameLocks noChangeAspect="1"/>
            </p:cNvGraphicFramePr>
            <p:nvPr/>
          </p:nvGraphicFramePr>
          <p:xfrm>
            <a:off x="1104" y="2592"/>
            <a:ext cx="138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28700" imgH="228600" progId="Equation.3">
                    <p:embed/>
                  </p:oleObj>
                </mc:Choice>
                <mc:Fallback>
                  <p:oleObj name="Equation" r:id="rId16" imgW="10287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92"/>
                          <a:ext cx="138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62000" y="4452938"/>
            <a:ext cx="2743200" cy="479425"/>
            <a:chOff x="480" y="2901"/>
            <a:chExt cx="1728" cy="302"/>
          </a:xfrm>
        </p:grpSpPr>
        <p:sp>
          <p:nvSpPr>
            <p:cNvPr id="29721" name="Text Box 28"/>
            <p:cNvSpPr txBox="1">
              <a:spLocks noChangeArrowheads="1"/>
            </p:cNvSpPr>
            <p:nvPr/>
          </p:nvSpPr>
          <p:spPr bwMode="auto">
            <a:xfrm>
              <a:off x="480" y="290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4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2" name="Object 29"/>
            <p:cNvGraphicFramePr>
              <a:graphicFrameLocks noChangeAspect="1"/>
            </p:cNvGraphicFramePr>
            <p:nvPr/>
          </p:nvGraphicFramePr>
          <p:xfrm>
            <a:off x="1104" y="2928"/>
            <a:ext cx="110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50900" imgH="228600" progId="Equation.3">
                    <p:embed/>
                  </p:oleObj>
                </mc:Choice>
                <mc:Fallback>
                  <p:oleObj name="Equation" r:id="rId18" imgW="8509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28"/>
                          <a:ext cx="110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8" name="Freeform 30"/>
          <p:cNvSpPr>
            <a:spLocks/>
          </p:cNvSpPr>
          <p:nvPr/>
        </p:nvSpPr>
        <p:spPr bwMode="auto">
          <a:xfrm>
            <a:off x="596900" y="3733800"/>
            <a:ext cx="393700" cy="1219200"/>
          </a:xfrm>
          <a:custGeom>
            <a:avLst/>
            <a:gdLst>
              <a:gd name="T0" fmla="*/ 2147483647 w 248"/>
              <a:gd name="T1" fmla="*/ 2147483647 h 768"/>
              <a:gd name="T2" fmla="*/ 2147483647 w 248"/>
              <a:gd name="T3" fmla="*/ 2147483647 h 768"/>
              <a:gd name="T4" fmla="*/ 2147483647 w 248"/>
              <a:gd name="T5" fmla="*/ 2147483647 h 768"/>
              <a:gd name="T6" fmla="*/ 2147483647 w 248"/>
              <a:gd name="T7" fmla="*/ 2147483647 h 768"/>
              <a:gd name="T8" fmla="*/ 2147483647 w 248"/>
              <a:gd name="T9" fmla="*/ 2147483647 h 768"/>
              <a:gd name="T10" fmla="*/ 2147483647 w 248"/>
              <a:gd name="T11" fmla="*/ 2147483647 h 768"/>
              <a:gd name="T12" fmla="*/ 2147483647 w 248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768"/>
              <a:gd name="T23" fmla="*/ 248 w 248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768">
                <a:moveTo>
                  <a:pt x="248" y="720"/>
                </a:moveTo>
                <a:cubicBezTo>
                  <a:pt x="216" y="744"/>
                  <a:pt x="184" y="768"/>
                  <a:pt x="152" y="768"/>
                </a:cubicBezTo>
                <a:cubicBezTo>
                  <a:pt x="120" y="768"/>
                  <a:pt x="80" y="760"/>
                  <a:pt x="56" y="720"/>
                </a:cubicBezTo>
                <a:cubicBezTo>
                  <a:pt x="32" y="680"/>
                  <a:pt x="16" y="624"/>
                  <a:pt x="8" y="528"/>
                </a:cubicBezTo>
                <a:cubicBezTo>
                  <a:pt x="0" y="432"/>
                  <a:pt x="0" y="224"/>
                  <a:pt x="8" y="144"/>
                </a:cubicBezTo>
                <a:cubicBezTo>
                  <a:pt x="16" y="64"/>
                  <a:pt x="40" y="72"/>
                  <a:pt x="56" y="48"/>
                </a:cubicBezTo>
                <a:cubicBezTo>
                  <a:pt x="72" y="24"/>
                  <a:pt x="88" y="12"/>
                  <a:pt x="104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4419600" y="3505200"/>
            <a:ext cx="3810000" cy="1524000"/>
            <a:chOff x="2784" y="2304"/>
            <a:chExt cx="2400" cy="960"/>
          </a:xfrm>
        </p:grpSpPr>
        <p:sp>
          <p:nvSpPr>
            <p:cNvPr id="53280" name="AutoShape 32"/>
            <p:cNvSpPr>
              <a:spLocks noChangeArrowheads="1"/>
            </p:cNvSpPr>
            <p:nvPr/>
          </p:nvSpPr>
          <p:spPr bwMode="auto">
            <a:xfrm>
              <a:off x="2784" y="2304"/>
              <a:ext cx="2400" cy="960"/>
            </a:xfrm>
            <a:prstGeom prst="wedgeRectCallout">
              <a:avLst>
                <a:gd name="adj1" fmla="val -68875"/>
                <a:gd name="adj2" fmla="val -4894"/>
              </a:avLst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26000" tIns="118800"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若　 可被精确解出，则有</a:t>
              </a: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  <a:p>
              <a:pPr>
                <a:defRPr/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     就是精确解了。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18" name="Object 33"/>
            <p:cNvGraphicFramePr>
              <a:graphicFrameLocks noChangeAspect="1"/>
            </p:cNvGraphicFramePr>
            <p:nvPr/>
          </p:nvGraphicFramePr>
          <p:xfrm>
            <a:off x="3072" y="2352"/>
            <a:ext cx="2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52"/>
                          <a:ext cx="2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34"/>
            <p:cNvGraphicFramePr>
              <a:graphicFrameLocks noChangeAspect="1"/>
            </p:cNvGraphicFramePr>
            <p:nvPr/>
          </p:nvGraphicFramePr>
          <p:xfrm>
            <a:off x="3120" y="2640"/>
            <a:ext cx="18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5000" imgH="228600" progId="Equation.3">
                    <p:embed/>
                  </p:oleObj>
                </mc:Choice>
                <mc:Fallback>
                  <p:oleObj name="Equation" r:id="rId22" imgW="19050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640"/>
                          <a:ext cx="18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35"/>
            <p:cNvGraphicFramePr>
              <a:graphicFrameLocks noChangeAspect="1"/>
            </p:cNvGraphicFramePr>
            <p:nvPr/>
          </p:nvGraphicFramePr>
          <p:xfrm>
            <a:off x="2928" y="2928"/>
            <a:ext cx="1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335" imgH="215713" progId="Equation.3">
                    <p:embed/>
                  </p:oleObj>
                </mc:Choice>
                <mc:Fallback>
                  <p:oleObj name="Equation" r:id="rId24" imgW="190335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28"/>
                          <a:ext cx="1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33400" y="5110163"/>
            <a:ext cx="8077200" cy="1676400"/>
            <a:chOff x="336" y="3219"/>
            <a:chExt cx="5088" cy="1056"/>
          </a:xfrm>
        </p:grpSpPr>
        <p:sp>
          <p:nvSpPr>
            <p:cNvPr id="53285" name="AutoShape 37"/>
            <p:cNvSpPr>
              <a:spLocks noChangeArrowheads="1"/>
            </p:cNvSpPr>
            <p:nvPr/>
          </p:nvSpPr>
          <p:spPr bwMode="auto">
            <a:xfrm flipH="1">
              <a:off x="336" y="3219"/>
              <a:ext cx="5088" cy="1056"/>
            </a:xfrm>
            <a:prstGeom prst="horizontalScroll">
              <a:avLst>
                <a:gd name="adj" fmla="val 9190"/>
              </a:avLst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经验表明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：若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A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不是非常病态（例如：                     ），则如此迭代可达到机器精度；但若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A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病态，则此算法也不能改进。该改善法的实现还与机器有关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.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16" name="Object 38"/>
            <p:cNvGraphicFramePr>
              <a:graphicFrameLocks noChangeAspect="1"/>
            </p:cNvGraphicFramePr>
            <p:nvPr/>
          </p:nvGraphicFramePr>
          <p:xfrm>
            <a:off x="3648" y="3408"/>
            <a:ext cx="115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066337" imgH="215806" progId="Equation.3">
                    <p:embed/>
                  </p:oleObj>
                </mc:Choice>
                <mc:Fallback>
                  <p:oleObj name="Equation" r:id="rId26" imgW="1066337" imgH="21580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408"/>
                          <a:ext cx="115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2484438" y="1268413"/>
            <a:ext cx="6480175" cy="1296987"/>
            <a:chOff x="1565" y="799"/>
            <a:chExt cx="4082" cy="817"/>
          </a:xfrm>
        </p:grpSpPr>
        <p:sp>
          <p:nvSpPr>
            <p:cNvPr id="29713" name="Oval 45"/>
            <p:cNvSpPr>
              <a:spLocks noChangeArrowheads="1"/>
            </p:cNvSpPr>
            <p:nvPr/>
          </p:nvSpPr>
          <p:spPr bwMode="auto">
            <a:xfrm>
              <a:off x="1565" y="799"/>
              <a:ext cx="2178" cy="8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AutoShape 46"/>
            <p:cNvSpPr>
              <a:spLocks noChangeArrowheads="1"/>
            </p:cNvSpPr>
            <p:nvPr/>
          </p:nvSpPr>
          <p:spPr bwMode="auto">
            <a:xfrm>
              <a:off x="3833" y="845"/>
              <a:ext cx="1814" cy="432"/>
            </a:xfrm>
            <a:prstGeom prst="wedgeEllipseCallout">
              <a:avLst>
                <a:gd name="adj1" fmla="val -55069"/>
                <a:gd name="adj2" fmla="val 44444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事后误差估计</a:t>
              </a:r>
            </a:p>
          </p:txBody>
        </p:sp>
      </p:grpSp>
      <p:sp>
        <p:nvSpPr>
          <p:cNvPr id="29712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A0A547-BC4A-4F92-8C46-D7CCBC6BEBC3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60" grpId="0" autoUpdateAnimBg="0"/>
      <p:bldP spid="53264" grpId="0" autoUpdateAnimBg="0"/>
      <p:bldP spid="532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eaLnBrk="1" hangingPunct="1"/>
            <a:r>
              <a:rPr lang="en-US" altLang="zh-CN" dirty="0"/>
              <a:t>P177-178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0F1574-D20C-45A3-8218-C17C0D45F510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3E333F-57DE-4B62-B940-3C452A0E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6" y="2708920"/>
            <a:ext cx="8061270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为什么要复习范数？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求解线性方程所涉及的对象</a:t>
            </a:r>
          </a:p>
          <a:p>
            <a:pPr lvl="1" eaLnBrk="1" hangingPunct="1"/>
            <a:r>
              <a:rPr lang="zh-CN" altLang="en-US"/>
              <a:t>系数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：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阶（方）矩阵</a:t>
            </a:r>
          </a:p>
          <a:p>
            <a:pPr lvl="1" eaLnBrk="1" hangingPunct="1"/>
            <a:r>
              <a:rPr lang="zh-CN" altLang="en-US"/>
              <a:t>常数项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：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阶列向量</a:t>
            </a:r>
          </a:p>
          <a:p>
            <a:pPr lvl="1" eaLnBrk="1" hangingPunct="1"/>
            <a:r>
              <a:rPr lang="zh-CN" altLang="en-US"/>
              <a:t>解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：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阶列向量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讨论误差的讨论“大小”</a:t>
            </a:r>
          </a:p>
          <a:p>
            <a:pPr lvl="1" eaLnBrk="1" hangingPunct="1"/>
            <a:r>
              <a:rPr lang="zh-CN" altLang="en-US" b="1">
                <a:solidFill>
                  <a:schemeClr val="folHlink"/>
                </a:solidFill>
              </a:rPr>
              <a:t>范数</a:t>
            </a:r>
            <a:r>
              <a:rPr lang="en-US" altLang="zh-CN"/>
              <a:t>——</a:t>
            </a:r>
            <a:r>
              <a:rPr lang="zh-CN" altLang="en-US"/>
              <a:t>度量矩阵和向量大小的度量方式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8AE479-D0FF-4B26-B599-6DD5CE5229D2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8072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 i="1">
                <a:latin typeface="Times New Roman" pitchFamily="18" charset="0"/>
                <a:ea typeface="黑体" pitchFamily="2" charset="-122"/>
              </a:rPr>
              <a:t>Ｘ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表示定义在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上的一个实值函数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称之为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的范数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它具有下列性质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sz="2400" b="1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895600" y="4191000"/>
          <a:ext cx="1752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1309" imgH="253890" progId="Equation.3">
                  <p:embed/>
                </p:oleObj>
              </mc:Choice>
              <mc:Fallback>
                <p:oleObj r:id="rId2" imgW="901309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1752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439863" y="4724400"/>
            <a:ext cx="735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三角不等式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即对任意两个向量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Y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恒有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819400" y="5334000"/>
          <a:ext cx="2362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93800" imgH="254000" progId="Equation.3">
                  <p:embed/>
                </p:oleObj>
              </mc:Choice>
              <mc:Fallback>
                <p:oleObj r:id="rId4" imgW="11938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2362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447800" y="2895600"/>
            <a:ext cx="62293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非负性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即对一切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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0,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 i="1">
                <a:latin typeface="Times New Roman" pitchFamily="18" charset="0"/>
                <a:ea typeface="黑体" pitchFamily="2" charset="-122"/>
              </a:rPr>
              <a:t>Ｘ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&gt;0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447800" y="3581400"/>
            <a:ext cx="665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齐次性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即对任何实数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a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，</a:t>
            </a:r>
          </a:p>
        </p:txBody>
      </p:sp>
      <p:sp>
        <p:nvSpPr>
          <p:cNvPr id="615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向量的范数</a:t>
            </a:r>
          </a:p>
        </p:txBody>
      </p:sp>
      <p:graphicFrame>
        <p:nvGraphicFramePr>
          <p:cNvPr id="74765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5795963" y="5349875"/>
          <a:ext cx="2374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57300" imgH="279400" progId="Equation.3">
                  <p:embed/>
                </p:oleObj>
              </mc:Choice>
              <mc:Fallback>
                <p:oleObj name="公式" r:id="rId6" imgW="12573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49875"/>
                        <a:ext cx="2374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412C47-0A24-4FCE-B288-8E9FC3AA0AD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58" grpId="0" autoUpdateAnimBg="0"/>
      <p:bldP spid="74760" grpId="0" autoUpdateAnimBg="0"/>
      <p:bldP spid="7476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向量的加减</a:t>
            </a:r>
          </a:p>
        </p:txBody>
      </p:sp>
      <p:pic>
        <p:nvPicPr>
          <p:cNvPr id="717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1700213"/>
            <a:ext cx="6192837" cy="4957762"/>
          </a:xfrm>
        </p:spPr>
      </p:pic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DAACB4-163C-493E-9D62-C987FDC9186D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875" y="2781300"/>
          <a:ext cx="2362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93800" imgH="254000" progId="Equation.3">
                  <p:embed/>
                </p:oleObj>
              </mc:Choice>
              <mc:Fallback>
                <p:oleObj r:id="rId3" imgW="1193800" imgH="2540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2781300"/>
                        <a:ext cx="2362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7950" y="5661025"/>
          <a:ext cx="2374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57300" imgH="279400" progId="Equation.3">
                  <p:embed/>
                </p:oleObj>
              </mc:Choice>
              <mc:Fallback>
                <p:oleObj name="公式" r:id="rId5" imgW="1257300" imgH="279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661025"/>
                        <a:ext cx="2374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向量的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p-</a:t>
            </a:r>
            <a:r>
              <a:rPr lang="zh-CN" altLang="en-US"/>
              <a:t>范数（通用的范数定义）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33400"/>
          </a:xfrm>
        </p:spPr>
        <p:txBody>
          <a:bodyPr/>
          <a:lstStyle/>
          <a:p>
            <a:pPr eaLnBrk="1" hangingPunct="1"/>
            <a:r>
              <a:rPr lang="en-US" altLang="zh-CN" sz="2800" b="1" i="1">
                <a:latin typeface="Times New Roman" pitchFamily="18" charset="0"/>
              </a:rPr>
              <a:t>p-</a:t>
            </a:r>
            <a:r>
              <a:rPr lang="zh-CN" altLang="en-US" sz="2800"/>
              <a:t>范数定义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133600"/>
          <a:ext cx="331311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482600" progId="Equation.3">
                  <p:embed/>
                </p:oleObj>
              </mc:Choice>
              <mc:Fallback>
                <p:oleObj name="公式" r:id="rId2" imgW="1143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133600"/>
                        <a:ext cx="3313112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4213" y="3860800"/>
            <a:ext cx="5975350" cy="579438"/>
            <a:chOff x="431" y="2478"/>
            <a:chExt cx="3764" cy="365"/>
          </a:xfrm>
        </p:grpSpPr>
        <p:graphicFrame>
          <p:nvGraphicFramePr>
            <p:cNvPr id="8208" name="Object 7"/>
            <p:cNvGraphicFramePr>
              <a:graphicFrameLocks noChangeAspect="1"/>
            </p:cNvGraphicFramePr>
            <p:nvPr/>
          </p:nvGraphicFramePr>
          <p:xfrm>
            <a:off x="2290" y="2478"/>
            <a:ext cx="190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09088" imgH="253890" progId="Equation.3">
                    <p:embed/>
                  </p:oleObj>
                </mc:Choice>
                <mc:Fallback>
                  <p:oleObj name="公式" r:id="rId4" imgW="1409088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478"/>
                          <a:ext cx="190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6"/>
            <p:cNvSpPr txBox="1">
              <a:spLocks noChangeArrowheads="1"/>
            </p:cNvSpPr>
            <p:nvPr/>
          </p:nvSpPr>
          <p:spPr bwMode="auto">
            <a:xfrm>
              <a:off x="431" y="2478"/>
              <a:ext cx="26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p=1</a:t>
              </a:r>
              <a:r>
                <a:rPr lang="zh-CN" altLang="en-US" sz="3200" b="1">
                  <a:solidFill>
                    <a:srgbClr val="FF0000"/>
                  </a:solidFill>
                </a:rPr>
                <a:t>是什么样？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84213" y="4652963"/>
            <a:ext cx="5888037" cy="665162"/>
            <a:chOff x="431" y="2931"/>
            <a:chExt cx="3709" cy="419"/>
          </a:xfrm>
        </p:grpSpPr>
        <p:graphicFrame>
          <p:nvGraphicFramePr>
            <p:cNvPr id="8206" name="Object 9"/>
            <p:cNvGraphicFramePr>
              <a:graphicFrameLocks noChangeAspect="1"/>
            </p:cNvGraphicFramePr>
            <p:nvPr/>
          </p:nvGraphicFramePr>
          <p:xfrm>
            <a:off x="2290" y="2931"/>
            <a:ext cx="185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62100" imgH="292100" progId="Equation.3">
                    <p:embed/>
                  </p:oleObj>
                </mc:Choice>
                <mc:Fallback>
                  <p:oleObj name="公式" r:id="rId6" imgW="1562100" imgH="292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931"/>
                          <a:ext cx="1850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Text Box 13"/>
            <p:cNvSpPr txBox="1">
              <a:spLocks noChangeArrowheads="1"/>
            </p:cNvSpPr>
            <p:nvPr/>
          </p:nvSpPr>
          <p:spPr bwMode="auto">
            <a:xfrm>
              <a:off x="431" y="2976"/>
              <a:ext cx="26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p=2</a:t>
              </a:r>
              <a:r>
                <a:rPr lang="zh-CN" altLang="en-US" sz="3200" b="1">
                  <a:solidFill>
                    <a:srgbClr val="FF0000"/>
                  </a:solidFill>
                </a:rPr>
                <a:t>是什么样？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4213" y="5589588"/>
            <a:ext cx="4967287" cy="606425"/>
            <a:chOff x="431" y="3521"/>
            <a:chExt cx="3129" cy="382"/>
          </a:xfrm>
        </p:grpSpPr>
        <p:graphicFrame>
          <p:nvGraphicFramePr>
            <p:cNvPr id="8204" name="Object 10"/>
            <p:cNvGraphicFramePr>
              <a:graphicFrameLocks noChangeAspect="1"/>
            </p:cNvGraphicFramePr>
            <p:nvPr/>
          </p:nvGraphicFramePr>
          <p:xfrm>
            <a:off x="2290" y="3521"/>
            <a:ext cx="1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52087" imgH="291973" progId="Equation.3">
                    <p:embed/>
                  </p:oleObj>
                </mc:Choice>
                <mc:Fallback>
                  <p:oleObj r:id="rId8" imgW="952087" imgH="29197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521"/>
                          <a:ext cx="127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31" y="3521"/>
              <a:ext cx="26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p=∞</a:t>
              </a:r>
              <a:r>
                <a:rPr lang="zh-CN" altLang="en-US" sz="3200" b="1">
                  <a:solidFill>
                    <a:srgbClr val="FF0000"/>
                  </a:solidFill>
                </a:rPr>
                <a:t>是什么样？</a:t>
              </a:r>
            </a:p>
          </p:txBody>
        </p:sp>
      </p:grpSp>
      <p:sp>
        <p:nvSpPr>
          <p:cNvPr id="82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F9B2E1-7DE1-423D-91AC-6DE12DDCE821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1392238" y="6248400"/>
            <a:ext cx="5040312" cy="519113"/>
            <a:chOff x="1156" y="3612"/>
            <a:chExt cx="3175" cy="327"/>
          </a:xfrm>
        </p:grpSpPr>
        <p:sp>
          <p:nvSpPr>
            <p:cNvPr id="8202" name="Text Box 19"/>
            <p:cNvSpPr txBox="1">
              <a:spLocks noChangeArrowheads="1"/>
            </p:cNvSpPr>
            <p:nvPr/>
          </p:nvSpPr>
          <p:spPr bwMode="auto">
            <a:xfrm>
              <a:off x="3272" y="3612"/>
              <a:ext cx="10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CC00"/>
                  </a:solidFill>
                </a:rPr>
                <a:t>vnm.m</a:t>
              </a:r>
            </a:p>
          </p:txBody>
        </p:sp>
        <p:sp>
          <p:nvSpPr>
            <p:cNvPr id="8203" name="Text Box 20"/>
            <p:cNvSpPr txBox="1">
              <a:spLocks noChangeArrowheads="1"/>
            </p:cNvSpPr>
            <p:nvPr/>
          </p:nvSpPr>
          <p:spPr bwMode="auto">
            <a:xfrm>
              <a:off x="1156" y="3612"/>
              <a:ext cx="2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三种范数的几何意义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范数的连续性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3072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</a:rPr>
              <a:t>定理</a:t>
            </a:r>
            <a:r>
              <a:rPr kumimoji="1" lang="en-US" altLang="zh-CN">
                <a:solidFill>
                  <a:schemeClr val="folHlink"/>
                </a:solidFill>
              </a:rPr>
              <a:t>14 </a:t>
            </a:r>
            <a:r>
              <a:rPr kumimoji="1" lang="zh-CN" altLang="en-US"/>
              <a:t>定义在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 i="1" baseline="30000">
                <a:latin typeface="Times New Roman" pitchFamily="18" charset="0"/>
              </a:rPr>
              <a:t>n</a:t>
            </a:r>
            <a:r>
              <a:rPr kumimoji="1" lang="zh-CN" altLang="en-US"/>
              <a:t>上的向量范数            是变量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zh-CN" altLang="en-US"/>
              <a:t>分量的一致连续函数。</a:t>
            </a:r>
          </a:p>
          <a:p>
            <a:pPr eaLnBrk="1" hangingPunct="1"/>
            <a:r>
              <a:rPr kumimoji="1" lang="zh-CN" altLang="en-US"/>
              <a:t>证明思路：</a:t>
            </a:r>
          </a:p>
        </p:txBody>
      </p:sp>
      <p:graphicFrame>
        <p:nvGraphicFramePr>
          <p:cNvPr id="922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00788" y="1628775"/>
          <a:ext cx="14398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197" imgH="253890" progId="Equation.3">
                  <p:embed/>
                </p:oleObj>
              </mc:Choice>
              <mc:Fallback>
                <p:oleObj name="公式" r:id="rId2" imgW="698197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628775"/>
                        <a:ext cx="14398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59113" y="2844800"/>
          <a:ext cx="5472112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79700" imgH="1943100" progId="Equation.3">
                  <p:embed/>
                </p:oleObj>
              </mc:Choice>
              <mc:Fallback>
                <p:oleObj name="公式" r:id="rId4" imgW="2679700" imgH="1943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44800"/>
                        <a:ext cx="5472112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A29547-E847-461B-BC72-E105B7EC4D78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2"/>
          <p:cNvGraphicFramePr>
            <a:graphicFrameLocks noChangeAspect="1"/>
          </p:cNvGraphicFramePr>
          <p:nvPr/>
        </p:nvGraphicFramePr>
        <p:xfrm>
          <a:off x="1752600" y="1196975"/>
          <a:ext cx="5921375" cy="536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30240" imgH="2463480" progId="Equation.3">
                  <p:embed/>
                </p:oleObj>
              </mc:Choice>
              <mc:Fallback>
                <p:oleObj name="公式" r:id="rId2" imgW="2730240" imgH="246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96975"/>
                        <a:ext cx="5921375" cy="536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证明：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F0C926-BFFA-45E6-B27A-F8958013BF67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范数的等价性</a:t>
            </a:r>
          </a:p>
        </p:txBody>
      </p:sp>
      <p:graphicFrame>
        <p:nvGraphicFramePr>
          <p:cNvPr id="1126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76375" y="2060575"/>
          <a:ext cx="68389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43200" imgH="787400" progId="Equation.3">
                  <p:embed/>
                </p:oleObj>
              </mc:Choice>
              <mc:Fallback>
                <p:oleObj name="公式" r:id="rId2" imgW="27432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60575"/>
                        <a:ext cx="683895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827088" y="1484313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</a:rPr>
              <a:t>15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47813" y="4797425"/>
            <a:ext cx="6443662" cy="15525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上定义的任何两个范数都是等价的。</a:t>
            </a:r>
          </a:p>
          <a:p>
            <a:pPr eaLnBrk="1" hangingPunct="1"/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如果在一种范数意义下向量序列收敛时，则在任何一种范数意义下该向量序列均收敛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9FC5AF-CD24-458D-8470-71D630B1CD61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 autoUpdateAnimBg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4715</TotalTime>
  <Words>1258</Words>
  <Application>Microsoft Office PowerPoint</Application>
  <PresentationFormat>全屏显示(4:3)</PresentationFormat>
  <Paragraphs>172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Euclid Math Two</vt:lpstr>
      <vt:lpstr>黑体</vt:lpstr>
      <vt:lpstr>华文新魏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Watermark</vt:lpstr>
      <vt:lpstr>Equation.3</vt:lpstr>
      <vt:lpstr>公式</vt:lpstr>
      <vt:lpstr>Equation</vt:lpstr>
      <vt:lpstr>计算方法</vt:lpstr>
      <vt:lpstr>第5章 解线性方程组的直接方法</vt:lpstr>
      <vt:lpstr>为什么要复习范数？</vt:lpstr>
      <vt:lpstr>向量的范数</vt:lpstr>
      <vt:lpstr>向量的加减</vt:lpstr>
      <vt:lpstr>向量的p-范数（通用的范数定义）</vt:lpstr>
      <vt:lpstr>范数的连续性</vt:lpstr>
      <vt:lpstr>证明：</vt:lpstr>
      <vt:lpstr>范数的等价性</vt:lpstr>
      <vt:lpstr>PowerPoint 演示文稿</vt:lpstr>
      <vt:lpstr>PowerPoint 演示文稿</vt:lpstr>
      <vt:lpstr>PowerPoint 演示文稿</vt:lpstr>
      <vt:lpstr>向量范数如何推广到矩阵上去？</vt:lpstr>
      <vt:lpstr>矩阵的范数</vt:lpstr>
      <vt:lpstr>矩阵的算子范数</vt:lpstr>
      <vt:lpstr>PowerPoint 演示文稿</vt:lpstr>
      <vt:lpstr>PowerPoint 演示文稿</vt:lpstr>
      <vt:lpstr>复习：特征值与特征向量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chenyan</dc:creator>
  <cp:lastModifiedBy>颖 鞠</cp:lastModifiedBy>
  <cp:revision>324</cp:revision>
  <dcterms:created xsi:type="dcterms:W3CDTF">2002-09-26T08:33:32Z</dcterms:created>
  <dcterms:modified xsi:type="dcterms:W3CDTF">2024-05-14T14:56:35Z</dcterms:modified>
</cp:coreProperties>
</file>