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5" r:id="rId2"/>
    <p:sldMasterId id="2147483687" r:id="rId3"/>
    <p:sldMasterId id="2147483699" r:id="rId4"/>
    <p:sldMasterId id="2147483711" r:id="rId5"/>
    <p:sldMasterId id="2147483723" r:id="rId6"/>
    <p:sldMasterId id="2147483735" r:id="rId7"/>
    <p:sldMasterId id="2147483747" r:id="rId8"/>
    <p:sldMasterId id="2147483759" r:id="rId9"/>
  </p:sldMasterIdLst>
  <p:notesMasterIdLst>
    <p:notesMasterId r:id="rId64"/>
  </p:notesMasterIdLst>
  <p:sldIdLst>
    <p:sldId id="279" r:id="rId10"/>
    <p:sldId id="256" r:id="rId11"/>
    <p:sldId id="286" r:id="rId12"/>
    <p:sldId id="257" r:id="rId13"/>
    <p:sldId id="280" r:id="rId14"/>
    <p:sldId id="258" r:id="rId15"/>
    <p:sldId id="287" r:id="rId16"/>
    <p:sldId id="281" r:id="rId17"/>
    <p:sldId id="259" r:id="rId18"/>
    <p:sldId id="288" r:id="rId19"/>
    <p:sldId id="289" r:id="rId20"/>
    <p:sldId id="290" r:id="rId21"/>
    <p:sldId id="260" r:id="rId22"/>
    <p:sldId id="261" r:id="rId23"/>
    <p:sldId id="282" r:id="rId24"/>
    <p:sldId id="262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83" r:id="rId34"/>
    <p:sldId id="299" r:id="rId35"/>
    <p:sldId id="263" r:id="rId36"/>
    <p:sldId id="264" r:id="rId37"/>
    <p:sldId id="284" r:id="rId38"/>
    <p:sldId id="265" r:id="rId39"/>
    <p:sldId id="285" r:id="rId40"/>
    <p:sldId id="266" r:id="rId41"/>
    <p:sldId id="300" r:id="rId42"/>
    <p:sldId id="301" r:id="rId43"/>
    <p:sldId id="302" r:id="rId44"/>
    <p:sldId id="303" r:id="rId45"/>
    <p:sldId id="304" r:id="rId46"/>
    <p:sldId id="267" r:id="rId47"/>
    <p:sldId id="268" r:id="rId48"/>
    <p:sldId id="269" r:id="rId49"/>
    <p:sldId id="348" r:id="rId50"/>
    <p:sldId id="353" r:id="rId51"/>
    <p:sldId id="354" r:id="rId52"/>
    <p:sldId id="355" r:id="rId53"/>
    <p:sldId id="356" r:id="rId54"/>
    <p:sldId id="357" r:id="rId55"/>
    <p:sldId id="349" r:id="rId56"/>
    <p:sldId id="350" r:id="rId57"/>
    <p:sldId id="351" r:id="rId58"/>
    <p:sldId id="352" r:id="rId59"/>
    <p:sldId id="358" r:id="rId60"/>
    <p:sldId id="359" r:id="rId61"/>
    <p:sldId id="360" r:id="rId62"/>
    <p:sldId id="361" r:id="rId6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0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645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0929"/>
  </p:normalViewPr>
  <p:slideViewPr>
    <p:cSldViewPr>
      <p:cViewPr varScale="1">
        <p:scale>
          <a:sx n="165" d="100"/>
          <a:sy n="165" d="100"/>
        </p:scale>
        <p:origin x="1964" y="96"/>
      </p:cViewPr>
      <p:guideLst>
        <p:guide orient="horz" pos="2160"/>
        <p:guide pos="105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theme" Target="theme/theme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e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6.wmf"/><Relationship Id="rId5" Type="http://schemas.openxmlformats.org/officeDocument/2006/relationships/image" Target="../media/image87.wmf"/><Relationship Id="rId4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91.wmf"/><Relationship Id="rId6" Type="http://schemas.openxmlformats.org/officeDocument/2006/relationships/image" Target="../media/image92.wmf"/><Relationship Id="rId5" Type="http://schemas.openxmlformats.org/officeDocument/2006/relationships/image" Target="../media/image85.wmf"/><Relationship Id="rId4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8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0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8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000EF-4FB3-4B82-9B51-6E85B25429A4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810EF-CCDA-41CC-805E-4D4C1197C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6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ECDBE8D2-17E6-4113-8118-ECBD57C6BC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12389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434DE8E-A10F-47C8-921A-F1029EAC2A7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109999"/>
      </p:ext>
    </p:extLst>
  </p:cSld>
  <p:clrMapOvr>
    <a:masterClrMapping/>
  </p:clrMapOvr>
  <p:transition>
    <p:wip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0419767"/>
      </p:ext>
    </p:extLst>
  </p:cSld>
  <p:clrMapOvr>
    <a:masterClrMapping/>
  </p:clrMapOvr>
  <p:transition>
    <p:wip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25808808"/>
      </p:ext>
    </p:extLst>
  </p:cSld>
  <p:clrMapOvr>
    <a:masterClrMapping/>
  </p:clrMapOvr>
  <p:transition>
    <p:wip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526513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789C72A-0AE5-40A1-BFE6-16DDA3010B0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259889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FF2B66B-D00D-4E19-A3AC-CAE9117C59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70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8B08BB68-E01C-4760-8E82-A70D3ADFD1B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814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4FF0A12-9B33-461C-9A6C-4CDBD0017DD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352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F4310583-EA73-4B7D-ACB2-E5640807420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63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9D3DFB3-FE1D-48D2-8641-5C9D7A0ADC6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167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7DC2E715-B3A1-4269-AE07-842ABFEF279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302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B61BA87-9276-4755-A24E-5EDE401CAD9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350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BC7E454-8123-4075-A6B1-363534D37AD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01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E1DDE5FA-03CD-4F5F-9B6A-46609FB2B06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369356"/>
      </p:ext>
    </p:extLst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AAE292E0-ECAE-4B55-9144-927D4625F83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799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5432542-F521-4DE8-A51B-691DD46C2C4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68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DCBF603-F602-45DB-AB67-AECD4A1E3E0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795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45F7F-701F-437F-9247-538E91A06B3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287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4FF73-4839-4047-9397-051FBA79149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1146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32F0A-94E6-4E65-BAB8-2C9FACEFFDC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12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150C-AD13-4FC2-ACDE-8E038E87201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45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32F4D-5FB4-4A01-B987-E034E8EFEE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4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5BE41-E7EF-412F-A9EE-B7348C287CB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816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E60FF-BEEE-47D0-8010-5369DF02E0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75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A80A630-7279-418E-828B-74D51032FC4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962790"/>
      </p:ext>
    </p:extLst>
  </p:cSld>
  <p:clrMapOvr>
    <a:masterClrMapping/>
  </p:clrMapOvr>
  <p:transition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FE1A-3E4A-4286-A680-68865E66CB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638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8526A-FA32-464E-805A-803AF03B17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30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DE977-01D8-4B3E-B043-0AE07B8FC1F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952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769BD-14A2-4EFC-ABBA-11121E3B71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5781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45F7F-701F-437F-9247-538E91A06B3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182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4FF73-4839-4047-9397-051FBA79149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04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32F0A-94E6-4E65-BAB8-2C9FACEFFDC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5427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150C-AD13-4FC2-ACDE-8E038E87201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50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32F4D-5FB4-4A01-B987-E034E8EFEE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503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5BE41-E7EF-412F-A9EE-B7348C287CB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3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FE87EFD7-0DB5-4243-9DA1-24323B16D7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75752"/>
      </p:ext>
    </p:extLst>
  </p:cSld>
  <p:clrMapOvr>
    <a:masterClrMapping/>
  </p:clrMapOvr>
  <p:transition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E60FF-BEEE-47D0-8010-5369DF02E0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984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FE1A-3E4A-4286-A680-68865E66CB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455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8526A-FA32-464E-805A-803AF03B17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254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DE977-01D8-4B3E-B043-0AE07B8FC1F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267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769BD-14A2-4EFC-ABBA-11121E3B71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9087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45F7F-701F-437F-9247-538E91A06B3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7803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4FF73-4839-4047-9397-051FBA79149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27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32F0A-94E6-4E65-BAB8-2C9FACEFFDC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0972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150C-AD13-4FC2-ACDE-8E038E87201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663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32F4D-5FB4-4A01-B987-E034E8EFEE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9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53F88A9C-0070-4AEA-BDA3-F3AC884690E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378599"/>
      </p:ext>
    </p:extLst>
  </p:cSld>
  <p:clrMapOvr>
    <a:masterClrMapping/>
  </p:clrMapOvr>
  <p:transition>
    <p:wip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5BE41-E7EF-412F-A9EE-B7348C287CB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4612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E60FF-BEEE-47D0-8010-5369DF02E0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562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FE1A-3E4A-4286-A680-68865E66CB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940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8526A-FA32-464E-805A-803AF03B17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3676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DE977-01D8-4B3E-B043-0AE07B8FC1F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407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769BD-14A2-4EFC-ABBA-11121E3B71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483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45F7F-701F-437F-9247-538E91A06B3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441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4FF73-4839-4047-9397-051FBA79149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312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32F0A-94E6-4E65-BAB8-2C9FACEFFDC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014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150C-AD13-4FC2-ACDE-8E038E87201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6D933A4B-4DB7-4E9C-B101-8791C829F4B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80779"/>
      </p:ext>
    </p:extLst>
  </p:cSld>
  <p:clrMapOvr>
    <a:masterClrMapping/>
  </p:clrMapOvr>
  <p:transition>
    <p:wip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32F4D-5FB4-4A01-B987-E034E8EFEE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5819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5BE41-E7EF-412F-A9EE-B7348C287CB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927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E60FF-BEEE-47D0-8010-5369DF02E0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288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FE1A-3E4A-4286-A680-68865E66CB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853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8526A-FA32-464E-805A-803AF03B17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408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DE977-01D8-4B3E-B043-0AE07B8FC1F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012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769BD-14A2-4EFC-ABBA-11121E3B71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3435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45F7F-701F-437F-9247-538E91A06B3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576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4FF73-4839-4047-9397-051FBA79149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450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32F0A-94E6-4E65-BAB8-2C9FACEFFDC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0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3354302-15B5-473D-A110-165E6B995DF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626768"/>
      </p:ext>
    </p:extLst>
  </p:cSld>
  <p:clrMapOvr>
    <a:masterClrMapping/>
  </p:clrMapOvr>
  <p:transition>
    <p:wip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150C-AD13-4FC2-ACDE-8E038E87201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761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32F4D-5FB4-4A01-B987-E034E8EFEE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0266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5BE41-E7EF-412F-A9EE-B7348C287CB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7887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E60FF-BEEE-47D0-8010-5369DF02E0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7648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FE1A-3E4A-4286-A680-68865E66CB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899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8526A-FA32-464E-805A-803AF03B17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17008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DE977-01D8-4B3E-B043-0AE07B8FC1F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512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769BD-14A2-4EFC-ABBA-11121E3B71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235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45F7F-701F-437F-9247-538E91A06B3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4518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4FF73-4839-4047-9397-051FBA79149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CCB0083E-9657-40EE-AEEE-562DC2D271F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824461"/>
      </p:ext>
    </p:extLst>
  </p:cSld>
  <p:clrMapOvr>
    <a:masterClrMapping/>
  </p:clrMapOvr>
  <p:transition>
    <p:wip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32F0A-94E6-4E65-BAB8-2C9FACEFFDC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964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150C-AD13-4FC2-ACDE-8E038E87201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471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32F4D-5FB4-4A01-B987-E034E8EFEE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7211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5BE41-E7EF-412F-A9EE-B7348C287CB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531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E60FF-BEEE-47D0-8010-5369DF02E0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6721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FE1A-3E4A-4286-A680-68865E66CB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76926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8526A-FA32-464E-805A-803AF03B17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993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DE977-01D8-4B3E-B043-0AE07B8FC1F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8698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769BD-14A2-4EFC-ABBA-11121E3B71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2908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86493903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1F516A70-9E4E-4A14-9A49-2FAA1D02712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017310"/>
      </p:ext>
    </p:extLst>
  </p:cSld>
  <p:clrMapOvr>
    <a:masterClrMapping/>
  </p:clrMapOvr>
  <p:transition>
    <p:wip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4511446"/>
      </p:ext>
    </p:extLst>
  </p:cSld>
  <p:clrMapOvr>
    <a:masterClrMapping/>
  </p:clrMapOvr>
  <p:transition>
    <p:wip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6394780"/>
      </p:ext>
    </p:extLst>
  </p:cSld>
  <p:clrMapOvr>
    <a:masterClrMapping/>
  </p:clrMapOvr>
  <p:transition>
    <p:wip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4187670"/>
      </p:ext>
    </p:extLst>
  </p:cSld>
  <p:clrMapOvr>
    <a:masterClrMapping/>
  </p:clrMapOvr>
  <p:transition>
    <p:wip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3552632"/>
      </p:ext>
    </p:extLst>
  </p:cSld>
  <p:clrMapOvr>
    <a:masterClrMapping/>
  </p:clrMapOvr>
  <p:transition>
    <p:wip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93992155"/>
      </p:ext>
    </p:extLst>
  </p:cSld>
  <p:clrMapOvr>
    <a:masterClrMapping/>
  </p:clrMapOvr>
  <p:transition>
    <p:wip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82404"/>
      </p:ext>
    </p:extLst>
  </p:cSld>
  <p:clrMapOvr>
    <a:masterClrMapping/>
  </p:clrMapOvr>
  <p:transition>
    <p:wip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2978497"/>
      </p:ext>
    </p:extLst>
  </p:cSld>
  <p:clrMapOvr>
    <a:masterClrMapping/>
  </p:clrMapOvr>
  <p:transition>
    <p:wip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602412"/>
      </p:ext>
    </p:extLst>
  </p:cSld>
  <p:clrMapOvr>
    <a:masterClrMapping/>
  </p:clrMapOvr>
  <p:transition>
    <p:wip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9236274"/>
      </p:ext>
    </p:extLst>
  </p:cSld>
  <p:clrMapOvr>
    <a:masterClrMapping/>
  </p:clrMapOvr>
  <p:transition>
    <p:wip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9939134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0000"/>
                </a:solidFill>
                <a:latin typeface="Arial"/>
                <a:ea typeface="宋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fld id="{102D8D16-8342-44DA-BAF0-93DCDF3CAA5D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103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>
                <a:solidFill>
                  <a:srgbClr val="9999CC"/>
                </a:solidFill>
                <a:latin typeface="Arial" charset="0"/>
              </a:endParaRPr>
            </a:p>
          </p:txBody>
        </p:sp>
        <p:sp>
          <p:nvSpPr>
            <p:cNvPr id="104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104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>
                <a:solidFill>
                  <a:srgbClr val="9999CC"/>
                </a:solidFill>
                <a:latin typeface="Arial" charset="0"/>
              </a:endParaRPr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>
                <a:solidFill>
                  <a:srgbClr val="9999CC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0000"/>
                </a:solidFill>
                <a:latin typeface="Arial"/>
                <a:ea typeface="宋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3" name="Rectangle 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10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" name="Rectangle 8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0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3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>
                <a:solidFill>
                  <a:srgbClr val="000000"/>
                </a:solidFill>
                <a:latin typeface="Times New Roman"/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ea typeface="楷体_GB2312"/>
                <a:cs typeface="楷体_GB2312"/>
              </a:defRPr>
            </a:lvl1pPr>
          </a:lstStyle>
          <a:p>
            <a:fld id="{29A44603-F003-45E3-9ECF-8E0CB4262D30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solidFill>
                  <a:srgbClr val="000000"/>
                </a:solidFill>
                <a:latin typeface="Times New Roman"/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5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5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96364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楷体_GB231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BDC428-EA02-4348-B738-52BF46F12F87}" type="slidenum">
              <a:rPr kumimoji="0"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6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BDC428-EA02-4348-B738-52BF46F12F87}" type="slidenum">
              <a:rPr kumimoji="0"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07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BDC428-EA02-4348-B738-52BF46F12F87}" type="slidenum">
              <a:rPr kumimoji="0"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17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BDC428-EA02-4348-B738-52BF46F12F87}" type="slidenum">
              <a:rPr kumimoji="0"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7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BDC428-EA02-4348-B738-52BF46F12F87}" type="slidenum">
              <a:rPr kumimoji="0"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8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BDC428-EA02-4348-B738-52BF46F12F87}" type="slidenum">
              <a:rPr kumimoji="0"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8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矩形 21510">
            <a:hlinkClick r:id="" action="ppaction://hlinkshowjump?jump=previousslide"/>
          </p:cNvPr>
          <p:cNvSpPr/>
          <p:nvPr userDrawn="1"/>
        </p:nvSpPr>
        <p:spPr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2" name="矩形 21511">
            <a:hlinkClick r:id="" action="ppaction://hlinkshowjump?jump=nextslide"/>
          </p:cNvPr>
          <p:cNvSpPr/>
          <p:nvPr userDrawn="1"/>
        </p:nvSpPr>
        <p:spPr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3" name="矩形 21512">
            <a:hlinkClick r:id="" action="ppaction://hlinkshowjump?jump=firstslide"/>
          </p:cNvPr>
          <p:cNvSpPr/>
          <p:nvPr userDrawn="1"/>
        </p:nvSpPr>
        <p:spPr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1517" name="图片 21516" descr="xmulogo-offical_blue"/>
          <p:cNvPicPr>
            <a:picLocks noChangeAspect="1"/>
          </p:cNvPicPr>
          <p:nvPr userDrawn="1"/>
        </p:nvPicPr>
        <p:blipFill>
          <a:blip r:embed="rId16">
            <a:lum bright="70001" contrast="-70000"/>
          </a:blip>
          <a:stretch>
            <a:fillRect/>
          </a:stretch>
        </p:blipFill>
        <p:spPr>
          <a:xfrm>
            <a:off x="7524750" y="115888"/>
            <a:ext cx="1479550" cy="14795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710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</p:sldLayoutIdLst>
  <p:transition>
    <p:wipe/>
  </p:transition>
  <p:hf sldNum="0" hd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/&#32447;&#24615;&#20195;&#25968;&#30005;&#23376;&#25945;&#26696;/&#20027;&#30028;&#38754;.ppt#7. PowerPoint &#28436;&#31034;&#25991;&#31295;" TargetMode="External"/><Relationship Id="rId3" Type="http://schemas.openxmlformats.org/officeDocument/2006/relationships/image" Target="../media/image3.gif"/><Relationship Id="rId7" Type="http://schemas.openxmlformats.org/officeDocument/2006/relationships/slide" Target="slide3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2.xml"/><Relationship Id="rId9" Type="http://schemas.openxmlformats.org/officeDocument/2006/relationships/hyperlink" Target="../../&#32447;&#24615;&#20195;&#25968;&#30005;&#23376;&#25945;&#26696;/&#20027;&#30028;&#38754;.ppt#14. PowerPoint &#28436;&#31034;&#25991;&#31295;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4.bin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65.bin"/><Relationship Id="rId3" Type="http://schemas.openxmlformats.org/officeDocument/2006/relationships/oleObject" Target="../embeddings/oleObject56.bin"/><Relationship Id="rId21" Type="http://schemas.openxmlformats.org/officeDocument/2006/relationships/image" Target="../media/image58.wmf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1.bin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6.emf"/><Relationship Id="rId20" Type="http://schemas.openxmlformats.org/officeDocument/2006/relationships/oleObject" Target="../embeddings/oleObject6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3.bin"/><Relationship Id="rId23" Type="http://schemas.openxmlformats.org/officeDocument/2006/relationships/image" Target="../media/image59.wmf"/><Relationship Id="rId10" Type="http://schemas.openxmlformats.org/officeDocument/2006/relationships/image" Target="../media/image54.wmf"/><Relationship Id="rId19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69.bin"/><Relationship Id="rId10" Type="http://schemas.openxmlformats.org/officeDocument/2006/relationships/oleObject" Target="../embeddings/oleObject72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20" Type="http://schemas.openxmlformats.org/officeDocument/2006/relationships/slide" Target="slide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slide" Target="slide3.xml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7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6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6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7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9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85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0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85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8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90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9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9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9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84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84.xml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85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2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1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Relationship Id="rId9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3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1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1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1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2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89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2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2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2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24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89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26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27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28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29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3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70" name="Picture 1046" descr="C:\My Documents\ARR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60688"/>
            <a:ext cx="457200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71" name="Picture 1047" descr="C:\My Documents\ARR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72" name="Picture 1048" descr="C:\My Documents\ARR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720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73" name="Picture 1049" descr="C:\My Documents\ARR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243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74" name="Rectangle 105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00200" y="283845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5" name="Rectangle 105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38300" y="3543300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6" name="Rectangle 1052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676400" y="4171950"/>
            <a:ext cx="4724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7" name="Rectangle 1053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676400" y="485775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8" name="Rectangle 1054">
            <a:hlinkClick r:id="rId8"/>
          </p:cNvPr>
          <p:cNvSpPr>
            <a:spLocks noChangeArrowheads="1"/>
          </p:cNvSpPr>
          <p:nvPr/>
        </p:nvSpPr>
        <p:spPr bwMode="auto">
          <a:xfrm>
            <a:off x="7664450" y="6375400"/>
            <a:ext cx="7429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0" name="Rectangle 1056">
            <a:hlinkClick r:id="rId9"/>
          </p:cNvPr>
          <p:cNvSpPr>
            <a:spLocks noChangeArrowheads="1"/>
          </p:cNvSpPr>
          <p:nvPr/>
        </p:nvSpPr>
        <p:spPr bwMode="auto">
          <a:xfrm>
            <a:off x="6724650" y="63817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14" name="AutoShape 46"/>
          <p:cNvSpPr>
            <a:spLocks noChangeAspect="1" noChangeArrowheads="1"/>
          </p:cNvSpPr>
          <p:nvPr/>
        </p:nvSpPr>
        <p:spPr bwMode="auto">
          <a:xfrm>
            <a:off x="236538" y="2305050"/>
            <a:ext cx="4318000" cy="1095375"/>
          </a:xfrm>
          <a:prstGeom prst="parallelogram">
            <a:avLst>
              <a:gd name="adj" fmla="val 98551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0771" name="Line 3"/>
          <p:cNvSpPr>
            <a:spLocks noChangeShapeType="1"/>
          </p:cNvSpPr>
          <p:nvPr/>
        </p:nvSpPr>
        <p:spPr bwMode="auto">
          <a:xfrm>
            <a:off x="468313" y="930275"/>
            <a:ext cx="35274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>
            <a:off x="792163" y="928688"/>
            <a:ext cx="172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2519363" y="928688"/>
            <a:ext cx="11525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927350" y="868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FF"/>
                </a:solidFill>
                <a:latin typeface="Times New Roman"/>
              </a:rPr>
              <a:t>a</a:t>
            </a: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1366838" y="868363"/>
            <a:ext cx="579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b="1" i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b="1" i="1">
                <a:solidFill>
                  <a:srgbClr val="FF0000"/>
                </a:solidFill>
                <a:latin typeface="Times New Roman"/>
              </a:rPr>
              <a:t> a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4587875" y="692150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= {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l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}</a:t>
            </a:r>
          </a:p>
        </p:txBody>
      </p:sp>
      <p:sp>
        <p:nvSpPr>
          <p:cNvPr id="160789" name="Rectangle 21"/>
          <p:cNvSpPr>
            <a:spLocks noChangeArrowheads="1"/>
          </p:cNvSpPr>
          <p:nvPr/>
        </p:nvSpPr>
        <p:spPr bwMode="auto">
          <a:xfrm>
            <a:off x="4587875" y="2630488"/>
            <a:ext cx="3360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= {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l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m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}</a:t>
            </a:r>
          </a:p>
        </p:txBody>
      </p:sp>
      <p:sp>
        <p:nvSpPr>
          <p:cNvPr id="160790" name="AutoShape 22"/>
          <p:cNvSpPr>
            <a:spLocks noChangeAspect="1" noChangeArrowheads="1"/>
          </p:cNvSpPr>
          <p:nvPr/>
        </p:nvSpPr>
        <p:spPr bwMode="auto">
          <a:xfrm>
            <a:off x="236538" y="4724400"/>
            <a:ext cx="4318000" cy="1095375"/>
          </a:xfrm>
          <a:prstGeom prst="parallelogram">
            <a:avLst>
              <a:gd name="adj" fmla="val 98551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0791" name="Line 23"/>
          <p:cNvSpPr>
            <a:spLocks noChangeShapeType="1"/>
          </p:cNvSpPr>
          <p:nvPr/>
        </p:nvSpPr>
        <p:spPr bwMode="auto">
          <a:xfrm flipV="1">
            <a:off x="1603375" y="4003675"/>
            <a:ext cx="2074863" cy="13398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0792" name="Rectangle 24"/>
          <p:cNvSpPr>
            <a:spLocks noChangeArrowheads="1"/>
          </p:cNvSpPr>
          <p:nvPr/>
        </p:nvSpPr>
        <p:spPr bwMode="auto">
          <a:xfrm>
            <a:off x="1579563" y="5391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a</a:t>
            </a:r>
          </a:p>
        </p:txBody>
      </p:sp>
      <p:sp>
        <p:nvSpPr>
          <p:cNvPr id="160793" name="Rectangle 25"/>
          <p:cNvSpPr>
            <a:spLocks noChangeArrowheads="1"/>
          </p:cNvSpPr>
          <p:nvPr/>
        </p:nvSpPr>
        <p:spPr bwMode="auto">
          <a:xfrm>
            <a:off x="1196975" y="48434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b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100138" y="4076700"/>
            <a:ext cx="1296987" cy="1439863"/>
            <a:chOff x="657" y="2568"/>
            <a:chExt cx="817" cy="907"/>
          </a:xfrm>
        </p:grpSpPr>
        <p:sp>
          <p:nvSpPr>
            <p:cNvPr id="19499" name="Line 27"/>
            <p:cNvSpPr>
              <a:spLocks noChangeShapeType="1"/>
            </p:cNvSpPr>
            <p:nvPr/>
          </p:nvSpPr>
          <p:spPr bwMode="auto">
            <a:xfrm>
              <a:off x="657" y="3475"/>
              <a:ext cx="8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500" name="Line 28"/>
            <p:cNvSpPr>
              <a:spLocks noChangeAspect="1" noChangeShapeType="1"/>
            </p:cNvSpPr>
            <p:nvPr/>
          </p:nvSpPr>
          <p:spPr bwMode="auto">
            <a:xfrm flipV="1">
              <a:off x="658" y="3022"/>
              <a:ext cx="453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501" name="Line 29"/>
            <p:cNvSpPr>
              <a:spLocks noChangeShapeType="1"/>
            </p:cNvSpPr>
            <p:nvPr/>
          </p:nvSpPr>
          <p:spPr bwMode="auto">
            <a:xfrm flipV="1">
              <a:off x="657" y="2568"/>
              <a:ext cx="0" cy="9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60798" name="Rectangle 30"/>
          <p:cNvSpPr>
            <a:spLocks noChangeArrowheads="1"/>
          </p:cNvSpPr>
          <p:nvPr/>
        </p:nvSpPr>
        <p:spPr bwMode="auto">
          <a:xfrm>
            <a:off x="812800" y="4567238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c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603375" y="3975100"/>
            <a:ext cx="2089150" cy="1368425"/>
            <a:chOff x="657" y="3248"/>
            <a:chExt cx="1316" cy="862"/>
          </a:xfrm>
        </p:grpSpPr>
        <p:sp>
          <p:nvSpPr>
            <p:cNvPr id="19495" name="AutoShape 32"/>
            <p:cNvSpPr>
              <a:spLocks noChangeArrowheads="1"/>
            </p:cNvSpPr>
            <p:nvPr/>
          </p:nvSpPr>
          <p:spPr bwMode="auto">
            <a:xfrm>
              <a:off x="657" y="3248"/>
              <a:ext cx="1316" cy="862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496" name="Line 33"/>
            <p:cNvSpPr>
              <a:spLocks noChangeShapeType="1"/>
            </p:cNvSpPr>
            <p:nvPr/>
          </p:nvSpPr>
          <p:spPr bwMode="auto">
            <a:xfrm>
              <a:off x="875" y="3249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497" name="Line 34"/>
            <p:cNvSpPr>
              <a:spLocks noChangeShapeType="1"/>
            </p:cNvSpPr>
            <p:nvPr/>
          </p:nvSpPr>
          <p:spPr bwMode="auto">
            <a:xfrm flipV="1">
              <a:off x="657" y="3884"/>
              <a:ext cx="227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498" name="Line 35"/>
            <p:cNvSpPr>
              <a:spLocks noChangeShapeType="1"/>
            </p:cNvSpPr>
            <p:nvPr/>
          </p:nvSpPr>
          <p:spPr bwMode="auto">
            <a:xfrm>
              <a:off x="875" y="3884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603375" y="4335463"/>
            <a:ext cx="1728788" cy="1008062"/>
            <a:chOff x="1292" y="3612"/>
            <a:chExt cx="1089" cy="635"/>
          </a:xfrm>
        </p:grpSpPr>
        <p:sp>
          <p:nvSpPr>
            <p:cNvPr id="19492" name="Line 37"/>
            <p:cNvSpPr>
              <a:spLocks noChangeShapeType="1"/>
            </p:cNvSpPr>
            <p:nvPr/>
          </p:nvSpPr>
          <p:spPr bwMode="auto">
            <a:xfrm>
              <a:off x="1292" y="3612"/>
              <a:ext cx="0" cy="6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493" name="Line 38"/>
            <p:cNvSpPr>
              <a:spLocks noChangeShapeType="1"/>
            </p:cNvSpPr>
            <p:nvPr/>
          </p:nvSpPr>
          <p:spPr bwMode="auto">
            <a:xfrm flipV="1">
              <a:off x="1292" y="4021"/>
              <a:ext cx="227" cy="2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494" name="Line 39"/>
            <p:cNvSpPr>
              <a:spLocks noChangeShapeType="1"/>
            </p:cNvSpPr>
            <p:nvPr/>
          </p:nvSpPr>
          <p:spPr bwMode="auto">
            <a:xfrm>
              <a:off x="1292" y="4247"/>
              <a:ext cx="108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60808" name="Rectangle 40"/>
          <p:cNvSpPr>
            <a:spLocks noChangeArrowheads="1"/>
          </p:cNvSpPr>
          <p:nvPr/>
        </p:nvSpPr>
        <p:spPr bwMode="auto">
          <a:xfrm>
            <a:off x="4587875" y="5043488"/>
            <a:ext cx="437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= {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l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m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b 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g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g 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}</a:t>
            </a:r>
          </a:p>
        </p:txBody>
      </p:sp>
      <p:sp>
        <p:nvSpPr>
          <p:cNvPr id="160811" name="Rectangle 43"/>
          <p:cNvSpPr>
            <a:spLocks noChangeArrowheads="1"/>
          </p:cNvSpPr>
          <p:nvPr/>
        </p:nvSpPr>
        <p:spPr bwMode="auto">
          <a:xfrm>
            <a:off x="2465388" y="5276850"/>
            <a:ext cx="579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b="1" i="1">
                <a:solidFill>
                  <a:srgbClr val="FF0000"/>
                </a:solidFill>
                <a:latin typeface="Times New Roman"/>
              </a:rPr>
              <a:t> a</a:t>
            </a:r>
          </a:p>
        </p:txBody>
      </p:sp>
      <p:sp>
        <p:nvSpPr>
          <p:cNvPr id="160812" name="Rectangle 44"/>
          <p:cNvSpPr>
            <a:spLocks noChangeArrowheads="1"/>
          </p:cNvSpPr>
          <p:nvPr/>
        </p:nvSpPr>
        <p:spPr bwMode="auto">
          <a:xfrm>
            <a:off x="1892300" y="4437063"/>
            <a:ext cx="58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en-US" altLang="zh-CN" b="1" i="1">
                <a:solidFill>
                  <a:srgbClr val="FF0000"/>
                </a:solidFill>
                <a:latin typeface="Times New Roman"/>
              </a:rPr>
              <a:t> b</a:t>
            </a:r>
          </a:p>
        </p:txBody>
      </p:sp>
      <p:sp>
        <p:nvSpPr>
          <p:cNvPr id="160813" name="Rectangle 45"/>
          <p:cNvSpPr>
            <a:spLocks noChangeArrowheads="1"/>
          </p:cNvSpPr>
          <p:nvPr/>
        </p:nvSpPr>
        <p:spPr bwMode="auto">
          <a:xfrm>
            <a:off x="1084263" y="4340225"/>
            <a:ext cx="52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Symbol" pitchFamily="18" charset="2"/>
              </a:rPr>
              <a:t>g</a:t>
            </a:r>
            <a:r>
              <a:rPr lang="en-US" altLang="zh-CN" b="1" i="1">
                <a:solidFill>
                  <a:srgbClr val="FF0000"/>
                </a:solidFill>
                <a:latin typeface="Times New Roman"/>
              </a:rPr>
              <a:t> c</a:t>
            </a:r>
          </a:p>
        </p:txBody>
      </p:sp>
      <p:sp>
        <p:nvSpPr>
          <p:cNvPr id="160815" name="Rectangle 47"/>
          <p:cNvSpPr>
            <a:spLocks noChangeArrowheads="1"/>
          </p:cNvSpPr>
          <p:nvPr/>
        </p:nvSpPr>
        <p:spPr bwMode="auto">
          <a:xfrm>
            <a:off x="1363663" y="3014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a</a:t>
            </a:r>
          </a:p>
        </p:txBody>
      </p:sp>
      <p:sp>
        <p:nvSpPr>
          <p:cNvPr id="160816" name="Rectangle 48"/>
          <p:cNvSpPr>
            <a:spLocks noChangeArrowheads="1"/>
          </p:cNvSpPr>
          <p:nvPr/>
        </p:nvSpPr>
        <p:spPr bwMode="auto">
          <a:xfrm>
            <a:off x="981075" y="2466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b</a:t>
            </a: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884238" y="2420938"/>
            <a:ext cx="1296987" cy="719137"/>
            <a:chOff x="657" y="1525"/>
            <a:chExt cx="817" cy="453"/>
          </a:xfrm>
        </p:grpSpPr>
        <p:sp>
          <p:nvSpPr>
            <p:cNvPr id="19490" name="Line 50"/>
            <p:cNvSpPr>
              <a:spLocks noChangeShapeType="1"/>
            </p:cNvSpPr>
            <p:nvPr/>
          </p:nvSpPr>
          <p:spPr bwMode="auto">
            <a:xfrm>
              <a:off x="657" y="1978"/>
              <a:ext cx="8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491" name="Line 51"/>
            <p:cNvSpPr>
              <a:spLocks noChangeAspect="1" noChangeShapeType="1"/>
            </p:cNvSpPr>
            <p:nvPr/>
          </p:nvSpPr>
          <p:spPr bwMode="auto">
            <a:xfrm flipV="1">
              <a:off x="658" y="1525"/>
              <a:ext cx="453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1389063" y="2608263"/>
            <a:ext cx="1728787" cy="358775"/>
            <a:chOff x="976" y="1616"/>
            <a:chExt cx="1089" cy="226"/>
          </a:xfrm>
        </p:grpSpPr>
        <p:sp>
          <p:nvSpPr>
            <p:cNvPr id="19488" name="Line 57"/>
            <p:cNvSpPr>
              <a:spLocks noChangeShapeType="1"/>
            </p:cNvSpPr>
            <p:nvPr/>
          </p:nvSpPr>
          <p:spPr bwMode="auto">
            <a:xfrm flipV="1">
              <a:off x="976" y="1616"/>
              <a:ext cx="227" cy="2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489" name="Line 58"/>
            <p:cNvSpPr>
              <a:spLocks noChangeShapeType="1"/>
            </p:cNvSpPr>
            <p:nvPr/>
          </p:nvSpPr>
          <p:spPr bwMode="auto">
            <a:xfrm>
              <a:off x="976" y="1842"/>
              <a:ext cx="108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60827" name="Rectangle 59"/>
          <p:cNvSpPr>
            <a:spLocks noChangeArrowheads="1"/>
          </p:cNvSpPr>
          <p:nvPr/>
        </p:nvSpPr>
        <p:spPr bwMode="auto">
          <a:xfrm>
            <a:off x="2251075" y="2900363"/>
            <a:ext cx="579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b="1" i="1">
                <a:solidFill>
                  <a:srgbClr val="FF0000"/>
                </a:solidFill>
                <a:latin typeface="Times New Roman"/>
              </a:rPr>
              <a:t> a</a:t>
            </a:r>
          </a:p>
        </p:txBody>
      </p:sp>
      <p:sp>
        <p:nvSpPr>
          <p:cNvPr id="160828" name="Rectangle 60"/>
          <p:cNvSpPr>
            <a:spLocks noChangeArrowheads="1"/>
          </p:cNvSpPr>
          <p:nvPr/>
        </p:nvSpPr>
        <p:spPr bwMode="auto">
          <a:xfrm>
            <a:off x="1506538" y="2179638"/>
            <a:ext cx="58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en-US" altLang="zh-CN" b="1" i="1">
                <a:solidFill>
                  <a:srgbClr val="FF0000"/>
                </a:solidFill>
                <a:latin typeface="Times New Roman"/>
              </a:rPr>
              <a:t> b</a:t>
            </a:r>
          </a:p>
        </p:txBody>
      </p:sp>
      <p:grpSp>
        <p:nvGrpSpPr>
          <p:cNvPr id="7" name="Group 62"/>
          <p:cNvGrpSpPr>
            <a:grpSpLocks/>
          </p:cNvGrpSpPr>
          <p:nvPr/>
        </p:nvGrpSpPr>
        <p:grpSpPr bwMode="auto">
          <a:xfrm flipH="1" flipV="1">
            <a:off x="1746250" y="2579688"/>
            <a:ext cx="1728788" cy="358775"/>
            <a:chOff x="976" y="1616"/>
            <a:chExt cx="1089" cy="226"/>
          </a:xfrm>
        </p:grpSpPr>
        <p:sp>
          <p:nvSpPr>
            <p:cNvPr id="19486" name="Line 63"/>
            <p:cNvSpPr>
              <a:spLocks noChangeShapeType="1"/>
            </p:cNvSpPr>
            <p:nvPr/>
          </p:nvSpPr>
          <p:spPr bwMode="auto">
            <a:xfrm flipV="1">
              <a:off x="976" y="1616"/>
              <a:ext cx="227" cy="22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487" name="Line 64"/>
            <p:cNvSpPr>
              <a:spLocks noChangeShapeType="1"/>
            </p:cNvSpPr>
            <p:nvPr/>
          </p:nvSpPr>
          <p:spPr bwMode="auto">
            <a:xfrm>
              <a:off x="976" y="1842"/>
              <a:ext cx="108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60822" name="Line 54"/>
          <p:cNvSpPr>
            <a:spLocks noChangeAspect="1" noChangeShapeType="1"/>
          </p:cNvSpPr>
          <p:nvPr/>
        </p:nvSpPr>
        <p:spPr bwMode="auto">
          <a:xfrm flipV="1">
            <a:off x="1389063" y="2582863"/>
            <a:ext cx="2085975" cy="3714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42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16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16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6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6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6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6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8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6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6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6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1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14" grpId="0" animBg="1"/>
      <p:bldP spid="160771" grpId="0" animBg="1"/>
      <p:bldP spid="160772" grpId="0" animBg="1"/>
      <p:bldP spid="160775" grpId="0"/>
      <p:bldP spid="160776" grpId="0"/>
      <p:bldP spid="160789" grpId="0"/>
      <p:bldP spid="160790" grpId="0" animBg="1"/>
      <p:bldP spid="160791" grpId="0" animBg="1"/>
      <p:bldP spid="160792" grpId="0"/>
      <p:bldP spid="160793" grpId="0"/>
      <p:bldP spid="160798" grpId="0"/>
      <p:bldP spid="160808" grpId="0"/>
      <p:bldP spid="160811" grpId="0"/>
      <p:bldP spid="160812" grpId="0"/>
      <p:bldP spid="160813" grpId="0"/>
      <p:bldP spid="160815" grpId="0"/>
      <p:bldP spid="160816" grpId="0"/>
      <p:bldP spid="160827" grpId="0"/>
      <p:bldP spid="160828" grpId="0"/>
      <p:bldP spid="1608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0"/>
          <p:cNvSpPr>
            <a:spLocks noChangeAspect="1" noChangeArrowheads="1"/>
          </p:cNvSpPr>
          <p:nvPr/>
        </p:nvSpPr>
        <p:spPr bwMode="auto">
          <a:xfrm>
            <a:off x="1187450" y="1271588"/>
            <a:ext cx="6746875" cy="1711325"/>
          </a:xfrm>
          <a:prstGeom prst="parallelogram">
            <a:avLst>
              <a:gd name="adj" fmla="val 98562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2513013" y="1857375"/>
            <a:ext cx="1296987" cy="719138"/>
            <a:chOff x="1655" y="2614"/>
            <a:chExt cx="817" cy="453"/>
          </a:xfrm>
        </p:grpSpPr>
        <p:sp>
          <p:nvSpPr>
            <p:cNvPr id="20495" name="Line 4"/>
            <p:cNvSpPr>
              <a:spLocks noChangeShapeType="1"/>
            </p:cNvSpPr>
            <p:nvPr/>
          </p:nvSpPr>
          <p:spPr bwMode="auto">
            <a:xfrm>
              <a:off x="1655" y="3067"/>
              <a:ext cx="8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496" name="Line 5"/>
            <p:cNvSpPr>
              <a:spLocks noChangeAspect="1" noChangeShapeType="1"/>
            </p:cNvSpPr>
            <p:nvPr/>
          </p:nvSpPr>
          <p:spPr bwMode="auto">
            <a:xfrm flipV="1">
              <a:off x="1656" y="2614"/>
              <a:ext cx="453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2941638" y="244475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2484438" y="178911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1649413" y="3416300"/>
            <a:ext cx="5329237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= {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}</a:t>
            </a:r>
          </a:p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= {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}</a:t>
            </a:r>
          </a:p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/>
              </a:rPr>
              <a:t>则</a:t>
            </a:r>
            <a:r>
              <a:rPr lang="zh-CN" altLang="en-US" b="1" i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2</a:t>
            </a:r>
          </a:p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= {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}</a:t>
            </a:r>
          </a:p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/>
              </a:rPr>
              <a:t>问题：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/>
              </a:rPr>
              <a:t>?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 rot="-2695774">
            <a:off x="4313238" y="1457325"/>
            <a:ext cx="1296987" cy="719138"/>
            <a:chOff x="1655" y="2614"/>
            <a:chExt cx="817" cy="453"/>
          </a:xfrm>
        </p:grpSpPr>
        <p:sp>
          <p:nvSpPr>
            <p:cNvPr id="20493" name="Line 10"/>
            <p:cNvSpPr>
              <a:spLocks noChangeShapeType="1"/>
            </p:cNvSpPr>
            <p:nvPr/>
          </p:nvSpPr>
          <p:spPr bwMode="auto">
            <a:xfrm>
              <a:off x="1655" y="3067"/>
              <a:ext cx="8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494" name="Line 11"/>
            <p:cNvSpPr>
              <a:spLocks noChangeAspect="1" noChangeShapeType="1"/>
            </p:cNvSpPr>
            <p:nvPr/>
          </p:nvSpPr>
          <p:spPr bwMode="auto">
            <a:xfrm flipV="1">
              <a:off x="1656" y="2614"/>
              <a:ext cx="453" cy="4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5378450" y="19081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Times New Roman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Times New Roman"/>
              </a:rPr>
              <a:t>1</a:t>
            </a:r>
          </a:p>
        </p:txBody>
      </p:sp>
      <p:sp>
        <p:nvSpPr>
          <p:cNvPr id="157709" name="Rectangle 13"/>
          <p:cNvSpPr>
            <a:spLocks noChangeArrowheads="1"/>
          </p:cNvSpPr>
          <p:nvPr/>
        </p:nvSpPr>
        <p:spPr bwMode="auto">
          <a:xfrm>
            <a:off x="4360863" y="175101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Times New Roman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Times New Roman"/>
              </a:rPr>
              <a:t>2</a:t>
            </a:r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>
            <a:off x="4759325" y="2536825"/>
            <a:ext cx="12969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7713" name="Rectangle 17"/>
          <p:cNvSpPr>
            <a:spLocks noChangeArrowheads="1"/>
          </p:cNvSpPr>
          <p:nvPr/>
        </p:nvSpPr>
        <p:spPr bwMode="auto">
          <a:xfrm>
            <a:off x="5189538" y="244475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Times New Roman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Times New Roma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86815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57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7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57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8" grpId="0"/>
      <p:bldP spid="157709" grpId="0"/>
      <p:bldP spid="1577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1643063" y="2133600"/>
          <a:ext cx="66627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name="Equation" r:id="rId3" imgW="7569000" imgH="469800" progId="Equation.3">
                  <p:embed/>
                </p:oleObj>
              </mc:Choice>
              <mc:Fallback>
                <p:oleObj name="Equation" r:id="rId3" imgW="7569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133600"/>
                        <a:ext cx="66627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971550" y="838200"/>
            <a:ext cx="7556500" cy="1031875"/>
            <a:chOff x="612" y="528"/>
            <a:chExt cx="4760" cy="650"/>
          </a:xfrm>
        </p:grpSpPr>
        <p:graphicFrame>
          <p:nvGraphicFramePr>
            <p:cNvPr id="7178" name="Object 10"/>
            <p:cNvGraphicFramePr>
              <a:graphicFrameLocks noChangeAspect="1"/>
            </p:cNvGraphicFramePr>
            <p:nvPr/>
          </p:nvGraphicFramePr>
          <p:xfrm>
            <a:off x="612" y="570"/>
            <a:ext cx="476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9" name="Equation" r:id="rId5" imgW="7556400" imgH="952200" progId="Equation.3">
                    <p:embed/>
                  </p:oleObj>
                </mc:Choice>
                <mc:Fallback>
                  <p:oleObj name="Equation" r:id="rId5" imgW="7556400" imgH="952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570"/>
                          <a:ext cx="4760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960" y="528"/>
              <a:ext cx="1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</a:rPr>
                <a:t>一般地，</a:t>
              </a:r>
            </a:p>
          </p:txBody>
        </p: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768" y="851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</a:rPr>
                <a:t>为</a:t>
              </a:r>
            </a:p>
          </p:txBody>
        </p:sp>
      </p:grpSp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825500" y="2882900"/>
          <a:ext cx="78232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Equation" r:id="rId7" imgW="7823160" imgH="2679480" progId="Equation.3">
                  <p:embed/>
                </p:oleObj>
              </mc:Choice>
              <mc:Fallback>
                <p:oleObj name="Equation" r:id="rId7" imgW="7823160" imgH="267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882900"/>
                        <a:ext cx="78232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971550" y="5842000"/>
            <a:ext cx="5832698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9999CC"/>
              </a:buClr>
              <a:buSzPct val="80000"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结论：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等价的向量组所生成的空间相等．</a:t>
            </a:r>
          </a:p>
        </p:txBody>
      </p:sp>
    </p:spTree>
    <p:extLst>
      <p:ext uri="{BB962C8B-B14F-4D97-AF65-F5344CB8AC3E}">
        <p14:creationId xmlns:p14="http://schemas.microsoft.com/office/powerpoint/2010/main" val="19499353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990600" y="927100"/>
          <a:ext cx="621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3" imgW="6210000" imgH="444240" progId="Equation.3">
                  <p:embed/>
                </p:oleObj>
              </mc:Choice>
              <mc:Fallback>
                <p:oleObj name="Equation" r:id="rId3" imgW="62100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27100"/>
                        <a:ext cx="621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638300" y="3975100"/>
          <a:ext cx="483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5" imgW="4838400" imgH="444240" progId="Equation.3">
                  <p:embed/>
                </p:oleObj>
              </mc:Choice>
              <mc:Fallback>
                <p:oleObj name="Equation" r:id="rId5" imgW="483840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975100"/>
                        <a:ext cx="483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1676400" y="5283200"/>
          <a:ext cx="558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7" imgW="5587920" imgH="431640" progId="Equation.3">
                  <p:embed/>
                </p:oleObj>
              </mc:Choice>
              <mc:Fallback>
                <p:oleObj name="Equation" r:id="rId7" imgW="558792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83200"/>
                        <a:ext cx="558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1054100" y="1566863"/>
          <a:ext cx="7429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Equation" r:id="rId9" imgW="7429320" imgH="1002960" progId="Equation.3">
                  <p:embed/>
                </p:oleObj>
              </mc:Choice>
              <mc:Fallback>
                <p:oleObj name="Equation" r:id="rId9" imgW="7429320" imgH="1002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1566863"/>
                        <a:ext cx="7429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3138488" y="2132013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Equation" r:id="rId11" imgW="1752480" imgH="431640" progId="Equation.3">
                  <p:embed/>
                </p:oleObj>
              </mc:Choice>
              <mc:Fallback>
                <p:oleObj name="Equation" r:id="rId11" imgW="175248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132013"/>
                        <a:ext cx="175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1676400" y="2809875"/>
          <a:ext cx="474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Equation" r:id="rId13" imgW="4749480" imgH="431640" progId="Equation.3">
                  <p:embed/>
                </p:oleObj>
              </mc:Choice>
              <mc:Fallback>
                <p:oleObj name="Equation" r:id="rId13" imgW="47494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09875"/>
                        <a:ext cx="474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990600" y="3349625"/>
          <a:ext cx="196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" name="Equation" r:id="rId15" imgW="1968480" imgH="431640" progId="Equation.3">
                  <p:embed/>
                </p:oleObj>
              </mc:Choice>
              <mc:Fallback>
                <p:oleObj name="Equation" r:id="rId15" imgW="196848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49625"/>
                        <a:ext cx="196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990600" y="4597400"/>
          <a:ext cx="196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Equation" r:id="rId17" imgW="1968480" imgH="431640" progId="Equation.3">
                  <p:embed/>
                </p:oleObj>
              </mc:Choice>
              <mc:Fallback>
                <p:oleObj name="Equation" r:id="rId17" imgW="196848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97400"/>
                        <a:ext cx="196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5" name="Group 69"/>
          <p:cNvGrpSpPr>
            <a:grpSpLocks/>
          </p:cNvGrpSpPr>
          <p:nvPr/>
        </p:nvGrpSpPr>
        <p:grpSpPr bwMode="auto">
          <a:xfrm>
            <a:off x="895350" y="1797050"/>
            <a:ext cx="8039100" cy="949325"/>
            <a:chOff x="564" y="1132"/>
            <a:chExt cx="5064" cy="598"/>
          </a:xfrm>
        </p:grpSpPr>
        <p:sp>
          <p:nvSpPr>
            <p:cNvPr id="9255" name="Text Box 39"/>
            <p:cNvSpPr txBox="1">
              <a:spLocks noChangeArrowheads="1"/>
            </p:cNvSpPr>
            <p:nvPr/>
          </p:nvSpPr>
          <p:spPr bwMode="auto">
            <a:xfrm>
              <a:off x="564" y="1132"/>
              <a:ext cx="506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定义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28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设有向量空间  及  ，若向量空间　　　，</a:t>
              </a:r>
            </a:p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就说   是   的子空间</a:t>
              </a:r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．</a:t>
              </a:r>
            </a:p>
          </p:txBody>
        </p:sp>
        <p:graphicFrame>
          <p:nvGraphicFramePr>
            <p:cNvPr id="9256" name="Object 40"/>
            <p:cNvGraphicFramePr>
              <a:graphicFrameLocks noChangeAspect="1"/>
            </p:cNvGraphicFramePr>
            <p:nvPr/>
          </p:nvGraphicFramePr>
          <p:xfrm>
            <a:off x="4656" y="1152"/>
            <a:ext cx="71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2" name="Equation" r:id="rId3" imgW="1130040" imgH="419040" progId="Equation.3">
                    <p:embed/>
                  </p:oleObj>
                </mc:Choice>
                <mc:Fallback>
                  <p:oleObj name="Equation" r:id="rId3" imgW="1130040" imgH="41904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152"/>
                          <a:ext cx="71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7" name="Object 41"/>
            <p:cNvGraphicFramePr>
              <a:graphicFrameLocks noChangeAspect="1"/>
            </p:cNvGraphicFramePr>
            <p:nvPr/>
          </p:nvGraphicFramePr>
          <p:xfrm>
            <a:off x="2688" y="1200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3" name="Equation" r:id="rId5" imgW="330120" imgH="419040" progId="Equation.3">
                    <p:embed/>
                  </p:oleObj>
                </mc:Choice>
                <mc:Fallback>
                  <p:oleObj name="Equation" r:id="rId5" imgW="330120" imgH="41904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200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8" name="Object 42"/>
            <p:cNvGraphicFramePr>
              <a:graphicFrameLocks noChangeAspect="1"/>
            </p:cNvGraphicFramePr>
            <p:nvPr/>
          </p:nvGraphicFramePr>
          <p:xfrm>
            <a:off x="1716" y="1466"/>
            <a:ext cx="22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4" name="Equation" r:id="rId7" imgW="355320" imgH="419040" progId="Equation.3">
                    <p:embed/>
                  </p:oleObj>
                </mc:Choice>
                <mc:Fallback>
                  <p:oleObj name="Equation" r:id="rId7" imgW="355320" imgH="41904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1466"/>
                          <a:ext cx="22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9" name="Object 43"/>
            <p:cNvGraphicFramePr>
              <a:graphicFrameLocks noChangeAspect="1"/>
            </p:cNvGraphicFramePr>
            <p:nvPr/>
          </p:nvGraphicFramePr>
          <p:xfrm>
            <a:off x="1140" y="1464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5" name="Equation" r:id="rId9" imgW="330120" imgH="419040" progId="Equation.3">
                    <p:embed/>
                  </p:oleObj>
                </mc:Choice>
                <mc:Fallback>
                  <p:oleObj name="Equation" r:id="rId9" imgW="330120" imgH="41904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" y="1464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0" name="Object 44"/>
            <p:cNvGraphicFramePr>
              <a:graphicFrameLocks noChangeAspect="1"/>
            </p:cNvGraphicFramePr>
            <p:nvPr/>
          </p:nvGraphicFramePr>
          <p:xfrm>
            <a:off x="3120" y="1200"/>
            <a:ext cx="22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6" name="Equation" r:id="rId10" imgW="355320" imgH="419040" progId="Equation.3">
                    <p:embed/>
                  </p:oleObj>
                </mc:Choice>
                <mc:Fallback>
                  <p:oleObj name="Equation" r:id="rId10" imgW="355320" imgH="4190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200"/>
                          <a:ext cx="22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895350" y="2943225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实例</a:t>
            </a:r>
          </a:p>
        </p:txBody>
      </p:sp>
      <p:graphicFrame>
        <p:nvGraphicFramePr>
          <p:cNvPr id="9280" name="Object 64"/>
          <p:cNvGraphicFramePr>
            <a:graphicFrameLocks noChangeAspect="1"/>
          </p:cNvGraphicFramePr>
          <p:nvPr/>
        </p:nvGraphicFramePr>
        <p:xfrm>
          <a:off x="1620838" y="4402138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" name="Equation" r:id="rId11" imgW="1879560" imgH="419040" progId="Equation.3">
                  <p:embed/>
                </p:oleObj>
              </mc:Choice>
              <mc:Fallback>
                <p:oleObj name="Equation" r:id="rId11" imgW="1879560" imgH="41904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4402138"/>
                        <a:ext cx="187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2" name="Object 66"/>
          <p:cNvGraphicFramePr>
            <a:graphicFrameLocks noChangeAspect="1"/>
          </p:cNvGraphicFramePr>
          <p:nvPr/>
        </p:nvGraphicFramePr>
        <p:xfrm>
          <a:off x="1660525" y="5067300"/>
          <a:ext cx="363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" name="Equation" r:id="rId13" imgW="3632040" imgH="419040" progId="Equation.3">
                  <p:embed/>
                </p:oleObj>
              </mc:Choice>
              <mc:Fallback>
                <p:oleObj name="Equation" r:id="rId13" imgW="3632040" imgH="41904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5067300"/>
                        <a:ext cx="363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84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二、子空间</a:t>
            </a:r>
          </a:p>
        </p:txBody>
      </p:sp>
      <p:grpSp>
        <p:nvGrpSpPr>
          <p:cNvPr id="9288" name="Group 72"/>
          <p:cNvGrpSpPr>
            <a:grpSpLocks/>
          </p:cNvGrpSpPr>
          <p:nvPr/>
        </p:nvGrpSpPr>
        <p:grpSpPr bwMode="auto">
          <a:xfrm>
            <a:off x="1524000" y="3736975"/>
            <a:ext cx="6099175" cy="519113"/>
            <a:chOff x="960" y="2354"/>
            <a:chExt cx="3842" cy="327"/>
          </a:xfrm>
        </p:grpSpPr>
        <p:sp>
          <p:nvSpPr>
            <p:cNvPr id="9281" name="Text Box 65"/>
            <p:cNvSpPr txBox="1">
              <a:spLocks noChangeArrowheads="1"/>
            </p:cNvSpPr>
            <p:nvPr/>
          </p:nvSpPr>
          <p:spPr bwMode="auto">
            <a:xfrm>
              <a:off x="960" y="2354"/>
              <a:ext cx="38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设   是由   维向量所组成的向量空间，</a:t>
              </a:r>
            </a:p>
          </p:txBody>
        </p:sp>
        <p:graphicFrame>
          <p:nvGraphicFramePr>
            <p:cNvPr id="9286" name="Object 70"/>
            <p:cNvGraphicFramePr>
              <a:graphicFrameLocks noChangeAspect="1"/>
            </p:cNvGraphicFramePr>
            <p:nvPr/>
          </p:nvGraphicFramePr>
          <p:xfrm>
            <a:off x="1248" y="244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9" name="Equation" r:id="rId15" imgW="291960" imgH="304560" progId="Equation.3">
                    <p:embed/>
                  </p:oleObj>
                </mc:Choice>
                <mc:Fallback>
                  <p:oleObj name="Equation" r:id="rId15" imgW="291960" imgH="30456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44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7" name="Object 71"/>
            <p:cNvGraphicFramePr>
              <a:graphicFrameLocks noChangeAspect="1"/>
            </p:cNvGraphicFramePr>
            <p:nvPr/>
          </p:nvGraphicFramePr>
          <p:xfrm>
            <a:off x="1872" y="244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0" name="Equation" r:id="rId17" imgW="228600" imgH="241200" progId="Equation.3">
                    <p:embed/>
                  </p:oleObj>
                </mc:Choice>
                <mc:Fallback>
                  <p:oleObj name="Equation" r:id="rId17" imgW="228600" imgH="2412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44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>
          <a:xfrm>
            <a:off x="685800" y="2996952"/>
            <a:ext cx="8001000" cy="319472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例：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</a:rPr>
              <a:t>n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000000"/>
                </a:solidFill>
              </a:rPr>
              <a:t>维向量的全体</a:t>
            </a:r>
            <a:r>
              <a:rPr lang="en-US" altLang="zh-CN" b="1" i="1" dirty="0">
                <a:solidFill>
                  <a:srgbClr val="000000"/>
                </a:solidFill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</a:rPr>
              <a:t>n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zh-CN" altLang="en-US" b="1" dirty="0">
                <a:solidFill>
                  <a:srgbClr val="000000"/>
                </a:solidFill>
              </a:rPr>
              <a:t>集合 </a:t>
            </a:r>
            <a:r>
              <a:rPr lang="en-US" altLang="zh-CN" b="1" i="1" dirty="0">
                <a:solidFill>
                  <a:srgbClr val="000000"/>
                </a:solidFill>
              </a:rPr>
              <a:t>V</a:t>
            </a:r>
            <a:r>
              <a:rPr lang="en-US" altLang="zh-CN" b="1" baseline="-25000" dirty="0">
                <a:solidFill>
                  <a:srgbClr val="000000"/>
                </a:solidFill>
              </a:rPr>
              <a:t>1</a:t>
            </a:r>
            <a:r>
              <a:rPr lang="en-US" altLang="zh-CN" b="1" dirty="0">
                <a:solidFill>
                  <a:srgbClr val="000000"/>
                </a:solidFill>
              </a:rPr>
              <a:t> = { (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b="1" dirty="0">
                <a:solidFill>
                  <a:srgbClr val="000000"/>
                </a:solidFill>
              </a:rPr>
              <a:t>, …, </a:t>
            </a:r>
            <a:r>
              <a:rPr lang="en-US" altLang="zh-CN" b="1" i="1" dirty="0" err="1">
                <a:solidFill>
                  <a:srgbClr val="000000"/>
                </a:solidFill>
              </a:rPr>
              <a:t>x</a:t>
            </a:r>
            <a:r>
              <a:rPr lang="en-US" altLang="zh-CN" b="1" i="1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b="1" dirty="0">
                <a:solidFill>
                  <a:srgbClr val="000000"/>
                </a:solidFill>
              </a:rPr>
              <a:t>)</a:t>
            </a:r>
            <a:r>
              <a:rPr lang="en-US" altLang="zh-CN" b="1" baseline="30000" dirty="0">
                <a:solidFill>
                  <a:srgbClr val="000000"/>
                </a:solidFill>
              </a:rPr>
              <a:t>T </a:t>
            </a:r>
            <a:r>
              <a:rPr lang="en-US" altLang="zh-CN" b="1" dirty="0">
                <a:solidFill>
                  <a:srgbClr val="000000"/>
                </a:solidFill>
              </a:rPr>
              <a:t>| 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b="1" dirty="0">
                <a:solidFill>
                  <a:srgbClr val="000000"/>
                </a:solidFill>
              </a:rPr>
              <a:t>, …, </a:t>
            </a:r>
            <a:r>
              <a:rPr lang="en-US" altLang="zh-CN" b="1" i="1" dirty="0" err="1">
                <a:solidFill>
                  <a:srgbClr val="000000"/>
                </a:solidFill>
              </a:rPr>
              <a:t>x</a:t>
            </a:r>
            <a:r>
              <a:rPr lang="en-US" altLang="zh-CN" b="1" i="1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</a:rPr>
              <a:t>∈</a:t>
            </a:r>
            <a:r>
              <a:rPr lang="en-US" altLang="zh-CN" b="1" i="1" dirty="0" err="1">
                <a:solidFill>
                  <a:srgbClr val="000000"/>
                </a:solidFill>
              </a:rPr>
              <a:t>R</a:t>
            </a:r>
            <a:r>
              <a:rPr lang="en-US" altLang="zh-CN" b="1" dirty="0">
                <a:solidFill>
                  <a:srgbClr val="000000"/>
                </a:solidFill>
              </a:rPr>
              <a:t> }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zh-CN" altLang="en-US" b="1" dirty="0">
                <a:solidFill>
                  <a:srgbClr val="000000"/>
                </a:solidFill>
              </a:rPr>
              <a:t>集合 </a:t>
            </a:r>
            <a:r>
              <a:rPr lang="en-US" altLang="zh-CN" b="1" i="1" dirty="0">
                <a:solidFill>
                  <a:srgbClr val="000000"/>
                </a:solidFill>
              </a:rPr>
              <a:t>V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b="1" dirty="0">
                <a:solidFill>
                  <a:srgbClr val="000000"/>
                </a:solidFill>
              </a:rPr>
              <a:t> = { (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b="1" dirty="0">
                <a:solidFill>
                  <a:srgbClr val="000000"/>
                </a:solidFill>
              </a:rPr>
              <a:t>, …, </a:t>
            </a:r>
            <a:r>
              <a:rPr lang="en-US" altLang="zh-CN" b="1" i="1" dirty="0" err="1">
                <a:solidFill>
                  <a:srgbClr val="000000"/>
                </a:solidFill>
              </a:rPr>
              <a:t>x</a:t>
            </a:r>
            <a:r>
              <a:rPr lang="en-US" altLang="zh-CN" b="1" i="1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b="1" dirty="0">
                <a:solidFill>
                  <a:srgbClr val="000000"/>
                </a:solidFill>
              </a:rPr>
              <a:t>)</a:t>
            </a:r>
            <a:r>
              <a:rPr lang="en-US" altLang="zh-CN" b="1" baseline="30000" dirty="0">
                <a:solidFill>
                  <a:srgbClr val="000000"/>
                </a:solidFill>
              </a:rPr>
              <a:t>T </a:t>
            </a:r>
            <a:r>
              <a:rPr lang="en-US" altLang="zh-CN" b="1" dirty="0">
                <a:solidFill>
                  <a:srgbClr val="000000"/>
                </a:solidFill>
              </a:rPr>
              <a:t>| 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b="1" dirty="0">
                <a:solidFill>
                  <a:srgbClr val="000000"/>
                </a:solidFill>
              </a:rPr>
              <a:t>, …, </a:t>
            </a:r>
            <a:r>
              <a:rPr lang="en-US" altLang="zh-CN" b="1" i="1" dirty="0" err="1">
                <a:solidFill>
                  <a:srgbClr val="000000"/>
                </a:solidFill>
              </a:rPr>
              <a:t>x</a:t>
            </a:r>
            <a:r>
              <a:rPr lang="en-US" altLang="zh-CN" b="1" i="1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</a:rPr>
              <a:t>∈</a:t>
            </a:r>
            <a:r>
              <a:rPr lang="en-US" altLang="zh-CN" b="1" i="1" dirty="0" err="1">
                <a:solidFill>
                  <a:srgbClr val="000000"/>
                </a:solidFill>
              </a:rPr>
              <a:t>R</a:t>
            </a:r>
            <a:r>
              <a:rPr lang="en-US" altLang="zh-CN" b="1" dirty="0">
                <a:solidFill>
                  <a:srgbClr val="000000"/>
                </a:solidFill>
              </a:rPr>
              <a:t> }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altLang="zh-CN" b="1" dirty="0">
              <a:solidFill>
                <a:srgbClr val="0000FF"/>
              </a:solidFill>
            </a:endParaRP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解：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1 </a:t>
            </a:r>
            <a:r>
              <a:rPr lang="zh-CN" altLang="en-US" b="1" dirty="0"/>
              <a:t>是 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n</a:t>
            </a:r>
            <a:r>
              <a:rPr lang="en-US" altLang="zh-CN" b="1" baseline="30000" dirty="0"/>
              <a:t> </a:t>
            </a:r>
            <a:r>
              <a:rPr lang="zh-CN" altLang="en-US" b="1" dirty="0"/>
              <a:t>的子空间，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2 </a:t>
            </a:r>
            <a:r>
              <a:rPr lang="zh-CN" altLang="en-US" b="1" dirty="0"/>
              <a:t>不是 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n</a:t>
            </a:r>
            <a:r>
              <a:rPr lang="en-US" altLang="zh-CN" b="1" baseline="30000" dirty="0"/>
              <a:t> </a:t>
            </a:r>
            <a:r>
              <a:rPr lang="zh-CN" altLang="en-US" b="1" dirty="0"/>
              <a:t>的子空间．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9" grpId="0" autoUpdateAnimBg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606550" y="2971800"/>
          <a:ext cx="3892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0" name="Equation" r:id="rId3" imgW="3809880" imgH="431640" progId="Equation.3">
                  <p:embed/>
                </p:oleObj>
              </mc:Choice>
              <mc:Fallback>
                <p:oleObj name="Equation" r:id="rId3" imgW="38098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2971800"/>
                        <a:ext cx="38925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1600200" y="3683000"/>
          <a:ext cx="699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1" name="Equation" r:id="rId5" imgW="7022880" imgH="431640" progId="Equation.3">
                  <p:embed/>
                </p:oleObj>
              </mc:Choice>
              <mc:Fallback>
                <p:oleObj name="Equation" r:id="rId5" imgW="70228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83000"/>
                        <a:ext cx="699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46" name="Group 26"/>
          <p:cNvGrpSpPr>
            <a:grpSpLocks/>
          </p:cNvGrpSpPr>
          <p:nvPr/>
        </p:nvGrpSpPr>
        <p:grpSpPr bwMode="auto">
          <a:xfrm>
            <a:off x="838200" y="4321175"/>
            <a:ext cx="8229600" cy="1546225"/>
            <a:chOff x="528" y="2722"/>
            <a:chExt cx="5184" cy="974"/>
          </a:xfrm>
        </p:grpSpPr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528" y="2722"/>
              <a:ext cx="48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那末，向量组            就称为向量　的一个</a:t>
              </a:r>
            </a:p>
          </p:txBody>
        </p:sp>
        <p:graphicFrame>
          <p:nvGraphicFramePr>
            <p:cNvPr id="30731" name="Object 11"/>
            <p:cNvGraphicFramePr>
              <a:graphicFrameLocks noChangeAspect="1"/>
            </p:cNvGraphicFramePr>
            <p:nvPr/>
          </p:nvGraphicFramePr>
          <p:xfrm>
            <a:off x="1968" y="2785"/>
            <a:ext cx="130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2" name="公式" r:id="rId7" imgW="2031840" imgH="457200" progId="Equation.3">
                    <p:embed/>
                  </p:oleObj>
                </mc:Choice>
                <mc:Fallback>
                  <p:oleObj name="公式" r:id="rId7" imgW="2031840" imgH="457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785"/>
                          <a:ext cx="130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2" name="Object 12"/>
            <p:cNvGraphicFramePr>
              <a:graphicFrameLocks noChangeAspect="1"/>
            </p:cNvGraphicFramePr>
            <p:nvPr/>
          </p:nvGraphicFramePr>
          <p:xfrm>
            <a:off x="4464" y="2808"/>
            <a:ext cx="19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3" name="公式" r:id="rId9" imgW="304560" imgH="330120" progId="Equation.3">
                    <p:embed/>
                  </p:oleObj>
                </mc:Choice>
                <mc:Fallback>
                  <p:oleObj name="公式" r:id="rId9" imgW="304560" imgH="3301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808"/>
                          <a:ext cx="19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>
              <a:off x="528" y="3100"/>
              <a:ext cx="518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基</a:t>
              </a:r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 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称为向量空间  的维数</a:t>
              </a:r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并称  为</a:t>
              </a:r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维向量</a:t>
              </a:r>
            </a:p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空间</a:t>
              </a:r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．</a:t>
              </a:r>
            </a:p>
          </p:txBody>
        </p:sp>
        <p:graphicFrame>
          <p:nvGraphicFramePr>
            <p:cNvPr id="30736" name="Object 16"/>
            <p:cNvGraphicFramePr>
              <a:graphicFrameLocks noChangeAspect="1"/>
            </p:cNvGraphicFramePr>
            <p:nvPr/>
          </p:nvGraphicFramePr>
          <p:xfrm>
            <a:off x="2544" y="3196"/>
            <a:ext cx="19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4" name="公式" r:id="rId11" imgW="304560" imgH="330120" progId="Equation.3">
                    <p:embed/>
                  </p:oleObj>
                </mc:Choice>
                <mc:Fallback>
                  <p:oleObj name="公式" r:id="rId11" imgW="304560" imgH="3301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196"/>
                          <a:ext cx="19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7" name="Object 17"/>
            <p:cNvGraphicFramePr>
              <a:graphicFrameLocks noChangeAspect="1"/>
            </p:cNvGraphicFramePr>
            <p:nvPr/>
          </p:nvGraphicFramePr>
          <p:xfrm>
            <a:off x="960" y="320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5" name="公式" r:id="rId12" imgW="215640" imgH="241200" progId="Equation.3">
                    <p:embed/>
                  </p:oleObj>
                </mc:Choice>
                <mc:Fallback>
                  <p:oleObj name="公式" r:id="rId12" imgW="21564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20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8" name="Object 18"/>
            <p:cNvGraphicFramePr>
              <a:graphicFrameLocks noChangeAspect="1"/>
            </p:cNvGraphicFramePr>
            <p:nvPr/>
          </p:nvGraphicFramePr>
          <p:xfrm>
            <a:off x="4128" y="3168"/>
            <a:ext cx="19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6" name="公式" r:id="rId14" imgW="304560" imgH="330120" progId="Equation.3">
                    <p:embed/>
                  </p:oleObj>
                </mc:Choice>
                <mc:Fallback>
                  <p:oleObj name="公式" r:id="rId14" imgW="304560" imgH="33012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168"/>
                          <a:ext cx="19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9" name="Object 19"/>
            <p:cNvGraphicFramePr>
              <a:graphicFrameLocks noChangeAspect="1"/>
            </p:cNvGraphicFramePr>
            <p:nvPr/>
          </p:nvGraphicFramePr>
          <p:xfrm>
            <a:off x="4608" y="3216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7" name="公式" r:id="rId15" imgW="215640" imgH="241200" progId="Equation.3">
                    <p:embed/>
                  </p:oleObj>
                </mc:Choice>
                <mc:Fallback>
                  <p:oleObj name="公式" r:id="rId15" imgW="215640" imgH="241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216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42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三、向量空间的基与维数</a:t>
            </a:r>
          </a:p>
        </p:txBody>
      </p:sp>
      <p:grpSp>
        <p:nvGrpSpPr>
          <p:cNvPr id="30747" name="Group 27"/>
          <p:cNvGrpSpPr>
            <a:grpSpLocks/>
          </p:cNvGrpSpPr>
          <p:nvPr/>
        </p:nvGrpSpPr>
        <p:grpSpPr bwMode="auto">
          <a:xfrm>
            <a:off x="914400" y="1797050"/>
            <a:ext cx="7620000" cy="1003300"/>
            <a:chOff x="576" y="1132"/>
            <a:chExt cx="4800" cy="632"/>
          </a:xfrm>
        </p:grpSpPr>
        <p:sp>
          <p:nvSpPr>
            <p:cNvPr id="30723" name="Rectangle 3"/>
            <p:cNvSpPr>
              <a:spLocks noChangeArrowheads="1"/>
            </p:cNvSpPr>
            <p:nvPr/>
          </p:nvSpPr>
          <p:spPr bwMode="auto">
            <a:xfrm>
              <a:off x="576" y="1132"/>
              <a:ext cx="480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定义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sz="28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设  是向量空间，如果  个向量                     </a:t>
              </a:r>
            </a:p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       ，且满足</a:t>
              </a:r>
            </a:p>
          </p:txBody>
        </p:sp>
        <p:graphicFrame>
          <p:nvGraphicFramePr>
            <p:cNvPr id="30724" name="Object 4"/>
            <p:cNvGraphicFramePr>
              <a:graphicFrameLocks noChangeAspect="1"/>
            </p:cNvGraphicFramePr>
            <p:nvPr/>
          </p:nvGraphicFramePr>
          <p:xfrm>
            <a:off x="3756" y="1267"/>
            <a:ext cx="13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8" name="公式" r:id="rId17" imgW="215640" imgH="241200" progId="Equation.3">
                    <p:embed/>
                  </p:oleObj>
                </mc:Choice>
                <mc:Fallback>
                  <p:oleObj name="公式" r:id="rId17" imgW="215640" imgH="241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6" y="1267"/>
                          <a:ext cx="13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5" name="Object 5"/>
            <p:cNvGraphicFramePr>
              <a:graphicFrameLocks noChangeAspect="1"/>
            </p:cNvGraphicFramePr>
            <p:nvPr/>
          </p:nvGraphicFramePr>
          <p:xfrm>
            <a:off x="4704" y="1176"/>
            <a:ext cx="55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9" name="Equation" r:id="rId18" imgW="977760" imgH="419040" progId="Equation.3">
                    <p:embed/>
                  </p:oleObj>
                </mc:Choice>
                <mc:Fallback>
                  <p:oleObj name="Equation" r:id="rId18" imgW="977760" imgH="4190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176"/>
                          <a:ext cx="55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1716" y="1238"/>
            <a:ext cx="1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0" name="Equation" r:id="rId20" imgW="291960" imgH="304560" progId="Equation.3">
                    <p:embed/>
                  </p:oleObj>
                </mc:Choice>
                <mc:Fallback>
                  <p:oleObj name="Equation" r:id="rId20" imgW="291960" imgH="3045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1238"/>
                          <a:ext cx="1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3" name="Object 23"/>
            <p:cNvGraphicFramePr>
              <a:graphicFrameLocks noChangeAspect="1"/>
            </p:cNvGraphicFramePr>
            <p:nvPr/>
          </p:nvGraphicFramePr>
          <p:xfrm>
            <a:off x="672" y="1500"/>
            <a:ext cx="84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1" name="Equation" r:id="rId22" imgW="1473120" imgH="419040" progId="Equation.3">
                    <p:embed/>
                  </p:oleObj>
                </mc:Choice>
                <mc:Fallback>
                  <p:oleObj name="Equation" r:id="rId22" imgW="1473120" imgH="4190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500"/>
                          <a:ext cx="84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6" name="Group 16"/>
          <p:cNvGrpSpPr>
            <a:grpSpLocks/>
          </p:cNvGrpSpPr>
          <p:nvPr/>
        </p:nvGrpSpPr>
        <p:grpSpPr bwMode="auto">
          <a:xfrm>
            <a:off x="1295400" y="5181600"/>
            <a:ext cx="7239000" cy="533400"/>
            <a:chOff x="816" y="3072"/>
            <a:chExt cx="4560" cy="336"/>
          </a:xfrm>
        </p:grpSpPr>
        <p:graphicFrame>
          <p:nvGraphicFramePr>
            <p:cNvPr id="10251" name="Object 11"/>
            <p:cNvGraphicFramePr>
              <a:graphicFrameLocks noChangeAspect="1"/>
            </p:cNvGraphicFramePr>
            <p:nvPr/>
          </p:nvGraphicFramePr>
          <p:xfrm>
            <a:off x="816" y="3120"/>
            <a:ext cx="45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7" name="公式" r:id="rId3" imgW="7175160" imgH="457200" progId="Equation.3">
                    <p:embed/>
                  </p:oleObj>
                </mc:Choice>
                <mc:Fallback>
                  <p:oleObj name="公式" r:id="rId3" imgW="7175160" imgH="457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120"/>
                          <a:ext cx="45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3963" y="3072"/>
              <a:ext cx="0" cy="33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838200" y="1492250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</a:rPr>
              <a:t>      </a:t>
            </a: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）只含有零向量的向量空间称为</a:t>
            </a:r>
            <a:r>
              <a:rPr lang="en-US" altLang="zh-CN" sz="2800" b="1"/>
              <a:t>0</a:t>
            </a:r>
            <a:r>
              <a:rPr lang="zh-CN" altLang="en-US" sz="2800" b="1"/>
              <a:t>维向量空间，因此它没有基．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838200" y="8524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说明</a:t>
            </a:r>
            <a:endParaRPr lang="zh-CN" altLang="en-US" sz="2800">
              <a:ea typeface="黑体" panose="02010609060101010101" pitchFamily="49" charset="-122"/>
            </a:endParaRPr>
          </a:p>
        </p:txBody>
      </p: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838200" y="4159250"/>
            <a:ext cx="7781925" cy="946150"/>
            <a:chOff x="528" y="2620"/>
            <a:chExt cx="4902" cy="596"/>
          </a:xfrm>
        </p:grpSpPr>
        <p:grpSp>
          <p:nvGrpSpPr>
            <p:cNvPr id="10259" name="Group 19"/>
            <p:cNvGrpSpPr>
              <a:grpSpLocks/>
            </p:cNvGrpSpPr>
            <p:nvPr/>
          </p:nvGrpSpPr>
          <p:grpSpPr bwMode="auto">
            <a:xfrm>
              <a:off x="528" y="2620"/>
              <a:ext cx="4902" cy="596"/>
              <a:chOff x="528" y="2400"/>
              <a:chExt cx="4902" cy="596"/>
            </a:xfrm>
          </p:grpSpPr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528" y="2400"/>
                <a:ext cx="4902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chemeClr val="bg2"/>
                    </a:solidFill>
                  </a:rPr>
                  <a:t>      </a:t>
                </a:r>
                <a:r>
                  <a:rPr lang="zh-CN" altLang="en-US" sz="2800" b="1"/>
                  <a:t>（</a:t>
                </a:r>
                <a:r>
                  <a:rPr lang="en-US" altLang="zh-CN" sz="2800" b="1"/>
                  <a:t>3</a:t>
                </a:r>
                <a:r>
                  <a:rPr lang="zh-CN" altLang="en-US" sz="2800" b="1"/>
                  <a:t>）若向量组                      是向量空间   的一</a:t>
                </a:r>
              </a:p>
              <a:p>
                <a:r>
                  <a:rPr lang="zh-CN" altLang="en-US" sz="2800" b="1"/>
                  <a:t>个基，则    可表示为</a:t>
                </a:r>
              </a:p>
            </p:txBody>
          </p:sp>
          <p:graphicFrame>
            <p:nvGraphicFramePr>
              <p:cNvPr id="10249" name="Object 9"/>
              <p:cNvGraphicFramePr>
                <a:graphicFrameLocks noChangeAspect="1"/>
              </p:cNvGraphicFramePr>
              <p:nvPr/>
            </p:nvGraphicFramePr>
            <p:xfrm>
              <a:off x="2440" y="2424"/>
              <a:ext cx="120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28" name="公式" r:id="rId5" imgW="1917360" imgH="457200" progId="Equation.3">
                      <p:embed/>
                    </p:oleObj>
                  </mc:Choice>
                  <mc:Fallback>
                    <p:oleObj name="公式" r:id="rId5" imgW="1917360" imgH="4572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0" y="2424"/>
                            <a:ext cx="120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66" name="Object 26"/>
            <p:cNvGraphicFramePr>
              <a:graphicFrameLocks noChangeAspect="1"/>
            </p:cNvGraphicFramePr>
            <p:nvPr/>
          </p:nvGraphicFramePr>
          <p:xfrm>
            <a:off x="1536" y="296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9" name="Equation" r:id="rId7" imgW="291960" imgH="304560" progId="Equation.3">
                    <p:embed/>
                  </p:oleObj>
                </mc:Choice>
                <mc:Fallback>
                  <p:oleObj name="Equation" r:id="rId7" imgW="291960" imgH="3045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96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7" name="Object 27"/>
            <p:cNvGraphicFramePr>
              <a:graphicFrameLocks noChangeAspect="1"/>
            </p:cNvGraphicFramePr>
            <p:nvPr/>
          </p:nvGraphicFramePr>
          <p:xfrm>
            <a:off x="4764" y="270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0" name="Equation" r:id="rId9" imgW="291960" imgH="304560" progId="Equation.3">
                    <p:embed/>
                  </p:oleObj>
                </mc:Choice>
                <mc:Fallback>
                  <p:oleObj name="Equation" r:id="rId9" imgW="291960" imgH="3045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" y="270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70" name="Group 30"/>
          <p:cNvGrpSpPr>
            <a:grpSpLocks/>
          </p:cNvGrpSpPr>
          <p:nvPr/>
        </p:nvGrpSpPr>
        <p:grpSpPr bwMode="auto">
          <a:xfrm>
            <a:off x="838200" y="2741613"/>
            <a:ext cx="7893050" cy="1373187"/>
            <a:chOff x="528" y="1727"/>
            <a:chExt cx="4972" cy="865"/>
          </a:xfrm>
        </p:grpSpPr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528" y="1727"/>
              <a:ext cx="497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2"/>
                  </a:solidFill>
                </a:rPr>
                <a:t>      </a:t>
              </a:r>
              <a:r>
                <a:rPr lang="zh-CN" altLang="en-US" sz="2800" b="1"/>
                <a:t>（</a:t>
              </a:r>
              <a:r>
                <a:rPr lang="en-US" altLang="zh-CN" sz="2800" b="1"/>
                <a:t>2</a:t>
              </a:r>
              <a:r>
                <a:rPr lang="zh-CN" altLang="en-US" sz="2800" b="1"/>
                <a:t>）若把向量空间   看作向量组，那末   的基</a:t>
              </a:r>
            </a:p>
            <a:p>
              <a:r>
                <a:rPr lang="zh-CN" altLang="en-US" sz="2800" b="1"/>
                <a:t>就是向量组的最大无关组</a:t>
              </a:r>
              <a:r>
                <a:rPr lang="en-US" altLang="zh-CN" sz="2800" b="1"/>
                <a:t>,     </a:t>
              </a:r>
              <a:r>
                <a:rPr lang="zh-CN" altLang="en-US" sz="2800" b="1"/>
                <a:t>的维数就是向量组的</a:t>
              </a:r>
            </a:p>
            <a:p>
              <a:r>
                <a:rPr lang="zh-CN" altLang="en-US" sz="2800" b="1"/>
                <a:t>秩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10265" name="Object 25"/>
            <p:cNvGraphicFramePr>
              <a:graphicFrameLocks noChangeAspect="1"/>
            </p:cNvGraphicFramePr>
            <p:nvPr/>
          </p:nvGraphicFramePr>
          <p:xfrm>
            <a:off x="2868" y="180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1" name="Equation" r:id="rId10" imgW="291960" imgH="304560" progId="Equation.3">
                    <p:embed/>
                  </p:oleObj>
                </mc:Choice>
                <mc:Fallback>
                  <p:oleObj name="Equation" r:id="rId10" imgW="291960" imgH="3045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8" y="180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8" name="Object 28"/>
            <p:cNvGraphicFramePr>
              <a:graphicFrameLocks noChangeAspect="1"/>
            </p:cNvGraphicFramePr>
            <p:nvPr/>
          </p:nvGraphicFramePr>
          <p:xfrm>
            <a:off x="4824" y="180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2" name="Equation" r:id="rId12" imgW="291960" imgH="304560" progId="Equation.3">
                    <p:embed/>
                  </p:oleObj>
                </mc:Choice>
                <mc:Fallback>
                  <p:oleObj name="Equation" r:id="rId12" imgW="291960" imgH="3045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4" y="180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9" name="Object 29"/>
            <p:cNvGraphicFramePr>
              <a:graphicFrameLocks noChangeAspect="1"/>
            </p:cNvGraphicFramePr>
            <p:nvPr/>
          </p:nvGraphicFramePr>
          <p:xfrm>
            <a:off x="3204" y="208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3" name="Equation" r:id="rId13" imgW="291960" imgH="304560" progId="Equation.3">
                    <p:embed/>
                  </p:oleObj>
                </mc:Choice>
                <mc:Fallback>
                  <p:oleObj name="Equation" r:id="rId13" imgW="291960" imgH="30456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4" y="208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838200" y="4221088"/>
            <a:ext cx="7910264" cy="1680460"/>
            <a:chOff x="838200" y="4221088"/>
            <a:chExt cx="7910264" cy="1680460"/>
          </a:xfrm>
          <a:solidFill>
            <a:srgbClr val="FFC000"/>
          </a:solidFill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838200" y="4221088"/>
              <a:ext cx="3719264" cy="16804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342900" indent="-342900" algn="ctr" fontAlgn="base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</a:rPr>
                <a:t>向量空间</a:t>
              </a:r>
            </a:p>
            <a:p>
              <a:pPr marL="342900" indent="-342900" algn="ctr" fontAlgn="base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</a:rPr>
                <a:t>向量空间的基</a:t>
              </a:r>
            </a:p>
            <a:p>
              <a:pPr marL="342900" indent="-342900" algn="ctr" fontAlgn="base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</a:rPr>
                <a:t>向量空间的维数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5029200" y="4221088"/>
              <a:ext cx="3719264" cy="16804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342900" indent="-342900" algn="ctr" fontAlgn="base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</a:rPr>
                <a:t>向量组</a:t>
              </a:r>
            </a:p>
            <a:p>
              <a:pPr marL="342900" indent="-342900" algn="ctr" fontAlgn="base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</a:rPr>
                <a:t>向量组的最大无关组</a:t>
              </a:r>
            </a:p>
            <a:p>
              <a:pPr marL="342900" indent="-342900" algn="ctr" fontAlgn="base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</a:rPr>
                <a:t>向量组的秩</a:t>
              </a: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4397541" y="4551288"/>
              <a:ext cx="596486" cy="0"/>
            </a:xfrm>
            <a:prstGeom prst="line">
              <a:avLst/>
            </a:prstGeom>
            <a:grpFill/>
            <a:ln w="762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4397541" y="5105325"/>
              <a:ext cx="596486" cy="0"/>
            </a:xfrm>
            <a:prstGeom prst="line">
              <a:avLst/>
            </a:prstGeom>
            <a:grpFill/>
            <a:ln w="762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4397541" y="5660950"/>
              <a:ext cx="596486" cy="0"/>
            </a:xfrm>
            <a:prstGeom prst="line">
              <a:avLst/>
            </a:prstGeom>
            <a:grpFill/>
            <a:ln w="762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231187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维向量的全体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的列向量组是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的一个基，故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的维数等于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eaLnBrk="1" hangingPunct="1">
              <a:lnSpc>
                <a:spcPct val="18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arabicPeriod" startAt="2"/>
            </a:pP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集合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{ (</a:t>
            </a:r>
            <a:r>
              <a:rPr kumimoji="0"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0" lang="en-US" altLang="zh-CN" b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 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|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的后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b="1">
                <a:solidFill>
                  <a:srgbClr val="000000"/>
                </a:solidFill>
              </a:rPr>
              <a:t>个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列向量是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的一个基，故</a:t>
            </a:r>
            <a:r>
              <a:rPr lang="zh-CN" altLang="en-US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的维数等于 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8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arabicPeriod" startAt="3"/>
            </a:pP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元</a:t>
            </a: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齐次线性方程组的解集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{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|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Ax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0 }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齐次线性方程组的基础解系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的一个基，故</a:t>
            </a:r>
            <a:r>
              <a:rPr lang="zh-CN" altLang="en-US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的维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数等于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681643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231187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维向量的全体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的列向量组是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的一个基，故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的维数等于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eaLnBrk="1" hangingPunct="1">
              <a:lnSpc>
                <a:spcPct val="18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arabicPeriod" startAt="2"/>
            </a:pP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集合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{ (</a:t>
            </a:r>
            <a:r>
              <a:rPr kumimoji="0"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0" lang="en-US" altLang="zh-CN" b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 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|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的后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b="1">
                <a:solidFill>
                  <a:srgbClr val="000000"/>
                </a:solidFill>
              </a:rPr>
              <a:t>个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列向量是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的一个基，故</a:t>
            </a:r>
            <a:r>
              <a:rPr lang="zh-CN" altLang="en-US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的维数等于 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结论：若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是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的子空间，则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的维数不超过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V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的维数．</a:t>
            </a:r>
          </a:p>
          <a:p>
            <a:pPr eaLnBrk="1" hangingPunct="1">
              <a:lnSpc>
                <a:spcPct val="18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arabicPeriod" startAt="3"/>
            </a:pP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元</a:t>
            </a: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齐次线性方程组的解集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{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|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Ax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0 }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齐次线性方程组的基础解系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的一个基，故</a:t>
            </a:r>
            <a:r>
              <a:rPr lang="zh-CN" altLang="en-US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的维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数等于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2869503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437562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arabicPeriod" startAt="4"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由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所生成的向量空间</a:t>
            </a:r>
          </a:p>
          <a:p>
            <a:pPr algn="ctr"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{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+ …+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l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}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Arial" charset="0"/>
              <a:buChar char="•"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线性无关，则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rgbClr val="0000FF"/>
              </a:buClr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是向量空间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的一个基．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endParaRPr lang="en-US" altLang="zh-CN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Arial" charset="0"/>
              <a:buChar char="•"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线性相关，则 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		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等价于	向量组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的最大无关组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：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 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从而       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 {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+ …+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l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}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故向量组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就是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中向量的个数就是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的维数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3824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5975" y="6165850"/>
            <a:ext cx="457200" cy="457200"/>
          </a:xfrm>
          <a:prstGeom prst="actionButtonInformatio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2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8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38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54000"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838200" y="3152775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说明</a:t>
            </a:r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2563813" y="4887913"/>
          <a:ext cx="407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Equation" r:id="rId3" imgW="4076640" imgH="431640" progId="Equation.3">
                  <p:embed/>
                </p:oleObj>
              </mc:Choice>
              <mc:Fallback>
                <p:oleObj name="Equation" r:id="rId3" imgW="407664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887913"/>
                        <a:ext cx="407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4" name="Group 26"/>
          <p:cNvGrpSpPr>
            <a:grpSpLocks/>
          </p:cNvGrpSpPr>
          <p:nvPr/>
        </p:nvGrpSpPr>
        <p:grpSpPr bwMode="auto">
          <a:xfrm>
            <a:off x="1600200" y="5403850"/>
            <a:ext cx="6902450" cy="519113"/>
            <a:chOff x="1008" y="3404"/>
            <a:chExt cx="4348" cy="327"/>
          </a:xfrm>
        </p:grpSpPr>
        <p:grpSp>
          <p:nvGrpSpPr>
            <p:cNvPr id="2059" name="Group 11"/>
            <p:cNvGrpSpPr>
              <a:grpSpLocks/>
            </p:cNvGrpSpPr>
            <p:nvPr/>
          </p:nvGrpSpPr>
          <p:grpSpPr bwMode="auto">
            <a:xfrm>
              <a:off x="1008" y="3404"/>
              <a:ext cx="4348" cy="327"/>
              <a:chOff x="1056" y="3072"/>
              <a:chExt cx="4348" cy="327"/>
            </a:xfrm>
          </p:grpSpPr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434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2</a:t>
                </a:r>
                <a:r>
                  <a:rPr lang="zh-CN" altLang="en-US" sz="2800" b="1"/>
                  <a:t>．   维向量的集合是一个向量空间</a:t>
                </a:r>
                <a:r>
                  <a:rPr lang="en-US" altLang="zh-CN" sz="2800" b="1"/>
                  <a:t>,</a:t>
                </a:r>
                <a:r>
                  <a:rPr lang="zh-CN" altLang="en-US" sz="2800" b="1"/>
                  <a:t>记作    </a:t>
                </a:r>
                <a:r>
                  <a:rPr lang="en-US" altLang="zh-CN" sz="2800" b="1"/>
                  <a:t>.</a:t>
                </a:r>
              </a:p>
            </p:txBody>
          </p:sp>
          <p:graphicFrame>
            <p:nvGraphicFramePr>
              <p:cNvPr id="2061" name="Object 13"/>
              <p:cNvGraphicFramePr>
                <a:graphicFrameLocks noChangeAspect="1"/>
              </p:cNvGraphicFramePr>
              <p:nvPr/>
            </p:nvGraphicFramePr>
            <p:xfrm>
              <a:off x="1440" y="3168"/>
              <a:ext cx="15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" name="公式" r:id="rId5" imgW="241200" imgH="253800" progId="Equation.3">
                      <p:embed/>
                    </p:oleObj>
                  </mc:Choice>
                  <mc:Fallback>
                    <p:oleObj name="公式" r:id="rId5" imgW="241200" imgH="2538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3168"/>
                            <a:ext cx="151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62" name="Object 14"/>
            <p:cNvGraphicFramePr>
              <a:graphicFrameLocks noChangeAspect="1"/>
            </p:cNvGraphicFramePr>
            <p:nvPr/>
          </p:nvGraphicFramePr>
          <p:xfrm>
            <a:off x="4992" y="3420"/>
            <a:ext cx="28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4" name="Equation" r:id="rId7" imgW="457200" imgH="393480" progId="Equation.3">
                    <p:embed/>
                  </p:oleObj>
                </mc:Choice>
                <mc:Fallback>
                  <p:oleObj name="Equation" r:id="rId7" imgW="457200" imgH="3934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420"/>
                          <a:ext cx="28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70" name="Object 22"/>
          <p:cNvGraphicFramePr>
            <a:graphicFrameLocks noChangeAspect="1"/>
          </p:cNvGraphicFramePr>
          <p:nvPr/>
        </p:nvGraphicFramePr>
        <p:xfrm>
          <a:off x="2563813" y="4305300"/>
          <a:ext cx="462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Equation" r:id="rId9" imgW="4622760" imgH="431640" progId="Equation.3">
                  <p:embed/>
                </p:oleObj>
              </mc:Choice>
              <mc:Fallback>
                <p:oleObj name="Equation" r:id="rId9" imgW="4622760" imgH="431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305300"/>
                        <a:ext cx="462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一、向量空间的概念</a:t>
            </a:r>
          </a:p>
        </p:txBody>
      </p:sp>
      <p:grpSp>
        <p:nvGrpSpPr>
          <p:cNvPr id="2080" name="Group 32"/>
          <p:cNvGrpSpPr>
            <a:grpSpLocks/>
          </p:cNvGrpSpPr>
          <p:nvPr/>
        </p:nvGrpSpPr>
        <p:grpSpPr bwMode="auto">
          <a:xfrm>
            <a:off x="809625" y="1730375"/>
            <a:ext cx="8086725" cy="1373188"/>
            <a:chOff x="510" y="1090"/>
            <a:chExt cx="5094" cy="865"/>
          </a:xfrm>
        </p:grpSpPr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510" y="1090"/>
              <a:ext cx="5094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定义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　设  为  维向量的集合，如果集合 非空，</a:t>
              </a:r>
            </a:p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且集合 对于加法及乘数两种运算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  <a:hlinkClick r:id="rId11" action="ppaction://hlinksldjump"/>
                </a:rPr>
                <a:t>封闭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，那么就称</a:t>
              </a:r>
            </a:p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集合  为向量空间．</a:t>
              </a:r>
            </a:p>
          </p:txBody>
        </p:sp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2081" y="1189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6" name="公式" r:id="rId12" imgW="241200" imgH="253800" progId="Equation.3">
                    <p:embed/>
                  </p:oleObj>
                </mc:Choice>
                <mc:Fallback>
                  <p:oleObj name="公式" r:id="rId12" imgW="241200" imgH="253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1" y="1189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5" name="Object 27"/>
            <p:cNvGraphicFramePr>
              <a:graphicFrameLocks noChangeAspect="1"/>
            </p:cNvGraphicFramePr>
            <p:nvPr/>
          </p:nvGraphicFramePr>
          <p:xfrm>
            <a:off x="1092" y="174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" name="Equation" r:id="rId13" imgW="291960" imgH="304560" progId="Equation.3">
                    <p:embed/>
                  </p:oleObj>
                </mc:Choice>
                <mc:Fallback>
                  <p:oleObj name="Equation" r:id="rId13" imgW="291960" imgH="3045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174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6" name="Object 28"/>
            <p:cNvGraphicFramePr>
              <a:graphicFrameLocks noChangeAspect="1"/>
            </p:cNvGraphicFramePr>
            <p:nvPr/>
          </p:nvGraphicFramePr>
          <p:xfrm>
            <a:off x="1632" y="118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8" name="Equation" r:id="rId15" imgW="291960" imgH="304560" progId="Equation.3">
                    <p:embed/>
                  </p:oleObj>
                </mc:Choice>
                <mc:Fallback>
                  <p:oleObj name="Equation" r:id="rId15" imgW="291960" imgH="3045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18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7" name="Object 29"/>
            <p:cNvGraphicFramePr>
              <a:graphicFrameLocks noChangeAspect="1"/>
            </p:cNvGraphicFramePr>
            <p:nvPr/>
          </p:nvGraphicFramePr>
          <p:xfrm>
            <a:off x="1224" y="146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" name="Equation" r:id="rId17" imgW="291960" imgH="304560" progId="Equation.3">
                    <p:embed/>
                  </p:oleObj>
                </mc:Choice>
                <mc:Fallback>
                  <p:oleObj name="Equation" r:id="rId17" imgW="291960" imgH="30456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146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8" name="Object 30"/>
            <p:cNvGraphicFramePr>
              <a:graphicFrameLocks noChangeAspect="1"/>
            </p:cNvGraphicFramePr>
            <p:nvPr/>
          </p:nvGraphicFramePr>
          <p:xfrm>
            <a:off x="4728" y="118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0" name="Equation" r:id="rId18" imgW="291960" imgH="304560" progId="Equation.3">
                    <p:embed/>
                  </p:oleObj>
                </mc:Choice>
                <mc:Fallback>
                  <p:oleObj name="Equation" r:id="rId18" imgW="291960" imgH="30456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" y="118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81" name="Group 33"/>
          <p:cNvGrpSpPr>
            <a:grpSpLocks/>
          </p:cNvGrpSpPr>
          <p:nvPr/>
        </p:nvGrpSpPr>
        <p:grpSpPr bwMode="auto">
          <a:xfrm>
            <a:off x="1600200" y="3692525"/>
            <a:ext cx="6858000" cy="519113"/>
            <a:chOff x="1008" y="2326"/>
            <a:chExt cx="4320" cy="327"/>
          </a:xfrm>
        </p:grpSpPr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008" y="2326"/>
              <a:ext cx="4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/>
                <a:t>1</a:t>
              </a:r>
              <a:r>
                <a:rPr lang="zh-CN" altLang="en-US" sz="2800" b="1"/>
                <a:t>．集合   对于加法及乘数两种运算封闭指</a:t>
              </a:r>
            </a:p>
          </p:txBody>
        </p:sp>
        <p:graphicFrame>
          <p:nvGraphicFramePr>
            <p:cNvPr id="2079" name="Object 31"/>
            <p:cNvGraphicFramePr>
              <a:graphicFrameLocks noChangeAspect="1"/>
            </p:cNvGraphicFramePr>
            <p:nvPr/>
          </p:nvGraphicFramePr>
          <p:xfrm>
            <a:off x="1860" y="242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1" name="Equation" r:id="rId19" imgW="291960" imgH="304560" progId="Equation.3">
                    <p:embed/>
                  </p:oleObj>
                </mc:Choice>
                <mc:Fallback>
                  <p:oleObj name="Equation" r:id="rId19" imgW="291960" imgH="30456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242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动作按钮: 结束 1">
            <a:hlinkClick r:id="rId20" action="ppaction://hlinksldjump" highlightClick="1"/>
          </p:cNvPr>
          <p:cNvSpPr/>
          <p:nvPr/>
        </p:nvSpPr>
        <p:spPr>
          <a:xfrm>
            <a:off x="7505700" y="6165304"/>
            <a:ext cx="594692" cy="216024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437562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arabicPeriod" startAt="4"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由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所生成的向量空间</a:t>
            </a:r>
          </a:p>
          <a:p>
            <a:pPr algn="ctr"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{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+ …+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l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}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{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+ …+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l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}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		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等价于	向量组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的最大无关组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：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 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故向量组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就是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中向量的个数就是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的维数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eaLnBrk="1" hangingPunct="1">
              <a:lnSpc>
                <a:spcPct val="18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一般来说，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∈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，则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的子空间．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是向量空间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的一个基，那么</a:t>
            </a:r>
          </a:p>
          <a:p>
            <a:pPr algn="ctr"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{ </a:t>
            </a:r>
            <a:r>
              <a:rPr lang="en-US" altLang="zh-CN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+ </a:t>
            </a:r>
            <a:r>
              <a:rPr lang="en-US" altLang="zh-CN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+ …+ </a:t>
            </a:r>
            <a:r>
              <a:rPr lang="en-US" altLang="zh-CN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| </a:t>
            </a:r>
            <a:r>
              <a:rPr lang="en-US" altLang="zh-CN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 l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∈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87783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38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32"/>
          <p:cNvSpPr>
            <a:spLocks noChangeAspect="1" noChangeArrowheads="1"/>
          </p:cNvSpPr>
          <p:nvPr/>
        </p:nvSpPr>
        <p:spPr bwMode="auto">
          <a:xfrm>
            <a:off x="1633538" y="1514475"/>
            <a:ext cx="5846762" cy="1482725"/>
          </a:xfrm>
          <a:prstGeom prst="parallelogram">
            <a:avLst>
              <a:gd name="adj" fmla="val 98581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1649413" y="3257550"/>
            <a:ext cx="6294437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= {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3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		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3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endParaRPr lang="en-US" altLang="zh-CN" b="1" baseline="-2500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等价于	相应的最大无关组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</a:p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所以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= {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|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}</a:t>
            </a:r>
          </a:p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从而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就是</a:t>
            </a:r>
            <a:r>
              <a:rPr lang="zh-CN" altLang="en-US" b="1" baseline="-2500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L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的一个基，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L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的维数等于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．</a:t>
            </a:r>
          </a:p>
        </p:txBody>
      </p:sp>
      <p:sp>
        <p:nvSpPr>
          <p:cNvPr id="158735" name="Rectangle 15"/>
          <p:cNvSpPr>
            <a:spLocks noChangeArrowheads="1"/>
          </p:cNvSpPr>
          <p:nvPr/>
        </p:nvSpPr>
        <p:spPr bwMode="auto">
          <a:xfrm>
            <a:off x="3276600" y="198913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3</a:t>
            </a:r>
          </a:p>
        </p:txBody>
      </p:sp>
      <p:grpSp>
        <p:nvGrpSpPr>
          <p:cNvPr id="27653" name="Group 22"/>
          <p:cNvGrpSpPr>
            <a:grpSpLocks/>
          </p:cNvGrpSpPr>
          <p:nvPr/>
        </p:nvGrpSpPr>
        <p:grpSpPr bwMode="auto">
          <a:xfrm>
            <a:off x="3908425" y="1912938"/>
            <a:ext cx="1296988" cy="719137"/>
            <a:chOff x="1655" y="2614"/>
            <a:chExt cx="817" cy="453"/>
          </a:xfrm>
        </p:grpSpPr>
        <p:sp>
          <p:nvSpPr>
            <p:cNvPr id="27658" name="Line 23"/>
            <p:cNvSpPr>
              <a:spLocks noChangeShapeType="1"/>
            </p:cNvSpPr>
            <p:nvPr/>
          </p:nvSpPr>
          <p:spPr bwMode="auto">
            <a:xfrm>
              <a:off x="1655" y="3067"/>
              <a:ext cx="8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659" name="Line 24"/>
            <p:cNvSpPr>
              <a:spLocks noChangeAspect="1" noChangeShapeType="1"/>
            </p:cNvSpPr>
            <p:nvPr/>
          </p:nvSpPr>
          <p:spPr bwMode="auto">
            <a:xfrm flipV="1">
              <a:off x="1656" y="2614"/>
              <a:ext cx="453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7654" name="Rectangle 25"/>
          <p:cNvSpPr>
            <a:spLocks noChangeArrowheads="1"/>
          </p:cNvSpPr>
          <p:nvPr/>
        </p:nvSpPr>
        <p:spPr bwMode="auto">
          <a:xfrm>
            <a:off x="4337050" y="250031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</a:p>
        </p:txBody>
      </p:sp>
      <p:sp>
        <p:nvSpPr>
          <p:cNvPr id="27655" name="Rectangle 26"/>
          <p:cNvSpPr>
            <a:spLocks noChangeArrowheads="1"/>
          </p:cNvSpPr>
          <p:nvPr/>
        </p:nvSpPr>
        <p:spPr bwMode="auto">
          <a:xfrm>
            <a:off x="3879850" y="18446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</a:p>
        </p:txBody>
      </p:sp>
      <p:sp>
        <p:nvSpPr>
          <p:cNvPr id="158747" name="Line 27"/>
          <p:cNvSpPr>
            <a:spLocks noChangeShapeType="1"/>
          </p:cNvSpPr>
          <p:nvPr/>
        </p:nvSpPr>
        <p:spPr bwMode="auto">
          <a:xfrm flipH="1" flipV="1">
            <a:off x="3419475" y="1700213"/>
            <a:ext cx="504825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8749" name="Rectangle 29"/>
          <p:cNvSpPr>
            <a:spLocks noChangeArrowheads="1"/>
          </p:cNvSpPr>
          <p:nvPr/>
        </p:nvSpPr>
        <p:spPr bwMode="auto">
          <a:xfrm>
            <a:off x="1722438" y="620713"/>
            <a:ext cx="569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/>
                <a:ea typeface="楷体_GB2312"/>
              </a:rPr>
              <a:t>结论：</a:t>
            </a:r>
            <a:r>
              <a:rPr lang="zh-CN" altLang="en-US" b="1">
                <a:solidFill>
                  <a:srgbClr val="FF0000"/>
                </a:solidFill>
                <a:latin typeface="Times New Roman"/>
                <a:ea typeface="楷体_GB2312"/>
              </a:rPr>
              <a:t>等价的向量组所生成的空间相等．</a:t>
            </a:r>
          </a:p>
        </p:txBody>
      </p:sp>
    </p:spTree>
    <p:extLst>
      <p:ext uri="{BB962C8B-B14F-4D97-AF65-F5344CB8AC3E}">
        <p14:creationId xmlns:p14="http://schemas.microsoft.com/office/powerpoint/2010/main" val="4088767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8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8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58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8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8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5" grpId="0"/>
      <p:bldP spid="158747" grpId="0" animBg="1"/>
      <p:bldP spid="1587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437562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定义：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如果在向量空间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中取定一个基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，那么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中任意一个向量可唯一表示为</a:t>
            </a:r>
          </a:p>
          <a:p>
            <a:pPr algn="ctr"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+ …+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数组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l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称为向量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在基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中的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坐标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322888" y="4772025"/>
            <a:ext cx="214312" cy="3603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991225" y="4772025"/>
            <a:ext cx="214313" cy="3603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6688138" y="4772025"/>
            <a:ext cx="214312" cy="3603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455613" y="3179763"/>
            <a:ext cx="823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例：                                             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的列向量组是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</a:t>
            </a:r>
          </a:p>
        </p:txBody>
      </p:sp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1116013" y="2752725"/>
          <a:ext cx="35290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Equation" r:id="rId3" imgW="1765080" imgH="698400" progId="Equation.DSMT4">
                  <p:embed/>
                </p:oleObj>
              </mc:Choice>
              <mc:Fallback>
                <p:oleObj name="Equation" r:id="rId3" imgW="17650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52725"/>
                        <a:ext cx="352901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2254250" y="4303713"/>
          <a:ext cx="28432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5" imgW="1422360" imgH="698400" progId="Equation.DSMT4">
                  <p:embed/>
                </p:oleObj>
              </mc:Choice>
              <mc:Fallback>
                <p:oleObj name="Equation" r:id="rId5" imgW="14223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4303713"/>
                        <a:ext cx="2843213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/>
          <p:cNvGraphicFramePr>
            <a:graphicFrameLocks noChangeAspect="1"/>
          </p:cNvGraphicFramePr>
          <p:nvPr/>
        </p:nvGraphicFramePr>
        <p:xfrm>
          <a:off x="5091113" y="4787900"/>
          <a:ext cx="210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7" imgW="1054080" imgH="228600" progId="Equation.DSMT4">
                  <p:embed/>
                </p:oleObj>
              </mc:Choice>
              <mc:Fallback>
                <p:oleObj name="Equation" r:id="rId7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787900"/>
                        <a:ext cx="210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1243013" y="4303713"/>
          <a:ext cx="10144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Equation" r:id="rId9" imgW="507960" imgH="698400" progId="Equation.DSMT4">
                  <p:embed/>
                </p:oleObj>
              </mc:Choice>
              <mc:Fallback>
                <p:oleObj name="Equation" r:id="rId9" imgW="5079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4303713"/>
                        <a:ext cx="101441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455613" y="4748213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那么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4425950" y="5564188"/>
            <a:ext cx="374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在基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中的坐标 </a:t>
            </a:r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>
            <a:off x="3708400" y="2817813"/>
            <a:ext cx="0" cy="1258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>
            <a:off x="4168775" y="2817813"/>
            <a:ext cx="0" cy="1258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48288" y="5246688"/>
            <a:ext cx="1800225" cy="71437"/>
            <a:chOff x="1791" y="3394"/>
            <a:chExt cx="1633" cy="45"/>
          </a:xfrm>
        </p:grpSpPr>
        <p:sp>
          <p:nvSpPr>
            <p:cNvPr id="1044" name="Line 16"/>
            <p:cNvSpPr>
              <a:spLocks noChangeShapeType="1"/>
            </p:cNvSpPr>
            <p:nvPr/>
          </p:nvSpPr>
          <p:spPr bwMode="auto">
            <a:xfrm>
              <a:off x="1791" y="3394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45" name="Line 17"/>
            <p:cNvSpPr>
              <a:spLocks noChangeShapeType="1"/>
            </p:cNvSpPr>
            <p:nvPr/>
          </p:nvSpPr>
          <p:spPr bwMode="auto">
            <a:xfrm>
              <a:off x="1791" y="3439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435600" y="5276850"/>
            <a:ext cx="1441450" cy="331788"/>
            <a:chOff x="3424" y="2024"/>
            <a:chExt cx="908" cy="209"/>
          </a:xfrm>
        </p:grpSpPr>
        <p:sp>
          <p:nvSpPr>
            <p:cNvPr id="1041" name="Line 19"/>
            <p:cNvSpPr>
              <a:spLocks noChangeShapeType="1"/>
            </p:cNvSpPr>
            <p:nvPr/>
          </p:nvSpPr>
          <p:spPr bwMode="auto">
            <a:xfrm>
              <a:off x="3424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42" name="Line 20"/>
            <p:cNvSpPr>
              <a:spLocks noChangeShapeType="1"/>
            </p:cNvSpPr>
            <p:nvPr/>
          </p:nvSpPr>
          <p:spPr bwMode="auto">
            <a:xfrm flipH="1">
              <a:off x="3969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43" name="Line 21"/>
            <p:cNvSpPr>
              <a:spLocks noChangeShapeType="1"/>
            </p:cNvSpPr>
            <p:nvPr/>
          </p:nvSpPr>
          <p:spPr bwMode="auto">
            <a:xfrm>
              <a:off x="3878" y="2024"/>
              <a:ext cx="0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74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nimBg="1"/>
      <p:bldP spid="139268" grpId="0" animBg="1"/>
      <p:bldP spid="139269" grpId="0" animBg="1"/>
      <p:bldP spid="139270" grpId="0"/>
      <p:bldP spid="139275" grpId="0"/>
      <p:bldP spid="139276" grpId="0"/>
      <p:bldP spid="139277" grpId="0" animBg="1"/>
      <p:bldP spid="13927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436563" y="5589588"/>
            <a:ext cx="82296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阶单位矩阵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E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的列向量叫做 </a:t>
            </a:r>
            <a:r>
              <a:rPr lang="en-US" altLang="zh-CN" b="1" i="1">
                <a:solidFill>
                  <a:srgbClr val="FF0000"/>
                </a:solidFill>
                <a:latin typeface="Times New Roman"/>
                <a:ea typeface="楷体_GB2312"/>
              </a:rPr>
              <a:t>n</a:t>
            </a:r>
            <a:r>
              <a:rPr lang="en-US" altLang="zh-CN" b="1">
                <a:solidFill>
                  <a:srgbClr val="FF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/>
                <a:ea typeface="楷体_GB2312"/>
              </a:rPr>
              <a:t>维单位坐标向量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．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阶单位矩阵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E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的列向量组称为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/>
                <a:ea typeface="楷体_GB231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Times New Roman"/>
                <a:ea typeface="楷体_GB2312"/>
              </a:rPr>
              <a:t>自然基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．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309813" y="442913"/>
          <a:ext cx="4494212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Equation" r:id="rId3" imgW="2247840" imgH="1155600" progId="Equation.DSMT4">
                  <p:embed/>
                </p:oleObj>
              </mc:Choice>
              <mc:Fallback>
                <p:oleObj name="Equation" r:id="rId3" imgW="224784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442913"/>
                        <a:ext cx="4494212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1179513" y="444500"/>
          <a:ext cx="1141412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Equation" r:id="rId5" imgW="571320" imgH="1168200" progId="Equation.DSMT4">
                  <p:embed/>
                </p:oleObj>
              </mc:Choice>
              <mc:Fallback>
                <p:oleObj name="Equation" r:id="rId5" imgW="57132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444500"/>
                        <a:ext cx="1141412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3019425" y="3133725"/>
          <a:ext cx="30734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Equation" r:id="rId7" imgW="1536480" imgH="1155600" progId="Equation.DSMT4">
                  <p:embed/>
                </p:oleObj>
              </mc:Choice>
              <mc:Fallback>
                <p:oleObj name="Equation" r:id="rId7" imgW="153648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3133725"/>
                        <a:ext cx="3073400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132138" y="2771775"/>
            <a:ext cx="647700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4140200" y="2771775"/>
            <a:ext cx="207963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 flipH="1">
            <a:off x="4940300" y="2771775"/>
            <a:ext cx="207963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H="1">
            <a:off x="5867400" y="2771775"/>
            <a:ext cx="647700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3851275" y="3213100"/>
            <a:ext cx="215900" cy="2160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4284663" y="3213100"/>
            <a:ext cx="215900" cy="2160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4716463" y="3213100"/>
            <a:ext cx="215900" cy="2160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5148263" y="3213100"/>
            <a:ext cx="360362" cy="2160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5695950" y="3213100"/>
            <a:ext cx="215900" cy="2160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3030538" y="4076700"/>
            <a:ext cx="6477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0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4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build="p"/>
      <p:bldP spid="141318" grpId="0" animBg="1"/>
      <p:bldP spid="141319" grpId="0" animBg="1"/>
      <p:bldP spid="141320" grpId="0" animBg="1"/>
      <p:bldP spid="141321" grpId="0" animBg="1"/>
      <p:bldP spid="141322" grpId="0" animBg="1"/>
      <p:bldP spid="141323" grpId="0" animBg="1"/>
      <p:bldP spid="141324" grpId="0" animBg="1"/>
      <p:bldP spid="141325" grpId="0" animBg="1"/>
      <p:bldP spid="141326" grpId="0" animBg="1"/>
      <p:bldP spid="1413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55613" y="1019175"/>
            <a:ext cx="823118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上三角形矩阵                                                的列向量组也是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endParaRPr lang="en-US" altLang="zh-CN" b="1" i="1" baseline="300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b="1" i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的一个基，那么 </a:t>
            </a:r>
          </a:p>
        </p:txBody>
      </p:sp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2411413" y="592138"/>
          <a:ext cx="35290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Equation" r:id="rId3" imgW="1765080" imgH="698400" progId="Equation.DSMT4">
                  <p:embed/>
                </p:oleObj>
              </mc:Choice>
              <mc:Fallback>
                <p:oleObj name="Equation" r:id="rId3" imgW="17650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92138"/>
                        <a:ext cx="352901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1352550" y="2590800"/>
          <a:ext cx="64357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Equation" r:id="rId5" imgW="3213000" imgH="698400" progId="Equation.DSMT4">
                  <p:embed/>
                </p:oleObj>
              </mc:Choice>
              <mc:Fallback>
                <p:oleObj name="Equation" r:id="rId5" imgW="32130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590800"/>
                        <a:ext cx="6435725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455613" y="4189413"/>
            <a:ext cx="82296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/>
                <a:ea typeface="楷体_GB2312"/>
              </a:rPr>
              <a:t>结论</a:t>
            </a:r>
            <a:r>
              <a:rPr lang="zh-CN" altLang="en-US" b="1">
                <a:solidFill>
                  <a:srgbClr val="FF0000"/>
                </a:solidFill>
                <a:latin typeface="Times New Roman"/>
                <a:ea typeface="楷体_GB2312"/>
              </a:rPr>
              <a:t>：</a:t>
            </a:r>
            <a:r>
              <a:rPr lang="en-US" altLang="en-US" b="1">
                <a:solidFill>
                  <a:srgbClr val="FF0000"/>
                </a:solidFill>
                <a:latin typeface="Times New Roman"/>
                <a:ea typeface="楷体_GB2312"/>
              </a:rPr>
              <a:t>同一个向量在不同基中的坐标是不同的</a:t>
            </a:r>
            <a:r>
              <a:rPr lang="zh-CN" altLang="en-US" b="1">
                <a:solidFill>
                  <a:srgbClr val="FF0000"/>
                </a:solidFill>
                <a:latin typeface="Times New Roman"/>
                <a:ea typeface="楷体_GB2312"/>
              </a:rPr>
              <a:t>．</a:t>
            </a:r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>
            <a:off x="5003800" y="692150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>
            <a:off x="5464175" y="692150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1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/>
      <p:bldP spid="143367" grpId="0" build="p"/>
      <p:bldP spid="143368" grpId="0" animBg="1"/>
      <p:bldP spid="14336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1026"/>
          <p:cNvGraphicFramePr>
            <a:graphicFrameLocks noChangeAspect="1"/>
          </p:cNvGraphicFramePr>
          <p:nvPr/>
        </p:nvGraphicFramePr>
        <p:xfrm>
          <a:off x="1676400" y="1447800"/>
          <a:ext cx="4978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6" name="Equation" r:id="rId3" imgW="4978080" imgH="1511280" progId="Equation.3">
                  <p:embed/>
                </p:oleObj>
              </mc:Choice>
              <mc:Fallback>
                <p:oleObj name="Equation" r:id="rId3" imgW="4978080" imgH="15112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0"/>
                        <a:ext cx="4978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1027"/>
          <p:cNvGraphicFramePr>
            <a:graphicFrameLocks noChangeAspect="1"/>
          </p:cNvGraphicFramePr>
          <p:nvPr/>
        </p:nvGraphicFramePr>
        <p:xfrm>
          <a:off x="1676400" y="3213100"/>
          <a:ext cx="3492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7" name="Equation" r:id="rId5" imgW="3492360" imgH="1511280" progId="Equation.3">
                  <p:embed/>
                </p:oleObj>
              </mc:Choice>
              <mc:Fallback>
                <p:oleObj name="Equation" r:id="rId5" imgW="3492360" imgH="15112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13100"/>
                        <a:ext cx="3492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1028"/>
          <p:cNvGraphicFramePr>
            <a:graphicFrameLocks noChangeAspect="1"/>
          </p:cNvGraphicFramePr>
          <p:nvPr/>
        </p:nvGraphicFramePr>
        <p:xfrm>
          <a:off x="1016000" y="4800600"/>
          <a:ext cx="7518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8" name="Equation" r:id="rId7" imgW="7518240" imgH="990360" progId="Equation.3">
                  <p:embed/>
                </p:oleObj>
              </mc:Choice>
              <mc:Fallback>
                <p:oleObj name="Equation" r:id="rId7" imgW="7518240" imgH="99036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800600"/>
                        <a:ext cx="7518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1029"/>
          <p:cNvGraphicFramePr>
            <a:graphicFrameLocks noChangeAspect="1"/>
          </p:cNvGraphicFramePr>
          <p:nvPr/>
        </p:nvGraphicFramePr>
        <p:xfrm>
          <a:off x="1003300" y="914400"/>
          <a:ext cx="187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9" name="Equation" r:id="rId9" imgW="1879560" imgH="393480" progId="Equation.3">
                  <p:embed/>
                </p:oleObj>
              </mc:Choice>
              <mc:Fallback>
                <p:oleObj name="Equation" r:id="rId9" imgW="1879560" imgH="39348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914400"/>
                        <a:ext cx="187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55613" y="1008063"/>
            <a:ext cx="823118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设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验证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的一个基，并求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在这个基中的坐标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1462088" y="577850"/>
          <a:ext cx="707548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Equation" r:id="rId3" imgW="3530520" imgH="698400" progId="Equation.DSMT4">
                  <p:embed/>
                </p:oleObj>
              </mc:Choice>
              <mc:Fallback>
                <p:oleObj name="Equation" r:id="rId3" imgW="3530520" imgH="6984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577850"/>
                        <a:ext cx="7075487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455613" y="2781300"/>
            <a:ext cx="8231187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分析：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75000"/>
              <a:buFont typeface="Wingdings" pitchFamily="2" charset="2"/>
              <a:buChar char="l"/>
            </a:pP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         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3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75000"/>
              <a:buFont typeface="Wingdings" pitchFamily="2" charset="2"/>
              <a:buChar char="l"/>
            </a:pP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在这个基中的坐标          用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表示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          时，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列向量组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与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列向量组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有相同的线性关系．（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P. 94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10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为此，考虑把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 = (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化为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行最简形矩阵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142343" name="AutoShape 7"/>
          <p:cNvSpPr>
            <a:spLocks noChangeArrowheads="1"/>
          </p:cNvSpPr>
          <p:nvPr/>
        </p:nvSpPr>
        <p:spPr bwMode="auto">
          <a:xfrm>
            <a:off x="4198938" y="3443288"/>
            <a:ext cx="503237" cy="360362"/>
          </a:xfrm>
          <a:prstGeom prst="leftRightArrow">
            <a:avLst>
              <a:gd name="adj1" fmla="val 50000"/>
              <a:gd name="adj2" fmla="val 279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2344" name="AutoShape 8"/>
          <p:cNvSpPr>
            <a:spLocks noChangeArrowheads="1"/>
          </p:cNvSpPr>
          <p:nvPr/>
        </p:nvSpPr>
        <p:spPr bwMode="auto">
          <a:xfrm>
            <a:off x="4298950" y="4086225"/>
            <a:ext cx="503238" cy="360363"/>
          </a:xfrm>
          <a:prstGeom prst="leftRightArrow">
            <a:avLst>
              <a:gd name="adj1" fmla="val 50000"/>
              <a:gd name="adj2" fmla="val 279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42345" name="Object 9"/>
          <p:cNvGraphicFramePr>
            <a:graphicFrameLocks noChangeAspect="1"/>
          </p:cNvGraphicFramePr>
          <p:nvPr/>
        </p:nvGraphicFramePr>
        <p:xfrm>
          <a:off x="1287463" y="4594225"/>
          <a:ext cx="7889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Equation" r:id="rId5" imgW="393480" imgH="266400" progId="Equation.DSMT4">
                  <p:embed/>
                </p:oleObj>
              </mc:Choice>
              <mc:Fallback>
                <p:oleObj name="Equation" r:id="rId5" imgW="393480" imgH="2664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4594225"/>
                        <a:ext cx="7889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15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3" grpId="0" animBg="1"/>
      <p:bldP spid="1423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009650" y="863600"/>
          <a:ext cx="7442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Equation" r:id="rId3" imgW="7441920" imgH="990360" progId="Equation.3">
                  <p:embed/>
                </p:oleObj>
              </mc:Choice>
              <mc:Fallback>
                <p:oleObj name="Equation" r:id="rId3" imgW="7441920" imgH="990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863600"/>
                        <a:ext cx="7442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600200" y="2235200"/>
          <a:ext cx="510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Equation" r:id="rId5" imgW="5105160" imgH="977760" progId="Equation.3">
                  <p:embed/>
                </p:oleObj>
              </mc:Choice>
              <mc:Fallback>
                <p:oleObj name="Equation" r:id="rId5" imgW="5105160" imgH="977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35200"/>
                        <a:ext cx="5105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676400" y="3429000"/>
          <a:ext cx="4660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Equation" r:id="rId7" imgW="4660560" imgH="2057400" progId="Equation.3">
                  <p:embed/>
                </p:oleObj>
              </mc:Choice>
              <mc:Fallback>
                <p:oleObj name="Equation" r:id="rId7" imgW="4660560" imgH="2057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46609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600200" y="5562600"/>
          <a:ext cx="203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Equation" r:id="rId9" imgW="2031840" imgH="393480" progId="Equation.3">
                  <p:embed/>
                </p:oleObj>
              </mc:Choice>
              <mc:Fallback>
                <p:oleObj name="Equation" r:id="rId9" imgW="203184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562600"/>
                        <a:ext cx="203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914400" y="914400"/>
          <a:ext cx="7696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Equation" r:id="rId3" imgW="7696080" imgH="1549080" progId="Equation.3">
                  <p:embed/>
                </p:oleObj>
              </mc:Choice>
              <mc:Fallback>
                <p:oleObj name="Equation" r:id="rId3" imgW="7696080" imgH="1549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696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676400" y="2514600"/>
          <a:ext cx="4940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Equation" r:id="rId5" imgW="4940280" imgH="1511280" progId="Equation.3">
                  <p:embed/>
                </p:oleObj>
              </mc:Choice>
              <mc:Fallback>
                <p:oleObj name="Equation" r:id="rId5" imgW="4940280" imgH="1511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14600"/>
                        <a:ext cx="4940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4121150" y="4356100"/>
          <a:ext cx="3390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Equation" r:id="rId7" imgW="3390840" imgH="1511280" progId="Equation.3">
                  <p:embed/>
                </p:oleObj>
              </mc:Choice>
              <mc:Fallback>
                <p:oleObj name="Equation" r:id="rId7" imgW="3390840" imgH="1511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4356100"/>
                        <a:ext cx="3390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4" name="Group 16"/>
          <p:cNvGrpSpPr>
            <a:grpSpLocks/>
          </p:cNvGrpSpPr>
          <p:nvPr/>
        </p:nvGrpSpPr>
        <p:grpSpPr bwMode="auto">
          <a:xfrm>
            <a:off x="1708150" y="4495800"/>
            <a:ext cx="2044700" cy="1104900"/>
            <a:chOff x="1076" y="2832"/>
            <a:chExt cx="1288" cy="696"/>
          </a:xfrm>
        </p:grpSpPr>
        <p:graphicFrame>
          <p:nvGraphicFramePr>
            <p:cNvPr id="12300" name="Object 12"/>
            <p:cNvGraphicFramePr>
              <a:graphicFrameLocks noChangeAspect="1"/>
            </p:cNvGraphicFramePr>
            <p:nvPr/>
          </p:nvGraphicFramePr>
          <p:xfrm>
            <a:off x="1076" y="2832"/>
            <a:ext cx="128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8" name="Equation" r:id="rId9" imgW="2044440" imgH="838080" progId="Equation.3">
                    <p:embed/>
                  </p:oleObj>
                </mc:Choice>
                <mc:Fallback>
                  <p:oleObj name="Equation" r:id="rId9" imgW="2044440" imgH="8380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2832"/>
                          <a:ext cx="128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15"/>
            <p:cNvGraphicFramePr>
              <a:graphicFrameLocks noChangeAspect="1"/>
            </p:cNvGraphicFramePr>
            <p:nvPr/>
          </p:nvGraphicFramePr>
          <p:xfrm>
            <a:off x="1536" y="3168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9" name="Equation" r:id="rId11" imgW="317160" imgH="571320" progId="Equation.3">
                    <p:embed/>
                  </p:oleObj>
                </mc:Choice>
                <mc:Fallback>
                  <p:oleObj name="Equation" r:id="rId11" imgW="317160" imgH="57132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168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4089400" y="3581400"/>
          <a:ext cx="3454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2" name="Equation" r:id="rId3" imgW="3454200" imgH="1511280" progId="Equation.3">
                  <p:embed/>
                </p:oleObj>
              </mc:Choice>
              <mc:Fallback>
                <p:oleObj name="Equation" r:id="rId3" imgW="3454200" imgH="1511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3581400"/>
                        <a:ext cx="3454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3" name="Group 13"/>
          <p:cNvGrpSpPr>
            <a:grpSpLocks/>
          </p:cNvGrpSpPr>
          <p:nvPr/>
        </p:nvGrpSpPr>
        <p:grpSpPr bwMode="auto">
          <a:xfrm>
            <a:off x="1708150" y="1079500"/>
            <a:ext cx="5803900" cy="1511300"/>
            <a:chOff x="1076" y="480"/>
            <a:chExt cx="3656" cy="952"/>
          </a:xfrm>
        </p:grpSpPr>
        <p:graphicFrame>
          <p:nvGraphicFramePr>
            <p:cNvPr id="40969" name="Object 9"/>
            <p:cNvGraphicFramePr>
              <a:graphicFrameLocks noChangeAspect="1"/>
            </p:cNvGraphicFramePr>
            <p:nvPr/>
          </p:nvGraphicFramePr>
          <p:xfrm>
            <a:off x="2596" y="480"/>
            <a:ext cx="2136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3" name="Equation" r:id="rId5" imgW="3390840" imgH="1511280" progId="Equation.3">
                    <p:embed/>
                  </p:oleObj>
                </mc:Choice>
                <mc:Fallback>
                  <p:oleObj name="Equation" r:id="rId5" imgW="3390840" imgH="15112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480"/>
                          <a:ext cx="2136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970" name="Group 10"/>
            <p:cNvGrpSpPr>
              <a:grpSpLocks/>
            </p:cNvGrpSpPr>
            <p:nvPr/>
          </p:nvGrpSpPr>
          <p:grpSpPr bwMode="auto">
            <a:xfrm>
              <a:off x="1076" y="568"/>
              <a:ext cx="1288" cy="696"/>
              <a:chOff x="1076" y="2832"/>
              <a:chExt cx="1288" cy="696"/>
            </a:xfrm>
          </p:grpSpPr>
          <p:graphicFrame>
            <p:nvGraphicFramePr>
              <p:cNvPr id="40971" name="Object 11"/>
              <p:cNvGraphicFramePr>
                <a:graphicFrameLocks noChangeAspect="1"/>
              </p:cNvGraphicFramePr>
              <p:nvPr/>
            </p:nvGraphicFramePr>
            <p:xfrm>
              <a:off x="1076" y="2832"/>
              <a:ext cx="1288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74" name="Equation" r:id="rId7" imgW="2044440" imgH="838080" progId="Equation.3">
                      <p:embed/>
                    </p:oleObj>
                  </mc:Choice>
                  <mc:Fallback>
                    <p:oleObj name="Equation" r:id="rId7" imgW="2044440" imgH="83808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6" y="2832"/>
                            <a:ext cx="1288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72" name="Object 12"/>
              <p:cNvGraphicFramePr>
                <a:graphicFrameLocks noChangeAspect="1"/>
              </p:cNvGraphicFramePr>
              <p:nvPr/>
            </p:nvGraphicFramePr>
            <p:xfrm>
              <a:off x="1536" y="3168"/>
              <a:ext cx="20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75" name="Equation" r:id="rId9" imgW="317160" imgH="571320" progId="Equation.3">
                      <p:embed/>
                    </p:oleObj>
                  </mc:Choice>
                  <mc:Fallback>
                    <p:oleObj name="Equation" r:id="rId9" imgW="317160" imgH="57132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3168"/>
                            <a:ext cx="20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975" name="Group 15"/>
          <p:cNvGrpSpPr>
            <a:grpSpLocks/>
          </p:cNvGrpSpPr>
          <p:nvPr/>
        </p:nvGrpSpPr>
        <p:grpSpPr bwMode="auto">
          <a:xfrm>
            <a:off x="2184400" y="3670300"/>
            <a:ext cx="1066800" cy="977900"/>
            <a:chOff x="1376" y="2160"/>
            <a:chExt cx="672" cy="616"/>
          </a:xfrm>
        </p:grpSpPr>
        <p:graphicFrame>
          <p:nvGraphicFramePr>
            <p:cNvPr id="40967" name="Object 7"/>
            <p:cNvGraphicFramePr>
              <a:graphicFrameLocks noChangeAspect="1"/>
            </p:cNvGraphicFramePr>
            <p:nvPr/>
          </p:nvGraphicFramePr>
          <p:xfrm>
            <a:off x="1376" y="2160"/>
            <a:ext cx="67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6" name="Equation" r:id="rId11" imgW="1066680" imgH="977760" progId="Equation.3">
                    <p:embed/>
                  </p:oleObj>
                </mc:Choice>
                <mc:Fallback>
                  <p:oleObj name="Equation" r:id="rId11" imgW="1066680" imgH="9777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2160"/>
                          <a:ext cx="672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4" name="Object 14"/>
            <p:cNvGraphicFramePr>
              <a:graphicFrameLocks noChangeAspect="1"/>
            </p:cNvGraphicFramePr>
            <p:nvPr/>
          </p:nvGraphicFramePr>
          <p:xfrm>
            <a:off x="1548" y="2268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7" name="Equation" r:id="rId13" imgW="317160" imgH="571320" progId="Equation.3">
                    <p:embed/>
                  </p:oleObj>
                </mc:Choice>
                <mc:Fallback>
                  <p:oleObj name="Equation" r:id="rId13" imgW="317160" imgH="5713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" y="2268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封闭的概念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62950" cy="3195638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定义：</a:t>
            </a:r>
            <a:r>
              <a:rPr kumimoji="1" lang="zh-CN" altLang="en-US"/>
              <a:t>所谓</a:t>
            </a:r>
            <a:r>
              <a:rPr kumimoji="1" lang="zh-CN" altLang="en-US">
                <a:solidFill>
                  <a:srgbClr val="FF0000"/>
                </a:solidFill>
              </a:rPr>
              <a:t>封闭</a:t>
            </a:r>
            <a:r>
              <a:rPr kumimoji="1" lang="zh-CN" altLang="en-US"/>
              <a:t>，是指集合中任意两个元素作某一运算得到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/>
              <a:t>的结果仍属于该集合．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例：</a:t>
            </a:r>
            <a:r>
              <a:rPr kumimoji="1" lang="zh-CN" altLang="en-US"/>
              <a:t>试讨论下列数集对四则运算是否封闭？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/>
              <a:t>整数集 </a:t>
            </a:r>
            <a:r>
              <a:rPr kumimoji="1" lang="en-US" altLang="zh-CN" i="1"/>
              <a:t>Z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/>
              <a:t>有理数集 </a:t>
            </a:r>
            <a:r>
              <a:rPr kumimoji="1" lang="en-US" altLang="zh-CN" i="1"/>
              <a:t>Q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/>
              <a:t>实数集 </a:t>
            </a:r>
            <a:r>
              <a:rPr kumimoji="1" lang="en-US" altLang="zh-CN" i="1"/>
              <a:t>R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" name="动作按钮: 开始 1">
            <a:hlinkClick r:id="rId2" action="ppaction://hlinksldjump" highlightClick="1"/>
          </p:cNvPr>
          <p:cNvSpPr/>
          <p:nvPr/>
        </p:nvSpPr>
        <p:spPr>
          <a:xfrm>
            <a:off x="7668344" y="6237312"/>
            <a:ext cx="648072" cy="216024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2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4025900" y="3060700"/>
          <a:ext cx="29083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" name="Equation" r:id="rId3" imgW="2908080" imgH="2577960" progId="Equation.3">
                  <p:embed/>
                </p:oleObj>
              </mc:Choice>
              <mc:Fallback>
                <p:oleObj name="Equation" r:id="rId3" imgW="2908080" imgH="2577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60700"/>
                        <a:ext cx="29083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9" name="Group 27"/>
          <p:cNvGrpSpPr>
            <a:grpSpLocks/>
          </p:cNvGrpSpPr>
          <p:nvPr/>
        </p:nvGrpSpPr>
        <p:grpSpPr bwMode="auto">
          <a:xfrm>
            <a:off x="2120900" y="3759200"/>
            <a:ext cx="1282700" cy="1041400"/>
            <a:chOff x="1336" y="2368"/>
            <a:chExt cx="808" cy="656"/>
          </a:xfrm>
        </p:grpSpPr>
        <p:graphicFrame>
          <p:nvGraphicFramePr>
            <p:cNvPr id="13319" name="Object 7"/>
            <p:cNvGraphicFramePr>
              <a:graphicFrameLocks noChangeAspect="1"/>
            </p:cNvGraphicFramePr>
            <p:nvPr/>
          </p:nvGraphicFramePr>
          <p:xfrm>
            <a:off x="1336" y="2368"/>
            <a:ext cx="8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8" name="Equation" r:id="rId5" imgW="1282680" imgH="419040" progId="Equation.3">
                    <p:embed/>
                  </p:oleObj>
                </mc:Choice>
                <mc:Fallback>
                  <p:oleObj name="Equation" r:id="rId5" imgW="1282680" imgH="419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" y="2368"/>
                          <a:ext cx="8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8"/>
            <p:cNvGraphicFramePr>
              <a:graphicFrameLocks noChangeAspect="1"/>
            </p:cNvGraphicFramePr>
            <p:nvPr/>
          </p:nvGraphicFramePr>
          <p:xfrm>
            <a:off x="1432" y="2752"/>
            <a:ext cx="5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9" name="Equation" r:id="rId7" imgW="838080" imgH="431640" progId="Equation.3">
                    <p:embed/>
                  </p:oleObj>
                </mc:Choice>
                <mc:Fallback>
                  <p:oleObj name="Equation" r:id="rId7" imgW="838080" imgH="431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2752"/>
                          <a:ext cx="5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25"/>
            <p:cNvGraphicFramePr>
              <a:graphicFrameLocks noChangeAspect="1"/>
            </p:cNvGraphicFramePr>
            <p:nvPr/>
          </p:nvGraphicFramePr>
          <p:xfrm>
            <a:off x="1632" y="2472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0" name="Equation" r:id="rId9" imgW="317160" imgH="571320" progId="Equation.3">
                    <p:embed/>
                  </p:oleObj>
                </mc:Choice>
                <mc:Fallback>
                  <p:oleObj name="Equation" r:id="rId9" imgW="317160" imgH="57132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72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44" name="Group 32"/>
          <p:cNvGrpSpPr>
            <a:grpSpLocks/>
          </p:cNvGrpSpPr>
          <p:nvPr/>
        </p:nvGrpSpPr>
        <p:grpSpPr bwMode="auto">
          <a:xfrm>
            <a:off x="2184400" y="1079500"/>
            <a:ext cx="5359400" cy="1511300"/>
            <a:chOff x="1376" y="480"/>
            <a:chExt cx="3376" cy="952"/>
          </a:xfrm>
        </p:grpSpPr>
        <p:graphicFrame>
          <p:nvGraphicFramePr>
            <p:cNvPr id="13340" name="Object 28"/>
            <p:cNvGraphicFramePr>
              <a:graphicFrameLocks noChangeAspect="1"/>
            </p:cNvGraphicFramePr>
            <p:nvPr/>
          </p:nvGraphicFramePr>
          <p:xfrm>
            <a:off x="2576" y="480"/>
            <a:ext cx="2176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1" name="Equation" r:id="rId11" imgW="3454200" imgH="1511280" progId="Equation.3">
                    <p:embed/>
                  </p:oleObj>
                </mc:Choice>
                <mc:Fallback>
                  <p:oleObj name="Equation" r:id="rId11" imgW="3454200" imgH="15112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6" y="480"/>
                          <a:ext cx="2176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41" name="Group 29"/>
            <p:cNvGrpSpPr>
              <a:grpSpLocks/>
            </p:cNvGrpSpPr>
            <p:nvPr/>
          </p:nvGrpSpPr>
          <p:grpSpPr bwMode="auto">
            <a:xfrm>
              <a:off x="1376" y="536"/>
              <a:ext cx="672" cy="616"/>
              <a:chOff x="1376" y="2160"/>
              <a:chExt cx="672" cy="616"/>
            </a:xfrm>
          </p:grpSpPr>
          <p:graphicFrame>
            <p:nvGraphicFramePr>
              <p:cNvPr id="13342" name="Object 30"/>
              <p:cNvGraphicFramePr>
                <a:graphicFrameLocks noChangeAspect="1"/>
              </p:cNvGraphicFramePr>
              <p:nvPr/>
            </p:nvGraphicFramePr>
            <p:xfrm>
              <a:off x="1376" y="2160"/>
              <a:ext cx="672" cy="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62" name="Equation" r:id="rId13" imgW="1066680" imgH="977760" progId="Equation.3">
                      <p:embed/>
                    </p:oleObj>
                  </mc:Choice>
                  <mc:Fallback>
                    <p:oleObj name="Equation" r:id="rId13" imgW="1066680" imgH="97776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6" y="2160"/>
                            <a:ext cx="672" cy="6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3" name="Object 31"/>
              <p:cNvGraphicFramePr>
                <a:graphicFrameLocks noChangeAspect="1"/>
              </p:cNvGraphicFramePr>
              <p:nvPr/>
            </p:nvGraphicFramePr>
            <p:xfrm>
              <a:off x="1548" y="2268"/>
              <a:ext cx="20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63" name="Equation" r:id="rId15" imgW="317160" imgH="571320" progId="Equation.3">
                      <p:embed/>
                    </p:oleObj>
                  </mc:Choice>
                  <mc:Fallback>
                    <p:oleObj name="Equation" r:id="rId15" imgW="317160" imgH="57132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8" y="2268"/>
                            <a:ext cx="20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4073525" y="3475038"/>
          <a:ext cx="29337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2" name="Equation" r:id="rId3" imgW="2933640" imgH="2577960" progId="Equation.3">
                  <p:embed/>
                </p:oleObj>
              </mc:Choice>
              <mc:Fallback>
                <p:oleObj name="Equation" r:id="rId3" imgW="2933640" imgH="2577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3475038"/>
                        <a:ext cx="2933700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02" name="Group 18"/>
          <p:cNvGrpSpPr>
            <a:grpSpLocks/>
          </p:cNvGrpSpPr>
          <p:nvPr/>
        </p:nvGrpSpPr>
        <p:grpSpPr bwMode="auto">
          <a:xfrm>
            <a:off x="2120900" y="622300"/>
            <a:ext cx="4813300" cy="2578100"/>
            <a:chOff x="1336" y="392"/>
            <a:chExt cx="3032" cy="1624"/>
          </a:xfrm>
        </p:grpSpPr>
        <p:graphicFrame>
          <p:nvGraphicFramePr>
            <p:cNvPr id="41996" name="Object 12"/>
            <p:cNvGraphicFramePr>
              <a:graphicFrameLocks noChangeAspect="1"/>
            </p:cNvGraphicFramePr>
            <p:nvPr/>
          </p:nvGraphicFramePr>
          <p:xfrm>
            <a:off x="2536" y="392"/>
            <a:ext cx="1832" cy="1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3" name="Equation" r:id="rId5" imgW="2908080" imgH="2577960" progId="Equation.3">
                    <p:embed/>
                  </p:oleObj>
                </mc:Choice>
                <mc:Fallback>
                  <p:oleObj name="Equation" r:id="rId5" imgW="2908080" imgH="25779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392"/>
                          <a:ext cx="1832" cy="1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8" name="Object 14"/>
            <p:cNvGraphicFramePr>
              <a:graphicFrameLocks noChangeAspect="1"/>
            </p:cNvGraphicFramePr>
            <p:nvPr/>
          </p:nvGraphicFramePr>
          <p:xfrm>
            <a:off x="1336" y="832"/>
            <a:ext cx="8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4" name="Equation" r:id="rId7" imgW="1282680" imgH="419040" progId="Equation.3">
                    <p:embed/>
                  </p:oleObj>
                </mc:Choice>
                <mc:Fallback>
                  <p:oleObj name="Equation" r:id="rId7" imgW="1282680" imgH="4190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" y="832"/>
                          <a:ext cx="8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9" name="Object 15"/>
            <p:cNvGraphicFramePr>
              <a:graphicFrameLocks noChangeAspect="1"/>
            </p:cNvGraphicFramePr>
            <p:nvPr/>
          </p:nvGraphicFramePr>
          <p:xfrm>
            <a:off x="1432" y="1216"/>
            <a:ext cx="5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5" name="Equation" r:id="rId9" imgW="838080" imgH="431640" progId="Equation.3">
                    <p:embed/>
                  </p:oleObj>
                </mc:Choice>
                <mc:Fallback>
                  <p:oleObj name="Equation" r:id="rId9" imgW="838080" imgH="4316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1216"/>
                          <a:ext cx="5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0" name="Object 16"/>
            <p:cNvGraphicFramePr>
              <a:graphicFrameLocks noChangeAspect="1"/>
            </p:cNvGraphicFramePr>
            <p:nvPr/>
          </p:nvGraphicFramePr>
          <p:xfrm>
            <a:off x="1632" y="936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6" name="Equation" r:id="rId11" imgW="317160" imgH="571320" progId="Equation.3">
                    <p:embed/>
                  </p:oleObj>
                </mc:Choice>
                <mc:Fallback>
                  <p:oleObj name="Equation" r:id="rId11" imgW="317160" imgH="5713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36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3" name="Group 19"/>
          <p:cNvGrpSpPr>
            <a:grpSpLocks/>
          </p:cNvGrpSpPr>
          <p:nvPr/>
        </p:nvGrpSpPr>
        <p:grpSpPr bwMode="auto">
          <a:xfrm>
            <a:off x="2270125" y="4179888"/>
            <a:ext cx="958850" cy="1047750"/>
            <a:chOff x="1430" y="2633"/>
            <a:chExt cx="604" cy="660"/>
          </a:xfrm>
        </p:grpSpPr>
        <p:graphicFrame>
          <p:nvGraphicFramePr>
            <p:cNvPr id="41993" name="Object 9"/>
            <p:cNvGraphicFramePr>
              <a:graphicFrameLocks noChangeAspect="1"/>
            </p:cNvGraphicFramePr>
            <p:nvPr/>
          </p:nvGraphicFramePr>
          <p:xfrm>
            <a:off x="1482" y="2633"/>
            <a:ext cx="5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7" name="Equation" r:id="rId13" imgW="876240" imgH="431640" progId="Equation.3">
                    <p:embed/>
                  </p:oleObj>
                </mc:Choice>
                <mc:Fallback>
                  <p:oleObj name="Equation" r:id="rId13" imgW="876240" imgH="431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2" y="2633"/>
                          <a:ext cx="5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4" name="Object 10"/>
            <p:cNvGraphicFramePr>
              <a:graphicFrameLocks noChangeAspect="1"/>
            </p:cNvGraphicFramePr>
            <p:nvPr/>
          </p:nvGraphicFramePr>
          <p:xfrm>
            <a:off x="1430" y="3021"/>
            <a:ext cx="5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8" name="Equation" r:id="rId15" imgW="901440" imgH="431640" progId="Equation.3">
                    <p:embed/>
                  </p:oleObj>
                </mc:Choice>
                <mc:Fallback>
                  <p:oleObj name="Equation" r:id="rId15" imgW="901440" imgH="431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0" y="3021"/>
                          <a:ext cx="5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1" name="Object 17"/>
            <p:cNvGraphicFramePr>
              <a:graphicFrameLocks noChangeAspect="1"/>
            </p:cNvGraphicFramePr>
            <p:nvPr/>
          </p:nvGraphicFramePr>
          <p:xfrm>
            <a:off x="1660" y="2736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9" name="Equation" r:id="rId17" imgW="317160" imgH="571320" progId="Equation.3">
                    <p:embed/>
                  </p:oleObj>
                </mc:Choice>
                <mc:Fallback>
                  <p:oleObj name="Equation" r:id="rId17" imgW="317160" imgH="5713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2736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676400" y="3251200"/>
          <a:ext cx="6413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3" imgW="6413400" imgH="482400" progId="Equation.3">
                  <p:embed/>
                </p:oleObj>
              </mc:Choice>
              <mc:Fallback>
                <p:oleObj name="Equation" r:id="rId3" imgW="641340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51200"/>
                        <a:ext cx="6413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362200" y="3657600"/>
          <a:ext cx="43815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5" imgW="4381200" imgH="2577960" progId="Equation.3">
                  <p:embed/>
                </p:oleObj>
              </mc:Choice>
              <mc:Fallback>
                <p:oleObj name="Equation" r:id="rId5" imgW="4381200" imgH="257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57600"/>
                        <a:ext cx="43815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2209800" y="800100"/>
          <a:ext cx="51054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7" imgW="5105160" imgH="2577960" progId="Equation.3">
                  <p:embed/>
                </p:oleObj>
              </mc:Choice>
              <mc:Fallback>
                <p:oleObj name="Equation" r:id="rId7" imgW="5105160" imgH="2577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00100"/>
                        <a:ext cx="5105400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476750" y="933450"/>
            <a:ext cx="1371600" cy="2286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231187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例：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中取定一个基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，再取一个新基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(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(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① 求用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表示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的表示式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（基变换公式）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② 求向量在两个基中的坐标之间的关系式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（坐标变换公式）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455613" y="2781300"/>
            <a:ext cx="8231187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分析：</a:t>
            </a:r>
            <a:endParaRPr lang="zh-CN" altLang="en-US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75000"/>
              <a:buFont typeface="Wingdings" pitchFamily="2" charset="2"/>
              <a:buChar char="l"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求解矩阵方程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eaLnBrk="1" hangingPunct="1">
              <a:lnSpc>
                <a:spcPct val="250000"/>
              </a:lnSpc>
              <a:spcBef>
                <a:spcPct val="50000"/>
              </a:spcBef>
              <a:buClr>
                <a:srgbClr val="0000FF"/>
              </a:buClr>
              <a:buSzPct val="75000"/>
              <a:buFont typeface="Wingdings" pitchFamily="2" charset="2"/>
              <a:buChar char="l"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zh-CN" altLang="en-US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，且                                                              ，求解</a:t>
            </a:r>
          </a:p>
          <a:p>
            <a:pPr eaLnBrk="1" hangingPunct="1">
              <a:lnSpc>
                <a:spcPct val="250000"/>
              </a:lnSpc>
              <a:spcBef>
                <a:spcPct val="50000"/>
              </a:spcBef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矩阵方程                          ．</a:t>
            </a:r>
          </a:p>
        </p:txBody>
      </p:sp>
      <p:graphicFrame>
        <p:nvGraphicFramePr>
          <p:cNvPr id="144391" name="Object 7"/>
          <p:cNvGraphicFramePr>
            <a:graphicFrameLocks noChangeAspect="1"/>
          </p:cNvGraphicFramePr>
          <p:nvPr/>
        </p:nvGraphicFramePr>
        <p:xfrm>
          <a:off x="2797175" y="3933825"/>
          <a:ext cx="46323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Equation" r:id="rId3" imgW="2311200" imgH="711000" progId="Equation.DSMT4">
                  <p:embed/>
                </p:oleObj>
              </mc:Choice>
              <mc:Fallback>
                <p:oleObj name="Equation" r:id="rId3" imgW="2311200" imgH="7110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3933825"/>
                        <a:ext cx="463232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2" name="Object 8"/>
          <p:cNvGraphicFramePr>
            <a:graphicFrameLocks noChangeAspect="1"/>
          </p:cNvGraphicFramePr>
          <p:nvPr/>
        </p:nvGraphicFramePr>
        <p:xfrm>
          <a:off x="2268538" y="5073650"/>
          <a:ext cx="1909762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5" imgW="952200" imgH="711000" progId="Equation.DSMT4">
                  <p:embed/>
                </p:oleObj>
              </mc:Choice>
              <mc:Fallback>
                <p:oleObj name="Equation" r:id="rId5" imgW="952200" imgH="7110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073650"/>
                        <a:ext cx="1909762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70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4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4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4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Text Box 2"/>
          <p:cNvSpPr>
            <a:spLocks noChangeArrowheads="1"/>
          </p:cNvSpPr>
          <p:nvPr/>
        </p:nvSpPr>
        <p:spPr bwMode="auto">
          <a:xfrm>
            <a:off x="755650" y="404813"/>
            <a:ext cx="82311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例：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在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R</a:t>
            </a:r>
            <a:r>
              <a:rPr lang="en-US" altLang="zh-CN" b="1" baseline="30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中取定一个基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，再取一个新基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，</a:t>
            </a: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设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 = (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，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 = (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) 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．</a:t>
            </a: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① 求用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表示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的表示式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Times New Roman" panose="02020603050405020304" pitchFamily="18" charset="0"/>
              </a:rPr>
              <a:t>（基变换公式）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② 求向量在两个基中的坐标之间的关系式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Times New Roman" panose="02020603050405020304" pitchFamily="18" charset="0"/>
              </a:rPr>
              <a:t>（坐标变换公式）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.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pic>
        <p:nvPicPr>
          <p:cNvPr id="29699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52015"/>
            <a:ext cx="8620571" cy="57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37" y="3933387"/>
            <a:ext cx="7322851" cy="57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41" y="4677744"/>
            <a:ext cx="6159022" cy="105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4" y="5723346"/>
            <a:ext cx="7518539" cy="65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37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74" y="836711"/>
            <a:ext cx="8573039" cy="193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2" y="3000490"/>
            <a:ext cx="7416561" cy="143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50" y="4608188"/>
            <a:ext cx="5861420" cy="148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6" y="6092384"/>
            <a:ext cx="5196984" cy="36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682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6"/>
          <p:cNvSpPr>
            <a:spLocks noGrp="1"/>
          </p:cNvSpPr>
          <p:nvPr>
            <p:ph idx="4294967295"/>
          </p:nvPr>
        </p:nvSpPr>
        <p:spPr bwMode="auto">
          <a:xfrm>
            <a:off x="1096963" y="404813"/>
            <a:ext cx="8047037" cy="5772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</a:rPr>
              <a:t>9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r>
              <a:rPr lang="zh-CN" altLang="en-US" sz="2400" dirty="0"/>
              <a:t>设</a:t>
            </a:r>
            <a:r>
              <a:rPr lang="en-US" altLang="zh-CN" sz="2400" dirty="0"/>
              <a:t>R</a:t>
            </a:r>
            <a:r>
              <a:rPr lang="en-US" altLang="zh-CN" sz="2400" baseline="30000" dirty="0"/>
              <a:t>3</a:t>
            </a:r>
            <a:r>
              <a:rPr lang="zh-CN" altLang="en-US" sz="2400" dirty="0"/>
              <a:t>的两个基</a:t>
            </a:r>
            <a:r>
              <a:rPr lang="en-US" altLang="zh-CN" sz="2400" dirty="0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II</a:t>
            </a:r>
            <a:r>
              <a:rPr lang="zh-CN" altLang="en-US" sz="2400" dirty="0"/>
              <a:t>为</a:t>
            </a:r>
            <a:endParaRPr lang="en-US" altLang="zh-CN" sz="2400" dirty="0"/>
          </a:p>
          <a:p>
            <a:pPr marL="0" indent="0" eaLnBrk="1" hangingPunct="1">
              <a:buFontTx/>
              <a:buNone/>
            </a:pPr>
            <a:endParaRPr lang="en-US" altLang="zh-CN" sz="2400" dirty="0"/>
          </a:p>
          <a:p>
            <a:pPr marL="0" indent="0" eaLnBrk="1" hangingPunct="1">
              <a:buFontTx/>
              <a:buNone/>
            </a:pPr>
            <a:endParaRPr lang="en-US" altLang="zh-CN" sz="2400" dirty="0"/>
          </a:p>
          <a:p>
            <a:pPr marL="0" indent="0" eaLnBrk="1" hangingPunct="1">
              <a:buFontTx/>
              <a:buNone/>
            </a:pPr>
            <a:endParaRPr lang="en-US" altLang="zh-CN" sz="2400" dirty="0"/>
          </a:p>
          <a:p>
            <a:pPr marL="0" indent="0" eaLnBrk="1" hangingPunct="1"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）求由基</a:t>
            </a:r>
            <a:r>
              <a:rPr lang="en-US" altLang="zh-CN" sz="2400" dirty="0"/>
              <a:t>I</a:t>
            </a:r>
            <a:r>
              <a:rPr lang="zh-CN" altLang="en-US" sz="2400" dirty="0"/>
              <a:t>到基</a:t>
            </a:r>
            <a:r>
              <a:rPr lang="en-US" altLang="zh-CN" sz="2400" dirty="0"/>
              <a:t>II</a:t>
            </a:r>
            <a:r>
              <a:rPr lang="zh-CN" altLang="en-US" sz="2400" dirty="0"/>
              <a:t>的过渡矩阵；</a:t>
            </a:r>
            <a:endParaRPr lang="en-US" altLang="zh-CN" sz="2400" dirty="0"/>
          </a:p>
          <a:p>
            <a:pPr marL="0" indent="0" eaLnBrk="1" hangingPunct="1"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）设向量</a:t>
            </a:r>
            <a:r>
              <a:rPr lang="en-US" altLang="zh-CN" sz="2400" dirty="0"/>
              <a:t>c</a:t>
            </a:r>
            <a:r>
              <a:rPr lang="zh-CN" altLang="en-US" sz="2400" dirty="0"/>
              <a:t>在基</a:t>
            </a:r>
            <a:r>
              <a:rPr lang="en-US" altLang="zh-CN" sz="2400" dirty="0"/>
              <a:t>I</a:t>
            </a:r>
            <a:r>
              <a:rPr lang="zh-CN" altLang="en-US" sz="2400" dirty="0"/>
              <a:t>中的坐标为</a:t>
            </a:r>
            <a:r>
              <a:rPr lang="en-US" altLang="zh-CN" sz="2400" dirty="0"/>
              <a:t>-2,1,2</a:t>
            </a:r>
            <a:r>
              <a:rPr lang="zh-CN" altLang="en-US" sz="2400" dirty="0"/>
              <a:t>，求</a:t>
            </a:r>
            <a:r>
              <a:rPr lang="en-US" altLang="zh-CN" sz="2400" dirty="0"/>
              <a:t>c</a:t>
            </a:r>
            <a:r>
              <a:rPr lang="zh-CN" altLang="en-US" sz="2400" dirty="0"/>
              <a:t>在基</a:t>
            </a:r>
            <a:r>
              <a:rPr lang="en-US" altLang="zh-CN" sz="2400" dirty="0"/>
              <a:t>II</a:t>
            </a:r>
            <a:r>
              <a:rPr lang="zh-CN" altLang="en-US" sz="2400" dirty="0"/>
              <a:t>中的坐标。</a:t>
            </a:r>
            <a:endParaRPr lang="en-US" altLang="zh-CN" sz="2400" dirty="0"/>
          </a:p>
          <a:p>
            <a:pPr marL="0" indent="0" eaLnBrk="1" hangingPunct="1">
              <a:buFontTx/>
              <a:buNone/>
            </a:pPr>
            <a:endParaRPr lang="zh-CN" altLang="en-US" sz="2400" dirty="0"/>
          </a:p>
        </p:txBody>
      </p:sp>
      <p:graphicFrame>
        <p:nvGraphicFramePr>
          <p:cNvPr id="31747" name="对象 7"/>
          <p:cNvGraphicFramePr>
            <a:graphicFrameLocks noChangeAspect="1"/>
          </p:cNvGraphicFramePr>
          <p:nvPr/>
        </p:nvGraphicFramePr>
        <p:xfrm>
          <a:off x="1139825" y="762000"/>
          <a:ext cx="76184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4" name="Equation" r:id="rId3" imgW="3809880" imgH="711000" progId="Equation.DSMT4">
                  <p:embed/>
                </p:oleObj>
              </mc:Choice>
              <mc:Fallback>
                <p:oleObj name="Equation" r:id="rId3" imgW="38098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762000"/>
                        <a:ext cx="7618413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73100" y="3068638"/>
            <a:ext cx="8212138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/>
              <a:t>解：（</a:t>
            </a:r>
            <a:r>
              <a:rPr lang="en-US" altLang="zh-CN" b="1"/>
              <a:t>1</a:t>
            </a:r>
            <a:r>
              <a:rPr lang="zh-CN" altLang="en-US" b="1"/>
              <a:t>）由基</a:t>
            </a:r>
            <a:r>
              <a:rPr lang="en-US" altLang="zh-CN" b="1"/>
              <a:t>I</a:t>
            </a:r>
            <a:r>
              <a:rPr lang="zh-CN" altLang="en-US" b="1"/>
              <a:t>到基</a:t>
            </a:r>
            <a:r>
              <a:rPr lang="en-US" altLang="zh-CN" b="1"/>
              <a:t>II</a:t>
            </a:r>
            <a:r>
              <a:rPr lang="zh-CN" altLang="en-US" b="1"/>
              <a:t>的过渡矩阵</a:t>
            </a:r>
            <a:r>
              <a:rPr lang="en-US" altLang="zh-CN" b="1"/>
              <a:t>P=A</a:t>
            </a:r>
            <a:r>
              <a:rPr lang="en-US" altLang="zh-CN" b="1" baseline="30000"/>
              <a:t>-1</a:t>
            </a:r>
            <a:r>
              <a:rPr lang="en-US" altLang="zh-CN" b="1"/>
              <a:t>B</a:t>
            </a:r>
            <a:r>
              <a:rPr lang="zh-CN" altLang="en-US" b="1"/>
              <a:t>，其中</a:t>
            </a:r>
            <a:r>
              <a:rPr lang="en-US" altLang="zh-CN" b="1"/>
              <a:t>A=(a</a:t>
            </a:r>
            <a:r>
              <a:rPr lang="en-US" altLang="zh-CN" b="1" baseline="-25000"/>
              <a:t>1</a:t>
            </a:r>
            <a:r>
              <a:rPr lang="en-US" altLang="zh-CN" b="1"/>
              <a:t>,a</a:t>
            </a:r>
            <a:r>
              <a:rPr lang="en-US" altLang="zh-CN" b="1" baseline="-25000"/>
              <a:t>2</a:t>
            </a:r>
            <a:r>
              <a:rPr lang="en-US" altLang="zh-CN" b="1"/>
              <a:t>,a</a:t>
            </a:r>
            <a:r>
              <a:rPr lang="en-US" altLang="zh-CN" b="1" baseline="-25000"/>
              <a:t>3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B=(b</a:t>
            </a:r>
            <a:r>
              <a:rPr lang="en-US" altLang="zh-CN" b="1" baseline="-25000"/>
              <a:t>1</a:t>
            </a:r>
            <a:r>
              <a:rPr lang="en-US" altLang="zh-CN" b="1"/>
              <a:t>,b</a:t>
            </a:r>
            <a:r>
              <a:rPr lang="en-US" altLang="zh-CN" b="1" baseline="-25000"/>
              <a:t>2</a:t>
            </a:r>
            <a:r>
              <a:rPr lang="en-US" altLang="zh-CN" b="1"/>
              <a:t>,b</a:t>
            </a:r>
            <a:r>
              <a:rPr lang="en-US" altLang="zh-CN" b="1" baseline="-25000"/>
              <a:t>3</a:t>
            </a:r>
            <a:r>
              <a:rPr lang="en-US" altLang="zh-CN" b="1"/>
              <a:t>)</a:t>
            </a:r>
            <a:r>
              <a:rPr lang="zh-CN" altLang="en-US" b="1"/>
              <a:t>，用矩阵初等变换把矩阵</a:t>
            </a:r>
            <a:r>
              <a:rPr lang="en-US" altLang="zh-CN" b="1"/>
              <a:t>(A,B)</a:t>
            </a:r>
            <a:r>
              <a:rPr lang="zh-CN" altLang="en-US" b="1"/>
              <a:t>中的</a:t>
            </a:r>
            <a:r>
              <a:rPr lang="en-US" altLang="zh-CN" b="1"/>
              <a:t>A</a:t>
            </a:r>
            <a:r>
              <a:rPr lang="zh-CN" altLang="en-US" b="1"/>
              <a:t>变成</a:t>
            </a:r>
            <a:r>
              <a:rPr lang="en-US" altLang="zh-CN" b="1"/>
              <a:t>E</a:t>
            </a:r>
            <a:r>
              <a:rPr lang="zh-CN" altLang="en-US" b="1"/>
              <a:t>，</a:t>
            </a:r>
            <a:endParaRPr lang="en-US" altLang="zh-CN" b="1"/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则</a:t>
            </a:r>
            <a:r>
              <a:rPr lang="en-US" altLang="zh-CN" b="1"/>
              <a:t>B</a:t>
            </a:r>
            <a:r>
              <a:rPr lang="zh-CN" altLang="en-US" b="1"/>
              <a:t>相应地变成</a:t>
            </a:r>
            <a:r>
              <a:rPr lang="en-US" altLang="zh-CN" b="1"/>
              <a:t>A</a:t>
            </a:r>
            <a:r>
              <a:rPr lang="en-US" altLang="zh-CN" b="1" baseline="30000"/>
              <a:t>-1</a:t>
            </a:r>
            <a:r>
              <a:rPr lang="en-US" altLang="zh-CN" b="1"/>
              <a:t>B</a:t>
            </a:r>
            <a:r>
              <a:rPr lang="zh-CN" altLang="en-US" b="1"/>
              <a:t>。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403350" y="4137025"/>
          <a:ext cx="63500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Equation" r:id="rId5" imgW="3174840" imgH="711000" progId="Equation.DSMT4">
                  <p:embed/>
                </p:oleObj>
              </mc:Choice>
              <mc:Fallback>
                <p:oleObj name="Equation" r:id="rId5" imgW="3174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137025"/>
                        <a:ext cx="63500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780731"/>
              </p:ext>
            </p:extLst>
          </p:nvPr>
        </p:nvGraphicFramePr>
        <p:xfrm>
          <a:off x="1835150" y="5390976"/>
          <a:ext cx="3378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Equation" r:id="rId7" imgW="1688760" imgH="711000" progId="Equation.DSMT4">
                  <p:embed/>
                </p:oleObj>
              </mc:Choice>
              <mc:Fallback>
                <p:oleObj name="Equation" r:id="rId7" imgW="1688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390976"/>
                        <a:ext cx="33782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矩形 13"/>
          <p:cNvSpPr>
            <a:spLocks noChangeArrowheads="1"/>
          </p:cNvSpPr>
          <p:nvPr/>
        </p:nvSpPr>
        <p:spPr bwMode="auto">
          <a:xfrm>
            <a:off x="3492500" y="5334000"/>
            <a:ext cx="1584325" cy="1422400"/>
          </a:xfrm>
          <a:prstGeom prst="rect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下箭头 14"/>
          <p:cNvSpPr>
            <a:spLocks noChangeArrowheads="1"/>
          </p:cNvSpPr>
          <p:nvPr/>
        </p:nvSpPr>
        <p:spPr bwMode="auto">
          <a:xfrm rot="4156886">
            <a:off x="5361781" y="5612607"/>
            <a:ext cx="365125" cy="865188"/>
          </a:xfrm>
          <a:prstGeom prst="downArrow">
            <a:avLst>
              <a:gd name="adj1" fmla="val 50000"/>
              <a:gd name="adj2" fmla="val 4989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5949950" y="5559425"/>
            <a:ext cx="1609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</a:rPr>
              <a:t>过渡矩阵</a:t>
            </a:r>
            <a:r>
              <a:rPr lang="en-US" altLang="zh-CN" b="1">
                <a:solidFill>
                  <a:srgbClr val="0000FF"/>
                </a:solidFill>
              </a:rPr>
              <a:t>P</a:t>
            </a:r>
            <a:endParaRPr lang="zh-CN" altLang="en-US" b="1">
              <a:solidFill>
                <a:srgbClr val="0000FF"/>
              </a:solidFill>
            </a:endParaRPr>
          </a:p>
        </p:txBody>
      </p:sp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599265"/>
              </p:ext>
            </p:extLst>
          </p:nvPr>
        </p:nvGraphicFramePr>
        <p:xfrm>
          <a:off x="1851696" y="5877272"/>
          <a:ext cx="20002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7" name="Equation" r:id="rId9" imgW="317160" imgH="571320" progId="Equation.3">
                  <p:embed/>
                </p:oleObj>
              </mc:Choice>
              <mc:Fallback>
                <p:oleObj name="Equation" r:id="rId9" imgW="3171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696" y="5877272"/>
                        <a:ext cx="200023" cy="3600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23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1751" grpId="0" animBg="1"/>
      <p:bldP spid="15" grpId="0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 bwMode="auto">
          <a:xfrm>
            <a:off x="1257300" y="908050"/>
            <a:ext cx="78867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（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）易求得</a:t>
            </a:r>
            <a:endParaRPr lang="en-US" altLang="zh-CN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故向量</a:t>
            </a:r>
            <a:r>
              <a:rPr lang="en-US" altLang="zh-CN" sz="2400">
                <a:solidFill>
                  <a:srgbClr val="000000"/>
                </a:solidFill>
              </a:rPr>
              <a:t>c</a:t>
            </a:r>
            <a:r>
              <a:rPr lang="zh-CN" altLang="en-US" sz="2400">
                <a:solidFill>
                  <a:srgbClr val="000000"/>
                </a:solidFill>
              </a:rPr>
              <a:t>在基</a:t>
            </a:r>
            <a:r>
              <a:rPr lang="en-US" altLang="zh-CN" sz="2400">
                <a:solidFill>
                  <a:srgbClr val="000000"/>
                </a:solidFill>
              </a:rPr>
              <a:t>II</a:t>
            </a:r>
            <a:r>
              <a:rPr lang="zh-CN" altLang="en-US" sz="2400">
                <a:solidFill>
                  <a:srgbClr val="000000"/>
                </a:solidFill>
              </a:rPr>
              <a:t>中的坐标（向量）为</a:t>
            </a:r>
            <a:endParaRPr lang="en-US" altLang="zh-CN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即向量</a:t>
            </a:r>
            <a:r>
              <a:rPr lang="en-US" altLang="zh-CN" sz="2400">
                <a:solidFill>
                  <a:srgbClr val="000000"/>
                </a:solidFill>
              </a:rPr>
              <a:t>c</a:t>
            </a:r>
            <a:r>
              <a:rPr lang="zh-CN" altLang="en-US" sz="2400">
                <a:solidFill>
                  <a:srgbClr val="000000"/>
                </a:solidFill>
              </a:rPr>
              <a:t>在基</a:t>
            </a:r>
            <a:r>
              <a:rPr lang="en-US" altLang="zh-CN" sz="2400">
                <a:solidFill>
                  <a:srgbClr val="000000"/>
                </a:solidFill>
              </a:rPr>
              <a:t>II</a:t>
            </a:r>
            <a:r>
              <a:rPr lang="zh-CN" altLang="en-US" sz="2400">
                <a:solidFill>
                  <a:srgbClr val="000000"/>
                </a:solidFill>
              </a:rPr>
              <a:t>中的坐标为</a:t>
            </a:r>
            <a:r>
              <a:rPr lang="en-US" altLang="zh-CN" sz="2400">
                <a:solidFill>
                  <a:srgbClr val="000000"/>
                </a:solidFill>
              </a:rPr>
              <a:t>13,-3,-2</a:t>
            </a:r>
            <a:r>
              <a:rPr lang="zh-CN" altLang="en-US" sz="2400">
                <a:solidFill>
                  <a:srgbClr val="000000"/>
                </a:solidFill>
              </a:rPr>
              <a:t>。</a:t>
            </a:r>
            <a:endParaRPr lang="en-US" altLang="zh-CN" sz="2400">
              <a:solidFill>
                <a:srgbClr val="00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22600" y="1196975"/>
          <a:ext cx="29210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Equation" r:id="rId3" imgW="1460160" imgH="711000" progId="Equation.DSMT4">
                  <p:embed/>
                </p:oleObj>
              </mc:Choice>
              <mc:Fallback>
                <p:oleObj name="Equation" r:id="rId3" imgW="1460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1196975"/>
                        <a:ext cx="29210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71725" y="3357563"/>
          <a:ext cx="5156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Equation" r:id="rId5" imgW="2577960" imgH="711000" progId="Equation.DSMT4">
                  <p:embed/>
                </p:oleObj>
              </mc:Choice>
              <mc:Fallback>
                <p:oleObj name="Equation" r:id="rId5" imgW="25779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3357563"/>
                        <a:ext cx="51562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47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503363" y="1806575"/>
            <a:ext cx="733583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１．向量空间的概念：</a:t>
            </a:r>
          </a:p>
          <a:p>
            <a:r>
              <a:rPr lang="zh-CN" altLang="en-US" sz="2800" b="1"/>
              <a:t>　　向量的集合</a:t>
            </a:r>
            <a:r>
              <a:rPr lang="zh-CN" altLang="en-US" sz="2800" b="1">
                <a:ea typeface="黑体" panose="02010609060101010101" pitchFamily="49" charset="-122"/>
              </a:rPr>
              <a:t>对加法及数乘两种运算封闭</a:t>
            </a:r>
            <a:r>
              <a:rPr lang="zh-CN" altLang="en-US" sz="2800" b="1">
                <a:solidFill>
                  <a:schemeClr val="bg2"/>
                </a:solidFill>
              </a:rPr>
              <a:t>；</a:t>
            </a:r>
          </a:p>
          <a:p>
            <a:r>
              <a:rPr lang="zh-CN" altLang="en-US" sz="2800" b="1">
                <a:solidFill>
                  <a:schemeClr val="bg2"/>
                </a:solidFill>
              </a:rPr>
              <a:t>　　</a:t>
            </a:r>
            <a:r>
              <a:rPr lang="zh-CN" altLang="en-US" sz="2800" b="1"/>
              <a:t>由向量组生成的向量空间．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503363" y="3330575"/>
            <a:ext cx="3389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２．子空间的概念．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503363" y="4213225"/>
            <a:ext cx="5502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３．向量空间的基和维数：</a:t>
            </a:r>
          </a:p>
          <a:p>
            <a:r>
              <a:rPr lang="zh-CN" altLang="en-US" sz="2800" b="1"/>
              <a:t>　　求向量空间基和维数的方法．</a:t>
            </a:r>
          </a:p>
        </p:txBody>
      </p:sp>
      <p:sp>
        <p:nvSpPr>
          <p:cNvPr id="1537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四、小结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utoUpdateAnimBg="0"/>
      <p:bldP spid="15369" grpId="0" autoUpdateAnimBg="0"/>
      <p:bldP spid="1537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939800" y="2017713"/>
          <a:ext cx="75946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3" imgW="7594560" imgH="2692080" progId="Equation.3">
                  <p:embed/>
                </p:oleObj>
              </mc:Choice>
              <mc:Fallback>
                <p:oleObj name="Equation" r:id="rId3" imgW="7594560" imgH="2692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017713"/>
                        <a:ext cx="75946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016000" y="990600"/>
          <a:ext cx="627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3" imgW="6273720" imgH="444240" progId="Equation.3">
                  <p:embed/>
                </p:oleObj>
              </mc:Choice>
              <mc:Fallback>
                <p:oleObj name="Equation" r:id="rId3" imgW="627372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990600"/>
                        <a:ext cx="627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939800" y="2057400"/>
          <a:ext cx="7594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5" imgW="7594560" imgH="977760" progId="Equation.3">
                  <p:embed/>
                </p:oleObj>
              </mc:Choice>
              <mc:Fallback>
                <p:oleObj name="Equation" r:id="rId5" imgW="7594560" imgH="977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057400"/>
                        <a:ext cx="7594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09486"/>
              </p:ext>
            </p:extLst>
          </p:nvPr>
        </p:nvGraphicFramePr>
        <p:xfrm>
          <a:off x="683568" y="5589240"/>
          <a:ext cx="7620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7" imgW="7619760" imgH="977760" progId="Equation.3">
                  <p:embed/>
                </p:oleObj>
              </mc:Choice>
              <mc:Fallback>
                <p:oleObj name="Equation" r:id="rId7" imgW="7619760" imgH="977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589240"/>
                        <a:ext cx="7620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089" y="3212976"/>
            <a:ext cx="1857375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939552" y="3332039"/>
            <a:ext cx="55753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向量空间</a:t>
            </a:r>
            <a:r>
              <a:rPr lang="en-US" altLang="zh-CN" b="1" dirty="0"/>
              <a:t>R</a:t>
            </a:r>
            <a:r>
              <a:rPr lang="en-US" altLang="zh-CN" b="1" baseline="30000" dirty="0"/>
              <a:t>3</a:t>
            </a:r>
            <a:r>
              <a:rPr lang="zh-CN" altLang="en-US" b="1" dirty="0"/>
              <a:t>可形象地看作</a:t>
            </a:r>
            <a:r>
              <a:rPr lang="zh-CN" altLang="en-US" b="1" dirty="0">
                <a:solidFill>
                  <a:srgbClr val="0000FF"/>
                </a:solidFill>
              </a:rPr>
              <a:t>以坐标原点为起点的有向线段的全体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以原点为起点的有向线段与其终点一一对应，因此</a:t>
            </a:r>
            <a:r>
              <a:rPr lang="en-US" altLang="zh-CN" b="1" dirty="0"/>
              <a:t>R</a:t>
            </a:r>
            <a:r>
              <a:rPr lang="en-US" altLang="zh-CN" b="1" baseline="30000" dirty="0"/>
              <a:t>3</a:t>
            </a:r>
            <a:r>
              <a:rPr lang="zh-CN" altLang="en-US" b="1" dirty="0"/>
              <a:t>也可看作</a:t>
            </a:r>
            <a:r>
              <a:rPr lang="zh-CN" altLang="en-US" b="1" dirty="0">
                <a:solidFill>
                  <a:srgbClr val="0000FF"/>
                </a:solidFill>
              </a:rPr>
              <a:t>取定坐标原点的点空间</a:t>
            </a:r>
            <a:r>
              <a:rPr lang="zh-CN" altLang="en-US" b="1" dirty="0"/>
              <a:t>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016000" y="2038350"/>
          <a:ext cx="325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3" imgW="3251160" imgH="393480" progId="Equation.3">
                  <p:embed/>
                </p:oleObj>
              </mc:Choice>
              <mc:Fallback>
                <p:oleObj name="Equation" r:id="rId3" imgW="325116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038350"/>
                        <a:ext cx="3251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009650" y="2667000"/>
          <a:ext cx="7543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5" imgW="7543800" imgH="939600" progId="Equation.3">
                  <p:embed/>
                </p:oleObj>
              </mc:Choice>
              <mc:Fallback>
                <p:oleObj name="Equation" r:id="rId5" imgW="7543800" imgH="939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667000"/>
                        <a:ext cx="7543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1562100" y="3714750"/>
          <a:ext cx="294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7" imgW="2946240" imgH="406080" progId="Equation.3">
                  <p:embed/>
                </p:oleObj>
              </mc:Choice>
              <mc:Fallback>
                <p:oleObj name="Equation" r:id="rId7" imgW="294624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714750"/>
                        <a:ext cx="294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1689100" y="4381500"/>
          <a:ext cx="5435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9" imgW="5435280" imgH="1002960" progId="Equation.3">
                  <p:embed/>
                </p:oleObj>
              </mc:Choice>
              <mc:Fallback>
                <p:oleObj name="Equation" r:id="rId9" imgW="5435280" imgH="1002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4381500"/>
                        <a:ext cx="5435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1" name="对象 155650"/>
          <p:cNvGraphicFramePr/>
          <p:nvPr/>
        </p:nvGraphicFramePr>
        <p:xfrm>
          <a:off x="611188" y="620713"/>
          <a:ext cx="7981950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r:id="rId3" imgW="3183890" imgH="2035175" progId="Word.Document.8">
                  <p:embed/>
                </p:oleObj>
              </mc:Choice>
              <mc:Fallback>
                <p:oleObj r:id="rId3" imgW="3183890" imgH="2035175" progId="Word.Document.8">
                  <p:embed/>
                  <p:pic>
                    <p:nvPicPr>
                      <p:cNvPr id="155651" name="对象 1556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620713"/>
                        <a:ext cx="7981950" cy="5095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2" name="矩形 155651"/>
          <p:cNvSpPr/>
          <p:nvPr/>
        </p:nvSpPr>
        <p:spPr>
          <a:xfrm>
            <a:off x="3059113" y="1119188"/>
            <a:ext cx="488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30" name="对象 150529"/>
          <p:cNvGraphicFramePr/>
          <p:nvPr/>
        </p:nvGraphicFramePr>
        <p:xfrm>
          <a:off x="468313" y="908050"/>
          <a:ext cx="7981950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r:id="rId3" imgW="3183890" imgH="1385570" progId="Word.Document.8">
                  <p:embed/>
                </p:oleObj>
              </mc:Choice>
              <mc:Fallback>
                <p:oleObj r:id="rId3" imgW="3183890" imgH="1385570" progId="Word.Document.8">
                  <p:embed/>
                  <p:pic>
                    <p:nvPicPr>
                      <p:cNvPr id="150530" name="对象 1505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908050"/>
                        <a:ext cx="7981950" cy="347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矩形 150530"/>
          <p:cNvSpPr/>
          <p:nvPr/>
        </p:nvSpPr>
        <p:spPr>
          <a:xfrm>
            <a:off x="971550" y="1766888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06" name="内容占位符 149505"/>
          <p:cNvGraphicFramePr>
            <a:graphicFrameLocks noGrp="1"/>
          </p:cNvGraphicFramePr>
          <p:nvPr>
            <p:ph idx="4294967295"/>
          </p:nvPr>
        </p:nvGraphicFramePr>
        <p:xfrm>
          <a:off x="539750" y="549275"/>
          <a:ext cx="7981950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r:id="rId3" imgW="3183890" imgH="1385570" progId="Word.Document.8">
                  <p:embed/>
                </p:oleObj>
              </mc:Choice>
              <mc:Fallback>
                <p:oleObj r:id="rId3" imgW="3183890" imgH="1385570" progId="Word.Document.8">
                  <p:embed/>
                  <p:pic>
                    <p:nvPicPr>
                      <p:cNvPr id="149506" name="内容占位符 1495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549275"/>
                        <a:ext cx="7981950" cy="347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8" name="矩形 149507"/>
          <p:cNvSpPr/>
          <p:nvPr/>
        </p:nvSpPr>
        <p:spPr>
          <a:xfrm>
            <a:off x="1331913" y="1484313"/>
            <a:ext cx="57626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2" name="对象 148481"/>
          <p:cNvGraphicFramePr/>
          <p:nvPr/>
        </p:nvGraphicFramePr>
        <p:xfrm>
          <a:off x="679450" y="261938"/>
          <a:ext cx="7981950" cy="616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r:id="rId3" imgW="3201670" imgH="2472690" progId="Word.Document.8">
                  <p:embed/>
                </p:oleObj>
              </mc:Choice>
              <mc:Fallback>
                <p:oleObj r:id="rId3" imgW="3201670" imgH="2472690" progId="Word.Document.8">
                  <p:embed/>
                  <p:pic>
                    <p:nvPicPr>
                      <p:cNvPr id="148482" name="对象 1484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9450" y="261938"/>
                        <a:ext cx="7981950" cy="6164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3" name="矩形 148482"/>
          <p:cNvSpPr/>
          <p:nvPr/>
        </p:nvSpPr>
        <p:spPr>
          <a:xfrm>
            <a:off x="2916238" y="1766888"/>
            <a:ext cx="488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58" name="对象 147457"/>
          <p:cNvGraphicFramePr/>
          <p:nvPr/>
        </p:nvGraphicFramePr>
        <p:xfrm>
          <a:off x="611188" y="404813"/>
          <a:ext cx="7981950" cy="556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r:id="rId3" imgW="3183890" imgH="2220595" progId="Word.Document.8">
                  <p:embed/>
                </p:oleObj>
              </mc:Choice>
              <mc:Fallback>
                <p:oleObj r:id="rId3" imgW="3183890" imgH="2220595" progId="Word.Document.8">
                  <p:embed/>
                  <p:pic>
                    <p:nvPicPr>
                      <p:cNvPr id="147458" name="对象 1474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404813"/>
                        <a:ext cx="7981950" cy="556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59" name="矩形 147458"/>
          <p:cNvSpPr/>
          <p:nvPr/>
        </p:nvSpPr>
        <p:spPr>
          <a:xfrm>
            <a:off x="4859338" y="2703513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4" name="内容占位符 146433"/>
          <p:cNvGraphicFramePr>
            <a:graphicFrameLocks noGrp="1"/>
          </p:cNvGraphicFramePr>
          <p:nvPr>
            <p:ph idx="4294967295"/>
          </p:nvPr>
        </p:nvGraphicFramePr>
        <p:xfrm>
          <a:off x="757238" y="693738"/>
          <a:ext cx="798195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r:id="rId3" imgW="3201670" imgH="1522095" progId="Word.Document.8">
                  <p:embed/>
                </p:oleObj>
              </mc:Choice>
              <mc:Fallback>
                <p:oleObj r:id="rId3" imgW="3201670" imgH="1522095" progId="Word.Document.8">
                  <p:embed/>
                  <p:pic>
                    <p:nvPicPr>
                      <p:cNvPr id="146434" name="内容占位符 1464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693738"/>
                        <a:ext cx="7981950" cy="378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6" name="矩形 146435"/>
          <p:cNvSpPr/>
          <p:nvPr/>
        </p:nvSpPr>
        <p:spPr>
          <a:xfrm>
            <a:off x="1692275" y="1695450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6" name="内容占位符 154625"/>
          <p:cNvGraphicFramePr>
            <a:graphicFrameLocks noGrp="1"/>
          </p:cNvGraphicFramePr>
          <p:nvPr>
            <p:ph idx="4294967295"/>
          </p:nvPr>
        </p:nvGraphicFramePr>
        <p:xfrm>
          <a:off x="827088" y="765175"/>
          <a:ext cx="7981950" cy="32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r:id="rId3" imgW="3183890" imgH="1294130" progId="Word.Document.8">
                  <p:embed/>
                </p:oleObj>
              </mc:Choice>
              <mc:Fallback>
                <p:oleObj r:id="rId3" imgW="3183890" imgH="1294130" progId="Word.Document.8">
                  <p:embed/>
                  <p:pic>
                    <p:nvPicPr>
                      <p:cNvPr id="154626" name="内容占位符 1546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765175"/>
                        <a:ext cx="7981950" cy="323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8" name="矩形 154627"/>
          <p:cNvSpPr/>
          <p:nvPr/>
        </p:nvSpPr>
        <p:spPr>
          <a:xfrm>
            <a:off x="6804025" y="1844675"/>
            <a:ext cx="4191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02" name="对象 153601"/>
          <p:cNvGraphicFramePr/>
          <p:nvPr/>
        </p:nvGraphicFramePr>
        <p:xfrm>
          <a:off x="755650" y="765175"/>
          <a:ext cx="7978775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r:id="rId3" imgW="3183890" imgH="793115" progId="Word.Document.8">
                  <p:embed/>
                </p:oleObj>
              </mc:Choice>
              <mc:Fallback>
                <p:oleObj r:id="rId3" imgW="3183890" imgH="793115" progId="Word.Document.8">
                  <p:embed/>
                  <p:pic>
                    <p:nvPicPr>
                      <p:cNvPr id="153602" name="对象 1536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765175"/>
                        <a:ext cx="7978775" cy="197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3" name="矩形 153602"/>
          <p:cNvSpPr/>
          <p:nvPr/>
        </p:nvSpPr>
        <p:spPr>
          <a:xfrm>
            <a:off x="2195513" y="1192213"/>
            <a:ext cx="488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78" name="对象 152577"/>
          <p:cNvGraphicFramePr/>
          <p:nvPr/>
        </p:nvGraphicFramePr>
        <p:xfrm>
          <a:off x="684213" y="549275"/>
          <a:ext cx="7981950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r:id="rId3" imgW="3183890" imgH="1184910" progId="Word.Document.8">
                  <p:embed/>
                </p:oleObj>
              </mc:Choice>
              <mc:Fallback>
                <p:oleObj r:id="rId3" imgW="3183890" imgH="1184910" progId="Word.Document.8">
                  <p:embed/>
                  <p:pic>
                    <p:nvPicPr>
                      <p:cNvPr id="152578" name="对象 1525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549275"/>
                        <a:ext cx="7981950" cy="296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79" name="矩形 152578"/>
          <p:cNvSpPr/>
          <p:nvPr/>
        </p:nvSpPr>
        <p:spPr>
          <a:xfrm>
            <a:off x="4643438" y="903288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838200" y="9144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/>
              <a:t>  </a:t>
            </a:r>
            <a:r>
              <a:rPr lang="zh-CN" altLang="en-US" sz="2800" b="1"/>
              <a:t>判别下列集合是否为向量空间</a:t>
            </a:r>
            <a:r>
              <a:rPr lang="en-US" altLang="zh-CN" sz="2800" b="1"/>
              <a:t>.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1524000" y="1447800"/>
            <a:ext cx="6211888" cy="571500"/>
            <a:chOff x="1076" y="2688"/>
            <a:chExt cx="3913" cy="360"/>
          </a:xfrm>
        </p:grpSpPr>
        <p:graphicFrame>
          <p:nvGraphicFramePr>
            <p:cNvPr id="28676" name="Object 4"/>
            <p:cNvGraphicFramePr>
              <a:graphicFrameLocks noChangeAspect="1"/>
            </p:cNvGraphicFramePr>
            <p:nvPr/>
          </p:nvGraphicFramePr>
          <p:xfrm>
            <a:off x="1076" y="2712"/>
            <a:ext cx="391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7" name="Equation" r:id="rId3" imgW="6210000" imgH="533160" progId="Equation.3">
                    <p:embed/>
                  </p:oleObj>
                </mc:Choice>
                <mc:Fallback>
                  <p:oleObj name="Equation" r:id="rId3" imgW="6210000" imgH="5331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2712"/>
                          <a:ext cx="391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7" name="Line 5"/>
            <p:cNvSpPr>
              <a:spLocks noChangeShapeType="1"/>
            </p:cNvSpPr>
            <p:nvPr/>
          </p:nvSpPr>
          <p:spPr bwMode="auto">
            <a:xfrm>
              <a:off x="3504" y="2688"/>
              <a:ext cx="0" cy="33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95350" y="2209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676400" y="2286000"/>
          <a:ext cx="240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8" name="公式" r:id="rId5" imgW="2400120" imgH="469800" progId="Equation.3">
                  <p:embed/>
                </p:oleObj>
              </mc:Choice>
              <mc:Fallback>
                <p:oleObj name="公式" r:id="rId5" imgW="24001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2400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485900" y="2908300"/>
          <a:ext cx="445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9" name="Equation" r:id="rId7" imgW="4457520" imgH="444240" progId="Equation.3">
                  <p:embed/>
                </p:oleObj>
              </mc:Choice>
              <mc:Fallback>
                <p:oleObj name="Equation" r:id="rId7" imgW="445752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908300"/>
                        <a:ext cx="445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1676400" y="3649663"/>
          <a:ext cx="584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" name="Equation" r:id="rId9" imgW="5841720" imgH="533160" progId="Equation.3">
                  <p:embed/>
                </p:oleObj>
              </mc:Choice>
              <mc:Fallback>
                <p:oleObj name="Equation" r:id="rId9" imgW="5841720" imgH="533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49663"/>
                        <a:ext cx="5842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7572375" y="3705225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1" name="公式" r:id="rId11" imgW="761760" imgH="457200" progId="Equation.3">
                  <p:embed/>
                </p:oleObj>
              </mc:Choice>
              <mc:Fallback>
                <p:oleObj name="公式" r:id="rId11" imgW="76176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75" y="3705225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914400" y="4465638"/>
          <a:ext cx="622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2" name="Equation" r:id="rId13" imgW="6222960" imgH="507960" progId="Equation.3">
                  <p:embed/>
                </p:oleObj>
              </mc:Choice>
              <mc:Fallback>
                <p:oleObj name="Equation" r:id="rId13" imgW="6222960" imgH="507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65638"/>
                        <a:ext cx="622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1787525" y="5105400"/>
          <a:ext cx="4483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3" name="Equation" r:id="rId15" imgW="4483080" imgH="533160" progId="Equation.3">
                  <p:embed/>
                </p:oleObj>
              </mc:Choice>
              <mc:Fallback>
                <p:oleObj name="Equation" r:id="rId15" imgW="4483080" imgH="533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5105400"/>
                        <a:ext cx="4483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内容占位符 151553"/>
          <p:cNvGraphicFramePr>
            <a:graphicFrameLocks noGrp="1"/>
          </p:cNvGraphicFramePr>
          <p:nvPr>
            <p:ph idx="4294967295"/>
          </p:nvPr>
        </p:nvGraphicFramePr>
        <p:xfrm>
          <a:off x="755650" y="842963"/>
          <a:ext cx="7981950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r:id="rId3" imgW="3201670" imgH="1188085" progId="Word.Document.8">
                  <p:embed/>
                </p:oleObj>
              </mc:Choice>
              <mc:Fallback>
                <p:oleObj r:id="rId3" imgW="3201670" imgH="1188085" progId="Word.Document.8">
                  <p:embed/>
                  <p:pic>
                    <p:nvPicPr>
                      <p:cNvPr id="151554" name="内容占位符 1515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842963"/>
                        <a:ext cx="7981950" cy="295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6" name="矩形 151555"/>
          <p:cNvSpPr/>
          <p:nvPr/>
        </p:nvSpPr>
        <p:spPr>
          <a:xfrm>
            <a:off x="4859338" y="1192213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0" name="对象 145409"/>
          <p:cNvGraphicFramePr/>
          <p:nvPr/>
        </p:nvGraphicFramePr>
        <p:xfrm>
          <a:off x="611188" y="333375"/>
          <a:ext cx="7981950" cy="516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r:id="rId3" imgW="3183890" imgH="2062480" progId="Word.Document.8">
                  <p:embed/>
                </p:oleObj>
              </mc:Choice>
              <mc:Fallback>
                <p:oleObj r:id="rId3" imgW="3183890" imgH="2062480" progId="Word.Document.8">
                  <p:embed/>
                  <p:pic>
                    <p:nvPicPr>
                      <p:cNvPr id="145410" name="对象 1454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333375"/>
                        <a:ext cx="7981950" cy="516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1" name="矩形 145410"/>
          <p:cNvSpPr/>
          <p:nvPr/>
        </p:nvSpPr>
        <p:spPr>
          <a:xfrm>
            <a:off x="6877050" y="1839913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6" name="内容占位符 144385"/>
          <p:cNvGraphicFramePr>
            <a:graphicFrameLocks noGrp="1"/>
          </p:cNvGraphicFramePr>
          <p:nvPr>
            <p:ph idx="4294967295"/>
          </p:nvPr>
        </p:nvGraphicFramePr>
        <p:xfrm>
          <a:off x="971550" y="620713"/>
          <a:ext cx="7629525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r:id="rId3" imgW="3183890" imgH="1746885" progId="Word.Document.8">
                  <p:embed/>
                </p:oleObj>
              </mc:Choice>
              <mc:Fallback>
                <p:oleObj r:id="rId3" imgW="3183890" imgH="1746885" progId="Word.Document.8">
                  <p:embed/>
                  <p:pic>
                    <p:nvPicPr>
                      <p:cNvPr id="144386" name="内容占位符 1443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620713"/>
                        <a:ext cx="7629525" cy="418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8" name="矩形 144387"/>
          <p:cNvSpPr/>
          <p:nvPr/>
        </p:nvSpPr>
        <p:spPr>
          <a:xfrm>
            <a:off x="5148263" y="3063875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6" name="内容占位符 168965"/>
          <p:cNvGraphicFramePr>
            <a:graphicFrameLocks noGrp="1"/>
          </p:cNvGraphicFramePr>
          <p:nvPr>
            <p:ph idx="4294967295"/>
          </p:nvPr>
        </p:nvGraphicFramePr>
        <p:xfrm>
          <a:off x="468313" y="260350"/>
          <a:ext cx="13542962" cy="608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r:id="rId3" imgW="5282565" imgH="2375535" progId="Word.Document.8">
                  <p:embed/>
                </p:oleObj>
              </mc:Choice>
              <mc:Fallback>
                <p:oleObj r:id="rId3" imgW="5282565" imgH="2375535" progId="Word.Document.8">
                  <p:embed/>
                  <p:pic>
                    <p:nvPicPr>
                      <p:cNvPr id="168966" name="内容占位符 1689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260350"/>
                        <a:ext cx="13542962" cy="608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7" name="矩形 168966"/>
          <p:cNvSpPr/>
          <p:nvPr/>
        </p:nvSpPr>
        <p:spPr>
          <a:xfrm>
            <a:off x="6443663" y="1196975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2" name="内容占位符 171011"/>
          <p:cNvGraphicFramePr>
            <a:graphicFrameLocks noGrp="1"/>
          </p:cNvGraphicFramePr>
          <p:nvPr>
            <p:ph idx="4294967295"/>
          </p:nvPr>
        </p:nvGraphicFramePr>
        <p:xfrm>
          <a:off x="539750" y="188913"/>
          <a:ext cx="12341225" cy="647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r:id="rId3" imgW="5282565" imgH="2770505" progId="Word.Document.8">
                  <p:embed/>
                </p:oleObj>
              </mc:Choice>
              <mc:Fallback>
                <p:oleObj r:id="rId3" imgW="5282565" imgH="2770505" progId="Word.Document.8">
                  <p:embed/>
                  <p:pic>
                    <p:nvPicPr>
                      <p:cNvPr id="171012" name="内容占位符 1710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188913"/>
                        <a:ext cx="12341225" cy="6475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4" name="矩形 171013"/>
          <p:cNvSpPr/>
          <p:nvPr/>
        </p:nvSpPr>
        <p:spPr>
          <a:xfrm>
            <a:off x="7380288" y="2133600"/>
            <a:ext cx="4889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3" name="Group 19"/>
          <p:cNvGrpSpPr>
            <a:grpSpLocks/>
          </p:cNvGrpSpPr>
          <p:nvPr/>
        </p:nvGrpSpPr>
        <p:grpSpPr bwMode="auto">
          <a:xfrm>
            <a:off x="838200" y="914400"/>
            <a:ext cx="6934200" cy="1219200"/>
            <a:chOff x="528" y="576"/>
            <a:chExt cx="4368" cy="768"/>
          </a:xfrm>
        </p:grpSpPr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528" y="576"/>
              <a:ext cx="3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sz="2800" b="1"/>
                <a:t>  </a:t>
              </a:r>
              <a:r>
                <a:rPr lang="zh-CN" altLang="en-US" sz="2800" b="1"/>
                <a:t>判别下列集合是否为向量空间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6149" name="Object 5"/>
            <p:cNvGraphicFramePr>
              <a:graphicFrameLocks noChangeAspect="1"/>
            </p:cNvGraphicFramePr>
            <p:nvPr/>
          </p:nvGraphicFramePr>
          <p:xfrm>
            <a:off x="983" y="1008"/>
            <a:ext cx="391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8" name="Equation" r:id="rId3" imgW="6210000" imgH="533160" progId="Equation.3">
                    <p:embed/>
                  </p:oleObj>
                </mc:Choice>
                <mc:Fallback>
                  <p:oleObj name="Equation" r:id="rId3" imgW="6210000" imgH="533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1008"/>
                          <a:ext cx="391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0" name="Line 6"/>
            <p:cNvSpPr>
              <a:spLocks noChangeShapeType="1"/>
            </p:cNvSpPr>
            <p:nvPr/>
          </p:nvSpPr>
          <p:spPr bwMode="auto">
            <a:xfrm>
              <a:off x="3420" y="1008"/>
              <a:ext cx="0" cy="33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857250" y="24765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971550" y="4191000"/>
          <a:ext cx="433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Equation" r:id="rId5" imgW="4330440" imgH="507960" progId="Equation.3">
                  <p:embed/>
                </p:oleObj>
              </mc:Choice>
              <mc:Fallback>
                <p:oleObj name="Equation" r:id="rId5" imgW="433044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91000"/>
                        <a:ext cx="4330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600200" y="2571750"/>
          <a:ext cx="280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公式" r:id="rId7" imgW="2806560" imgH="469800" progId="Equation.3">
                  <p:embed/>
                </p:oleObj>
              </mc:Choice>
              <mc:Fallback>
                <p:oleObj name="公式" r:id="rId7" imgW="280656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71750"/>
                        <a:ext cx="280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990600" y="3365500"/>
          <a:ext cx="4546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9" imgW="4546440" imgH="507960" progId="Equation.3">
                  <p:embed/>
                </p:oleObj>
              </mc:Choice>
              <mc:Fallback>
                <p:oleObj name="Equation" r:id="rId9" imgW="4546440" imgH="507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65500"/>
                        <a:ext cx="4546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5488" y="1016261"/>
            <a:ext cx="8509000" cy="478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例：下列哪些向量组构成向量空间？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AutoNum type="arabicPeriod"/>
            </a:pPr>
            <a:r>
              <a:rPr kumimoji="0" lang="zh-CN" altLang="en-US" sz="2800" b="1" dirty="0">
                <a:latin typeface="Times New Roman" pitchFamily="18" charset="0"/>
                <a:ea typeface="楷体_GB2312" pitchFamily="49" charset="-122"/>
              </a:rPr>
              <a:t>齐次线性方程组的解集 </a:t>
            </a:r>
            <a:r>
              <a:rPr kumimoji="0" lang="en-US" altLang="zh-CN" sz="2800" b="1" i="1" dirty="0"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0" lang="en-US" altLang="zh-CN" sz="2800" b="1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0" lang="en-US" altLang="zh-CN" sz="2800" b="1" dirty="0">
                <a:latin typeface="Times New Roman" pitchFamily="18" charset="0"/>
                <a:ea typeface="楷体_GB2312" pitchFamily="49" charset="-122"/>
              </a:rPr>
              <a:t> = { </a:t>
            </a:r>
            <a:r>
              <a:rPr kumimoji="0" lang="en-US" altLang="zh-CN" sz="28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sz="2800" b="1" dirty="0">
                <a:latin typeface="Times New Roman" pitchFamily="18" charset="0"/>
                <a:ea typeface="楷体_GB2312" pitchFamily="49" charset="-122"/>
              </a:rPr>
              <a:t> | </a:t>
            </a:r>
            <a:r>
              <a:rPr kumimoji="0" lang="en-US" altLang="zh-CN" sz="2800" b="1" i="1" dirty="0">
                <a:latin typeface="Times New Roman" pitchFamily="18" charset="0"/>
                <a:ea typeface="楷体_GB2312" pitchFamily="49" charset="-122"/>
              </a:rPr>
              <a:t>Ax</a:t>
            </a:r>
            <a:r>
              <a:rPr kumimoji="0" lang="en-US" altLang="zh-CN" sz="2800" b="1" dirty="0">
                <a:latin typeface="Times New Roman" pitchFamily="18" charset="0"/>
                <a:ea typeface="楷体_GB2312" pitchFamily="49" charset="-122"/>
              </a:rPr>
              <a:t> = 0 }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AutoNum type="arabicPeriod"/>
            </a:pPr>
            <a:r>
              <a:rPr kumimoji="0" lang="zh-CN" altLang="en-US" sz="2800" b="1" dirty="0">
                <a:latin typeface="Times New Roman" pitchFamily="18" charset="0"/>
                <a:ea typeface="楷体_GB2312" pitchFamily="49" charset="-122"/>
              </a:rPr>
              <a:t>非齐次线性方程组的解集 </a:t>
            </a:r>
            <a:r>
              <a:rPr kumimoji="0" lang="en-US" altLang="zh-CN" sz="2800" b="1" i="1" dirty="0"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0" lang="en-US" altLang="zh-CN" sz="2800" b="1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0" lang="en-US" altLang="zh-CN" sz="2800" b="1" dirty="0">
                <a:latin typeface="Times New Roman" pitchFamily="18" charset="0"/>
                <a:ea typeface="楷体_GB2312" pitchFamily="49" charset="-122"/>
              </a:rPr>
              <a:t> = { </a:t>
            </a:r>
            <a:r>
              <a:rPr kumimoji="0" lang="en-US" altLang="zh-CN" sz="28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0" lang="en-US" altLang="zh-CN" sz="2800" b="1" dirty="0">
                <a:latin typeface="Times New Roman" pitchFamily="18" charset="0"/>
                <a:ea typeface="楷体_GB2312" pitchFamily="49" charset="-122"/>
              </a:rPr>
              <a:t> | </a:t>
            </a:r>
            <a:r>
              <a:rPr kumimoji="0" lang="en-US" altLang="zh-CN" sz="2800" b="1" i="1" dirty="0">
                <a:latin typeface="Times New Roman" pitchFamily="18" charset="0"/>
                <a:ea typeface="楷体_GB2312" pitchFamily="49" charset="-122"/>
              </a:rPr>
              <a:t>Ax</a:t>
            </a:r>
            <a:r>
              <a:rPr kumimoji="0" lang="en-US" altLang="zh-CN" sz="28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0" lang="en-US" altLang="zh-CN" sz="2800" b="1" i="1" dirty="0"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0" lang="en-US" altLang="zh-CN" sz="2800" b="1" dirty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解：集合 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800" b="1" baseline="-25000" dirty="0">
                <a:latin typeface="Times New Roman" pitchFamily="18" charset="0"/>
                <a:ea typeface="楷体_GB2312" pitchFamily="49" charset="-122"/>
              </a:rPr>
              <a:t>1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是向量空间，</a:t>
            </a: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        集合 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800" b="1" baseline="-25000" dirty="0">
                <a:latin typeface="Times New Roman" pitchFamily="18" charset="0"/>
                <a:ea typeface="楷体_GB2312" pitchFamily="49" charset="-122"/>
              </a:rPr>
              <a:t>2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不是向量空间．</a:t>
            </a: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0" lang="zh-CN" altLang="en-US" sz="2800" b="1" dirty="0">
                <a:latin typeface="Times New Roman" pitchFamily="18" charset="0"/>
                <a:ea typeface="楷体_GB2312" pitchFamily="49" charset="-122"/>
              </a:rPr>
              <a:t>定义：齐次线性方程组的解集称为齐次线性方程组的解空间</a:t>
            </a:r>
            <a:r>
              <a:rPr kumimoji="0"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58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016000" y="1003300"/>
          <a:ext cx="609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3" name="Equation" r:id="rId3" imgW="6095880" imgH="419040" progId="Equation.3">
                  <p:embed/>
                </p:oleObj>
              </mc:Choice>
              <mc:Fallback>
                <p:oleObj name="Equation" r:id="rId3" imgW="60958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003300"/>
                        <a:ext cx="609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260600" y="1619250"/>
          <a:ext cx="398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4" name="Equation" r:id="rId5" imgW="3987720" imgH="444240" progId="Equation.3">
                  <p:embed/>
                </p:oleObj>
              </mc:Choice>
              <mc:Fallback>
                <p:oleObj name="Equation" r:id="rId5" imgW="398772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1619250"/>
                        <a:ext cx="398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38200" y="2063750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试判断集合是否为向量空间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914400" y="2603500"/>
          <a:ext cx="668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5" name="Equation" r:id="rId7" imgW="6680160" imgH="444240" progId="Equation.3">
                  <p:embed/>
                </p:oleObj>
              </mc:Choice>
              <mc:Fallback>
                <p:oleObj name="Equation" r:id="rId7" imgW="66801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03500"/>
                        <a:ext cx="668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901700" y="3143250"/>
          <a:ext cx="236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6" name="Equation" r:id="rId9" imgW="2361960" imgH="419040" progId="Equation.3">
                  <p:embed/>
                </p:oleObj>
              </mc:Choice>
              <mc:Fallback>
                <p:oleObj name="Equation" r:id="rId9" imgW="23619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143250"/>
                        <a:ext cx="236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3606800" y="3136900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7" name="Equation" r:id="rId11" imgW="736560" imgH="393480" progId="Equation.3">
                  <p:embed/>
                </p:oleObj>
              </mc:Choice>
              <mc:Fallback>
                <p:oleObj name="Equation" r:id="rId11" imgW="7365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3136900"/>
                        <a:ext cx="73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1600200" y="3752850"/>
          <a:ext cx="566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8" name="Equation" r:id="rId13" imgW="5663880" imgH="419040" progId="Equation.3">
                  <p:embed/>
                </p:oleObj>
              </mc:Choice>
              <mc:Fallback>
                <p:oleObj name="Equation" r:id="rId13" imgW="56638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52850"/>
                        <a:ext cx="5664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5" name="Group 9"/>
          <p:cNvGrpSpPr>
            <a:grpSpLocks/>
          </p:cNvGrpSpPr>
          <p:nvPr/>
        </p:nvGrpSpPr>
        <p:grpSpPr bwMode="auto">
          <a:xfrm>
            <a:off x="1631950" y="4419600"/>
            <a:ext cx="4152900" cy="457200"/>
            <a:chOff x="1572" y="2016"/>
            <a:chExt cx="2616" cy="288"/>
          </a:xfrm>
        </p:grpSpPr>
        <p:graphicFrame>
          <p:nvGraphicFramePr>
            <p:cNvPr id="29706" name="Object 10"/>
            <p:cNvGraphicFramePr>
              <a:graphicFrameLocks noChangeAspect="1"/>
            </p:cNvGraphicFramePr>
            <p:nvPr/>
          </p:nvGraphicFramePr>
          <p:xfrm>
            <a:off x="1572" y="2016"/>
            <a:ext cx="26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59" name="Equation" r:id="rId15" imgW="4152600" imgH="457200" progId="Equation.3">
                    <p:embed/>
                  </p:oleObj>
                </mc:Choice>
                <mc:Fallback>
                  <p:oleObj name="Equation" r:id="rId15" imgW="4152600" imgH="457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2016"/>
                          <a:ext cx="26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7" name="Object 11"/>
            <p:cNvGraphicFramePr>
              <a:graphicFrameLocks noChangeAspect="1"/>
            </p:cNvGraphicFramePr>
            <p:nvPr/>
          </p:nvGraphicFramePr>
          <p:xfrm>
            <a:off x="2816" y="2020"/>
            <a:ext cx="12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60" name="Equation" r:id="rId17" imgW="203040" imgH="444240" progId="Equation.3">
                    <p:embed/>
                  </p:oleObj>
                </mc:Choice>
                <mc:Fallback>
                  <p:oleObj name="Equation" r:id="rId17" imgW="203040" imgH="4442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" y="2020"/>
                          <a:ext cx="12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965200" y="5106988"/>
          <a:ext cx="764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1" name="Equation" r:id="rId19" imgW="7645320" imgH="927000" progId="Equation.3">
                  <p:embed/>
                </p:oleObj>
              </mc:Choice>
              <mc:Fallback>
                <p:oleObj name="Equation" r:id="rId19" imgW="7645320" imgH="927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106988"/>
                        <a:ext cx="7645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413180"/>
              </p:ext>
            </p:extLst>
          </p:nvPr>
        </p:nvGraphicFramePr>
        <p:xfrm>
          <a:off x="1427089" y="2455044"/>
          <a:ext cx="66627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3" imgW="7569000" imgH="469800" progId="Equation.3">
                  <p:embed/>
                </p:oleObj>
              </mc:Choice>
              <mc:Fallback>
                <p:oleObj name="Equation" r:id="rId3" imgW="7569000" imgH="46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089" y="2455044"/>
                        <a:ext cx="66627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755576" y="1159644"/>
            <a:ext cx="7556500" cy="1031875"/>
            <a:chOff x="612" y="528"/>
            <a:chExt cx="4760" cy="650"/>
          </a:xfrm>
        </p:grpSpPr>
        <p:graphicFrame>
          <p:nvGraphicFramePr>
            <p:cNvPr id="7178" name="Object 10"/>
            <p:cNvGraphicFramePr>
              <a:graphicFrameLocks noChangeAspect="1"/>
            </p:cNvGraphicFramePr>
            <p:nvPr/>
          </p:nvGraphicFramePr>
          <p:xfrm>
            <a:off x="612" y="570"/>
            <a:ext cx="476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2" name="Equation" r:id="rId5" imgW="7556400" imgH="952200" progId="Equation.3">
                    <p:embed/>
                  </p:oleObj>
                </mc:Choice>
                <mc:Fallback>
                  <p:oleObj name="Equation" r:id="rId5" imgW="7556400" imgH="952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570"/>
                          <a:ext cx="4760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960" y="528"/>
              <a:ext cx="1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一般地，</a:t>
              </a:r>
            </a:p>
          </p:txBody>
        </p: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768" y="851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为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A3BE8B80-FFD8-42AE-829D-CBC90325CE5E}" vid="{8C4AA71B-905C-4FCC-99A6-4B764F0BF546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4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8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9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0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2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3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000000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1691</TotalTime>
  <Words>1938</Words>
  <Application>Microsoft Office PowerPoint</Application>
  <PresentationFormat>全屏显示(4:3)</PresentationFormat>
  <Paragraphs>208</Paragraphs>
  <Slides>54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54</vt:i4>
      </vt:variant>
    </vt:vector>
  </HeadingPairs>
  <TitlesOfParts>
    <vt:vector size="74" baseType="lpstr">
      <vt:lpstr>黑体</vt:lpstr>
      <vt:lpstr>楷体_GB2312</vt:lpstr>
      <vt:lpstr>Arial</vt:lpstr>
      <vt:lpstr>Arial Black</vt:lpstr>
      <vt:lpstr>Calibri</vt:lpstr>
      <vt:lpstr>Symbol</vt:lpstr>
      <vt:lpstr>Times New Roman</vt:lpstr>
      <vt:lpstr>Wingdings</vt:lpstr>
      <vt:lpstr>主题1</vt:lpstr>
      <vt:lpstr>14_Pixel</vt:lpstr>
      <vt:lpstr>18_Pixel</vt:lpstr>
      <vt:lpstr>19_Pixel</vt:lpstr>
      <vt:lpstr>20_Pixel</vt:lpstr>
      <vt:lpstr>21_Pixel</vt:lpstr>
      <vt:lpstr>22_Pixel</vt:lpstr>
      <vt:lpstr>23_Pixel</vt:lpstr>
      <vt:lpstr>模板</vt:lpstr>
      <vt:lpstr>Equation</vt:lpstr>
      <vt:lpstr>公式</vt:lpstr>
      <vt:lpstr>Microsoft Word 97 - 2003 Document</vt:lpstr>
      <vt:lpstr>PowerPoint 演示文稿</vt:lpstr>
      <vt:lpstr>一、向量空间的概念</vt:lpstr>
      <vt:lpstr>封闭的概念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二、子空间</vt:lpstr>
      <vt:lpstr>三、向量空间的基与维数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思考题</vt:lpstr>
      <vt:lpstr>思考题解答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hlzeng</dc:creator>
  <cp:lastModifiedBy>lin hua</cp:lastModifiedBy>
  <cp:revision>70</cp:revision>
  <dcterms:created xsi:type="dcterms:W3CDTF">1990-03-28T01:10:35Z</dcterms:created>
  <dcterms:modified xsi:type="dcterms:W3CDTF">2020-12-06T09:13:55Z</dcterms:modified>
</cp:coreProperties>
</file>