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25" r:id="rId4"/>
    <p:sldId id="306" r:id="rId5"/>
    <p:sldId id="326" r:id="rId6"/>
    <p:sldId id="327" r:id="rId7"/>
    <p:sldId id="31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1" r:id="rId21"/>
    <p:sldId id="340" r:id="rId22"/>
    <p:sldId id="318" r:id="rId23"/>
    <p:sldId id="319" r:id="rId24"/>
    <p:sldId id="320" r:id="rId25"/>
    <p:sldId id="321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0C0C0"/>
    <a:srgbClr val="996600"/>
    <a:srgbClr val="FF9900"/>
    <a:srgbClr val="663300"/>
    <a:srgbClr val="8944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0" autoAdjust="0"/>
    <p:restoredTop sz="94660" autoAdjust="0"/>
  </p:normalViewPr>
  <p:slideViewPr>
    <p:cSldViewPr>
      <p:cViewPr varScale="1">
        <p:scale>
          <a:sx n="61" d="100"/>
          <a:sy n="61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1E4F6CA-714B-48C7-9CC8-758EDF3DFBED}" type="datetime1">
              <a:rPr lang="zh-CN" altLang="en-US"/>
              <a:pPr>
                <a:defRPr/>
              </a:pPr>
              <a:t>2024/2/27</a:t>
            </a:fld>
            <a:endParaRPr lang="en-US" altLang="zh-CN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http://numericalmethods.eng.usf.edu</a:t>
            </a:r>
            <a:endParaRPr lang="en-US" altLang="zh-CN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8DE8772-4F17-4389-A926-799255D64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7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C3B1-3E70-4C4B-B4B5-33C03E8ACAE7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AFFD-3012-456A-9377-C31D4E91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847F-E2AB-476B-A280-14112DDA825E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22123-716B-4254-9654-C9BC0A27A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0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BF91-0235-4C70-BFA9-7BD89987EBF8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5C236-669A-460A-A530-8E7790A7F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68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49B7-8D7B-47E3-BF4A-AB743DBBA9E2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A106-F1C8-499D-B4A5-5C6DD221E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66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79B7B-16FD-4CE2-8C72-5E096D0B84C5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1F06-FB09-487D-A5D0-DD0F0D4063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ADA0-9323-4D6F-9695-DD2CA7B8D407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3F76-0E45-4EE9-BCC5-B918DD8BE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02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B37B9-B76D-404D-8119-B5BCA18114F9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8666-3644-446C-8F61-286843FC0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5C24-62D4-4F71-A790-E88DCFA05CF2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A213-515A-4688-8DD6-BD5D27D85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19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2D808-6416-47E3-BC4A-E506DE47E840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7A8C-26D8-43D3-9965-8E3B89F24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09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8DEA-C5E1-4489-BEF3-E1B6193F24EF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6BA8-A9E9-46D3-94CD-AF731247D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9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C2A1-DE5A-498F-9190-4CAFD3EA9BA0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04AF-56A0-4B4C-9BED-859E639DE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9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7AA1D-295D-41B1-923A-AE7C2D02E892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FF49D-C17A-4703-8A83-11D29D209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468C-2172-459F-AEA9-87EA9A04DB22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F10E-C337-4574-8233-7BD8A4F37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8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27C9BFFC-627B-4B77-BA74-CA9B0BF4024C}" type="datetime1">
              <a:rPr lang="zh-CN" altLang="en-US" smtClean="0"/>
              <a:t>2024/2/27</a:t>
            </a:fld>
            <a:endParaRPr lang="en-US" altLang="zh-CN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C964DD3-C4D8-4A0A-B4C0-BA521DBCF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AFFD-3012-456A-9377-C31D4E9189D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线性插值基函数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一次多项式插值函数的另一种写法</a:t>
            </a:r>
          </a:p>
        </p:txBody>
      </p:sp>
      <p:pic>
        <p:nvPicPr>
          <p:cNvPr id="12292" name="Picture 5" descr="线性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315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4" descr="线性多项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175470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线性插值基函数的性质</a:t>
            </a:r>
          </a:p>
        </p:txBody>
      </p:sp>
      <p:pic>
        <p:nvPicPr>
          <p:cNvPr id="13315" name="Picture 4" descr="线性插值基函数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6418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79150"/>
              </p:ext>
            </p:extLst>
          </p:nvPr>
        </p:nvGraphicFramePr>
        <p:xfrm>
          <a:off x="2885281" y="2316162"/>
          <a:ext cx="31797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81" y="2316162"/>
                        <a:ext cx="31797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Picture 5" descr="线性插值基函数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48955" r="3977" b="29227"/>
          <a:stretch/>
        </p:blipFill>
        <p:spPr bwMode="auto">
          <a:xfrm>
            <a:off x="1523999" y="2743200"/>
            <a:ext cx="6206837" cy="69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抛物线插值（二次多项式）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n=2</a:t>
            </a:r>
            <a:endParaRPr lang="en-US" altLang="zh-CN" sz="2600"/>
          </a:p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3</a:t>
            </a:r>
            <a:r>
              <a:rPr lang="zh-CN" altLang="en-US" sz="2600"/>
              <a:t>个插值节点</a:t>
            </a:r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二次多项式插值函数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满足</a:t>
            </a:r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个插值节点约束</a:t>
            </a:r>
          </a:p>
        </p:txBody>
      </p:sp>
      <p:graphicFrame>
        <p:nvGraphicFramePr>
          <p:cNvPr id="1434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203825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4400" imgH="228600" progId="Equation.3">
                  <p:embed/>
                </p:oleObj>
              </mc:Choice>
              <mc:Fallback>
                <p:oleObj name="公式" r:id="rId2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03825"/>
                        <a:ext cx="693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1436688" y="3765550"/>
          <a:ext cx="2155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366" imgH="228501" progId="Equation.3">
                  <p:embed/>
                </p:oleObj>
              </mc:Choice>
              <mc:Fallback>
                <p:oleObj name="公式" r:id="rId4" imgW="1231366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765550"/>
                        <a:ext cx="2155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8" descr="二次多项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276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二次插值基函数特性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248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仿照一次（线性）插值基函数构造一次插值多项式的原理，如果也有满足条件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600"/>
          </a:p>
          <a:p>
            <a:pPr eaLnBrk="1" hangingPunct="1">
              <a:buFont typeface="Wingdings" pitchFamily="2" charset="2"/>
              <a:buNone/>
            </a:pPr>
            <a:endParaRPr lang="zh-CN" altLang="en-US" sz="26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的</a:t>
            </a:r>
            <a:r>
              <a:rPr lang="en-US" altLang="zh-CN" sz="2600" b="1" i="1">
                <a:latin typeface="Times New Roman" pitchFamily="18" charset="0"/>
              </a:rPr>
              <a:t>3</a:t>
            </a:r>
            <a:r>
              <a:rPr lang="zh-CN" altLang="en-US" sz="2600"/>
              <a:t>个二次函数，则也可类似构造出二次插值函数，形如：</a:t>
            </a:r>
          </a:p>
        </p:txBody>
      </p:sp>
      <p:pic>
        <p:nvPicPr>
          <p:cNvPr id="15364" name="Picture 5" descr="二次插值基函数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5438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5562600"/>
          <a:ext cx="6781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63800" imgH="228600" progId="Equation.3">
                  <p:embed/>
                </p:oleObj>
              </mc:Choice>
              <mc:Fallback>
                <p:oleObj name="公式" r:id="rId3" imgW="2463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6781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二次插值基函数</a:t>
            </a:r>
          </a:p>
        </p:txBody>
      </p:sp>
      <p:pic>
        <p:nvPicPr>
          <p:cNvPr id="16387" name="Picture 5" descr="二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133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46BA8-A9E9-46D3-94CD-AF731247D42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二次插值多项式</a:t>
            </a:r>
          </a:p>
        </p:txBody>
      </p:sp>
      <p:pic>
        <p:nvPicPr>
          <p:cNvPr id="17411" name="Picture 4" descr="二次插值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4676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46BA8-A9E9-46D3-94CD-AF731247D42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次多项式插值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08000" y="1447800"/>
                <a:ext cx="8102600" cy="4411662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任意取</a:t>
                </a:r>
              </a:p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en-US" altLang="zh-CN" sz="2600" dirty="0"/>
                  <a:t> </a:t>
                </a:r>
                <a:r>
                  <a:rPr lang="en-US" altLang="zh-CN" sz="2600" b="1" i="1" dirty="0">
                    <a:latin typeface="Times New Roman" pitchFamily="18" charset="0"/>
                  </a:rPr>
                  <a:t>+1</a:t>
                </a:r>
                <a:r>
                  <a:rPr lang="zh-CN" altLang="en-US" sz="2600" dirty="0"/>
                  <a:t>个插值节点</a:t>
                </a:r>
              </a:p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次多项式插值函数</a:t>
                </a:r>
                <a:endParaRPr lang="en-US" altLang="zh-CN" sz="2600" dirty="0"/>
              </a:p>
              <a:p>
                <a:pPr eaLnBrk="1" hangingPunct="1"/>
                <a:endParaRPr lang="zh-CN" altLang="en-US" sz="2600" dirty="0"/>
              </a:p>
              <a:p>
                <a:pPr marL="0" indent="0" eaLnBrk="1" hangingPunct="1">
                  <a:buNone/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600" b="0" i="1" smtClean="0">
                        <a:latin typeface="Cambria Math"/>
                      </a:rPr>
                      <m:t>+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/>
                  <a:t>	</a:t>
                </a:r>
                <a:endParaRPr lang="zh-CN" altLang="en-US" sz="2600" dirty="0"/>
              </a:p>
              <a:p>
                <a:pPr eaLnBrk="1" hangingPunct="1"/>
                <a:endParaRPr lang="zh-CN" altLang="en-US" sz="2600" dirty="0"/>
              </a:p>
              <a:p>
                <a:pPr eaLnBrk="1" hangingPunct="1"/>
                <a:r>
                  <a:rPr lang="zh-CN" altLang="en-US" sz="2600" dirty="0"/>
                  <a:t>满足各插值节点约束</a:t>
                </a:r>
                <a:endParaRPr lang="en-US" altLang="zh-CN" sz="2600" dirty="0"/>
              </a:p>
              <a:p>
                <a:pPr eaLnBrk="1" hangingPunct="1"/>
                <a:endParaRPr lang="zh-CN" altLang="en-US" sz="2600" dirty="0"/>
              </a:p>
              <a:p>
                <a:pPr marL="0" indent="0" eaLnBrk="1" hangingPunct="1">
                  <a:buNone/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          (</m:t>
                    </m:r>
                    <m:r>
                      <a:rPr lang="en-US" altLang="zh-CN" sz="2600" b="0" i="1" smtClean="0">
                        <a:latin typeface="Cambria Math"/>
                      </a:rPr>
                      <m:t>𝑗</m:t>
                    </m:r>
                    <m:r>
                      <a:rPr lang="en-US" altLang="zh-CN" sz="2600" b="0" i="1" smtClean="0">
                        <a:latin typeface="Cambria Math"/>
                      </a:rPr>
                      <m:t>=0,1,⋯,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600" dirty="0"/>
              </a:p>
              <a:p>
                <a:pPr eaLnBrk="1" hangingPunct="1"/>
                <a:endParaRPr lang="zh-CN" altLang="en-US" sz="2600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08000" y="1447800"/>
                <a:ext cx="8102600" cy="4411662"/>
              </a:xfrm>
              <a:blipFill rotWithShape="1">
                <a:blip r:embed="rId2"/>
                <a:stretch>
                  <a:fillRect l="-451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次插值基函数</a:t>
            </a:r>
          </a:p>
        </p:txBody>
      </p:sp>
      <p:pic>
        <p:nvPicPr>
          <p:cNvPr id="19459" name="Picture 4" descr="n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006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拉格朗日插值多项式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基于上述的</a:t>
            </a:r>
            <a:r>
              <a:rPr lang="en-US" altLang="zh-CN" sz="2600" b="1" i="1">
                <a:latin typeface="Times New Roman" pitchFamily="18" charset="0"/>
              </a:rPr>
              <a:t>n</a:t>
            </a:r>
            <a:r>
              <a:rPr lang="zh-CN" altLang="en-US" sz="2600"/>
              <a:t>次插值基函数，可得到相应的</a:t>
            </a:r>
            <a:r>
              <a:rPr lang="en-US" altLang="zh-CN" sz="2600" b="1" i="1">
                <a:latin typeface="Times New Roman" pitchFamily="18" charset="0"/>
              </a:rPr>
              <a:t>n</a:t>
            </a:r>
            <a:r>
              <a:rPr lang="zh-CN" altLang="en-US" sz="2600"/>
              <a:t>次多项式插值函数，即</a:t>
            </a:r>
            <a:r>
              <a:rPr lang="zh-CN" altLang="en-US" sz="2600" b="1">
                <a:solidFill>
                  <a:srgbClr val="990033"/>
                </a:solidFill>
              </a:rPr>
              <a:t>拉格朗日插值多项式</a:t>
            </a:r>
            <a:r>
              <a:rPr lang="zh-CN" altLang="en-US" sz="2600"/>
              <a:t>：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667000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31800" progId="Equation.3">
                  <p:embed/>
                </p:oleObj>
              </mc:Choice>
              <mc:Fallback>
                <p:oleObj name="公式" r:id="rId2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6" descr="拉格朗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3152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72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</a:t>
            </a:r>
            <a:r>
              <a:rPr lang="en-US" altLang="zh-CN"/>
              <a:t>tips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特殊情况下，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次拉格朗日插值多项式的次数可能小于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唯一性。</a:t>
            </a:r>
            <a:r>
              <a:rPr lang="zh-CN" altLang="en-US">
                <a:solidFill>
                  <a:srgbClr val="990033"/>
                </a:solidFill>
              </a:rPr>
              <a:t>定理</a:t>
            </a:r>
            <a:r>
              <a:rPr lang="en-US" altLang="zh-CN">
                <a:solidFill>
                  <a:srgbClr val="990033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在次数不超过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的多项式集合</a:t>
            </a:r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/>
              <a:t>中，满足</a:t>
            </a:r>
            <a:r>
              <a:rPr lang="en-US" altLang="zh-CN" b="1" i="1">
                <a:latin typeface="Times New Roman" pitchFamily="18" charset="0"/>
              </a:rPr>
              <a:t>n+1</a:t>
            </a:r>
            <a:r>
              <a:rPr lang="zh-CN" altLang="en-US"/>
              <a:t>个插值节点约束条件的插值多项式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(x) ∈H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/>
              <a:t>是存在唯一的。（证明自学）</a:t>
            </a:r>
          </a:p>
          <a:p>
            <a:pPr eaLnBrk="1" hangingPunct="1"/>
            <a:r>
              <a:rPr lang="zh-CN" altLang="en-US"/>
              <a:t>特例：</a:t>
            </a:r>
          </a:p>
        </p:txBody>
      </p:sp>
      <p:pic>
        <p:nvPicPr>
          <p:cNvPr id="21508" name="Picture 4" descr="特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8382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264727" y="3706090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引言</a:t>
            </a:r>
          </a:p>
          <a:p>
            <a:pPr eaLnBrk="1" hangingPunct="1"/>
            <a:r>
              <a:rPr lang="zh-CN" altLang="en-US" dirty="0"/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均差与牛顿插值多项式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一个重要的结论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在上述特例中，最特的一个：</a:t>
            </a:r>
          </a:p>
        </p:txBody>
      </p:sp>
      <p:pic>
        <p:nvPicPr>
          <p:cNvPr id="22532" name="Picture 4" descr="二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7"/>
          <a:stretch>
            <a:fillRect/>
          </a:stretch>
        </p:blipFill>
        <p:spPr bwMode="auto">
          <a:xfrm>
            <a:off x="1981200" y="3733800"/>
            <a:ext cx="51133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2286000"/>
          <a:ext cx="2667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23586" imgH="431613" progId="Equation.3">
                  <p:embed/>
                </p:oleObj>
              </mc:Choice>
              <mc:Fallback>
                <p:oleObj name="公式" r:id="rId3" imgW="723586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2667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72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拉格朗日插值余项</a:t>
            </a:r>
          </a:p>
        </p:txBody>
      </p:sp>
      <p:graphicFrame>
        <p:nvGraphicFramePr>
          <p:cNvPr id="2355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62400" y="5257800"/>
          <a:ext cx="325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355600" progId="Equation.DSMT4">
                  <p:embed/>
                </p:oleObj>
              </mc:Choice>
              <mc:Fallback>
                <p:oleObj name="Equation" r:id="rId2" imgW="32512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325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7" descr="余项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Picture 8" descr="二次多项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6688"/>
            <a:ext cx="2133600" cy="161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zh-CN" altLang="en-US"/>
              <a:t>只给出思路</a:t>
            </a:r>
            <a:r>
              <a:rPr lang="en-US" altLang="zh-CN"/>
              <a:t>,</a:t>
            </a:r>
            <a:r>
              <a:rPr lang="zh-CN" altLang="en-US"/>
              <a:t>详见课本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91000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按定义</a:t>
            </a:r>
            <a:r>
              <a:rPr lang="en-US" altLang="zh-CN" sz="2600" dirty="0"/>
              <a:t>, 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(x)</a:t>
            </a:r>
            <a:r>
              <a:rPr lang="zh-CN" altLang="en-US" sz="2600" dirty="0"/>
              <a:t>有根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sz="26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dirty="0"/>
              <a:t>. </a:t>
            </a:r>
            <a:r>
              <a:rPr lang="zh-CN" altLang="en-US" sz="2600" dirty="0"/>
              <a:t>所以</a:t>
            </a:r>
            <a:r>
              <a:rPr lang="en-US" altLang="zh-CN" sz="2600" dirty="0"/>
              <a:t>,</a:t>
            </a:r>
            <a:r>
              <a:rPr lang="zh-CN" altLang="en-US" sz="2600" dirty="0"/>
              <a:t>可以假设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		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(x) = K(x)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n+1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zh-CN" sz="2600" dirty="0">
                <a:sym typeface="Symbol" pitchFamily="18" charset="2"/>
              </a:rPr>
              <a:t> </a:t>
            </a:r>
            <a:r>
              <a:rPr lang="zh-CN" altLang="en-US" sz="2600" dirty="0">
                <a:sym typeface="Symbol" pitchFamily="18" charset="2"/>
              </a:rPr>
              <a:t>其中</a:t>
            </a:r>
            <a:r>
              <a:rPr lang="en-US" altLang="zh-CN" sz="2600" b="1" i="1" dirty="0">
                <a:latin typeface="Times New Roman" pitchFamily="18" charset="0"/>
              </a:rPr>
              <a:t>K(x)</a:t>
            </a:r>
            <a:r>
              <a:rPr lang="zh-CN" altLang="en-US" sz="2600" dirty="0">
                <a:sym typeface="Symbol" pitchFamily="18" charset="2"/>
              </a:rPr>
              <a:t>待定．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</a:t>
            </a:r>
            <a:r>
              <a:rPr lang="zh-CN" altLang="en-US" sz="2600" dirty="0">
                <a:sym typeface="Symbol" pitchFamily="18" charset="2"/>
              </a:rPr>
              <a:t>把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dirty="0"/>
              <a:t>也看作一个确定的值，</a:t>
            </a:r>
            <a:r>
              <a:rPr lang="zh-CN" altLang="en-US" sz="2600" dirty="0">
                <a:sym typeface="Symbol" pitchFamily="18" charset="2"/>
              </a:rPr>
              <a:t>构造一个函数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	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)=f(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 -L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(t) - </a:t>
            </a:r>
            <a:r>
              <a:rPr lang="en-US" altLang="zh-CN" sz="2600" b="1" i="1" dirty="0">
                <a:latin typeface="Times New Roman" pitchFamily="18" charset="0"/>
              </a:rPr>
              <a:t>K(x)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n+1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zh-CN" sz="2600" dirty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</a:t>
            </a:r>
            <a:r>
              <a:rPr lang="zh-CN" altLang="en-US" sz="2600" dirty="0">
                <a:sym typeface="Symbol" pitchFamily="18" charset="2"/>
              </a:rPr>
              <a:t>则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有</a:t>
            </a:r>
            <a:r>
              <a:rPr lang="en-US" altLang="zh-CN" sz="2600" b="1" i="1" dirty="0">
                <a:latin typeface="Times New Roman" pitchFamily="18" charset="0"/>
              </a:rPr>
              <a:t>(n+2)</a:t>
            </a:r>
            <a:r>
              <a:rPr lang="zh-CN" altLang="en-US" sz="2600" dirty="0"/>
              <a:t>个根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sz="26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, x</a:t>
            </a:r>
            <a:r>
              <a:rPr lang="en-US" altLang="zh-CN" sz="2600" dirty="0"/>
              <a:t>.</a:t>
            </a:r>
            <a:r>
              <a:rPr lang="zh-CN" altLang="en-US" sz="2600" dirty="0"/>
              <a:t>由</a:t>
            </a:r>
            <a:r>
              <a:rPr lang="en-US" altLang="zh-CN" sz="2600" dirty="0">
                <a:solidFill>
                  <a:srgbClr val="990033"/>
                </a:solidFill>
              </a:rPr>
              <a:t>Roll</a:t>
            </a:r>
            <a:r>
              <a:rPr lang="zh-CN" altLang="en-US" sz="2600" dirty="0">
                <a:solidFill>
                  <a:srgbClr val="990033"/>
                </a:solidFill>
              </a:rPr>
              <a:t>定理</a:t>
            </a:r>
            <a:r>
              <a:rPr lang="zh-CN" altLang="en-US" sz="2600" dirty="0"/>
              <a:t>， 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’(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在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的两个根之间有一个根，所以在</a:t>
            </a:r>
            <a:r>
              <a:rPr lang="en-US" altLang="zh-CN" sz="2600" dirty="0"/>
              <a:t>[</a:t>
            </a:r>
            <a:r>
              <a:rPr lang="en-US" altLang="zh-CN" sz="2600" b="1" i="1" dirty="0">
                <a:latin typeface="Times New Roman" pitchFamily="18" charset="0"/>
              </a:rPr>
              <a:t>a, b</a:t>
            </a:r>
            <a:r>
              <a:rPr lang="en-US" altLang="zh-CN" sz="2600" dirty="0"/>
              <a:t>]</a:t>
            </a:r>
            <a:r>
              <a:rPr lang="zh-CN" altLang="en-US" sz="2600" dirty="0"/>
              <a:t>上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’(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有至少</a:t>
            </a:r>
            <a:r>
              <a:rPr lang="en-US" altLang="zh-CN" sz="2600" b="1" i="1" dirty="0">
                <a:latin typeface="Times New Roman" pitchFamily="18" charset="0"/>
              </a:rPr>
              <a:t>n+1</a:t>
            </a:r>
            <a:r>
              <a:rPr lang="zh-CN" altLang="en-US" sz="2600" dirty="0"/>
              <a:t>个根</a:t>
            </a:r>
            <a:r>
              <a:rPr lang="en-US" altLang="zh-CN" sz="2600" dirty="0"/>
              <a:t>. </a:t>
            </a:r>
            <a:r>
              <a:rPr lang="en-US" altLang="zh-CN" sz="2600" dirty="0">
                <a:latin typeface="Times New Roman" pitchFamily="18" charset="0"/>
              </a:rPr>
              <a:t>……</a:t>
            </a:r>
            <a:r>
              <a:rPr lang="en-US" altLang="zh-CN" sz="2600" dirty="0"/>
              <a:t> </a:t>
            </a:r>
            <a:r>
              <a:rPr lang="zh-CN" altLang="en-US" sz="2600" dirty="0">
                <a:solidFill>
                  <a:srgbClr val="990033"/>
                </a:solidFill>
              </a:rPr>
              <a:t>反复应用</a:t>
            </a:r>
            <a:r>
              <a:rPr lang="en-US" altLang="zh-CN" sz="2600" dirty="0">
                <a:solidFill>
                  <a:srgbClr val="990033"/>
                </a:solidFill>
              </a:rPr>
              <a:t>Roll</a:t>
            </a:r>
            <a:r>
              <a:rPr lang="zh-CN" altLang="en-US" sz="2600" dirty="0">
                <a:solidFill>
                  <a:srgbClr val="990033"/>
                </a:solidFill>
              </a:rPr>
              <a:t>定理</a:t>
            </a:r>
            <a:r>
              <a:rPr lang="zh-CN" altLang="en-US" sz="2600" dirty="0"/>
              <a:t>，到最后可以解得</a:t>
            </a:r>
            <a:r>
              <a:rPr lang="en-US" altLang="zh-CN" sz="2600" b="1" i="1" dirty="0">
                <a:latin typeface="Times New Roman" pitchFamily="18" charset="0"/>
              </a:rPr>
              <a:t>K(x).</a:t>
            </a:r>
            <a:r>
              <a:rPr lang="zh-CN" altLang="en-US" sz="2600" dirty="0"/>
              <a:t>最终定理得证明．</a:t>
            </a:r>
            <a:endParaRPr lang="en-US" altLang="en-US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拉格朗日插值法应用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438400"/>
            <a:ext cx="7772400" cy="3810000"/>
          </a:xfrm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zh-CN" altLang="en-US" dirty="0">
                <a:sym typeface="Symbol" pitchFamily="18" charset="2"/>
              </a:rPr>
              <a:t>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一般是不好确定的．但是若我们能求出　　　在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内的界，则可得到截断误差的界！</a:t>
            </a:r>
          </a:p>
          <a:p>
            <a:pPr eaLnBrk="1" hangingPunct="1"/>
            <a:endParaRPr lang="zh-CN" altLang="en-US" dirty="0">
              <a:sym typeface="Symbol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996600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rgbClr val="996600"/>
                </a:solidFill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　见课本</a:t>
            </a:r>
            <a:r>
              <a:rPr lang="en-US" altLang="zh-CN" dirty="0">
                <a:sym typeface="Symbol" pitchFamily="18" charset="2"/>
              </a:rPr>
              <a:t>28</a:t>
            </a:r>
            <a:r>
              <a:rPr lang="zh-CN" altLang="en-US" dirty="0">
                <a:sym typeface="Symbol" pitchFamily="18" charset="2"/>
              </a:rPr>
              <a:t>页，演示见</a:t>
            </a:r>
            <a:r>
              <a:rPr lang="en-US" altLang="zh-CN" dirty="0">
                <a:sym typeface="Symbol" pitchFamily="18" charset="2"/>
              </a:rPr>
              <a:t>example202.m.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2971800"/>
          <a:ext cx="1130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342751" progId="Equation.DSMT4">
                  <p:embed/>
                </p:oleObj>
              </mc:Choice>
              <mc:Fallback>
                <p:oleObj name="Equation" r:id="rId2" imgW="901309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1130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拉格朗日插值法的缺陷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拉格朗日插值法的优点是公式结构紧凑．</a:t>
            </a:r>
            <a:r>
              <a:rPr lang="zh-CN" altLang="en-US" b="1">
                <a:solidFill>
                  <a:srgbClr val="990033"/>
                </a:solidFill>
              </a:rPr>
              <a:t>不足</a:t>
            </a:r>
            <a:r>
              <a:rPr lang="zh-CN" altLang="en-US"/>
              <a:t>在于当插值节点增减时全部插值基函数都要重新计算，这在实际计算中很不方便．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有没有其它方法，它可以克服该缺点，即增加节点时，在现有公式的基础上求解，从而降低计算量？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有！再来</a:t>
            </a:r>
            <a:r>
              <a:rPr lang="zh-CN" altLang="en-US">
                <a:sym typeface="Wingdings" pitchFamily="2" charset="2"/>
              </a:rPr>
              <a:t>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7"/>
            <a:ext cx="7543800" cy="2468563"/>
          </a:xfrm>
        </p:spPr>
        <p:txBody>
          <a:bodyPr/>
          <a:lstStyle/>
          <a:p>
            <a:pPr eaLnBrk="1" hangingPunct="1"/>
            <a:r>
              <a:rPr lang="zh-CN" altLang="en-US" dirty="0"/>
              <a:t>看懂例</a:t>
            </a:r>
            <a:r>
              <a:rPr lang="en-US" altLang="zh-CN" dirty="0"/>
              <a:t>1</a:t>
            </a:r>
            <a:r>
              <a:rPr lang="zh-CN" altLang="en-US" dirty="0"/>
              <a:t>、例</a:t>
            </a:r>
            <a:r>
              <a:rPr lang="en-US" altLang="zh-CN" dirty="0"/>
              <a:t>2</a:t>
            </a:r>
            <a:r>
              <a:rPr lang="zh-CN" altLang="en-US" dirty="0"/>
              <a:t>、例</a:t>
            </a:r>
            <a:r>
              <a:rPr lang="en-US" altLang="zh-CN" dirty="0"/>
              <a:t>3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习题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                                                       P48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46495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什么是插值问题？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ahoma" pitchFamily="34" charset="0"/>
                <a:cs typeface="Times New Roman" pitchFamily="18" charset="0"/>
              </a:rPr>
              <a:t>简单地说，给定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…… 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 给定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确定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=?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181600" y="2667000"/>
            <a:ext cx="3810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ahoma" pitchFamily="34" charset="0"/>
              </a:rPr>
              <a:t>类似地，对于多变元函数</a:t>
            </a:r>
            <a:r>
              <a:rPr lang="en-US" altLang="zh-CN" sz="2400">
                <a:latin typeface="Tahoma" pitchFamily="34" charset="0"/>
              </a:rPr>
              <a:t>.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给定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(x</a:t>
            </a:r>
            <a:r>
              <a:rPr lang="en-US" altLang="zh-CN" sz="2400" b="1" i="1" baseline="-25000">
                <a:latin typeface="Times New Roman" pitchFamily="18" charset="0"/>
              </a:rPr>
              <a:t>00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01</a:t>
            </a:r>
            <a:r>
              <a:rPr lang="en-US" altLang="zh-CN" sz="2400" b="1" i="1">
                <a:latin typeface="Times New Roman" pitchFamily="18" charset="0"/>
              </a:rPr>
              <a:t>, …x</a:t>
            </a:r>
            <a:r>
              <a:rPr lang="en-US" altLang="zh-CN" sz="2400" b="1" i="1" baseline="-25000">
                <a:latin typeface="Times New Roman" pitchFamily="18" charset="0"/>
              </a:rPr>
              <a:t>0n</a:t>
            </a:r>
            <a:r>
              <a:rPr lang="en-US" altLang="zh-CN" sz="2400" b="1" i="1">
                <a:latin typeface="Times New Roman" pitchFamily="18" charset="0"/>
              </a:rPr>
              <a:t>, y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r>
              <a:rPr lang="en-US" altLang="zh-CN" sz="2400" b="1" i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zh-CN" sz="2400">
                <a:latin typeface="Tahoma" pitchFamily="34" charset="0"/>
              </a:rPr>
              <a:t>	…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(x</a:t>
            </a:r>
            <a:r>
              <a:rPr lang="en-US" altLang="zh-CN" sz="2400" b="1" i="1" baseline="-25000">
                <a:latin typeface="Times New Roman" pitchFamily="18" charset="0"/>
              </a:rPr>
              <a:t>k0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k1</a:t>
            </a:r>
            <a:r>
              <a:rPr lang="en-US" altLang="zh-CN" sz="2400" b="1" i="1">
                <a:latin typeface="Times New Roman" pitchFamily="18" charset="0"/>
              </a:rPr>
              <a:t>, …, x</a:t>
            </a:r>
            <a:r>
              <a:rPr lang="en-US" altLang="zh-CN" sz="2400" b="1" i="1" baseline="-25000">
                <a:latin typeface="Times New Roman" pitchFamily="18" charset="0"/>
              </a:rPr>
              <a:t>kn</a:t>
            </a:r>
            <a:r>
              <a:rPr lang="en-US" altLang="zh-CN" sz="2400" b="1" i="1">
                <a:latin typeface="Times New Roman" pitchFamily="18" charset="0"/>
              </a:rPr>
              <a:t>, y</a:t>
            </a:r>
            <a:r>
              <a:rPr lang="en-US" altLang="zh-CN" sz="2400" b="1" i="1" baseline="-25000">
                <a:latin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以及给定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x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1</a:t>
            </a:r>
            <a:r>
              <a:rPr lang="en-US" altLang="zh-CN" sz="2400" b="1" i="1">
                <a:latin typeface="Times New Roman" pitchFamily="18" charset="0"/>
              </a:rPr>
              <a:t>, …, x</a:t>
            </a:r>
            <a:r>
              <a:rPr lang="en-US" altLang="zh-CN" sz="2400" b="1" i="1" baseline="-25000">
                <a:latin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如何确定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>
                <a:latin typeface="Tahoma" pitchFamily="34" charset="0"/>
              </a:rPr>
              <a:t>?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严格定义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371600" y="457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10" descr="插值定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473200" y="2306782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253018" y="2699327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首选多项式插值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方便性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易于计算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易于微分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易于积分</a:t>
            </a:r>
          </a:p>
          <a:p>
            <a:pPr lvl="1" eaLnBrk="1" hangingPunct="1"/>
            <a:endParaRPr lang="zh-CN" altLang="en-US" dirty="0">
              <a:cs typeface="Times New Roman" pitchFamily="18" charset="0"/>
            </a:endParaRPr>
          </a:p>
          <a:p>
            <a:pPr eaLnBrk="1" hangingPunct="1"/>
            <a:r>
              <a:rPr lang="zh-CN" altLang="en-US" dirty="0"/>
              <a:t>唯一性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不管用什么办法获得，满足条件（给定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dirty="0">
                <a:cs typeface="Times New Roman" pitchFamily="18" charset="0"/>
              </a:rPr>
              <a:t>个插值条件）的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cs typeface="Times New Roman" pitchFamily="18" charset="0"/>
              </a:rPr>
              <a:t>阶多项式插值函数只有一个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多项式插值函数的唯一性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719262"/>
                <a:ext cx="7924800" cy="4681537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600" dirty="0"/>
                  <a:t>令</a:t>
                </a:r>
                <a:r>
                  <a:rPr lang="en-US" altLang="zh-CN" sz="26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P(x)</a:t>
                </a:r>
                <a:r>
                  <a:rPr lang="zh-CN" altLang="en-US" sz="2600" dirty="0"/>
                  <a:t>是</a:t>
                </a:r>
                <a:r>
                  <a:rPr lang="en-US" altLang="zh-CN" sz="26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次多项式，即：</a:t>
                </a:r>
                <a:endParaRPr lang="en-US" altLang="zh-CN" sz="26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6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600" dirty="0"/>
                  <a:t>	</a:t>
                </a:r>
                <a:r>
                  <a:rPr lang="zh-CN" altLang="en-US" sz="2600" dirty="0"/>
                  <a:t>若要满足插值节点要求（式</a:t>
                </a:r>
                <a:r>
                  <a:rPr lang="en-US" altLang="zh-CN" sz="2600" dirty="0"/>
                  <a:t>1.1</a:t>
                </a:r>
                <a:r>
                  <a:rPr lang="zh-CN" altLang="en-US" sz="2600" dirty="0"/>
                  <a:t>）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600" dirty="0"/>
                  <a:t>	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        (</m:t>
                    </m:r>
                    <m:r>
                      <a:rPr lang="en-US" altLang="zh-CN" sz="2600" b="0" i="1" smtClean="0">
                        <a:latin typeface="Cambria Math"/>
                      </a:rPr>
                      <m:t>𝑖</m:t>
                    </m:r>
                    <m:r>
                      <a:rPr lang="en-US" altLang="zh-CN" sz="2600" b="0" i="1" smtClean="0">
                        <a:latin typeface="Cambria Math"/>
                      </a:rPr>
                      <m:t>=0,1,⋯,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6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600" dirty="0"/>
                  <a:t>	</a:t>
                </a:r>
              </a:p>
              <a:p>
                <a:pPr eaLnBrk="1" hangingPunct="1">
                  <a:buNone/>
                </a:pPr>
                <a:r>
                  <a:rPr lang="zh-CN" altLang="en-US" sz="2600" dirty="0"/>
                  <a:t>	则可得方程组</a:t>
                </a:r>
                <a:endParaRPr lang="en-US" altLang="zh-CN" sz="26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/>
                        </a:rPr>
                        <m:t>      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=0,1,⋯,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      (∗)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719262"/>
                <a:ext cx="7924800" cy="4681537"/>
              </a:xfrm>
              <a:blipFill>
                <a:blip r:embed="rId2"/>
                <a:stretch>
                  <a:fillRect l="-462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5950" y="203200"/>
                <a:ext cx="8235950" cy="863600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en-US" sz="2100" b="1" dirty="0"/>
                  <a:t>它是一个具有</a:t>
                </a:r>
                <a:r>
                  <a:rPr lang="en-US" altLang="zh-CN" sz="2100" b="1" i="1" dirty="0">
                    <a:latin typeface="Times New Roman" pitchFamily="18" charset="0"/>
                  </a:rPr>
                  <a:t>n+1</a:t>
                </a:r>
                <a:r>
                  <a:rPr lang="zh-CN" altLang="en-US" sz="2100" b="1" dirty="0"/>
                  <a:t>个未知量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100" b="1" dirty="0"/>
                  <a:t>, </a:t>
                </a:r>
                <a:r>
                  <a:rPr lang="en-US" altLang="zh-CN" sz="2100" b="1" i="1" dirty="0">
                    <a:latin typeface="Times New Roman" pitchFamily="18" charset="0"/>
                  </a:rPr>
                  <a:t>n+1</a:t>
                </a:r>
                <a:r>
                  <a:rPr lang="zh-CN" altLang="en-US" sz="2100" b="1" dirty="0"/>
                  <a:t>个方程的</a:t>
                </a:r>
              </a:p>
              <a:p>
                <a:pPr eaLnBrk="1" hangingPunct="1">
                  <a:buNone/>
                </a:pPr>
                <a:r>
                  <a:rPr lang="zh-CN" altLang="en-US" sz="2100" b="1" dirty="0"/>
                  <a:t>线性方程组，它的系数矩阵为：</a:t>
                </a:r>
                <a:r>
                  <a:rPr lang="zh-CN" altLang="en-US" b="1" dirty="0"/>
                  <a:t> </a:t>
                </a:r>
                <a:endParaRPr lang="en-US" altLang="zh-CN" b="1" i="0" dirty="0">
                  <a:latin typeface="Cambria Math"/>
                </a:endParaRPr>
              </a:p>
              <a:p>
                <a:pPr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          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1" dirty="0"/>
                  <a:t>    </a:t>
                </a:r>
                <a:r>
                  <a:rPr lang="en-US" altLang="zh-CN" b="1" dirty="0"/>
                  <a:t>*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92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0" y="203200"/>
                <a:ext cx="8235950" cy="863600"/>
              </a:xfrm>
              <a:blipFill>
                <a:blip r:embed="rId2"/>
                <a:stretch>
                  <a:fillRect l="-888" t="-6338" b="-274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3850" y="3429000"/>
            <a:ext cx="882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而           恰为范德蒙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Vandermonde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行列式。由线性代数知：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755650" y="3482975"/>
          <a:ext cx="9032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4307" imgH="203112" progId="Equation.3">
                  <p:embed/>
                </p:oleObj>
              </mc:Choice>
              <mc:Fallback>
                <p:oleObj name="公式" r:id="rId3" imgW="44430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82975"/>
                        <a:ext cx="9032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638425" y="4221163"/>
          <a:ext cx="32908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368300" progId="Equation.DSMT4">
                  <p:embed/>
                </p:oleObj>
              </mc:Choice>
              <mc:Fallback>
                <p:oleObj name="Equation" r:id="rId5" imgW="16637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221163"/>
                        <a:ext cx="329088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468313" y="5029200"/>
                <a:ext cx="80645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因而该方程组（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*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）有唯一解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存在，也即由插值条件（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1.1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）可以唯一确定一个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次多项式。</a:t>
                </a:r>
              </a:p>
            </p:txBody>
          </p:sp>
        </mc:Choice>
        <mc:Fallback xmlns="">
          <p:sp>
            <p:nvSpPr>
              <p:cNvPr id="922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029200"/>
                <a:ext cx="806450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209" t="-8088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如何确定多项式插值函数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解析方法</a:t>
            </a:r>
          </a:p>
          <a:p>
            <a:pPr lvl="1" eaLnBrk="1" hangingPunct="1"/>
            <a:r>
              <a:rPr lang="zh-CN" altLang="en-US" dirty="0"/>
              <a:t>解方程求解多项式系数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数值方法：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拉格朗日、牛顿</a:t>
            </a:r>
            <a:r>
              <a:rPr lang="en-US" altLang="zh-CN" dirty="0"/>
              <a:t>……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2200" y="2819400"/>
            <a:ext cx="8280400" cy="2046288"/>
            <a:chOff x="295" y="1616"/>
            <a:chExt cx="5216" cy="1289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4740" y="1979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95" y="1616"/>
              <a:ext cx="5216" cy="1289"/>
              <a:chOff x="295" y="1616"/>
              <a:chExt cx="5216" cy="1289"/>
            </a:xfrm>
          </p:grpSpPr>
          <p:grpSp>
            <p:nvGrpSpPr>
              <p:cNvPr id="10247" name="Group 7"/>
              <p:cNvGrpSpPr>
                <a:grpSpLocks/>
              </p:cNvGrpSpPr>
              <p:nvPr/>
            </p:nvGrpSpPr>
            <p:grpSpPr bwMode="auto">
              <a:xfrm>
                <a:off x="295" y="1616"/>
                <a:ext cx="5216" cy="1289"/>
                <a:chOff x="295" y="1616"/>
                <a:chExt cx="5216" cy="1289"/>
              </a:xfrm>
            </p:grpSpPr>
            <p:sp>
              <p:nvSpPr>
                <p:cNvPr id="1024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5" y="1616"/>
                  <a:ext cx="5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从方程组（</a:t>
                  </a: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*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），由克莱姆</a:t>
                  </a: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(Cram)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法则我们知道： </a:t>
                  </a:r>
                </a:p>
              </p:txBody>
            </p:sp>
            <p:graphicFrame>
              <p:nvGraphicFramePr>
                <p:cNvPr id="10250" name="Object 9"/>
                <p:cNvGraphicFramePr>
                  <a:graphicFrameLocks noChangeAspect="1"/>
                </p:cNvGraphicFramePr>
                <p:nvPr/>
              </p:nvGraphicFramePr>
              <p:xfrm>
                <a:off x="1791" y="1979"/>
                <a:ext cx="123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977900" imgH="228600" progId="Equation.3">
                        <p:embed/>
                      </p:oleObj>
                    </mc:Choice>
                    <mc:Fallback>
                      <p:oleObj name="公式" r:id="rId2" imgW="977900" imgH="2286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1979"/>
                              <a:ext cx="123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5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" y="2387"/>
                  <a:ext cx="5035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其中        是将系数矩阵</a:t>
                  </a:r>
                  <a:r>
                    <a:rPr lang="en-US" altLang="zh-CN" sz="2400" b="1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的第</a:t>
                  </a:r>
                  <a:r>
                    <a:rPr lang="en-US" altLang="zh-CN" sz="2400" b="1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k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列换为方程组（*）的右端向量形成的矩阵行列式 。</a:t>
                  </a:r>
                </a:p>
              </p:txBody>
            </p:sp>
          </p:grpSp>
          <p:graphicFrame>
            <p:nvGraphicFramePr>
              <p:cNvPr id="10248" name="Object 11"/>
              <p:cNvGraphicFramePr>
                <a:graphicFrameLocks noChangeAspect="1"/>
              </p:cNvGraphicFramePr>
              <p:nvPr/>
            </p:nvGraphicFramePr>
            <p:xfrm>
              <a:off x="884" y="2387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90500" imgH="228600" progId="Equation.3">
                      <p:embed/>
                    </p:oleObj>
                  </mc:Choice>
                  <mc:Fallback>
                    <p:oleObj name="公式" r:id="rId4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387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线性插值（一次多项式）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n=1</a:t>
            </a:r>
            <a:endParaRPr lang="en-US" altLang="zh-CN" sz="2600"/>
          </a:p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</a:t>
            </a:r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一次多项式插值函数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满足</a:t>
            </a:r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个插值节点约束</a:t>
            </a:r>
          </a:p>
        </p:txBody>
      </p:sp>
      <p:graphicFrame>
        <p:nvGraphicFramePr>
          <p:cNvPr id="1126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53100" y="2566988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28800" imgH="431800" progId="Equation.3">
                  <p:embed/>
                </p:oleObj>
              </mc:Choice>
              <mc:Fallback>
                <p:oleObj name="公式" r:id="rId2" imgW="1828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566988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4" descr="线性多项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5781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113338"/>
          <a:ext cx="4038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57400" imgH="228600" progId="Equation.3">
                  <p:embed/>
                </p:oleObj>
              </mc:Choice>
              <mc:Fallback>
                <p:oleObj name="公式" r:id="rId5" imgW="2057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13338"/>
                        <a:ext cx="4038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/>
          <p:cNvGraphicFramePr>
            <a:graphicFrameLocks noChangeAspect="1"/>
          </p:cNvGraphicFramePr>
          <p:nvPr/>
        </p:nvGraphicFramePr>
        <p:xfrm>
          <a:off x="914400" y="3587750"/>
          <a:ext cx="3200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28800" imgH="431800" progId="Equation.3">
                  <p:embed/>
                </p:oleObj>
              </mc:Choice>
              <mc:Fallback>
                <p:oleObj name="公式" r:id="rId7" imgW="1828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7750"/>
                        <a:ext cx="3200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956</Words>
  <Application>Microsoft Office PowerPoint</Application>
  <PresentationFormat>全屏显示(4:3)</PresentationFormat>
  <Paragraphs>144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Arial</vt:lpstr>
      <vt:lpstr>Cambria Math</vt:lpstr>
      <vt:lpstr>Symbol</vt:lpstr>
      <vt:lpstr>Tahoma</vt:lpstr>
      <vt:lpstr>Times New Roman</vt:lpstr>
      <vt:lpstr>Wingdings</vt:lpstr>
      <vt:lpstr>Network</vt:lpstr>
      <vt:lpstr>Equation</vt:lpstr>
      <vt:lpstr>公式</vt:lpstr>
      <vt:lpstr>计算方法</vt:lpstr>
      <vt:lpstr>第2章 插值法</vt:lpstr>
      <vt:lpstr>什么是插值问题？</vt:lpstr>
      <vt:lpstr>严格定义</vt:lpstr>
      <vt:lpstr>首选多项式插值</vt:lpstr>
      <vt:lpstr>多项式插值函数的唯一性</vt:lpstr>
      <vt:lpstr>PowerPoint 演示文稿</vt:lpstr>
      <vt:lpstr>如何确定多项式插值函数</vt:lpstr>
      <vt:lpstr>线性插值（一次多项式）</vt:lpstr>
      <vt:lpstr>线性插值基函数</vt:lpstr>
      <vt:lpstr>线性插值基函数的性质</vt:lpstr>
      <vt:lpstr>抛物线插值（二次多项式）</vt:lpstr>
      <vt:lpstr>二次插值基函数特性</vt:lpstr>
      <vt:lpstr>二次插值基函数</vt:lpstr>
      <vt:lpstr>二次插值多项式</vt:lpstr>
      <vt:lpstr>n次多项式插值</vt:lpstr>
      <vt:lpstr>n次插值基函数</vt:lpstr>
      <vt:lpstr>拉格朗日插值多项式</vt:lpstr>
      <vt:lpstr>拉格朗日插值法的tips</vt:lpstr>
      <vt:lpstr>一个重要的结论</vt:lpstr>
      <vt:lpstr>拉格朗日插值余项</vt:lpstr>
      <vt:lpstr>证明:  只给出思路,详见课本</vt:lpstr>
      <vt:lpstr>拉格朗日插值法应用</vt:lpstr>
      <vt:lpstr>拉格朗日插值法的缺陷</vt:lpstr>
      <vt:lpstr>看懂例1、例2、例3  习题</vt:lpstr>
    </vt:vector>
  </TitlesOfParts>
  <LinksUpToDate>false</LinksUpToDate>
  <SharedDoc>false</SharedDoc>
  <HyperlinkBase>http://numericalmethods.eng.usf.edu/mcd/gen/05inp/mcd_gen_inp_ppt_ndd.ppt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Divided Difference Polynomial Power Point Interpolation Method</dc:title>
  <dc:subject>Interpolation</dc:subject>
  <dc:creator>zou</dc:creator>
  <cp:keywords>Power Point Newton's Divided Difference Polynomial</cp:keywords>
  <dc:description>A Power point presentation to show how the Newton's Divided Difference Polynomial works.</dc:description>
  <cp:lastModifiedBy>颖 鞠</cp:lastModifiedBy>
  <cp:revision>366</cp:revision>
  <cp:lastPrinted>1999-03-26T19:03:37Z</cp:lastPrinted>
  <dcterms:created xsi:type="dcterms:W3CDTF">1998-11-18T16:33:10Z</dcterms:created>
  <dcterms:modified xsi:type="dcterms:W3CDTF">2024-02-27T15:03:25Z</dcterms:modified>
</cp:coreProperties>
</file>