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9" r:id="rId12"/>
    <p:sldId id="279" r:id="rId13"/>
    <p:sldId id="265" r:id="rId14"/>
    <p:sldId id="266" r:id="rId15"/>
    <p:sldId id="270" r:id="rId16"/>
    <p:sldId id="268" r:id="rId17"/>
    <p:sldId id="267" r:id="rId18"/>
    <p:sldId id="271" r:id="rId19"/>
    <p:sldId id="273" r:id="rId20"/>
    <p:sldId id="274" r:id="rId21"/>
    <p:sldId id="275" r:id="rId22"/>
    <p:sldId id="276" r:id="rId23"/>
    <p:sldId id="272" r:id="rId24"/>
    <p:sldId id="277" r:id="rId25"/>
    <p:sldId id="27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A9A4B57-C94D-4B45-8ECA-5CC1F6E6E057}" type="datetimeFigureOut">
              <a:rPr lang="zh-CN" altLang="en-US"/>
              <a:pPr>
                <a:defRPr/>
              </a:pPr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667F447-CBB3-42AD-B5B3-1EE885B3D6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82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7F447-CBB3-42AD-B5B3-1EE885B3D65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5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2FEAD-7D15-41A2-88A0-DCA370AB7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32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A64B3-84C4-4351-9C29-71A51E38A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2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F6748-3449-4BAD-9F93-1FEA6F5970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16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86421-CB73-4890-AD25-EF1ED370D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74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23043-7EA4-48A8-BE34-AF22EFAA8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07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492DE-3BE3-4A49-A0E1-0756E1A33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08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62EBA-30A8-4231-AB6F-74BDECCE8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2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6BED-09C9-45C6-A03A-5D0B246FA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2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F1921-90DA-4CA4-9683-2C5AE89B5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8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18F4A-5A9D-4668-B78B-E7A086E56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1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FB1DD-29C4-4CED-B89F-8387CB44E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04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31B6-503B-4F93-B158-5DCC2DC4F8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01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06DC0-D550-4559-86F2-44DA54EDF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1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075AB66-5686-4CAD-BF1C-6F468AE6A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/>
              <a:t>18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EE22EC-652D-402D-9F8A-F8655A6D0890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基本概念一：基、空间、坐标</a:t>
            </a:r>
          </a:p>
        </p:txBody>
      </p:sp>
      <p:pic>
        <p:nvPicPr>
          <p:cNvPr id="12292" name="Picture 4" descr="基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17763"/>
            <a:ext cx="7772400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724400" y="3962400"/>
            <a:ext cx="304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95600" y="4343400"/>
            <a:ext cx="533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990600" y="4724400"/>
            <a:ext cx="533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895600" y="5105400"/>
            <a:ext cx="1905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109372-06E6-4CB6-8B88-8C14641DBD93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例如笛卡尔坐标系</a:t>
            </a:r>
          </a:p>
        </p:txBody>
      </p:sp>
      <p:pic>
        <p:nvPicPr>
          <p:cNvPr id="13315" name="Picture 4" descr="卡笛尔坐标系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1816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6781800" y="39624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[1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0]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629400" y="2286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0]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810000" y="1524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1]</a:t>
            </a:r>
          </a:p>
        </p:txBody>
      </p:sp>
      <p:sp>
        <p:nvSpPr>
          <p:cNvPr id="13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25D476-DAA3-4623-8D1C-583007ABE87A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例如</a:t>
            </a:r>
            <a:r>
              <a:rPr lang="en-US" altLang="zh-CN" b="1" i="1"/>
              <a:t>n</a:t>
            </a:r>
            <a:r>
              <a:rPr lang="zh-CN" altLang="en-US"/>
              <a:t>次多项式空间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如果选择</a:t>
            </a:r>
            <a:r>
              <a:rPr lang="zh-CN" altLang="en-US" b="1" dirty="0">
                <a:solidFill>
                  <a:srgbClr val="FF0000"/>
                </a:solidFill>
              </a:rPr>
              <a:t>基</a:t>
            </a:r>
            <a:r>
              <a:rPr lang="zh-CN" altLang="en-US" dirty="0"/>
              <a:t>为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zh-CN" altLang="en-US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b="1" i="1" baseline="30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b="1" i="1" baseline="30000" dirty="0">
                <a:latin typeface="Times New Roman" pitchFamily="18" charset="0"/>
                <a:sym typeface="Wingdings" pitchFamily="2" charset="2"/>
              </a:rPr>
              <a:t>3</a:t>
            </a: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,……, </a:t>
            </a:r>
            <a:r>
              <a:rPr lang="en-US" altLang="zh-CN" b="1" i="1" dirty="0" err="1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b="1" i="1" baseline="30000" dirty="0" err="1">
                <a:latin typeface="Times New Roman" pitchFamily="18" charset="0"/>
                <a:sym typeface="Wingdings" pitchFamily="2" charset="2"/>
              </a:rPr>
              <a:t>n</a:t>
            </a:r>
            <a:endParaRPr lang="en-US" altLang="zh-CN" b="1" i="1" baseline="3000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所有的</a:t>
            </a:r>
            <a:r>
              <a:rPr lang="en-US" altLang="zh-CN" b="1" i="1" dirty="0">
                <a:latin typeface="+mj-lt"/>
              </a:rPr>
              <a:t>n</a:t>
            </a:r>
            <a:r>
              <a:rPr lang="zh-CN" altLang="en-US" dirty="0"/>
              <a:t>次多项式共同组成的</a:t>
            </a:r>
            <a:r>
              <a:rPr lang="zh-CN" altLang="en-US" b="1" dirty="0">
                <a:solidFill>
                  <a:srgbClr val="FF0000"/>
                </a:solidFill>
              </a:rPr>
              <a:t>空间是</a:t>
            </a:r>
            <a:r>
              <a:rPr lang="en-US" altLang="zh-CN" b="1" dirty="0">
                <a:solidFill>
                  <a:srgbClr val="FF0000"/>
                </a:solidFill>
              </a:rPr>
              <a:t>n+1</a:t>
            </a:r>
            <a:r>
              <a:rPr lang="zh-CN" altLang="en-US" b="1" dirty="0">
                <a:solidFill>
                  <a:srgbClr val="FF0000"/>
                </a:solidFill>
              </a:rPr>
              <a:t>维的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空间中的某一个</a:t>
            </a:r>
            <a:r>
              <a:rPr lang="zh-CN" altLang="en-US" b="1" dirty="0">
                <a:solidFill>
                  <a:srgbClr val="FF0000"/>
                </a:solidFill>
              </a:rPr>
              <a:t>向量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CN" b="1" i="1" dirty="0">
                <a:latin typeface="+mj-lt"/>
              </a:rPr>
              <a:t>a</a:t>
            </a:r>
            <a:r>
              <a:rPr lang="en-US" altLang="zh-CN" b="1" i="1" baseline="-25000" dirty="0">
                <a:latin typeface="+mj-lt"/>
              </a:rPr>
              <a:t>n</a:t>
            </a: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i="1" baseline="30000" dirty="0">
                <a:latin typeface="+mj-lt"/>
              </a:rPr>
              <a:t>n</a:t>
            </a:r>
            <a:r>
              <a:rPr lang="en-US" altLang="zh-CN" b="1" i="1" dirty="0">
                <a:latin typeface="+mj-lt"/>
              </a:rPr>
              <a:t>+a</a:t>
            </a:r>
            <a:r>
              <a:rPr lang="en-US" altLang="zh-CN" b="1" i="1" baseline="-25000" dirty="0">
                <a:latin typeface="+mj-lt"/>
              </a:rPr>
              <a:t>n-1</a:t>
            </a: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i="1" baseline="30000" dirty="0">
                <a:latin typeface="+mj-lt"/>
              </a:rPr>
              <a:t>n-1</a:t>
            </a:r>
            <a:r>
              <a:rPr lang="en-US" altLang="zh-CN" b="1" i="1" dirty="0">
                <a:latin typeface="+mj-lt"/>
              </a:rPr>
              <a:t>+……+a</a:t>
            </a:r>
            <a:r>
              <a:rPr lang="en-US" altLang="zh-CN" b="1" i="1" baseline="-25000" dirty="0">
                <a:latin typeface="+mj-lt"/>
              </a:rPr>
              <a:t>1</a:t>
            </a:r>
            <a:r>
              <a:rPr lang="en-US" altLang="zh-CN" b="1" i="1" dirty="0">
                <a:latin typeface="+mj-lt"/>
              </a:rPr>
              <a:t>x+a</a:t>
            </a:r>
            <a:r>
              <a:rPr lang="en-US" altLang="zh-CN" b="1" i="1" baseline="-25000" dirty="0">
                <a:latin typeface="+mj-lt"/>
              </a:rPr>
              <a:t>0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坐标</a:t>
            </a:r>
            <a:r>
              <a:rPr lang="zh-CN" altLang="en-US" dirty="0"/>
              <a:t>为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(</a:t>
            </a:r>
            <a:r>
              <a:rPr lang="en-US" altLang="zh-CN" b="1" i="1" dirty="0">
                <a:latin typeface="+mj-lt"/>
              </a:rPr>
              <a:t>a</a:t>
            </a:r>
            <a:r>
              <a:rPr lang="en-US" altLang="zh-CN" b="1" i="1" baseline="-25000" dirty="0">
                <a:latin typeface="+mj-lt"/>
              </a:rPr>
              <a:t>n </a:t>
            </a:r>
            <a:r>
              <a:rPr lang="en-US" altLang="zh-CN" b="1" i="1" dirty="0">
                <a:latin typeface="+mj-lt"/>
              </a:rPr>
              <a:t>, a</a:t>
            </a:r>
            <a:r>
              <a:rPr lang="en-US" altLang="zh-CN" b="1" i="1" baseline="-25000" dirty="0">
                <a:latin typeface="+mj-lt"/>
              </a:rPr>
              <a:t>n-1</a:t>
            </a:r>
            <a:r>
              <a:rPr lang="en-US" altLang="zh-CN" b="1" i="1" dirty="0">
                <a:latin typeface="+mj-lt"/>
              </a:rPr>
              <a:t> , …… , a</a:t>
            </a:r>
            <a:r>
              <a:rPr lang="en-US" altLang="zh-CN" b="1" i="1" baseline="-25000" dirty="0">
                <a:latin typeface="+mj-lt"/>
              </a:rPr>
              <a:t>1</a:t>
            </a:r>
            <a:r>
              <a:rPr lang="en-US" altLang="zh-CN" b="1" i="1" dirty="0">
                <a:latin typeface="+mj-lt"/>
              </a:rPr>
              <a:t> , a</a:t>
            </a:r>
            <a:r>
              <a:rPr lang="en-US" altLang="zh-CN" b="1" i="1" baseline="-25000" dirty="0">
                <a:latin typeface="+mj-lt"/>
              </a:rPr>
              <a:t>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A9069D-638C-4F2D-9E68-85E107D3E065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0B7400C-8885-49CC-A068-011B9824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389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kern="0" dirty="0"/>
              <a:t>连续函数空间是无限维的</a:t>
            </a:r>
            <a:r>
              <a:rPr lang="zh-CN" altLang="en-US" kern="0" dirty="0">
                <a:sym typeface="Wingdings" pitchFamily="2" charset="2"/>
              </a:rPr>
              <a:t></a:t>
            </a:r>
            <a:endParaRPr lang="en-US" altLang="zh-CN" b="1" i="1" kern="0" baseline="30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逼近的基本思想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类似于拉格朗日插值多项式的思路，找出一些</a:t>
            </a:r>
            <a:r>
              <a:rPr lang="zh-CN" altLang="en-US" b="1">
                <a:solidFill>
                  <a:schemeClr val="hlink"/>
                </a:solidFill>
              </a:rPr>
              <a:t>基函数</a:t>
            </a:r>
            <a:r>
              <a:rPr lang="zh-CN" altLang="en-US"/>
              <a:t>，把它们“搓”在一起</a:t>
            </a:r>
          </a:p>
        </p:txBody>
      </p:sp>
      <p:pic>
        <p:nvPicPr>
          <p:cNvPr id="15364" name="Picture 6" descr="逼近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A45001-9857-43C6-B7B3-7ACC4A91BE1C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5102225" y="4332288"/>
            <a:ext cx="19050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/>
              <a:t>基本概念二：范数与赋范线性空间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欧氏空间</a:t>
            </a:r>
          </a:p>
          <a:p>
            <a:pPr eaLnBrk="1" hangingPunct="1"/>
            <a:r>
              <a:rPr lang="zh-CN" altLang="en-US"/>
              <a:t>欧氏距离</a:t>
            </a:r>
          </a:p>
        </p:txBody>
      </p:sp>
      <p:pic>
        <p:nvPicPr>
          <p:cNvPr id="16388" name="Picture 4" descr="范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7724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F03D94-5CD8-4536-9E9B-824F8B9DB9B4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向量空间范数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example300</a:t>
            </a:r>
          </a:p>
        </p:txBody>
      </p:sp>
      <p:pic>
        <p:nvPicPr>
          <p:cNvPr id="17412" name="Picture 4" descr="实数范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7724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卡笛尔坐标系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65588"/>
            <a:ext cx="28956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1FF5C6-6C52-45A1-8453-4A52BC223695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连续函数空间范数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范数能表征大小，后面用来衡量逼近的误差</a:t>
            </a:r>
          </a:p>
        </p:txBody>
      </p:sp>
      <p:pic>
        <p:nvPicPr>
          <p:cNvPr id="18436" name="Picture 4" descr="函数范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7724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00C7CE-F319-41EA-A88D-810892344E8E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7724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基本概念三：内积与内积空间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如果</a:t>
            </a:r>
            <a:r>
              <a:rPr lang="en-US" altLang="zh-CN" b="1" i="1" dirty="0">
                <a:latin typeface="Times New Roman" pitchFamily="18" charset="0"/>
              </a:rPr>
              <a:t>(u , v)=0</a:t>
            </a:r>
            <a:r>
              <a:rPr lang="zh-CN" altLang="en-US" dirty="0"/>
              <a:t>，则称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zh-CN" altLang="en-US" dirty="0"/>
              <a:t>与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zh-CN" altLang="en-US" b="1" dirty="0">
                <a:solidFill>
                  <a:srgbClr val="FF0000"/>
                </a:solidFill>
              </a:rPr>
              <a:t>正交</a:t>
            </a:r>
            <a:r>
              <a:rPr lang="zh-CN" altLang="en-US" dirty="0"/>
              <a:t>（垂直）</a:t>
            </a:r>
          </a:p>
          <a:p>
            <a:pPr eaLnBrk="1" hangingPunct="1"/>
            <a:r>
              <a:rPr lang="zh-CN" altLang="en-US" dirty="0"/>
              <a:t>同样适用于多项式空间</a:t>
            </a:r>
          </a:p>
        </p:txBody>
      </p:sp>
      <p:sp>
        <p:nvSpPr>
          <p:cNvPr id="194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1ABEC8-BC39-437D-925F-89E044733940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Caucy-Schwarz</a:t>
            </a:r>
            <a:r>
              <a:rPr lang="zh-CN" altLang="en-US"/>
              <a:t>不等式</a:t>
            </a:r>
          </a:p>
        </p:txBody>
      </p:sp>
      <p:pic>
        <p:nvPicPr>
          <p:cNvPr id="20483" name="Picture 6" descr="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16538"/>
            <a:ext cx="1828800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7" descr="定理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5438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24665F-5233-41E8-BF46-FB8AA644FED0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内积与</a:t>
            </a:r>
            <a:r>
              <a:rPr lang="en-US" altLang="zh-CN"/>
              <a:t>2</a:t>
            </a:r>
            <a:r>
              <a:rPr lang="zh-CN" altLang="en-US"/>
              <a:t>范数的关系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620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向量空间上的</a:t>
            </a:r>
            <a:r>
              <a:rPr lang="en-US" altLang="zh-CN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r>
              <a:rPr lang="zh-CN" alt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范数就是向量跟自己内积的平方根</a:t>
            </a:r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400" dirty="0"/>
              <a:t>三角不等式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51418947"/>
              </p:ext>
            </p:extLst>
          </p:nvPr>
        </p:nvGraphicFramePr>
        <p:xfrm>
          <a:off x="1371600" y="2212975"/>
          <a:ext cx="60960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55720" imgH="1625400" progId="Equation.3">
                  <p:embed/>
                </p:oleObj>
              </mc:Choice>
              <mc:Fallback>
                <p:oleObj name="公式" r:id="rId2" imgW="355572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12975"/>
                        <a:ext cx="6096000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Picture 6" descr="三角不等式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76800"/>
            <a:ext cx="3067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1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1600" y="5568950"/>
          <a:ext cx="2438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40948" imgH="253890" progId="Equation.3">
                  <p:embed/>
                </p:oleObj>
              </mc:Choice>
              <mc:Fallback>
                <p:oleObj name="公式" r:id="rId5" imgW="1040948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68950"/>
                        <a:ext cx="2438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334000" y="38100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2</a:t>
            </a:r>
            <a:r>
              <a:rPr lang="zh-CN" altLang="en-US" b="1" dirty="0">
                <a:solidFill>
                  <a:schemeClr val="hlink"/>
                </a:solidFill>
              </a:rPr>
              <a:t>范数称为由内积导出的范数</a:t>
            </a:r>
          </a:p>
        </p:txBody>
      </p:sp>
      <p:sp>
        <p:nvSpPr>
          <p:cNvPr id="215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957C85-464D-496B-AF68-13D2D310401E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函数逼近与快速傅里叶变换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函数逼近的（相关）基本概念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正交多项式</a:t>
            </a:r>
            <a:endParaRPr lang="en-US" altLang="zh-CN" dirty="0">
              <a:solidFill>
                <a:srgbClr val="8E8C46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最佳一致逼近（多项式）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最佳平方逼近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曲线拟合的最小二乘法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有理逼近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三角逼近与</a:t>
            </a:r>
            <a:r>
              <a:rPr lang="en-US" altLang="zh-CN" dirty="0">
                <a:solidFill>
                  <a:srgbClr val="8E8C46"/>
                </a:solidFill>
              </a:rPr>
              <a:t>FFT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56291C-6EF2-4B67-AF78-F54D2EE420B2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数域加权内积</a:t>
            </a:r>
          </a:p>
        </p:txBody>
      </p:sp>
      <p:pic>
        <p:nvPicPr>
          <p:cNvPr id="22531" name="Picture 5" descr="加权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0375"/>
            <a:ext cx="78486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AF30E8-385C-4E93-B3A6-441512E63F31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权函数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为了定义连续函数空间上的加权内积，类似向量空间的</a:t>
            </a:r>
            <a:r>
              <a:rPr lang="zh-CN" altLang="en-US">
                <a:solidFill>
                  <a:schemeClr val="hlink"/>
                </a:solidFill>
              </a:rPr>
              <a:t>权系数</a:t>
            </a:r>
            <a:r>
              <a:rPr lang="zh-CN" altLang="en-US"/>
              <a:t>，定义</a:t>
            </a:r>
            <a:r>
              <a:rPr lang="zh-CN" altLang="en-US" b="1">
                <a:solidFill>
                  <a:schemeClr val="accent2"/>
                </a:solidFill>
              </a:rPr>
              <a:t>权函数</a:t>
            </a:r>
          </a:p>
        </p:txBody>
      </p:sp>
      <p:pic>
        <p:nvPicPr>
          <p:cNvPr id="23556" name="Picture 4" descr="权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76200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788A19-8975-4C7B-8A15-AD4AC5657F01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/>
              <a:t>连续函数空间上的带权内积和范数</a:t>
            </a:r>
          </a:p>
        </p:txBody>
      </p:sp>
      <p:pic>
        <p:nvPicPr>
          <p:cNvPr id="24579" name="Picture 5" descr="带权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9588"/>
            <a:ext cx="7848600" cy="48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2ACFCE-6BE4-4F53-9118-15D003837DC0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371600" y="5160963"/>
            <a:ext cx="2867025" cy="206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Picture 5" descr="加权内积">
            <a:extLst>
              <a:ext uri="{FF2B5EF4-FFF2-40B4-BE49-F238E27FC236}">
                <a16:creationId xmlns:a16="http://schemas.microsoft.com/office/drawing/2014/main" id="{547E8109-9336-6091-D73B-F5F297F53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8" t="21903" r="32039" b="60474"/>
          <a:stretch/>
        </p:blipFill>
        <p:spPr bwMode="auto">
          <a:xfrm>
            <a:off x="6705600" y="2133600"/>
            <a:ext cx="2362200" cy="62767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加权内积">
            <a:extLst>
              <a:ext uri="{FF2B5EF4-FFF2-40B4-BE49-F238E27FC236}">
                <a16:creationId xmlns:a16="http://schemas.microsoft.com/office/drawing/2014/main" id="{C6446362-CAA8-4CBC-4D35-7C3625AD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3" t="49478" r="32304" b="34724"/>
          <a:stretch/>
        </p:blipFill>
        <p:spPr bwMode="auto">
          <a:xfrm>
            <a:off x="6705600" y="4280265"/>
            <a:ext cx="2362200" cy="562668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向量空间的</a:t>
            </a:r>
            <a:r>
              <a:rPr lang="en-US" altLang="zh-CN"/>
              <a:t>Gram</a:t>
            </a:r>
            <a:r>
              <a:rPr lang="zh-CN" altLang="en-US"/>
              <a:t>矩阵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注意这个</a:t>
            </a:r>
            <a:r>
              <a:rPr lang="zh-CN" altLang="en-US" b="1">
                <a:solidFill>
                  <a:schemeClr val="hlink"/>
                </a:solidFill>
              </a:rPr>
              <a:t>充分必要</a:t>
            </a:r>
          </a:p>
        </p:txBody>
      </p:sp>
      <p:pic>
        <p:nvPicPr>
          <p:cNvPr id="25604" name="Picture 4" descr="定理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77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E7AB89-DF00-4B49-A0BD-94B91D65F94D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连续函数Gr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连续函数空间的</a:t>
            </a:r>
            <a:r>
              <a:rPr lang="en-US" altLang="zh-CN"/>
              <a:t>Gram</a:t>
            </a:r>
            <a:r>
              <a:rPr lang="zh-CN" altLang="en-US"/>
              <a:t>矩阵</a:t>
            </a: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8DAC9B-08F8-423E-8443-EB16B29ECB08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454525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P94</a:t>
            </a:r>
          </a:p>
          <a:p>
            <a:pPr lvl="1" eaLnBrk="1" hangingPunct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EFA039-55C0-4614-95FD-F6343A6DE4F6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F63D51-29CE-48C9-8DD8-12658A3C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84462"/>
            <a:ext cx="6553200" cy="397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逼近（拟合）的目标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求一个能体现</a:t>
            </a:r>
            <a:r>
              <a:rPr lang="zh-CN" altLang="en-US" b="1" dirty="0">
                <a:solidFill>
                  <a:schemeClr val="accent2"/>
                </a:solidFill>
              </a:rPr>
              <a:t>规律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chemeClr val="hlink"/>
                </a:solidFill>
              </a:rPr>
              <a:t>近似</a:t>
            </a:r>
            <a:r>
              <a:rPr lang="zh-CN" altLang="en-US" b="1" dirty="0">
                <a:solidFill>
                  <a:srgbClr val="8E8C46"/>
                </a:solidFill>
              </a:rPr>
              <a:t>简单</a:t>
            </a:r>
            <a:r>
              <a:rPr lang="zh-CN" altLang="en-US" dirty="0"/>
              <a:t>函数表达式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插值，是逼近（拟合）的特例</a:t>
            </a:r>
          </a:p>
        </p:txBody>
      </p:sp>
      <p:pic>
        <p:nvPicPr>
          <p:cNvPr id="5124" name="Picture 4" descr="l1img1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3"/>
          <a:stretch>
            <a:fillRect/>
          </a:stretch>
        </p:blipFill>
        <p:spPr bwMode="auto">
          <a:xfrm>
            <a:off x="4949825" y="2362200"/>
            <a:ext cx="373697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0098F3-10AB-4182-A239-88435F8B5683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pic>
        <p:nvPicPr>
          <p:cNvPr id="5126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35401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逼近（拟合）的数学描述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7772400" cy="2397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这里函数类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中给定的函数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通常是区间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</a:rPr>
              <a:t>a, b</a:t>
            </a:r>
            <a:r>
              <a:rPr lang="en-US" altLang="zh-CN"/>
              <a:t>]</a:t>
            </a:r>
            <a:r>
              <a:rPr lang="zh-CN" altLang="en-US"/>
              <a:t>上的</a:t>
            </a:r>
            <a:r>
              <a:rPr lang="zh-CN" altLang="en-US" b="1">
                <a:solidFill>
                  <a:schemeClr val="hlink"/>
                </a:solidFill>
              </a:rPr>
              <a:t>连续函数</a:t>
            </a:r>
            <a:r>
              <a:rPr lang="zh-CN" altLang="en-US"/>
              <a:t>（或是用离散的点表示）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函数类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中的函数通常是多项式，（三角）有理函数或分段低次多项式等</a:t>
            </a:r>
          </a:p>
        </p:txBody>
      </p:sp>
      <p:pic>
        <p:nvPicPr>
          <p:cNvPr id="6148" name="Picture 4" descr="插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0875"/>
            <a:ext cx="77724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1FBCFD0-0F6C-4EDC-BE70-4542B0CA6B91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267200" y="3187083"/>
            <a:ext cx="1902781" cy="1331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多项式逼近的可行性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dirty="0"/>
              <a:t>数学分析中有定理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即课本</a:t>
            </a:r>
            <a:r>
              <a:rPr lang="en-US" altLang="zh-CN" dirty="0"/>
              <a:t>52</a:t>
            </a:r>
            <a:r>
              <a:rPr lang="zh-CN" altLang="en-US" dirty="0"/>
              <a:t>页定理</a:t>
            </a:r>
            <a:r>
              <a:rPr lang="en-US" altLang="zh-CN" dirty="0"/>
              <a:t>1</a:t>
            </a:r>
          </a:p>
          <a:p>
            <a:pPr eaLnBrk="1" hangingPunct="1"/>
            <a:r>
              <a:rPr lang="zh-CN" altLang="en-US" dirty="0"/>
              <a:t>由定理可知：</a:t>
            </a:r>
          </a:p>
          <a:p>
            <a:pPr lvl="1" eaLnBrk="1" hangingPunct="1"/>
            <a:r>
              <a:rPr lang="zh-CN" altLang="en-US" dirty="0"/>
              <a:t>只要是连续函数就可以用多项式逼近</a:t>
            </a:r>
          </a:p>
          <a:p>
            <a:pPr lvl="1" eaLnBrk="1" hangingPunct="1"/>
            <a:r>
              <a:rPr lang="zh-CN" altLang="en-US" dirty="0"/>
              <a:t>在</a:t>
            </a:r>
            <a:r>
              <a:rPr lang="zh-CN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一定区间内</a:t>
            </a:r>
            <a:r>
              <a:rPr lang="zh-CN" altLang="en-US" dirty="0"/>
              <a:t>，逼近精度可以任意高</a:t>
            </a:r>
          </a:p>
        </p:txBody>
      </p:sp>
      <p:pic>
        <p:nvPicPr>
          <p:cNvPr id="7172" name="Picture 4" descr="weierstrass定理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9248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924C4D1-055C-4844-A006-1C1E8DF58A0F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Weierstrass</a:t>
            </a:r>
            <a:r>
              <a:rPr lang="zh-CN" altLang="en-US"/>
              <a:t>定理的证明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Bernstein</a:t>
            </a:r>
            <a:r>
              <a:rPr lang="zh-CN" altLang="en-US" dirty="0"/>
              <a:t>多项式</a:t>
            </a:r>
          </a:p>
        </p:txBody>
      </p:sp>
      <p:pic>
        <p:nvPicPr>
          <p:cNvPr id="8196" name="Picture 4" descr="伯恩斯坦多项式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6962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828800" y="61722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bernstein.m</a:t>
            </a:r>
          </a:p>
        </p:txBody>
      </p: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592446-2579-43A7-832F-8AE2B843730C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867400" y="3461084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在区间</a:t>
            </a:r>
            <a:r>
              <a:rPr lang="en-US" altLang="zh-CN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[0,1]</a:t>
            </a:r>
            <a:r>
              <a:rPr lang="zh-CN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Bernstein</a:t>
            </a:r>
            <a:r>
              <a:rPr lang="zh-CN" altLang="en-US"/>
              <a:t>多项式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证明了</a:t>
            </a:r>
            <a:r>
              <a:rPr lang="en-US" altLang="zh-CN" sz="2400" dirty="0" err="1"/>
              <a:t>Weierstrass</a:t>
            </a:r>
            <a:r>
              <a:rPr lang="zh-CN" altLang="en-US" sz="2400" dirty="0"/>
              <a:t>定理的正确性</a:t>
            </a:r>
          </a:p>
          <a:p>
            <a:pPr eaLnBrk="1" hangingPunct="1"/>
            <a:r>
              <a:rPr lang="zh-CN" altLang="en-US" sz="2400" dirty="0"/>
              <a:t>类似于拉格朗日插值多项式的形式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b="1" i="1" dirty="0" err="1">
                <a:latin typeface="Times New Roman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itchFamily="18" charset="0"/>
              </a:rPr>
              <a:t>k</a:t>
            </a:r>
            <a:r>
              <a:rPr lang="en-US" altLang="zh-CN" sz="2400" b="1" i="1" dirty="0">
                <a:latin typeface="Times New Roman" pitchFamily="18" charset="0"/>
              </a:rPr>
              <a:t>(x)</a:t>
            </a:r>
            <a:r>
              <a:rPr lang="zh-CN" altLang="en-US" sz="2400" dirty="0"/>
              <a:t>是有界的</a:t>
            </a:r>
            <a:r>
              <a:rPr lang="en-US" altLang="zh-CN" sz="2400" dirty="0"/>
              <a:t>[</a:t>
            </a:r>
            <a:r>
              <a:rPr lang="en-US" altLang="zh-CN" sz="2400" b="1" i="1" dirty="0">
                <a:latin typeface="Times New Roman" pitchFamily="18" charset="0"/>
              </a:rPr>
              <a:t>0 , 1</a:t>
            </a:r>
            <a:r>
              <a:rPr lang="en-US" altLang="zh-CN" sz="2400" dirty="0"/>
              <a:t>]</a:t>
            </a:r>
            <a:r>
              <a:rPr lang="zh-CN" altLang="en-US" sz="2400" dirty="0"/>
              <a:t>，所以能保证稳定和收敛。但是拉格朗日插值不行</a:t>
            </a:r>
          </a:p>
          <a:p>
            <a:pPr eaLnBrk="1" hangingPunct="1"/>
            <a:r>
              <a:rPr lang="en-US" altLang="zh-CN" sz="2400" dirty="0"/>
              <a:t>Bernstein</a:t>
            </a:r>
            <a:r>
              <a:rPr lang="zh-CN" altLang="en-US" sz="2400"/>
              <a:t>多项式不好用，但是</a:t>
            </a:r>
            <a:r>
              <a:rPr lang="zh-CN" altLang="en-US" sz="2400">
                <a:sym typeface="Wingdings" pitchFamily="2" charset="2"/>
              </a:rPr>
              <a:t></a:t>
            </a:r>
            <a:endParaRPr lang="zh-CN" altLang="en-US" sz="2400"/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71600" y="2500313"/>
          <a:ext cx="731520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29100" imgH="889000" progId="Equation.3">
                  <p:embed/>
                </p:oleObj>
              </mc:Choice>
              <mc:Fallback>
                <p:oleObj name="公式" r:id="rId2" imgW="42291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00313"/>
                        <a:ext cx="7315200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6" descr="二次插值基函数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42317" r="8104"/>
          <a:stretch>
            <a:fillRect/>
          </a:stretch>
        </p:blipFill>
        <p:spPr bwMode="auto">
          <a:xfrm>
            <a:off x="6019800" y="4724400"/>
            <a:ext cx="289560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BC038E2-5F12-4F2D-A4ED-FC5DDAEDF301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</a:t>
            </a:r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如何获得函数</a:t>
            </a:r>
            <a:r>
              <a:rPr lang="en-US" altLang="zh-CN" b="1" i="1" dirty="0">
                <a:latin typeface="+mj-lt"/>
              </a:rPr>
              <a:t>P(x)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在函数类</a:t>
            </a:r>
            <a:r>
              <a:rPr lang="en-US" altLang="zh-CN" dirty="0"/>
              <a:t>B</a:t>
            </a:r>
            <a:r>
              <a:rPr lang="zh-CN" altLang="en-US" dirty="0"/>
              <a:t>中挑选一系列函数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将这一系列函数（线性）组合在一起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……</a:t>
            </a:r>
            <a:r>
              <a:rPr lang="zh-CN" altLang="en-US" dirty="0"/>
              <a:t>跟插值有什么不同呢？</a:t>
            </a:r>
          </a:p>
        </p:txBody>
      </p:sp>
      <p:sp>
        <p:nvSpPr>
          <p:cNvPr id="1024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515E4E-F264-4D32-AC9C-79DF4A4FBD5C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如果线性相关，则可以将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  <a:r>
              <a:rPr lang="zh-CN" altLang="en-US"/>
              <a:t>表示成其它各分量的线性组合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基本概念一：线性相（无）关</a:t>
            </a:r>
          </a:p>
        </p:txBody>
      </p:sp>
      <p:pic>
        <p:nvPicPr>
          <p:cNvPr id="11268" name="Picture 4" descr="线性相关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8038"/>
            <a:ext cx="777240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4324FB-AEFF-4AF6-BC3B-B8FCC2907808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3025</TotalTime>
  <Words>565</Words>
  <Application>Microsoft Office PowerPoint</Application>
  <PresentationFormat>全屏显示(4:3)</PresentationFormat>
  <Paragraphs>178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Layers</vt:lpstr>
      <vt:lpstr>公式</vt:lpstr>
      <vt:lpstr>计算方法</vt:lpstr>
      <vt:lpstr>第3章 函数逼近与快速傅里叶变换</vt:lpstr>
      <vt:lpstr>逼近（拟合）的目标</vt:lpstr>
      <vt:lpstr>逼近（拟合）的数学描述</vt:lpstr>
      <vt:lpstr>多项式逼近的可行性</vt:lpstr>
      <vt:lpstr>Weierstrass定理的证明</vt:lpstr>
      <vt:lpstr>关于Bernstein多项式</vt:lpstr>
      <vt:lpstr>思路……</vt:lpstr>
      <vt:lpstr>基本概念一：线性相（无）关</vt:lpstr>
      <vt:lpstr>基本概念一：基、空间、坐标</vt:lpstr>
      <vt:lpstr>例如笛卡尔坐标系</vt:lpstr>
      <vt:lpstr>例如n次多项式空间</vt:lpstr>
      <vt:lpstr>逼近的基本思想</vt:lpstr>
      <vt:lpstr>基本概念二：范数与赋范线性空间</vt:lpstr>
      <vt:lpstr>向量空间范数</vt:lpstr>
      <vt:lpstr>连续函数空间范数</vt:lpstr>
      <vt:lpstr>基本概念三：内积与内积空间</vt:lpstr>
      <vt:lpstr>Caucy-Schwarz不等式</vt:lpstr>
      <vt:lpstr>内积与2范数的关系</vt:lpstr>
      <vt:lpstr>数域加权内积</vt:lpstr>
      <vt:lpstr>权函数</vt:lpstr>
      <vt:lpstr>连续函数空间上的带权内积和范数</vt:lpstr>
      <vt:lpstr>向量空间的Gram矩阵</vt:lpstr>
      <vt:lpstr>连续函数空间的Gram矩阵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111</cp:revision>
  <cp:lastPrinted>1601-01-01T00:00:00Z</cp:lastPrinted>
  <dcterms:created xsi:type="dcterms:W3CDTF">1601-01-01T00:00:00Z</dcterms:created>
  <dcterms:modified xsi:type="dcterms:W3CDTF">2024-03-17T15:38:42Z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