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8"/>
  </p:notesMasterIdLst>
  <p:sldIdLst>
    <p:sldId id="279" r:id="rId2"/>
    <p:sldId id="289" r:id="rId3"/>
    <p:sldId id="281" r:id="rId4"/>
    <p:sldId id="257" r:id="rId5"/>
    <p:sldId id="282" r:id="rId6"/>
    <p:sldId id="290" r:id="rId7"/>
    <p:sldId id="259" r:id="rId8"/>
    <p:sldId id="291" r:id="rId9"/>
    <p:sldId id="260" r:id="rId10"/>
    <p:sldId id="288" r:id="rId11"/>
    <p:sldId id="295" r:id="rId12"/>
    <p:sldId id="283" r:id="rId13"/>
    <p:sldId id="284" r:id="rId14"/>
    <p:sldId id="261" r:id="rId15"/>
    <p:sldId id="262" r:id="rId16"/>
    <p:sldId id="292" r:id="rId17"/>
    <p:sldId id="285" r:id="rId18"/>
    <p:sldId id="266" r:id="rId19"/>
    <p:sldId id="293" r:id="rId20"/>
    <p:sldId id="294" r:id="rId21"/>
    <p:sldId id="267" r:id="rId22"/>
    <p:sldId id="269" r:id="rId23"/>
    <p:sldId id="286" r:id="rId24"/>
    <p:sldId id="271" r:id="rId25"/>
    <p:sldId id="268" r:id="rId26"/>
    <p:sldId id="27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9FDC7"/>
    <a:srgbClr val="0E9F03"/>
    <a:srgbClr val="F7E6CD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3" autoAdjust="0"/>
  </p:normalViewPr>
  <p:slideViewPr>
    <p:cSldViewPr>
      <p:cViewPr varScale="1">
        <p:scale>
          <a:sx n="85" d="100"/>
          <a:sy n="85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9C7FFB-31AA-4D40-B5EB-35C6322806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964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C7FFB-31AA-4D40-B5EB-35C6322806F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97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F77334-38B6-4A3A-8019-0522892F3C73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积分中值定理</a:t>
            </a:r>
            <a:r>
              <a:rPr lang="en-US" altLang="zh-CN"/>
              <a:t>:</a:t>
            </a:r>
            <a:r>
              <a:rPr lang="zh-CN" altLang="en-US"/>
              <a:t>若</a:t>
            </a:r>
            <a:r>
              <a:rPr lang="en-US" altLang="zh-CN"/>
              <a:t>f(x)</a:t>
            </a:r>
            <a:r>
              <a:rPr lang="zh-CN" altLang="en-US"/>
              <a:t>在</a:t>
            </a:r>
            <a:r>
              <a:rPr lang="en-US" altLang="zh-CN"/>
              <a:t>[a, b]</a:t>
            </a:r>
            <a:r>
              <a:rPr lang="zh-CN" altLang="en-US"/>
              <a:t>上保号</a:t>
            </a:r>
            <a:r>
              <a:rPr lang="en-US" altLang="zh-CN"/>
              <a:t>,</a:t>
            </a:r>
            <a:r>
              <a:rPr lang="zh-CN" altLang="en-US"/>
              <a:t>则存在一点</a:t>
            </a:r>
            <a:r>
              <a:rPr lang="en-US" altLang="zh-CN"/>
              <a:t>c</a:t>
            </a:r>
            <a:r>
              <a:rPr lang="en-US" altLang="zh-CN">
                <a:sym typeface="Symbol" pitchFamily="18" charset="2"/>
              </a:rPr>
              <a:t>[a, b],</a:t>
            </a:r>
            <a:r>
              <a:rPr lang="zh-CN" altLang="en-US">
                <a:sym typeface="Symbol" pitchFamily="18" charset="2"/>
              </a:rPr>
              <a:t>使得</a:t>
            </a:r>
            <a:r>
              <a:rPr lang="en-US" altLang="zh-CN">
                <a:sym typeface="Symbol" pitchFamily="18" charset="2"/>
              </a:rPr>
              <a:t>integral of f(x)g(x) from a to b equals to fc) times .integral of g(x) from a to b.</a:t>
            </a:r>
          </a:p>
        </p:txBody>
      </p:sp>
    </p:spTree>
    <p:extLst>
      <p:ext uri="{BB962C8B-B14F-4D97-AF65-F5344CB8AC3E}">
        <p14:creationId xmlns:p14="http://schemas.microsoft.com/office/powerpoint/2010/main" val="18323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F7CC2934-AB99-4B4A-9E0F-A6AB715FD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9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478B-E8A3-4185-9E13-EF476897F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6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84D40-8F30-47CE-92AC-27B0E52062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79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516C7-44F0-44B4-BECE-87F5701B7B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14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3F848-2C44-40D8-9B19-B14003142C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63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BC836-5E99-47B5-80B0-3548EAD89F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10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5C732-AF75-4BE0-82FE-2AD786078C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92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C158E-B201-4180-88EB-9B6FF08A8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6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F5D4B-EB60-4410-A0D9-59FB4D9FD0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33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24389-9DAF-475C-965F-5FFE1DA5A7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69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75D26-01CC-477F-837B-1CEF2FB75F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52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1B294-1737-4043-A35D-3870925C3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8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AF1A7-4C37-4CFC-8D15-836B5C5BCF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83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E4626A8F-AA03-4DC6-9DDD-E0B2555E33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" Target="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8.wmf"/><Relationship Id="rId7" Type="http://schemas.openxmlformats.org/officeDocument/2006/relationships/oleObject" Target="../embeddings/oleObject22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1.jpeg"/><Relationship Id="rId9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0" Type="http://schemas.openxmlformats.org/officeDocument/2006/relationships/image" Target="../media/image9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gif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C2934-AB99-4B4A-9E0F-A6AB715FD133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判定代数精度示例二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可以验证梯形公式和矩形公式的代数精度都是一次的。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（对于</a:t>
            </a:r>
            <a:r>
              <a:rPr lang="en-US" altLang="zh-CN" sz="2800" b="1" i="1"/>
              <a:t>y=ax+b</a:t>
            </a:r>
            <a:r>
              <a:rPr lang="zh-CN" altLang="en-US" sz="2800"/>
              <a:t>准确成立）</a:t>
            </a:r>
          </a:p>
        </p:txBody>
      </p:sp>
      <p:pic>
        <p:nvPicPr>
          <p:cNvPr id="12292" name="Picture 4" descr="一次函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716338"/>
            <a:ext cx="33845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24300" y="4941888"/>
            <a:ext cx="1439863" cy="503237"/>
            <a:chOff x="2472" y="3113"/>
            <a:chExt cx="907" cy="317"/>
          </a:xfrm>
        </p:grpSpPr>
        <p:sp>
          <p:nvSpPr>
            <p:cNvPr id="12296" name="Line 5"/>
            <p:cNvSpPr>
              <a:spLocks noChangeShapeType="1"/>
            </p:cNvSpPr>
            <p:nvPr/>
          </p:nvSpPr>
          <p:spPr bwMode="auto">
            <a:xfrm>
              <a:off x="2472" y="3113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>
              <a:off x="2472" y="311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2051050" y="2492375"/>
          <a:ext cx="25923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48100" imgH="711200" progId="Equation.DSMT4">
                  <p:embed/>
                </p:oleObj>
              </mc:Choice>
              <mc:Fallback>
                <p:oleObj name="Equation" r:id="rId3" imgW="38481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92375"/>
                        <a:ext cx="25923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9"/>
          <p:cNvGraphicFramePr>
            <a:graphicFrameLocks noChangeAspect="1"/>
          </p:cNvGraphicFramePr>
          <p:nvPr/>
        </p:nvGraphicFramePr>
        <p:xfrm>
          <a:off x="5508625" y="2497138"/>
          <a:ext cx="23764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78200" imgH="711200" progId="Equation.DSMT4">
                  <p:embed/>
                </p:oleObj>
              </mc:Choice>
              <mc:Fallback>
                <p:oleObj name="Equation" r:id="rId5" imgW="33782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497138"/>
                        <a:ext cx="23764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6C534-F830-4052-B6D7-706A71D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代数精度例三：</a:t>
            </a:r>
            <a:r>
              <a:rPr lang="en-US" altLang="zh-CN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P100 </a:t>
            </a:r>
            <a:r>
              <a:rPr lang="zh-CN" alt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例</a:t>
            </a:r>
            <a:r>
              <a:rPr lang="en-US" altLang="zh-CN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5512854-61AA-4D7A-AD61-BE53FF9B4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7" y="1848272"/>
            <a:ext cx="6848963" cy="467362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BAC29-0B17-49D7-A1F7-23D92B6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62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数值积分的实现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73238"/>
            <a:ext cx="8075613" cy="475138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条件：</a:t>
            </a:r>
            <a:r>
              <a:rPr lang="zh-CN" altLang="en-US" sz="2800" b="1" dirty="0">
                <a:solidFill>
                  <a:srgbClr val="7030A0"/>
                </a:solidFill>
              </a:rPr>
              <a:t>选定</a:t>
            </a:r>
            <a:r>
              <a:rPr lang="zh-CN" altLang="en-US" sz="2800" dirty="0"/>
              <a:t>一组节点</a:t>
            </a:r>
            <a:r>
              <a:rPr lang="en-US" altLang="zh-CN" sz="2800" dirty="0"/>
              <a:t>: </a:t>
            </a:r>
            <a:r>
              <a:rPr lang="en-US" altLang="zh-CN" sz="2800" b="1" i="1" dirty="0"/>
              <a:t>a </a:t>
            </a:r>
            <a:r>
              <a:rPr lang="en-US" altLang="zh-CN" sz="2800" b="1" i="1" dirty="0">
                <a:sym typeface="Symbol" pitchFamily="18" charset="2"/>
              </a:rPr>
              <a:t> x</a:t>
            </a:r>
            <a:r>
              <a:rPr lang="en-US" altLang="zh-CN" sz="2800" b="1" i="1" baseline="-25000" dirty="0">
                <a:sym typeface="Symbol" pitchFamily="18" charset="2"/>
              </a:rPr>
              <a:t>0</a:t>
            </a:r>
            <a:r>
              <a:rPr lang="en-US" altLang="zh-CN" sz="2800" b="1" i="1" dirty="0">
                <a:sym typeface="Symbol" pitchFamily="18" charset="2"/>
              </a:rPr>
              <a:t> &lt;x</a:t>
            </a:r>
            <a:r>
              <a:rPr lang="en-US" altLang="zh-CN" sz="2800" b="1" i="1" baseline="-25000" dirty="0">
                <a:sym typeface="Symbol" pitchFamily="18" charset="2"/>
              </a:rPr>
              <a:t>1</a:t>
            </a:r>
            <a:r>
              <a:rPr lang="en-US" altLang="zh-CN" sz="2800" b="1" i="1" dirty="0">
                <a:sym typeface="Symbol" pitchFamily="18" charset="2"/>
              </a:rPr>
              <a:t> &lt; … &lt;</a:t>
            </a:r>
            <a:r>
              <a:rPr lang="en-US" altLang="zh-CN" sz="2800" b="1" i="1" dirty="0" err="1">
                <a:sym typeface="Symbol" pitchFamily="18" charset="2"/>
              </a:rPr>
              <a:t>x</a:t>
            </a:r>
            <a:r>
              <a:rPr lang="en-US" altLang="zh-CN" sz="2800" b="1" i="1" baseline="-25000" dirty="0" err="1">
                <a:sym typeface="Symbol" pitchFamily="18" charset="2"/>
              </a:rPr>
              <a:t>n</a:t>
            </a:r>
            <a:r>
              <a:rPr lang="en-US" altLang="zh-CN" sz="2800" b="1" i="1" dirty="0">
                <a:sym typeface="Symbol" pitchFamily="18" charset="2"/>
              </a:rPr>
              <a:t>  b</a:t>
            </a:r>
            <a:r>
              <a:rPr lang="zh-CN" altLang="en-US" sz="2800" dirty="0">
                <a:sym typeface="Symbol" pitchFamily="18" charset="2"/>
              </a:rPr>
              <a:t>，且已知函数</a:t>
            </a:r>
            <a:r>
              <a:rPr lang="en-US" altLang="zh-CN" sz="2800" b="1" i="1" dirty="0">
                <a:sym typeface="Symbol" pitchFamily="18" charset="2"/>
              </a:rPr>
              <a:t>f(x)</a:t>
            </a:r>
            <a:r>
              <a:rPr lang="zh-CN" altLang="en-US" sz="2800" dirty="0">
                <a:sym typeface="Symbol" pitchFamily="18" charset="2"/>
              </a:rPr>
              <a:t>在这些节点上的值．</a:t>
            </a:r>
          </a:p>
          <a:p>
            <a:pPr eaLnBrk="1" hangingPunct="1"/>
            <a:endParaRPr lang="zh-CN" altLang="en-US" sz="2800" dirty="0">
              <a:sym typeface="Symbol" pitchFamily="18" charset="2"/>
            </a:endParaRPr>
          </a:p>
          <a:p>
            <a:pPr eaLnBrk="1" hangingPunct="1"/>
            <a:r>
              <a:rPr lang="zh-CN" altLang="en-US" sz="2800" dirty="0">
                <a:sym typeface="Symbol" pitchFamily="18" charset="2"/>
              </a:rPr>
              <a:t>目的：通过构造形如</a:t>
            </a:r>
            <a:br>
              <a:rPr lang="zh-CN" altLang="en-US" sz="2800" dirty="0">
                <a:sym typeface="Symbol" pitchFamily="18" charset="2"/>
              </a:rPr>
            </a:br>
            <a:br>
              <a:rPr lang="zh-CN" altLang="en-US" sz="2800" dirty="0">
                <a:sym typeface="Symbol" pitchFamily="18" charset="2"/>
              </a:rPr>
            </a:br>
            <a:br>
              <a:rPr lang="zh-CN" altLang="en-US" sz="2800" dirty="0">
                <a:sym typeface="Symbol" pitchFamily="18" charset="2"/>
              </a:rPr>
            </a:br>
            <a:r>
              <a:rPr lang="zh-CN" altLang="en-US" sz="2800" dirty="0">
                <a:sym typeface="Symbol" pitchFamily="18" charset="2"/>
              </a:rPr>
              <a:t>的求积公式来将积分计算转化为右式计算</a:t>
            </a:r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方法：构造求积公式的问题实质是</a:t>
            </a:r>
            <a:br>
              <a:rPr lang="zh-CN" altLang="en-US" sz="2800" dirty="0"/>
            </a:br>
            <a:r>
              <a:rPr lang="zh-CN" altLang="en-US" sz="2800" dirty="0"/>
              <a:t>            </a:t>
            </a:r>
            <a:r>
              <a:rPr lang="zh-CN" altLang="en-US" sz="2800" dirty="0">
                <a:solidFill>
                  <a:srgbClr val="660066"/>
                </a:solidFill>
              </a:rPr>
              <a:t>确定</a:t>
            </a:r>
            <a:r>
              <a:rPr lang="en-US" altLang="zh-CN" sz="2800" b="1" i="1" dirty="0" err="1">
                <a:solidFill>
                  <a:srgbClr val="660066"/>
                </a:solidFill>
              </a:rPr>
              <a:t>x</a:t>
            </a:r>
            <a:r>
              <a:rPr lang="en-US" altLang="zh-CN" sz="2800" b="1" i="1" baseline="-25000" dirty="0" err="1">
                <a:solidFill>
                  <a:srgbClr val="660066"/>
                </a:solidFill>
              </a:rPr>
              <a:t>k</a:t>
            </a:r>
            <a:r>
              <a:rPr lang="zh-CN" altLang="en-US" sz="2800" dirty="0">
                <a:solidFill>
                  <a:srgbClr val="660066"/>
                </a:solidFill>
              </a:rPr>
              <a:t>和</a:t>
            </a:r>
            <a:r>
              <a:rPr lang="en-US" altLang="zh-CN" sz="2800" b="1" i="1" dirty="0" err="1">
                <a:solidFill>
                  <a:srgbClr val="660066"/>
                </a:solidFill>
              </a:rPr>
              <a:t>A</a:t>
            </a:r>
            <a:r>
              <a:rPr lang="en-US" altLang="zh-CN" sz="2800" b="1" i="1" baseline="-25000" dirty="0" err="1">
                <a:solidFill>
                  <a:srgbClr val="660066"/>
                </a:solidFill>
              </a:rPr>
              <a:t>k</a:t>
            </a:r>
            <a:r>
              <a:rPr lang="zh-CN" altLang="en-US" sz="2800" dirty="0">
                <a:solidFill>
                  <a:srgbClr val="660066"/>
                </a:solidFill>
              </a:rPr>
              <a:t>的代数问题</a:t>
            </a:r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3573463"/>
          <a:ext cx="36020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73463"/>
                        <a:ext cx="360203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6877050" y="3573463"/>
            <a:ext cx="215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18" name="Picture 10" descr="一般数值积分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2205038"/>
            <a:ext cx="273685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云形 1"/>
          <p:cNvSpPr/>
          <p:nvPr/>
        </p:nvSpPr>
        <p:spPr>
          <a:xfrm>
            <a:off x="3348038" y="6092825"/>
            <a:ext cx="503237" cy="360363"/>
          </a:xfrm>
          <a:prstGeom prst="cloud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123728" y="5980618"/>
            <a:ext cx="936104" cy="584775"/>
          </a:xfrm>
          <a:prstGeom prst="rect">
            <a:avLst/>
          </a:prstGeom>
          <a:solidFill>
            <a:srgbClr val="F9FDC7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若</a:t>
            </a:r>
            <a:r>
              <a:rPr lang="en-US" altLang="zh-CN" sz="1600" b="1" i="1" dirty="0" err="1"/>
              <a:t>x</a:t>
            </a:r>
            <a:r>
              <a:rPr lang="en-US" altLang="zh-CN" sz="1600" b="1" i="1" baseline="-25000" dirty="0" err="1"/>
              <a:t>k</a:t>
            </a:r>
            <a:r>
              <a:rPr lang="zh-CN" altLang="en-US" sz="1600" dirty="0"/>
              <a:t>已选定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复习：拉格朗日插值多项式</a:t>
            </a:r>
          </a:p>
        </p:txBody>
      </p:sp>
      <p:graphicFrame>
        <p:nvGraphicFramePr>
          <p:cNvPr id="1433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9750" y="1776413"/>
          <a:ext cx="5976938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54400" imgH="2781300" progId="Equation.3">
                  <p:embed/>
                </p:oleObj>
              </mc:Choice>
              <mc:Fallback>
                <p:oleObj name="公式" r:id="rId2" imgW="3454400" imgH="278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6413"/>
                        <a:ext cx="5976938" cy="481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0" name="Picture 6" descr="插值基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37063"/>
            <a:ext cx="3132138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164388" y="6381750"/>
            <a:ext cx="1979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9FDC7"/>
                </a:solidFill>
                <a:latin typeface="Arial" charset="0"/>
              </a:rPr>
              <a:t>回到辛普森余项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插值型求积公式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若用积分            近似代替积分            ，则得到</a:t>
            </a:r>
            <a:br>
              <a:rPr lang="zh-CN" altLang="en-US" sz="2800"/>
            </a:br>
            <a:r>
              <a:rPr lang="zh-CN" altLang="en-US" sz="2800" b="1">
                <a:solidFill>
                  <a:srgbClr val="660066"/>
                </a:solidFill>
              </a:rPr>
              <a:t>插值型求积公式</a:t>
            </a:r>
            <a:endParaRPr lang="zh-CN" altLang="en-US" sz="2800"/>
          </a:p>
        </p:txBody>
      </p:sp>
      <p:graphicFrame>
        <p:nvGraphicFramePr>
          <p:cNvPr id="1536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84438" y="1773238"/>
          <a:ext cx="10080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72808" imgH="330057" progId="Equation.3">
                  <p:embed/>
                </p:oleObj>
              </mc:Choice>
              <mc:Fallback>
                <p:oleObj name="公式" r:id="rId2" imgW="672808" imgH="3300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773238"/>
                        <a:ext cx="10080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51500" y="1773238"/>
          <a:ext cx="10080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22030" imgH="330057" progId="Equation.3">
                  <p:embed/>
                </p:oleObj>
              </mc:Choice>
              <mc:Fallback>
                <p:oleObj name="公式" r:id="rId4" imgW="622030" imgH="3300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773238"/>
                        <a:ext cx="10080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2"/>
          <p:cNvGraphicFramePr>
            <a:graphicFrameLocks noChangeAspect="1"/>
          </p:cNvGraphicFramePr>
          <p:nvPr/>
        </p:nvGraphicFramePr>
        <p:xfrm>
          <a:off x="212725" y="2505075"/>
          <a:ext cx="8559800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644640" imgH="1714320" progId="Equation.3">
                  <p:embed/>
                </p:oleObj>
              </mc:Choice>
              <mc:Fallback>
                <p:oleObj name="公式" r:id="rId6" imgW="3644640" imgH="1714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505075"/>
                        <a:ext cx="8559800" cy="402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3" name="Picture 13" descr="插值基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3929063"/>
            <a:ext cx="3132137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1069018" y="5929312"/>
            <a:ext cx="1511343" cy="1761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69" name="Picture 10" descr="一般数值积分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04813"/>
            <a:ext cx="19081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/>
            <a:r>
              <a:rPr lang="zh-CN" altLang="en-US" sz="2800"/>
              <a:t>设</a:t>
            </a:r>
            <a:r>
              <a:rPr lang="en-US" altLang="zh-CN" sz="2800" b="1" i="1"/>
              <a:t>f(x)</a:t>
            </a:r>
            <a:r>
              <a:rPr lang="en-US" altLang="zh-CN" sz="2800" b="1" i="1">
                <a:sym typeface="Symbol" pitchFamily="18" charset="2"/>
              </a:rPr>
              <a:t>C</a:t>
            </a:r>
            <a:r>
              <a:rPr lang="en-US" altLang="zh-CN" sz="2800" b="1" i="1" baseline="30000">
                <a:sym typeface="Symbol" pitchFamily="18" charset="2"/>
              </a:rPr>
              <a:t>n+1</a:t>
            </a:r>
            <a:r>
              <a:rPr lang="en-US" altLang="zh-CN" sz="2800" b="1">
                <a:sym typeface="Symbol" pitchFamily="18" charset="2"/>
              </a:rPr>
              <a:t>[</a:t>
            </a:r>
            <a:r>
              <a:rPr lang="en-US" altLang="zh-CN" sz="2800" b="1" i="1">
                <a:sym typeface="Symbol" pitchFamily="18" charset="2"/>
              </a:rPr>
              <a:t>a,b</a:t>
            </a:r>
            <a:r>
              <a:rPr lang="en-US" altLang="zh-CN" sz="2800" b="1">
                <a:sym typeface="Symbol" pitchFamily="18" charset="2"/>
              </a:rPr>
              <a:t>]</a:t>
            </a:r>
            <a:r>
              <a:rPr lang="zh-CN" altLang="en-US" sz="2800"/>
              <a:t>，那么插值型求积公式的截断误差为</a:t>
            </a:r>
          </a:p>
          <a:p>
            <a:pPr eaLnBrk="1" fontAlgn="t" hangingPunct="1"/>
            <a:endParaRPr lang="zh-CN" altLang="en-US" sz="2800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971550" y="5516563"/>
            <a:ext cx="462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证明：由第二章定理</a:t>
            </a:r>
            <a:r>
              <a:rPr lang="en-US" altLang="zh-CN" sz="2800"/>
              <a:t>2</a:t>
            </a:r>
            <a:r>
              <a:rPr lang="zh-CN" altLang="en-US" sz="2800"/>
              <a:t>立得．</a:t>
            </a:r>
          </a:p>
        </p:txBody>
      </p:sp>
      <p:sp>
        <p:nvSpPr>
          <p:cNvPr id="16389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164388" y="6381750"/>
            <a:ext cx="172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9FDC7"/>
                </a:solidFill>
                <a:latin typeface="Arial" charset="0"/>
              </a:rPr>
              <a:t>回到定理</a:t>
            </a:r>
            <a:r>
              <a:rPr lang="en-US" altLang="zh-CN">
                <a:solidFill>
                  <a:srgbClr val="F9FDC7"/>
                </a:solidFill>
                <a:latin typeface="Arial" charset="0"/>
              </a:rPr>
              <a:t>3</a:t>
            </a:r>
            <a:r>
              <a:rPr lang="zh-CN" altLang="en-US">
                <a:solidFill>
                  <a:srgbClr val="F9FDC7"/>
                </a:solidFill>
                <a:latin typeface="Arial" charset="0"/>
              </a:rPr>
              <a:t>证明</a:t>
            </a:r>
          </a:p>
        </p:txBody>
      </p:sp>
      <p:graphicFrame>
        <p:nvGraphicFramePr>
          <p:cNvPr id="16390" name="Object 49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2708275"/>
          <a:ext cx="4321175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66900" imgH="1130300" progId="Equation.3">
                  <p:embed/>
                </p:oleObj>
              </mc:Choice>
              <mc:Fallback>
                <p:oleObj name="公式" r:id="rId3" imgW="1866900" imgH="11303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275"/>
                        <a:ext cx="4321175" cy="261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插值型求积公式的性质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定理</a:t>
            </a:r>
            <a:r>
              <a:rPr lang="en-US" altLang="zh-CN" sz="2800">
                <a:solidFill>
                  <a:schemeClr val="folHlink"/>
                </a:solidFill>
              </a:rPr>
              <a:t>1</a:t>
            </a:r>
            <a:r>
              <a:rPr lang="zh-CN" altLang="en-US" sz="2800">
                <a:solidFill>
                  <a:schemeClr val="folHlink"/>
                </a:solidFill>
              </a:rPr>
              <a:t>　</a:t>
            </a:r>
            <a:r>
              <a:rPr lang="zh-CN" altLang="en-US" sz="2800"/>
              <a:t>具有</a:t>
            </a:r>
            <a:r>
              <a:rPr lang="en-US" altLang="zh-CN" sz="2800" b="1" i="1"/>
              <a:t>n+1</a:t>
            </a:r>
            <a:r>
              <a:rPr lang="zh-CN" altLang="en-US" sz="2800"/>
              <a:t>个求积节点的求积公式</a:t>
            </a: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的代数精度至少为</a:t>
            </a:r>
            <a:r>
              <a:rPr lang="en-US" altLang="zh-CN" sz="2800" b="1" i="1"/>
              <a:t>n</a:t>
            </a:r>
            <a:r>
              <a:rPr lang="zh-CN" altLang="en-US" sz="2800"/>
              <a:t>次的充要条件是该求积公式是插值型求积公式．</a:t>
            </a:r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说明：如果按插值方式计算求积系数，可以保证求积的代数精度（比求积节点的个数少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</a:p>
        </p:txBody>
      </p:sp>
      <p:graphicFrame>
        <p:nvGraphicFramePr>
          <p:cNvPr id="1741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2349500"/>
          <a:ext cx="29527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349500"/>
                        <a:ext cx="29527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1</a:t>
            </a:r>
            <a:r>
              <a:rPr lang="zh-CN" altLang="en-US"/>
              <a:t>的推论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45463" cy="4302125"/>
          </a:xfrm>
        </p:spPr>
        <p:txBody>
          <a:bodyPr/>
          <a:lstStyle/>
          <a:p>
            <a:pPr eaLnBrk="1" hangingPunct="1"/>
            <a:r>
              <a:rPr lang="zh-CN" altLang="en-US" sz="2800"/>
              <a:t>若</a:t>
            </a:r>
            <a:r>
              <a:rPr lang="en-US" altLang="zh-CN" sz="2800" b="1" i="1"/>
              <a:t>f(x)</a:t>
            </a:r>
            <a:r>
              <a:rPr lang="zh-CN" altLang="en-US" sz="2800" b="1" i="1"/>
              <a:t>＝</a:t>
            </a:r>
            <a:r>
              <a:rPr lang="en-US" altLang="zh-CN" sz="2800" b="1" i="1"/>
              <a:t>1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b="1" i="1"/>
              <a:t>n=0</a:t>
            </a:r>
            <a:r>
              <a:rPr lang="en-US" altLang="zh-CN" sz="2800"/>
              <a:t>)</a:t>
            </a:r>
            <a:r>
              <a:rPr lang="zh-CN" altLang="en-US" sz="2800"/>
              <a:t>，求积公式简化成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所以</a:t>
            </a:r>
            <a:r>
              <a:rPr lang="zh-CN" altLang="en-US" sz="2800">
                <a:sym typeface="Symbol" pitchFamily="18" charset="2"/>
              </a:rPr>
              <a:t>有</a:t>
            </a:r>
          </a:p>
          <a:p>
            <a:pPr eaLnBrk="1" hangingPunct="1"/>
            <a:endParaRPr lang="zh-CN" altLang="en-US" sz="2800">
              <a:sym typeface="Symbol" pitchFamily="18" charset="2"/>
            </a:endParaRPr>
          </a:p>
          <a:p>
            <a:pPr eaLnBrk="1" hangingPunct="1"/>
            <a:endParaRPr lang="zh-CN" altLang="en-US" sz="2800">
              <a:sym typeface="Symbol" pitchFamily="18" charset="2"/>
            </a:endParaRPr>
          </a:p>
          <a:p>
            <a:pPr eaLnBrk="1" hangingPunct="1"/>
            <a:endParaRPr lang="zh-CN" altLang="en-US" sz="2800">
              <a:sym typeface="Symbol" pitchFamily="18" charset="2"/>
            </a:endParaRPr>
          </a:p>
          <a:p>
            <a:pPr eaLnBrk="1" hangingPunct="1"/>
            <a:r>
              <a:rPr lang="zh-CN" altLang="en-US" sz="2800">
                <a:sym typeface="Symbol" pitchFamily="18" charset="2"/>
              </a:rPr>
              <a:t>说明什么问题呢？</a:t>
            </a:r>
          </a:p>
        </p:txBody>
      </p:sp>
      <p:graphicFrame>
        <p:nvGraphicFramePr>
          <p:cNvPr id="1843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43213" y="3836988"/>
          <a:ext cx="17922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12447" imgH="431613" progId="Equation.3">
                  <p:embed/>
                </p:oleObj>
              </mc:Choice>
              <mc:Fallback>
                <p:oleObj name="公式" r:id="rId2" imgW="812447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836988"/>
                        <a:ext cx="179228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8" descr="一般数值积分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21163"/>
            <a:ext cx="273685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8" name="Object 9"/>
          <p:cNvGraphicFramePr>
            <a:graphicFrameLocks noChangeAspect="1"/>
          </p:cNvGraphicFramePr>
          <p:nvPr/>
        </p:nvGraphicFramePr>
        <p:xfrm>
          <a:off x="2700338" y="2420938"/>
          <a:ext cx="17716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76300" imgH="431800" progId="Equation.3">
                  <p:embed/>
                </p:oleObj>
              </mc:Choice>
              <mc:Fallback>
                <p:oleObj name="公式" r:id="rId5" imgW="8763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20938"/>
                        <a:ext cx="17716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9FDCE21-64FC-48FD-8EFF-00B01FB14C6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4247028"/>
              </p:ext>
            </p:extLst>
          </p:nvPr>
        </p:nvGraphicFramePr>
        <p:xfrm>
          <a:off x="6803694" y="2385684"/>
          <a:ext cx="1080120" cy="64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23586" imgH="431613" progId="Equation.3">
                  <p:embed/>
                </p:oleObj>
              </mc:Choice>
              <mc:Fallback>
                <p:oleObj name="公式" r:id="rId7" imgW="723586" imgH="431613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694" y="2385684"/>
                        <a:ext cx="1080120" cy="644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二次插值基函数">
            <a:extLst>
              <a:ext uri="{FF2B5EF4-FFF2-40B4-BE49-F238E27FC236}">
                <a16:creationId xmlns:a16="http://schemas.microsoft.com/office/drawing/2014/main" id="{7794EC24-A291-4AA0-ACB1-E5634E52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7"/>
          <a:stretch>
            <a:fillRect/>
          </a:stretch>
        </p:blipFill>
        <p:spPr bwMode="auto">
          <a:xfrm>
            <a:off x="6141641" y="2885463"/>
            <a:ext cx="2788120" cy="16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构造插值求积公式示例</a:t>
            </a:r>
          </a:p>
        </p:txBody>
      </p:sp>
      <p:grpSp>
        <p:nvGrpSpPr>
          <p:cNvPr id="21507" name="Group 15"/>
          <p:cNvGrpSpPr>
            <a:grpSpLocks/>
          </p:cNvGrpSpPr>
          <p:nvPr/>
        </p:nvGrpSpPr>
        <p:grpSpPr bwMode="auto">
          <a:xfrm>
            <a:off x="615950" y="1773238"/>
            <a:ext cx="7772400" cy="4679950"/>
            <a:chOff x="388" y="1117"/>
            <a:chExt cx="4896" cy="2948"/>
          </a:xfrm>
        </p:grpSpPr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" y="1162"/>
              <a:ext cx="4896" cy="2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09" name="Text Box 11"/>
            <p:cNvSpPr txBox="1">
              <a:spLocks noChangeArrowheads="1"/>
            </p:cNvSpPr>
            <p:nvPr/>
          </p:nvSpPr>
          <p:spPr bwMode="auto">
            <a:xfrm>
              <a:off x="657" y="1117"/>
              <a:ext cx="68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E9F03"/>
                </a:solidFill>
                <a:latin typeface="Arial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24389-9DAF-475C-965F-5FFE1DA5A7A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收敛性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收敛：分的块数越多</a:t>
            </a:r>
            <a:r>
              <a:rPr lang="zh-CN" altLang="en-US" sz="2800" b="1"/>
              <a:t>（</a:t>
            </a:r>
            <a:r>
              <a:rPr lang="en-US" altLang="zh-CN" sz="2800" b="1" i="1"/>
              <a:t>n→∞</a:t>
            </a:r>
            <a:r>
              <a:rPr lang="zh-CN" altLang="en-US" sz="2800" b="1"/>
              <a:t>）</a:t>
            </a:r>
            <a:r>
              <a:rPr lang="zh-CN" altLang="en-US" sz="2800" i="1"/>
              <a:t>，</a:t>
            </a:r>
            <a:r>
              <a:rPr lang="zh-CN" altLang="en-US" sz="2800"/>
              <a:t>每个块的跨度越小</a:t>
            </a:r>
            <a:r>
              <a:rPr lang="zh-CN" altLang="en-US" sz="2800" b="1"/>
              <a:t>（</a:t>
            </a:r>
            <a:r>
              <a:rPr lang="en-US" altLang="zh-CN" sz="2800" b="1" i="1"/>
              <a:t>h→0</a:t>
            </a:r>
            <a:r>
              <a:rPr lang="zh-CN" altLang="en-US" sz="2800" b="1"/>
              <a:t>）</a:t>
            </a:r>
            <a:r>
              <a:rPr lang="zh-CN" altLang="en-US" sz="2800" i="1"/>
              <a:t>，</a:t>
            </a:r>
            <a:r>
              <a:rPr lang="zh-CN" altLang="en-US" sz="2800"/>
              <a:t>算得越准</a:t>
            </a:r>
          </a:p>
        </p:txBody>
      </p:sp>
      <p:pic>
        <p:nvPicPr>
          <p:cNvPr id="19460" name="Picture 5" descr="收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7920037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数值积分与数值微分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数值积分概论</a:t>
            </a:r>
          </a:p>
          <a:p>
            <a:pPr eaLnBrk="1" hangingPunct="1"/>
            <a:r>
              <a:rPr lang="zh-CN" altLang="en-US" b="1" dirty="0"/>
              <a:t>牛顿</a:t>
            </a:r>
            <a:r>
              <a:rPr lang="en-US" altLang="zh-CN" b="1" dirty="0"/>
              <a:t>-</a:t>
            </a:r>
            <a:r>
              <a:rPr lang="zh-CN" altLang="en-US" b="1" dirty="0"/>
              <a:t>柯特斯求积公式</a:t>
            </a: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复化求积公式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龙贝格求积公式</a:t>
            </a: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自适应积分方法</a:t>
            </a: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高斯求积公式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多重积分</a:t>
            </a: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数值微分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稳定性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68850"/>
          </a:xfrm>
        </p:spPr>
        <p:txBody>
          <a:bodyPr/>
          <a:lstStyle/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稳定：不会因为采样点的函数值的误差而导致积分结果不可控的误差</a:t>
            </a:r>
          </a:p>
        </p:txBody>
      </p:sp>
      <p:pic>
        <p:nvPicPr>
          <p:cNvPr id="20484" name="Picture 4" descr="稳定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207375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柯特斯求积公式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92588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特别地，在插值型求积公式中，取求积节点</a:t>
            </a:r>
            <a:r>
              <a:rPr lang="en-US" altLang="zh-CN" sz="2800" i="1" dirty="0"/>
              <a:t>x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660066"/>
                </a:solidFill>
              </a:rPr>
              <a:t>等距</a:t>
            </a:r>
            <a:r>
              <a:rPr lang="zh-CN" altLang="en-US" sz="2800" dirty="0"/>
              <a:t>的：</a:t>
            </a:r>
            <a:br>
              <a:rPr lang="zh-CN" altLang="en-US" sz="2800" dirty="0"/>
            </a:br>
            <a:r>
              <a:rPr lang="en-US" altLang="zh-CN" sz="2800" i="1" dirty="0"/>
              <a:t>x</a:t>
            </a:r>
            <a:r>
              <a:rPr lang="en-US" altLang="zh-CN" sz="2800" i="1" baseline="-25000" dirty="0"/>
              <a:t>i</a:t>
            </a:r>
            <a:r>
              <a:rPr lang="en-US" altLang="zh-CN" sz="2800" i="1" dirty="0"/>
              <a:t>=a + </a:t>
            </a:r>
            <a:r>
              <a:rPr lang="en-US" altLang="zh-CN" sz="2800" i="1" dirty="0" err="1"/>
              <a:t>ih</a:t>
            </a:r>
            <a:r>
              <a:rPr lang="en-US" altLang="zh-CN" sz="2800" dirty="0"/>
              <a:t>, </a:t>
            </a:r>
            <a:r>
              <a:rPr lang="zh-CN" altLang="en-US" sz="2800" dirty="0"/>
              <a:t>其中</a:t>
            </a:r>
            <a:r>
              <a:rPr lang="en-US" altLang="zh-CN" sz="2800" i="1" dirty="0"/>
              <a:t>h=(b-a)/n</a:t>
            </a:r>
            <a:r>
              <a:rPr lang="zh-CN" altLang="en-US" sz="2800" dirty="0"/>
              <a:t>．</a:t>
            </a:r>
            <a:br>
              <a:rPr lang="zh-CN" altLang="en-US" sz="2800" dirty="0"/>
            </a:br>
            <a:r>
              <a:rPr lang="zh-CN" altLang="en-US" sz="2800" dirty="0"/>
              <a:t>那么插值型求积公式就</a:t>
            </a:r>
            <a:r>
              <a:rPr lang="zh-CN" altLang="en-US" sz="2800" dirty="0">
                <a:solidFill>
                  <a:srgbClr val="660066"/>
                </a:solidFill>
              </a:rPr>
              <a:t>变成</a:t>
            </a:r>
            <a:r>
              <a:rPr lang="en-US" altLang="zh-CN" sz="2800" dirty="0">
                <a:solidFill>
                  <a:srgbClr val="660066"/>
                </a:solidFill>
                <a:sym typeface="Wingdings" panose="05000000000000000000" pitchFamily="2" charset="2"/>
              </a:rPr>
              <a:t></a:t>
            </a:r>
            <a:endParaRPr lang="zh-CN" alt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051050" y="3644900"/>
          <a:ext cx="46085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40400" imgH="1524000" progId="Equation.DSMT4">
                  <p:embed/>
                </p:oleObj>
              </mc:Choice>
              <mc:Fallback>
                <p:oleObj name="Equation" r:id="rId2" imgW="5740400" imgH="152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2605"/>
                      <a:stretch>
                        <a:fillRect/>
                      </a:stretch>
                    </p:blipFill>
                    <p:spPr bwMode="auto">
                      <a:xfrm>
                        <a:off x="2051050" y="3644900"/>
                        <a:ext cx="460851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5373688"/>
            <a:ext cx="76898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称这样的插值型求积公式为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牛顿</a:t>
            </a:r>
            <a:r>
              <a:rPr lang="en-US" altLang="zh-CN" sz="2800" b="1">
                <a:solidFill>
                  <a:srgbClr val="FF0000"/>
                </a:solidFill>
              </a:rPr>
              <a:t>-</a:t>
            </a:r>
            <a:r>
              <a:rPr lang="zh-CN" altLang="en-US" sz="2800" b="1">
                <a:solidFill>
                  <a:srgbClr val="FF0000"/>
                </a:solidFill>
              </a:rPr>
              <a:t>柯特斯</a:t>
            </a:r>
            <a:r>
              <a:rPr lang="en-US" altLang="zh-CN" sz="2800" b="1">
                <a:solidFill>
                  <a:srgbClr val="FF0000"/>
                </a:solidFill>
              </a:rPr>
              <a:t>(Newton-Cotes)</a:t>
            </a:r>
            <a:r>
              <a:rPr lang="zh-CN" altLang="en-US" sz="2800" b="1">
                <a:solidFill>
                  <a:srgbClr val="FF0000"/>
                </a:solidFill>
              </a:rPr>
              <a:t>求积公式</a:t>
            </a:r>
            <a:r>
              <a:rPr lang="zh-CN" altLang="en-US" sz="2800"/>
              <a:t>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81037" y="3870340"/>
            <a:ext cx="2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0066"/>
                </a:solidFill>
              </a:rPr>
              <a:t>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4360" y="28226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0066"/>
                </a:solidFill>
              </a:rPr>
              <a:t>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1037" y="46220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0066"/>
                </a:solidFill>
              </a:rPr>
              <a:t>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柯特斯系数</a:t>
            </a:r>
          </a:p>
        </p:txBody>
      </p:sp>
      <p:pic>
        <p:nvPicPr>
          <p:cNvPr id="23555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773238"/>
            <a:ext cx="7056438" cy="4922837"/>
          </a:xfrm>
          <a:noFill/>
        </p:spPr>
      </p:pic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4644008" y="4797152"/>
            <a:ext cx="460248" cy="59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57" name="Picture 8" descr="一般数值积分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484313"/>
            <a:ext cx="273685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24389-9DAF-475C-965F-5FFE1DA5A7A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476375" y="6729587"/>
            <a:ext cx="6408738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</a:t>
            </a:r>
            <a:r>
              <a:rPr lang="en-US" altLang="zh-CN"/>
              <a:t>-</a:t>
            </a:r>
            <a:r>
              <a:rPr lang="zh-CN" altLang="en-US"/>
              <a:t>柯特斯公式的一般形式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87450" y="1774825"/>
          <a:ext cx="626586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51200" imgH="1231900" progId="Equation.3">
                  <p:embed/>
                </p:oleObj>
              </mc:Choice>
              <mc:Fallback>
                <p:oleObj name="公式" r:id="rId2" imgW="3251200" imgH="123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4825"/>
                        <a:ext cx="6265863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437063"/>
            <a:ext cx="54737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187450" y="3933825"/>
            <a:ext cx="252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Arial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1187450" y="3860800"/>
            <a:ext cx="2592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CC"/>
                </a:solidFill>
                <a:latin typeface="Arial" charset="0"/>
              </a:rPr>
              <a:t>两个结论：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92138"/>
            <a:ext cx="7988300" cy="1108075"/>
          </a:xfrm>
        </p:spPr>
        <p:txBody>
          <a:bodyPr/>
          <a:lstStyle/>
          <a:p>
            <a:pPr eaLnBrk="1" hangingPunct="1"/>
            <a:r>
              <a:rPr lang="en-US" altLang="zh-CN" b="1" i="1"/>
              <a:t>n</a:t>
            </a:r>
            <a:r>
              <a:rPr lang="zh-CN" altLang="en-US"/>
              <a:t>较小的情形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208962" cy="4897438"/>
          </a:xfrm>
        </p:spPr>
        <p:txBody>
          <a:bodyPr/>
          <a:lstStyle/>
          <a:p>
            <a:pPr eaLnBrk="1" hangingPunct="1"/>
            <a:r>
              <a:rPr lang="en-US" altLang="zh-CN" sz="2800" b="1" i="1">
                <a:solidFill>
                  <a:srgbClr val="660066"/>
                </a:solidFill>
              </a:rPr>
              <a:t>n=1</a:t>
            </a:r>
            <a:r>
              <a:rPr lang="en-US" altLang="zh-CN" sz="280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    </a:t>
            </a:r>
            <a:r>
              <a:rPr lang="zh-CN" altLang="en-US" sz="2800"/>
              <a:t>这时的求积公式是</a:t>
            </a:r>
            <a:r>
              <a:rPr lang="zh-CN" altLang="en-US" sz="2800">
                <a:solidFill>
                  <a:srgbClr val="FF0000"/>
                </a:solidFill>
              </a:rPr>
              <a:t>梯形公式</a:t>
            </a:r>
            <a:r>
              <a:rPr lang="zh-CN" altLang="en-US" sz="2800"/>
              <a:t>．</a:t>
            </a:r>
            <a:endParaRPr lang="en-US" altLang="zh-CN" sz="2800"/>
          </a:p>
          <a:p>
            <a:pPr eaLnBrk="1" hangingPunct="1"/>
            <a:r>
              <a:rPr lang="en-US" altLang="zh-CN" sz="2800" b="1" i="1">
                <a:solidFill>
                  <a:srgbClr val="660066"/>
                </a:solidFill>
              </a:rPr>
              <a:t>n=2</a:t>
            </a:r>
            <a:r>
              <a:rPr lang="en-US" altLang="zh-CN" sz="280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	这时的求积公式是</a:t>
            </a:r>
            <a:r>
              <a:rPr lang="zh-CN" altLang="en-US" sz="2800">
                <a:solidFill>
                  <a:srgbClr val="FF0000"/>
                </a:solidFill>
              </a:rPr>
              <a:t>辛普森公式或抛物线公式</a:t>
            </a:r>
            <a:r>
              <a:rPr lang="zh-CN" altLang="en-US" sz="2800"/>
              <a:t>：</a:t>
            </a:r>
          </a:p>
          <a:p>
            <a:pPr eaLnBrk="1" hangingPunct="1"/>
            <a:endParaRPr lang="en-US" altLang="zh-CN" sz="2800" b="1" i="1">
              <a:solidFill>
                <a:srgbClr val="660066"/>
              </a:solidFill>
            </a:endParaRPr>
          </a:p>
          <a:p>
            <a:pPr eaLnBrk="1" hangingPunct="1"/>
            <a:r>
              <a:rPr lang="en-US" altLang="zh-CN" sz="2800" b="1" i="1">
                <a:solidFill>
                  <a:srgbClr val="660066"/>
                </a:solidFill>
              </a:rPr>
              <a:t>n=4</a:t>
            </a:r>
            <a:r>
              <a:rPr lang="zh-CN" altLang="en-US" sz="2800"/>
              <a:t>的牛顿</a:t>
            </a:r>
            <a:r>
              <a:rPr lang="en-US" altLang="zh-CN" sz="2800"/>
              <a:t>-</a:t>
            </a:r>
            <a:r>
              <a:rPr lang="zh-CN" altLang="en-US" sz="2800"/>
              <a:t>柯特斯公式特别称为</a:t>
            </a:r>
            <a:r>
              <a:rPr lang="zh-CN" altLang="en-US" sz="2800">
                <a:solidFill>
                  <a:srgbClr val="FF0000"/>
                </a:solidFill>
              </a:rPr>
              <a:t>柯特斯公式</a:t>
            </a:r>
            <a:endParaRPr lang="en-US" altLang="zh-CN" sz="280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835150" y="1844675"/>
          <a:ext cx="14414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622300" progId="Equation.DSMT4">
                  <p:embed/>
                </p:oleObj>
              </mc:Choice>
              <mc:Fallback>
                <p:oleObj name="Equation" r:id="rId2" imgW="1600200" imgH="622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44675"/>
                        <a:ext cx="14414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763713" y="2997200"/>
          <a:ext cx="288131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7100" imgH="2159000" progId="Equation.DSMT4">
                  <p:embed/>
                </p:oleObj>
              </mc:Choice>
              <mc:Fallback>
                <p:oleObj name="Equation" r:id="rId4" imgW="3467100" imgH="215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97200"/>
                        <a:ext cx="2881312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79613" y="5373688"/>
          <a:ext cx="424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41800" imgH="647700" progId="Equation.DSMT4">
                  <p:embed/>
                </p:oleObj>
              </mc:Choice>
              <mc:Fallback>
                <p:oleObj name="Equation" r:id="rId6" imgW="4241800" imgH="647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73688"/>
                        <a:ext cx="4241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7524750" y="24209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CC00"/>
                </a:solidFill>
                <a:latin typeface="Arial" charset="0"/>
              </a:rPr>
              <a:t>trap</a:t>
            </a:r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7885113" y="50133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CC00"/>
                </a:solidFill>
                <a:latin typeface="Arial" charset="0"/>
              </a:rPr>
              <a:t>simp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/>
              <a:t>n</a:t>
            </a:r>
            <a:r>
              <a:rPr lang="zh-CN" altLang="en-US"/>
              <a:t>较大的情况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844675"/>
            <a:ext cx="6624637" cy="4273550"/>
          </a:xfrm>
          <a:noFill/>
        </p:spPr>
      </p:pic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303213" y="6178550"/>
            <a:ext cx="871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由此表可见， </a:t>
            </a:r>
            <a:r>
              <a:rPr lang="en-US" altLang="zh-CN" sz="2400" b="1"/>
              <a:t>n</a:t>
            </a:r>
            <a:r>
              <a:rPr lang="en-US" altLang="zh-CN" sz="2400" b="1">
                <a:sym typeface="Symbol" pitchFamily="18" charset="2"/>
              </a:rPr>
              <a:t>7</a:t>
            </a:r>
            <a:r>
              <a:rPr lang="zh-CN" altLang="en-US" sz="2400" b="1"/>
              <a:t>时牛顿－柯特斯求积公式才能保证数值稳定．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24389-9DAF-475C-965F-5FFE1DA5A7A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E89F6B7-D720-458B-A7D2-D530197A4D5C}"/>
              </a:ext>
            </a:extLst>
          </p:cNvPr>
          <p:cNvSpPr/>
          <p:nvPr/>
        </p:nvSpPr>
        <p:spPr>
          <a:xfrm>
            <a:off x="2771800" y="5661248"/>
            <a:ext cx="576064" cy="45697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8077E6E-5DAE-4987-A0A1-077A764E5EF6}"/>
              </a:ext>
            </a:extLst>
          </p:cNvPr>
          <p:cNvSpPr/>
          <p:nvPr/>
        </p:nvSpPr>
        <p:spPr>
          <a:xfrm>
            <a:off x="4067944" y="5636096"/>
            <a:ext cx="576064" cy="457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80B971-497F-44DF-992A-CE0F51F7187E}"/>
              </a:ext>
            </a:extLst>
          </p:cNvPr>
          <p:cNvSpPr/>
          <p:nvPr/>
        </p:nvSpPr>
        <p:spPr>
          <a:xfrm>
            <a:off x="5364088" y="5661248"/>
            <a:ext cx="576064" cy="45697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229600" cy="414208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P135</a:t>
            </a:r>
          </a:p>
          <a:p>
            <a:pPr lvl="1" eaLnBrk="1" hangingPunct="1"/>
            <a:r>
              <a:rPr lang="zh-CN" altLang="en-US" sz="2400" dirty="0"/>
              <a:t> </a:t>
            </a:r>
            <a:r>
              <a:rPr lang="en-US" altLang="zh-CN" sz="2400" dirty="0"/>
              <a:t>1.(2, 4)  2.(1, 3)  </a:t>
            </a:r>
          </a:p>
          <a:p>
            <a:pPr lvl="1" eaLnBrk="1" hangingPunct="1"/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35A8F-0267-49AF-A1A9-E164600DF3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146"/>
          <a:stretch/>
        </p:blipFill>
        <p:spPr>
          <a:xfrm>
            <a:off x="1043607" y="2781999"/>
            <a:ext cx="5862949" cy="34664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积分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75613" cy="4302125"/>
          </a:xfrm>
        </p:spPr>
        <p:txBody>
          <a:bodyPr/>
          <a:lstStyle/>
          <a:p>
            <a:pPr eaLnBrk="1" hangingPunct="1"/>
            <a:r>
              <a:rPr lang="zh-CN" altLang="en-US" sz="2800"/>
              <a:t>解析求积分的方法：</a:t>
            </a:r>
            <a:r>
              <a:rPr lang="zh-CN" altLang="en-US" sz="2800" b="1"/>
              <a:t>牛顿</a:t>
            </a:r>
            <a:r>
              <a:rPr lang="en-US" altLang="zh-CN" sz="2800" b="1"/>
              <a:t>-</a:t>
            </a:r>
            <a:r>
              <a:rPr lang="zh-CN" altLang="en-US" sz="2800" b="1"/>
              <a:t>莱布尼兹公式</a:t>
            </a:r>
          </a:p>
          <a:p>
            <a:pPr eaLnBrk="1" hangingPunct="1"/>
            <a:endParaRPr lang="zh-CN" altLang="en-US" sz="2800" b="1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定积分           的几何意义为：介于</a:t>
            </a:r>
            <a:r>
              <a:rPr lang="en-US" altLang="zh-CN" sz="2800" b="1" i="1"/>
              <a:t>x</a:t>
            </a:r>
            <a:r>
              <a:rPr lang="zh-CN" altLang="en-US" sz="2800"/>
              <a:t>轴、函数</a:t>
            </a:r>
            <a:r>
              <a:rPr lang="en-US" altLang="zh-CN" sz="2800" b="1" i="1"/>
              <a:t>f(x)</a:t>
            </a:r>
            <a:r>
              <a:rPr lang="zh-CN" altLang="en-US" sz="2800"/>
              <a:t>的图形及两条直线</a:t>
            </a:r>
            <a:r>
              <a:rPr lang="en-US" altLang="zh-CN" sz="2800" b="1" i="1"/>
              <a:t>x = a</a:t>
            </a:r>
            <a:r>
              <a:rPr lang="zh-CN" altLang="en-US" sz="2800"/>
              <a:t>、</a:t>
            </a:r>
            <a:r>
              <a:rPr lang="en-US" altLang="zh-CN" sz="2800" b="1" i="1"/>
              <a:t>x = b</a:t>
            </a:r>
            <a:r>
              <a:rPr lang="zh-CN" altLang="en-US" sz="2800"/>
              <a:t>之间的各部分面积的代数和 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16238" y="2471738"/>
          <a:ext cx="3048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673100" progId="Equation.DSMT4">
                  <p:embed/>
                </p:oleObj>
              </mc:Choice>
              <mc:Fallback>
                <p:oleObj name="Equation" r:id="rId2" imgW="30480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471738"/>
                        <a:ext cx="30480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1050" y="3357563"/>
          <a:ext cx="10080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22030" imgH="330057" progId="Equation.3">
                  <p:embed/>
                </p:oleObj>
              </mc:Choice>
              <mc:Fallback>
                <p:oleObj name="公式" r:id="rId4" imgW="622030" imgH="3300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57563"/>
                        <a:ext cx="10080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8" descr="积分含义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2" t="7162" r="5658" b="5116"/>
          <a:stretch>
            <a:fillRect/>
          </a:stretch>
        </p:blipFill>
        <p:spPr bwMode="auto">
          <a:xfrm>
            <a:off x="3203575" y="4364038"/>
            <a:ext cx="3240088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1150938"/>
          </a:xfrm>
        </p:spPr>
        <p:txBody>
          <a:bodyPr/>
          <a:lstStyle/>
          <a:p>
            <a:pPr eaLnBrk="1" hangingPunct="1"/>
            <a:r>
              <a:rPr lang="zh-CN" altLang="en-US"/>
              <a:t>数值积分的基本思想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24862" cy="4751387"/>
          </a:xfrm>
        </p:spPr>
        <p:txBody>
          <a:bodyPr/>
          <a:lstStyle/>
          <a:p>
            <a:pPr eaLnBrk="1" hangingPunct="1"/>
            <a:r>
              <a:rPr lang="zh-CN" altLang="en-US" sz="2800"/>
              <a:t>积分中值定理：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梯形公式：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en-US" sz="2800"/>
              <a:t>中矩形公式：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971550" y="2276475"/>
          <a:ext cx="2971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673100" progId="Equation.DSMT4">
                  <p:embed/>
                </p:oleObj>
              </mc:Choice>
              <mc:Fallback>
                <p:oleObj name="Equation" r:id="rId2" imgW="29718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2971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971550" y="3860800"/>
          <a:ext cx="3848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8100" imgH="711200" progId="Equation.DSMT4">
                  <p:embed/>
                </p:oleObj>
              </mc:Choice>
              <mc:Fallback>
                <p:oleObj name="Equation" r:id="rId4" imgW="38481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3848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971550" y="5445125"/>
          <a:ext cx="3378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78200" imgH="711200" progId="Equation.DSMT4">
                  <p:embed/>
                </p:oleObj>
              </mc:Choice>
              <mc:Fallback>
                <p:oleObj name="Equation" r:id="rId6" imgW="33782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125"/>
                        <a:ext cx="3378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1" name="Picture 8" descr="积分中值定理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714500"/>
            <a:ext cx="230505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9" descr="梯形公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213100"/>
            <a:ext cx="23034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中矩阵公式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t="7651" r="5278" b="12547"/>
          <a:stretch>
            <a:fillRect/>
          </a:stretch>
        </p:blipFill>
        <p:spPr bwMode="auto">
          <a:xfrm>
            <a:off x="4500563" y="5084763"/>
            <a:ext cx="24479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更一般的</a:t>
            </a:r>
          </a:p>
        </p:txBody>
      </p:sp>
      <p:graphicFrame>
        <p:nvGraphicFramePr>
          <p:cNvPr id="717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908175" y="5589588"/>
          <a:ext cx="51117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89588"/>
                        <a:ext cx="51117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2" name="Picture 8" descr="一般数值积分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" b="6955"/>
          <a:stretch>
            <a:fillRect/>
          </a:stretch>
        </p:blipFill>
        <p:spPr bwMode="auto">
          <a:xfrm>
            <a:off x="2843213" y="1989138"/>
            <a:ext cx="36734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求积公式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768850"/>
          </a:xfrm>
        </p:spPr>
        <p:txBody>
          <a:bodyPr/>
          <a:lstStyle/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称为</a:t>
            </a:r>
            <a:r>
              <a:rPr lang="zh-CN" altLang="en-US" sz="2800" b="1">
                <a:solidFill>
                  <a:srgbClr val="660066"/>
                </a:solidFill>
              </a:rPr>
              <a:t>求积公式</a:t>
            </a:r>
          </a:p>
          <a:p>
            <a:pPr eaLnBrk="1" hangingPunct="1"/>
            <a:r>
              <a:rPr lang="zh-CN" altLang="en-US" sz="2800"/>
              <a:t>式中</a:t>
            </a:r>
            <a:r>
              <a:rPr lang="en-US" altLang="zh-CN" sz="2800" b="1" i="1"/>
              <a:t>x</a:t>
            </a:r>
            <a:r>
              <a:rPr lang="en-US" altLang="zh-CN" sz="1800" b="1" i="1" baseline="-25000"/>
              <a:t>k</a:t>
            </a:r>
            <a:r>
              <a:rPr lang="zh-CN" altLang="en-US" sz="2800"/>
              <a:t>称为</a:t>
            </a:r>
            <a:r>
              <a:rPr lang="zh-CN" altLang="en-US" sz="2800">
                <a:solidFill>
                  <a:srgbClr val="FF0000"/>
                </a:solidFill>
              </a:rPr>
              <a:t>求积节点</a:t>
            </a:r>
            <a:r>
              <a:rPr lang="zh-CN" altLang="en-US" sz="2800"/>
              <a:t>，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k</a:t>
            </a:r>
            <a:r>
              <a:rPr lang="zh-CN" altLang="en-US" sz="2800"/>
              <a:t>称为</a:t>
            </a:r>
            <a:r>
              <a:rPr lang="zh-CN" altLang="en-US" sz="2800">
                <a:solidFill>
                  <a:srgbClr val="FF0000"/>
                </a:solidFill>
              </a:rPr>
              <a:t>求积系数</a:t>
            </a:r>
            <a:r>
              <a:rPr lang="zh-CN" altLang="en-US" sz="2800"/>
              <a:t>，亦称伴随节点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k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FF0000"/>
                </a:solidFill>
              </a:rPr>
              <a:t>权。</a:t>
            </a:r>
            <a:r>
              <a:rPr lang="zh-CN" altLang="en-US" sz="2800"/>
              <a:t>权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k</a:t>
            </a:r>
            <a:r>
              <a:rPr lang="zh-CN" altLang="en-US" sz="2800"/>
              <a:t>仅仅与节点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k</a:t>
            </a:r>
            <a:r>
              <a:rPr lang="zh-CN" altLang="en-US" sz="2800"/>
              <a:t>的选取有关，而不依赖于被积函数</a:t>
            </a:r>
            <a:r>
              <a:rPr lang="en-US" altLang="zh-CN" sz="2800" b="1" i="1"/>
              <a:t>f(x)</a:t>
            </a:r>
            <a:r>
              <a:rPr lang="zh-CN" altLang="en-US" sz="2800"/>
              <a:t>的具体形式。</a:t>
            </a:r>
          </a:p>
          <a:p>
            <a:pPr eaLnBrk="1" hangingPunct="1"/>
            <a:r>
              <a:rPr lang="zh-CN" altLang="en-US" sz="2800"/>
              <a:t>称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为求积公式的</a:t>
            </a:r>
            <a:r>
              <a:rPr lang="zh-CN" altLang="en-US" sz="2800">
                <a:solidFill>
                  <a:srgbClr val="FF0000"/>
                </a:solidFill>
              </a:rPr>
              <a:t>截断误差</a:t>
            </a:r>
            <a:r>
              <a:rPr lang="zh-CN" altLang="en-US" sz="2800"/>
              <a:t>或</a:t>
            </a:r>
            <a:r>
              <a:rPr lang="zh-CN" altLang="en-US" sz="2800">
                <a:solidFill>
                  <a:srgbClr val="FF0000"/>
                </a:solidFill>
              </a:rPr>
              <a:t>余项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2988" y="1989138"/>
          <a:ext cx="309721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3097212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1403350" y="4600575"/>
          <a:ext cx="40655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7700" imgH="431800" progId="Equation.3">
                  <p:embed/>
                </p:oleObj>
              </mc:Choice>
              <mc:Fallback>
                <p:oleObj name="公式" r:id="rId4" imgW="1917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00575"/>
                        <a:ext cx="40655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8" name="Picture 10" descr="一般数值积分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" b="6955"/>
          <a:stretch>
            <a:fillRect/>
          </a:stretch>
        </p:blipFill>
        <p:spPr bwMode="auto">
          <a:xfrm>
            <a:off x="6588125" y="4797425"/>
            <a:ext cx="2087563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92138"/>
            <a:ext cx="7988300" cy="1108075"/>
          </a:xfrm>
        </p:spPr>
        <p:txBody>
          <a:bodyPr/>
          <a:lstStyle/>
          <a:p>
            <a:pPr eaLnBrk="1" hangingPunct="1"/>
            <a:r>
              <a:rPr lang="zh-CN" altLang="en-US"/>
              <a:t>代数精度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92375"/>
            <a:ext cx="8351837" cy="403225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FF33CC"/>
                </a:solidFill>
              </a:rPr>
              <a:t>定义</a:t>
            </a:r>
            <a:r>
              <a:rPr lang="en-US" altLang="zh-CN" sz="2800">
                <a:solidFill>
                  <a:srgbClr val="FF33CC"/>
                </a:solidFill>
              </a:rPr>
              <a:t>1</a:t>
            </a:r>
            <a:r>
              <a:rPr lang="zh-CN" altLang="en-US" sz="2800"/>
              <a:t>　若对于任何次数不超过</a:t>
            </a:r>
            <a:r>
              <a:rPr lang="en-US" altLang="zh-CN" sz="2800" b="1" i="1"/>
              <a:t>m</a:t>
            </a:r>
            <a:r>
              <a:rPr lang="zh-CN" altLang="en-US" sz="2800"/>
              <a:t>的代数多项式</a:t>
            </a:r>
            <a:r>
              <a:rPr lang="en-US" altLang="zh-CN" sz="2800" b="1" i="1"/>
              <a:t>f(x)</a:t>
            </a:r>
            <a:r>
              <a:rPr lang="en-US" altLang="zh-CN" sz="2800" i="1"/>
              <a:t>,</a:t>
            </a:r>
            <a:r>
              <a:rPr lang="en-US" altLang="zh-CN" sz="2800"/>
              <a:t> </a:t>
            </a:r>
            <a:r>
              <a:rPr lang="zh-CN" altLang="en-US" sz="2800"/>
              <a:t>都有</a:t>
            </a:r>
            <a:r>
              <a:rPr lang="en-US" altLang="zh-CN" sz="2800" b="1" i="1"/>
              <a:t>R(f)=0</a:t>
            </a:r>
            <a:r>
              <a:rPr lang="en-US" altLang="zh-CN" sz="2800"/>
              <a:t>, </a:t>
            </a:r>
            <a:r>
              <a:rPr lang="zh-CN" altLang="en-US" sz="2800"/>
              <a:t>则称求积公式</a:t>
            </a:r>
            <a:r>
              <a:rPr lang="zh-CN" altLang="en-US" sz="2800">
                <a:solidFill>
                  <a:srgbClr val="660066"/>
                </a:solidFill>
              </a:rPr>
              <a:t>至少</a:t>
            </a:r>
            <a:r>
              <a:rPr lang="zh-CN" altLang="en-US" sz="2800"/>
              <a:t>具有</a:t>
            </a:r>
            <a:r>
              <a:rPr lang="en-US" altLang="zh-CN" sz="2800" b="1" i="1"/>
              <a:t>m</a:t>
            </a:r>
            <a:r>
              <a:rPr lang="zh-CN" altLang="en-US" sz="2800"/>
              <a:t>次</a:t>
            </a:r>
            <a:r>
              <a:rPr lang="zh-CN" altLang="en-US" sz="2800">
                <a:solidFill>
                  <a:srgbClr val="FF0000"/>
                </a:solidFill>
              </a:rPr>
              <a:t>代数精度</a:t>
            </a:r>
            <a:r>
              <a:rPr lang="zh-CN" altLang="en-US" sz="2800"/>
              <a:t>，或称求积公式的代数精度至少为</a:t>
            </a:r>
            <a:r>
              <a:rPr lang="en-US" altLang="zh-CN" sz="2800" b="1" i="1"/>
              <a:t>m</a:t>
            </a:r>
            <a:r>
              <a:rPr lang="zh-CN" altLang="en-US" sz="2800"/>
              <a:t>次；若同时，当</a:t>
            </a:r>
            <a:r>
              <a:rPr lang="en-US" altLang="zh-CN" sz="2800" b="1" i="1"/>
              <a:t>f(x)</a:t>
            </a:r>
            <a:r>
              <a:rPr lang="zh-CN" altLang="en-US" sz="2800"/>
              <a:t>为某个</a:t>
            </a:r>
            <a:r>
              <a:rPr lang="en-US" altLang="zh-CN" sz="2800" b="1" i="1"/>
              <a:t>m+1</a:t>
            </a:r>
            <a:r>
              <a:rPr lang="zh-CN" altLang="en-US" sz="2800"/>
              <a:t>次代数多项式时</a:t>
            </a:r>
            <a:r>
              <a:rPr lang="en-US" altLang="zh-CN" sz="2800"/>
              <a:t>, </a:t>
            </a:r>
            <a:r>
              <a:rPr lang="en-US" altLang="zh-CN" sz="2800" b="1" i="1"/>
              <a:t>R(f)</a:t>
            </a:r>
            <a:r>
              <a:rPr lang="en-US" altLang="zh-CN" sz="2800" b="1" i="1">
                <a:sym typeface="Symbol" pitchFamily="18" charset="2"/>
              </a:rPr>
              <a:t>0</a:t>
            </a:r>
            <a:r>
              <a:rPr lang="en-US" altLang="zh-CN" sz="2800">
                <a:sym typeface="Symbol" pitchFamily="18" charset="2"/>
              </a:rPr>
              <a:t>, </a:t>
            </a:r>
            <a:r>
              <a:rPr lang="zh-CN" altLang="en-US" sz="2800"/>
              <a:t>则称求积公式具有</a:t>
            </a:r>
            <a:r>
              <a:rPr lang="en-US" altLang="zh-CN" sz="2800" b="1" i="1"/>
              <a:t>m</a:t>
            </a:r>
            <a:r>
              <a:rPr lang="zh-CN" altLang="en-US" sz="2800"/>
              <a:t>次代数精度，或称求积公式的代数精度为</a:t>
            </a:r>
            <a:r>
              <a:rPr lang="en-US" altLang="zh-CN" sz="2800" b="1" i="1"/>
              <a:t>m</a:t>
            </a:r>
            <a:r>
              <a:rPr lang="zh-CN" altLang="en-US" sz="2800"/>
              <a:t>次</a:t>
            </a:r>
            <a:endParaRPr lang="en-US" altLang="zh-CN" b="1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代数精度的条件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695825"/>
          </a:xfrm>
        </p:spPr>
        <p:txBody>
          <a:bodyPr/>
          <a:lstStyle/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结论：</a:t>
            </a:r>
            <a:r>
              <a:rPr lang="zh-CN" altLang="en-US" sz="2800" b="1" dirty="0">
                <a:solidFill>
                  <a:srgbClr val="7030A0"/>
                </a:solidFill>
              </a:rPr>
              <a:t>如果求积节点</a:t>
            </a:r>
            <a:r>
              <a:rPr lang="en-US" altLang="zh-CN" sz="2800" b="1" i="1" dirty="0" err="1">
                <a:solidFill>
                  <a:srgbClr val="7030A0"/>
                </a:solidFill>
              </a:rPr>
              <a:t>x</a:t>
            </a:r>
            <a:r>
              <a:rPr lang="en-US" altLang="zh-CN" sz="2800" b="1" i="1" baseline="-25000" dirty="0" err="1">
                <a:solidFill>
                  <a:srgbClr val="7030A0"/>
                </a:solidFill>
              </a:rPr>
              <a:t>k</a:t>
            </a:r>
            <a:r>
              <a:rPr lang="zh-CN" altLang="en-US" sz="2800" b="1" dirty="0">
                <a:solidFill>
                  <a:srgbClr val="7030A0"/>
                </a:solidFill>
              </a:rPr>
              <a:t>已知</a:t>
            </a:r>
            <a:r>
              <a:rPr lang="zh-CN" altLang="en-US" sz="2800" dirty="0"/>
              <a:t>，则只要节点数足够多，达到</a:t>
            </a:r>
            <a:r>
              <a:rPr lang="en-US" altLang="zh-CN" sz="2800" b="1" i="1" dirty="0">
                <a:solidFill>
                  <a:srgbClr val="FF0000"/>
                </a:solidFill>
              </a:rPr>
              <a:t>m=n</a:t>
            </a:r>
            <a:r>
              <a:rPr lang="zh-CN" altLang="en-US" sz="2800" dirty="0"/>
              <a:t>，则</a:t>
            </a:r>
            <a:r>
              <a:rPr lang="zh-CN" altLang="en-US" sz="2800" b="1" dirty="0">
                <a:solidFill>
                  <a:srgbClr val="660066"/>
                </a:solidFill>
              </a:rPr>
              <a:t>可</a:t>
            </a:r>
            <a:r>
              <a:rPr lang="zh-CN" altLang="en-US" sz="2800" dirty="0"/>
              <a:t>达到</a:t>
            </a:r>
            <a:r>
              <a:rPr lang="en-US" altLang="zh-CN" sz="2800" b="1" i="1" dirty="0"/>
              <a:t>n</a:t>
            </a:r>
            <a:r>
              <a:rPr lang="zh-CN" altLang="en-US" sz="2800" dirty="0"/>
              <a:t>次精度</a:t>
            </a:r>
          </a:p>
        </p:txBody>
      </p:sp>
      <p:pic>
        <p:nvPicPr>
          <p:cNvPr id="10244" name="Picture 4" descr="代数精度的必要条件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207375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300788" y="2420938"/>
          <a:ext cx="24114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5000" imgH="419100" progId="Equation.DSMT4">
                  <p:embed/>
                </p:oleObj>
              </mc:Choice>
              <mc:Fallback>
                <p:oleObj name="Equation" r:id="rId3" imgW="44450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20938"/>
                        <a:ext cx="241141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7" name="Picture 8" descr="C:\Documents and Settings\fifo\Local Settings\Temporary Internet Files\Content.IE5\I6B9CRAI\MMj02888690000[1].gif">
            <a:extLst>
              <a:ext uri="{FF2B5EF4-FFF2-40B4-BE49-F238E27FC236}">
                <a16:creationId xmlns:a16="http://schemas.microsoft.com/office/drawing/2014/main" id="{C5E15ADF-AD8E-4B91-A107-507AE920FE8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6" y="3840956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判定代数精度示例一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02588" cy="43021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判定以下积分公式的代数精度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>
              <a:solidFill>
                <a:schemeClr val="accent2"/>
              </a:solidFill>
            </a:endParaRPr>
          </a:p>
          <a:p>
            <a:pPr eaLnBrk="1" hangingPunct="1"/>
            <a:endParaRPr lang="zh-CN" altLang="en-US" sz="2800" dirty="0">
              <a:sym typeface="Symbol" pitchFamily="18" charset="2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692275" y="2420938"/>
          <a:ext cx="436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68800" imgH="698500" progId="Equation.DSMT4">
                  <p:embed/>
                </p:oleObj>
              </mc:Choice>
              <mc:Fallback>
                <p:oleObj name="Equation" r:id="rId2" imgW="43688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0938"/>
                        <a:ext cx="436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Object 7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115616" y="3371702"/>
                <a:ext cx="6840538" cy="2952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0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  <m:e/>
                          <m:e>
                            <m:nary>
                              <m:nary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  <m:e/>
                          <m:e>
                            <m:nary>
                              <m:naryPr>
                                <m:chr m:val="∑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/>
                        </m:mr>
                      </m:m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</m:m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(1+2+1)=1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</m:m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(0+1+1)=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</m:m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(0+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+1)=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69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115616" y="3371702"/>
                <a:ext cx="6840538" cy="2952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4481</TotalTime>
  <Words>833</Words>
  <Application>Microsoft Office PowerPoint</Application>
  <PresentationFormat>全屏显示(4:3)</PresentationFormat>
  <Paragraphs>153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Cambria Math</vt:lpstr>
      <vt:lpstr>Symbol</vt:lpstr>
      <vt:lpstr>Times New Roman</vt:lpstr>
      <vt:lpstr>Wingdings</vt:lpstr>
      <vt:lpstr>Quadrant</vt:lpstr>
      <vt:lpstr>Equation</vt:lpstr>
      <vt:lpstr>公式</vt:lpstr>
      <vt:lpstr>计算方法</vt:lpstr>
      <vt:lpstr>第四章 数值积分与数值微分</vt:lpstr>
      <vt:lpstr>积分</vt:lpstr>
      <vt:lpstr>数值积分的基本思想</vt:lpstr>
      <vt:lpstr>更一般的</vt:lpstr>
      <vt:lpstr>求积公式</vt:lpstr>
      <vt:lpstr>代数精度</vt:lpstr>
      <vt:lpstr>代数精度的条件</vt:lpstr>
      <vt:lpstr>判定代数精度示例一</vt:lpstr>
      <vt:lpstr>判定代数精度示例二</vt:lpstr>
      <vt:lpstr>代数精度例三：P100 例1</vt:lpstr>
      <vt:lpstr>数值积分的实现</vt:lpstr>
      <vt:lpstr>复习：拉格朗日插值多项式</vt:lpstr>
      <vt:lpstr>插值型求积公式</vt:lpstr>
      <vt:lpstr>误差</vt:lpstr>
      <vt:lpstr>插值型求积公式的性质</vt:lpstr>
      <vt:lpstr>定理1的推论</vt:lpstr>
      <vt:lpstr>构造插值求积公式示例</vt:lpstr>
      <vt:lpstr>收敛性</vt:lpstr>
      <vt:lpstr>稳定性</vt:lpstr>
      <vt:lpstr>牛顿-柯特斯求积公式</vt:lpstr>
      <vt:lpstr>柯特斯系数</vt:lpstr>
      <vt:lpstr>牛顿-柯特斯公式的一般形式</vt:lpstr>
      <vt:lpstr>n较小的情形</vt:lpstr>
      <vt:lpstr>n较大的情况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395</cp:revision>
  <dcterms:created xsi:type="dcterms:W3CDTF">1601-01-01T00:00:00Z</dcterms:created>
  <dcterms:modified xsi:type="dcterms:W3CDTF">2024-03-31T03:10:23Z</dcterms:modified>
</cp:coreProperties>
</file>