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304" r:id="rId2"/>
    <p:sldId id="320" r:id="rId3"/>
    <p:sldId id="313" r:id="rId4"/>
    <p:sldId id="308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21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314" r:id="rId23"/>
    <p:sldId id="315" r:id="rId24"/>
    <p:sldId id="288" r:id="rId25"/>
    <p:sldId id="291" r:id="rId26"/>
    <p:sldId id="322" r:id="rId27"/>
    <p:sldId id="323" r:id="rId28"/>
    <p:sldId id="292" r:id="rId29"/>
    <p:sldId id="316" r:id="rId30"/>
    <p:sldId id="317" r:id="rId31"/>
    <p:sldId id="318" r:id="rId32"/>
    <p:sldId id="319" r:id="rId33"/>
    <p:sldId id="297" r:id="rId34"/>
    <p:sldId id="302" r:id="rId35"/>
    <p:sldId id="28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1" autoAdjust="0"/>
  </p:normalViewPr>
  <p:slideViewPr>
    <p:cSldViewPr>
      <p:cViewPr varScale="1">
        <p:scale>
          <a:sx n="85" d="100"/>
          <a:sy n="85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C78446C-BB34-4B7E-9D16-BE843114A2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708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6657B-676E-4E9A-BC0D-FF164EC779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43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47045-D005-46C2-A12A-D0BD86BC7E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70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761F-DCAE-4AF6-B104-5E9F00CD80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75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80DD0-6577-44A2-A43D-216C26CEE3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99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16FB-0C19-4913-A662-79D6BA0790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93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B817C-C33D-498D-B3D9-D243433102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82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39E3B-388E-49BF-8129-383AFEE4F8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71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904F-6531-4DE9-A5B7-2AF73D6429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86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F89E3-02EA-42E2-9494-A17CD43E4B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285E4-5789-467C-A9A7-3A26E8307B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7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E5B3F-3A10-4A5B-8519-C77D465A3A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68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966B2-C048-47C1-AB6F-F521D9A890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89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9E8F0-51BB-4FCA-B408-43C40E8B60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03EEF22-10E7-4B29-95B3-E5B0ECCFD8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5A8702B-968A-48DB-A696-DE95E4C2B628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Doolittle</a:t>
            </a:r>
            <a:r>
              <a:rPr lang="zh-CN" altLang="en-US">
                <a:solidFill>
                  <a:schemeClr val="tx1"/>
                </a:solidFill>
              </a:rPr>
              <a:t>分解的</a:t>
            </a:r>
            <a:r>
              <a:rPr lang="zh-CN" altLang="en-US" b="1">
                <a:solidFill>
                  <a:schemeClr val="folHlink"/>
                </a:solidFill>
              </a:rPr>
              <a:t>直接计算方法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900113" y="5445125"/>
            <a:ext cx="7559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由矩阵相等的定义，比较对应元素，得：</a:t>
            </a:r>
          </a:p>
        </p:txBody>
      </p:sp>
      <p:pic>
        <p:nvPicPr>
          <p:cNvPr id="12292" name="Picture 7" descr="直接三角分解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7127875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426FBB-E8B5-4FCE-A1B8-80EA8583E572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直接三角</a:t>
            </a:r>
            <a:r>
              <a:rPr lang="zh-CN" altLang="en-US" b="1">
                <a:solidFill>
                  <a:schemeClr val="folHlink"/>
                </a:solidFill>
              </a:rPr>
              <a:t>分解</a:t>
            </a:r>
            <a:r>
              <a:rPr lang="zh-CN" altLang="en-US"/>
              <a:t>计算公式</a:t>
            </a:r>
          </a:p>
        </p:txBody>
      </p:sp>
      <p:pic>
        <p:nvPicPr>
          <p:cNvPr id="13315" name="Picture 9" descr="分解算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2" y="1606965"/>
            <a:ext cx="784860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BFD67C-88ED-4B0B-850F-E13FC2729ED8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 bwMode="auto">
          <a:xfrm>
            <a:off x="2267744" y="4389730"/>
            <a:ext cx="5976268" cy="206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求解计算公式</a:t>
            </a:r>
          </a:p>
        </p:txBody>
      </p:sp>
      <p:pic>
        <p:nvPicPr>
          <p:cNvPr id="14339" name="Picture 4" descr="求解算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99306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3F82D33-3F83-4DBA-A404-AF3EEA8FCA0A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E9F03"/>
                </a:solidFill>
              </a:rPr>
              <a:t>例</a:t>
            </a:r>
            <a:r>
              <a:rPr lang="en-US" altLang="zh-CN">
                <a:solidFill>
                  <a:srgbClr val="0E9F03"/>
                </a:solidFill>
              </a:rPr>
              <a:t>5</a:t>
            </a:r>
            <a:r>
              <a:rPr lang="en-US" altLang="zh-CN"/>
              <a:t> </a:t>
            </a:r>
            <a:r>
              <a:rPr lang="zh-CN" altLang="en-US"/>
              <a:t>用</a:t>
            </a:r>
            <a:r>
              <a:rPr lang="en-US" altLang="zh-CN"/>
              <a:t>Doolittle</a:t>
            </a:r>
            <a:r>
              <a:rPr lang="zh-CN" altLang="en-US"/>
              <a:t>分解法求解下方程组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3213100"/>
            <a:ext cx="8280400" cy="2232025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CCCC00"/>
                </a:solidFill>
              </a:rPr>
              <a:t>example505.m</a:t>
            </a:r>
          </a:p>
          <a:p>
            <a:pPr eaLnBrk="1" hangingPunct="1"/>
            <a:r>
              <a:rPr lang="zh-CN" altLang="en-US" sz="2400" b="1" dirty="0"/>
              <a:t>在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/>
              <a:t>已经</a:t>
            </a:r>
            <a:r>
              <a:rPr lang="en-US" altLang="zh-CN" sz="2400" b="1" dirty="0"/>
              <a:t>Doolittle</a:t>
            </a:r>
            <a:r>
              <a:rPr lang="zh-CN" altLang="en-US" sz="2400" b="1" dirty="0"/>
              <a:t>分解后，先求解下三角方程组  </a:t>
            </a:r>
            <a:r>
              <a:rPr lang="en-US" altLang="zh-CN" sz="2400" b="1" i="1" dirty="0">
                <a:latin typeface="Times New Roman" pitchFamily="18" charset="0"/>
              </a:rPr>
              <a:t>Ly=b</a:t>
            </a:r>
            <a:r>
              <a:rPr lang="en-US" altLang="zh-CN" sz="2400" b="1" dirty="0"/>
              <a:t>,</a:t>
            </a:r>
            <a:endParaRPr lang="zh-CN" alt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解得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然后再求解上三角方程组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　　</a:t>
            </a:r>
            <a:r>
              <a:rPr lang="en-US" altLang="zh-CN" sz="2400" b="1" i="1" dirty="0" err="1">
                <a:latin typeface="Times New Roman" pitchFamily="18" charset="0"/>
              </a:rPr>
              <a:t>Ux</a:t>
            </a:r>
            <a:r>
              <a:rPr lang="en-US" altLang="zh-CN" sz="2400" b="1" i="1" dirty="0">
                <a:latin typeface="Times New Roman" pitchFamily="18" charset="0"/>
              </a:rPr>
              <a:t>=y</a:t>
            </a:r>
            <a:r>
              <a:rPr lang="en-US" altLang="zh-CN" sz="2400" b="1" dirty="0"/>
              <a:t>,    </a:t>
            </a:r>
            <a:r>
              <a:rPr lang="zh-CN" altLang="en-US" sz="2400" b="1" dirty="0"/>
              <a:t>解得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/>
              <a:t>.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2339975" y="1341438"/>
          <a:ext cx="403860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35100" imgH="711200" progId="Equation.3">
                  <p:embed/>
                </p:oleObj>
              </mc:Choice>
              <mc:Fallback>
                <p:oleObj name="公式" r:id="rId4" imgW="14351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41438"/>
                        <a:ext cx="4038600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19" descr="存储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941888"/>
            <a:ext cx="576103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59848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C9F1DE7-33BC-460D-9448-902818BBFFBD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731838"/>
          </a:xfrm>
        </p:spPr>
        <p:txBody>
          <a:bodyPr/>
          <a:lstStyle/>
          <a:p>
            <a:pPr eaLnBrk="1" hangingPunct="1"/>
            <a:r>
              <a:rPr lang="en-US" altLang="zh-CN"/>
              <a:t>Crout</a:t>
            </a:r>
            <a:r>
              <a:rPr lang="zh-CN" altLang="en-US"/>
              <a:t>分解法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6975"/>
            <a:ext cx="7704138" cy="2232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在三角分解中，若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zh-CN" altLang="en-US" sz="2800" dirty="0"/>
              <a:t>是下三角阵，</a:t>
            </a:r>
            <a:r>
              <a:rPr lang="en-US" altLang="zh-CN" sz="2800" b="1" i="1" dirty="0">
                <a:latin typeface="Times New Roman" pitchFamily="18" charset="0"/>
              </a:rPr>
              <a:t>U</a:t>
            </a:r>
            <a:r>
              <a:rPr lang="zh-CN" altLang="en-US" sz="2800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单位</a:t>
            </a:r>
            <a:r>
              <a:rPr lang="zh-CN" altLang="en-US" sz="2800" dirty="0"/>
              <a:t>上三角阵，则称该分解为</a:t>
            </a:r>
            <a:r>
              <a:rPr lang="en-US" altLang="zh-CN" sz="2800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Crout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</a:t>
            </a:r>
            <a:r>
              <a:rPr lang="zh-CN" altLang="en-US" sz="2800" dirty="0"/>
              <a:t>．利用该分解法求解线性方程组的方法称为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Crout</a:t>
            </a:r>
            <a:r>
              <a:rPr lang="zh-CN" altLang="en-US" sz="2800" b="1" dirty="0">
                <a:solidFill>
                  <a:schemeClr val="folHlink"/>
                </a:solidFill>
              </a:rPr>
              <a:t>分解法</a:t>
            </a:r>
            <a:r>
              <a:rPr lang="zh-CN" altLang="en-US" sz="2800" dirty="0"/>
              <a:t>．该分解法的推导类似于</a:t>
            </a:r>
            <a:r>
              <a:rPr lang="en-US" altLang="zh-CN" sz="2800" dirty="0"/>
              <a:t>Doolittle</a:t>
            </a:r>
            <a:r>
              <a:rPr lang="zh-CN" altLang="en-US" sz="2800" dirty="0"/>
              <a:t>分解法，令</a:t>
            </a:r>
            <a:r>
              <a:rPr lang="en-US" altLang="zh-CN" sz="2800" i="1" dirty="0">
                <a:latin typeface="Times New Roman" pitchFamily="18" charset="0"/>
              </a:rPr>
              <a:t>A=LU</a:t>
            </a:r>
            <a:r>
              <a:rPr lang="en-US" altLang="zh-CN" sz="2800" dirty="0"/>
              <a:t>,</a:t>
            </a:r>
            <a:r>
              <a:rPr lang="zh-CN" altLang="en-US" sz="2800" dirty="0"/>
              <a:t>即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3573463"/>
            <a:ext cx="8135938" cy="2616200"/>
          </a:xfrm>
          <a:noFill/>
        </p:spPr>
      </p:pic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9E1483-958D-46C7-AE8E-8718C1F75E5E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Crout</a:t>
            </a:r>
            <a:r>
              <a:rPr lang="zh-CN" altLang="en-US"/>
              <a:t>分解算法</a:t>
            </a:r>
          </a:p>
        </p:txBody>
      </p:sp>
      <p:sp>
        <p:nvSpPr>
          <p:cNvPr id="17411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812088" y="6381750"/>
            <a:ext cx="1331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9FDC7"/>
                </a:solidFill>
              </a:rPr>
              <a:t>回到追赶法</a:t>
            </a: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1571625" y="1571625"/>
          <a:ext cx="5072063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28900" imgH="2463800" progId="Equation.3">
                  <p:embed/>
                </p:oleObj>
              </mc:Choice>
              <mc:Fallback>
                <p:oleObj name="公式" r:id="rId3" imgW="2628900" imgH="246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571625"/>
                        <a:ext cx="5072063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AD8717-0F41-48F2-ABE7-D578521B9D07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2384" y="404664"/>
            <a:ext cx="4254721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3600450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已经</a:t>
            </a:r>
            <a:r>
              <a:rPr lang="en-US" altLang="zh-CN"/>
              <a:t>Crout</a:t>
            </a:r>
            <a:r>
              <a:rPr lang="zh-CN" altLang="en-US"/>
              <a:t>分解后，先求解下三角方程组</a:t>
            </a:r>
            <a:r>
              <a:rPr lang="en-US" altLang="zh-CN" b="1" i="1">
                <a:latin typeface="Times New Roman" pitchFamily="18" charset="0"/>
              </a:rPr>
              <a:t>Ly=b</a:t>
            </a:r>
            <a:r>
              <a:rPr lang="en-US" altLang="zh-CN"/>
              <a:t>,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;</a:t>
            </a:r>
            <a:r>
              <a:rPr lang="zh-CN" altLang="en-US"/>
              <a:t>然后再求解上三角方程组</a:t>
            </a:r>
            <a:r>
              <a:rPr lang="en-US" altLang="zh-CN" b="1" i="1">
                <a:latin typeface="Times New Roman" pitchFamily="18" charset="0"/>
              </a:rPr>
              <a:t>Ux=y</a:t>
            </a:r>
            <a:r>
              <a:rPr lang="en-US" altLang="zh-CN"/>
              <a:t>, </a:t>
            </a:r>
            <a:r>
              <a:rPr lang="zh-CN" altLang="en-US"/>
              <a:t>解得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>
                <a:solidFill>
                  <a:srgbClr val="0E9F03"/>
                </a:solidFill>
              </a:rPr>
              <a:t>例</a:t>
            </a:r>
            <a:r>
              <a:rPr lang="zh-CN" altLang="en-US"/>
              <a:t>　用</a:t>
            </a:r>
            <a:r>
              <a:rPr lang="en-US" altLang="zh-CN"/>
              <a:t>Crout</a:t>
            </a:r>
            <a:r>
              <a:rPr lang="zh-CN" altLang="en-US"/>
              <a:t>分解法求解例</a:t>
            </a:r>
            <a:r>
              <a:rPr lang="en-US" altLang="zh-CN"/>
              <a:t>2</a:t>
            </a:r>
            <a:r>
              <a:rPr lang="zh-CN" altLang="en-US"/>
              <a:t>中的线性方程组．</a:t>
            </a:r>
            <a:r>
              <a:rPr lang="en-US" altLang="zh-CN" sz="2800">
                <a:solidFill>
                  <a:srgbClr val="CCCC00"/>
                </a:solidFill>
              </a:rPr>
              <a:t>crout.m</a:t>
            </a:r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619250" y="5373688"/>
            <a:ext cx="5905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</a:rPr>
              <a:t>何时我们能用这些方法呢？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解法</a:t>
            </a:r>
          </a:p>
        </p:txBody>
      </p:sp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C71C792-74DF-4803-B4DE-12CFCB9E397E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zh-CN" altLang="en-US"/>
              <a:t>　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阶矩阵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有唯一的</a:t>
            </a:r>
            <a:r>
              <a:rPr lang="en-US" altLang="zh-CN"/>
              <a:t>Doolittle</a:t>
            </a:r>
            <a:r>
              <a:rPr lang="zh-CN" altLang="en-US"/>
              <a:t>分解或</a:t>
            </a:r>
            <a:r>
              <a:rPr lang="en-US" altLang="zh-CN"/>
              <a:t>Crout</a:t>
            </a:r>
            <a:r>
              <a:rPr lang="zh-CN" altLang="en-US"/>
              <a:t>分解的</a:t>
            </a:r>
            <a:r>
              <a:rPr lang="zh-CN" altLang="en-US" b="1">
                <a:solidFill>
                  <a:schemeClr val="folHlink"/>
                </a:solidFill>
              </a:rPr>
              <a:t>充要条件</a:t>
            </a:r>
            <a:r>
              <a:rPr lang="zh-CN" altLang="en-US"/>
              <a:t>是：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的顺序主子式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</a:rPr>
              <a:t> (i=1,2, …, n-1)</a:t>
            </a:r>
            <a:r>
              <a:rPr lang="zh-CN" altLang="en-US"/>
              <a:t>非奇异．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zh-CN" altLang="en-US"/>
              <a:t>　若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阶矩阵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的所有顺序主子式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</a:rPr>
              <a:t> (i=1,2,…,n)</a:t>
            </a:r>
            <a:r>
              <a:rPr lang="zh-CN" altLang="en-US"/>
              <a:t>非奇异，那么可用</a:t>
            </a:r>
            <a:r>
              <a:rPr lang="en-US" altLang="zh-CN"/>
              <a:t>Doolittle</a:t>
            </a:r>
            <a:r>
              <a:rPr lang="zh-CN" altLang="en-US"/>
              <a:t>分解法或</a:t>
            </a:r>
            <a:r>
              <a:rPr lang="en-US" altLang="zh-CN"/>
              <a:t>Crout</a:t>
            </a:r>
            <a:r>
              <a:rPr lang="zh-CN" altLang="en-US"/>
              <a:t>分解法求解线性方程组</a:t>
            </a:r>
            <a:r>
              <a:rPr lang="en-US" altLang="zh-CN" i="1">
                <a:latin typeface="Times New Roman" pitchFamily="18" charset="0"/>
              </a:rPr>
              <a:t>Ax=b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这两个定理的证明从略．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选主元的三角分解法，从略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直接分解法适用条件</a:t>
            </a: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5C3B18C-B5AD-4FCD-89B0-B6170A5BB82A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535487"/>
          </a:xfrm>
        </p:spPr>
        <p:txBody>
          <a:bodyPr/>
          <a:lstStyle/>
          <a:p>
            <a:pPr eaLnBrk="1" hangingPunct="1"/>
            <a:r>
              <a:rPr lang="zh-CN" altLang="en-US"/>
              <a:t>对于一些特殊的线性方程组，我们有更加有效的方法：</a:t>
            </a:r>
          </a:p>
          <a:p>
            <a:pPr lvl="1" eaLnBrk="1" hangingPunct="1"/>
            <a:r>
              <a:rPr lang="zh-CN" altLang="en-US" sz="3200"/>
              <a:t>线性方程组的系数矩阵是</a:t>
            </a:r>
            <a:r>
              <a:rPr lang="zh-CN" altLang="en-US" sz="3200" b="1">
                <a:solidFill>
                  <a:srgbClr val="FF0000"/>
                </a:solidFill>
              </a:rPr>
              <a:t>对称</a:t>
            </a:r>
            <a:r>
              <a:rPr lang="zh-CN" altLang="en-US" sz="3200" b="1">
                <a:solidFill>
                  <a:schemeClr val="folHlink"/>
                </a:solidFill>
              </a:rPr>
              <a:t>正定</a:t>
            </a:r>
            <a:r>
              <a:rPr lang="zh-CN" altLang="en-US" sz="3200"/>
              <a:t>阵的情形－－平方根法与改进平方根法；</a:t>
            </a:r>
          </a:p>
          <a:p>
            <a:pPr lvl="1" eaLnBrk="1" hangingPunct="1"/>
            <a:r>
              <a:rPr lang="zh-CN" altLang="en-US" sz="3200"/>
              <a:t>线性方程组的系数矩阵是</a:t>
            </a:r>
            <a:r>
              <a:rPr lang="zh-CN" altLang="en-US" sz="3200" b="1">
                <a:solidFill>
                  <a:srgbClr val="FF0000"/>
                </a:solidFill>
              </a:rPr>
              <a:t>三对角</a:t>
            </a:r>
            <a:r>
              <a:rPr lang="zh-CN" altLang="en-US" sz="3200"/>
              <a:t>阵的情形－－追赶法．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特殊条件下的分解和求解方法</a:t>
            </a:r>
          </a:p>
        </p:txBody>
      </p:sp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311714-EABE-4B9D-BAD3-3282B621E1FA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平方根法与改进平方根法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511333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11</a:t>
            </a:r>
            <a:r>
              <a:rPr lang="zh-CN" altLang="en-US"/>
              <a:t>　若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对称正定矩阵</a:t>
            </a:r>
            <a:r>
              <a:rPr lang="zh-CN" altLang="en-US"/>
              <a:t>，则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有如下分解：  </a:t>
            </a:r>
            <a:r>
              <a:rPr lang="en-US" altLang="zh-CN" b="1" i="1">
                <a:latin typeface="Times New Roman" pitchFamily="18" charset="0"/>
              </a:rPr>
              <a:t>A=LL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</a:p>
          <a:p>
            <a:pPr lvl="1" eaLnBrk="1" hangingPunct="1"/>
            <a:r>
              <a:rPr lang="zh-CN" altLang="en-US"/>
              <a:t>其中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zh-CN" altLang="en-US"/>
              <a:t>是下三角阵</a:t>
            </a:r>
            <a:r>
              <a:rPr lang="en-US" altLang="zh-CN"/>
              <a:t>, 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zh-CN" altLang="en-US"/>
              <a:t>表示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zh-CN" altLang="en-US"/>
              <a:t>的转置．</a:t>
            </a:r>
          </a:p>
          <a:p>
            <a:pPr lvl="1" eaLnBrk="1" hangingPunct="1"/>
            <a:r>
              <a:rPr lang="zh-CN" altLang="en-US"/>
              <a:t>当限定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zh-CN" altLang="en-US"/>
              <a:t>的对角元素全为正时，该分解是唯一的．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这种分解称为</a:t>
            </a:r>
            <a:r>
              <a:rPr lang="zh-CN" altLang="en-US" b="1">
                <a:solidFill>
                  <a:schemeClr val="folHlink"/>
                </a:solidFill>
              </a:rPr>
              <a:t>平方根分解</a:t>
            </a:r>
            <a:r>
              <a:rPr lang="zh-CN" altLang="en-US"/>
              <a:t>或</a:t>
            </a:r>
            <a:r>
              <a:rPr lang="en-US" altLang="zh-CN">
                <a:solidFill>
                  <a:srgbClr val="FF0000"/>
                </a:solidFill>
              </a:rPr>
              <a:t>Cholesky</a:t>
            </a:r>
            <a:r>
              <a:rPr lang="zh-CN" altLang="en-US">
                <a:solidFill>
                  <a:srgbClr val="FF0000"/>
                </a:solidFill>
              </a:rPr>
              <a:t>分解</a:t>
            </a:r>
            <a:r>
              <a:rPr lang="en-US" altLang="zh-CN"/>
              <a:t>.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与三角分解法比较，该方法只需确定</a:t>
            </a:r>
            <a:r>
              <a:rPr lang="en-US" altLang="zh-CN" b="1" i="1">
                <a:latin typeface="Times New Roman" pitchFamily="18" charset="0"/>
              </a:rPr>
              <a:t>n(n+1)/2</a:t>
            </a:r>
            <a:r>
              <a:rPr lang="zh-CN" altLang="en-US"/>
              <a:t>个元素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-25000">
                <a:latin typeface="Times New Roman" pitchFamily="18" charset="0"/>
              </a:rPr>
              <a:t>ij</a:t>
            </a:r>
            <a:r>
              <a:rPr lang="en-US" altLang="zh-CN" b="1" i="1">
                <a:latin typeface="Times New Roman" pitchFamily="18" charset="0"/>
              </a:rPr>
              <a:t>, (i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≥j, i, j=1,2…, n)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5A3193-8E96-4579-8112-6D098A8F2C22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解线性方程组的</a:t>
            </a:r>
            <a:r>
              <a:rPr lang="zh-CN" altLang="en-US" b="1">
                <a:solidFill>
                  <a:schemeClr val="folHlink"/>
                </a:solidFill>
              </a:rPr>
              <a:t>直接方法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75"/>
            <a:ext cx="8229600" cy="427355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dirty="0">
                <a:solidFill>
                  <a:schemeClr val="bg2"/>
                </a:solidFill>
              </a:rPr>
              <a:t>引言与预备知识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solidFill>
                  <a:schemeClr val="bg2"/>
                </a:solidFill>
              </a:rPr>
              <a:t>高斯消去法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矩阵三角分解法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solidFill>
                  <a:schemeClr val="bg2"/>
                </a:solidFill>
              </a:rPr>
              <a:t>向量和矩阵的范数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solidFill>
                  <a:schemeClr val="bg2"/>
                </a:solidFill>
              </a:rPr>
              <a:t>误差分析</a:t>
            </a:r>
          </a:p>
        </p:txBody>
      </p:sp>
      <p:pic>
        <p:nvPicPr>
          <p:cNvPr id="4100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389188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9BE313-47DC-4715-8272-FAFC04DAC319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948488" y="5013325"/>
            <a:ext cx="10795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对称正定阵的三角分解算法</a:t>
            </a:r>
          </a:p>
        </p:txBody>
      </p:sp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A0F789-67FF-44B1-B3EF-817209B378D9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6787CE6-1C77-428E-9F64-5484D99B6962}"/>
              </a:ext>
            </a:extLst>
          </p:cNvPr>
          <p:cNvGrpSpPr/>
          <p:nvPr/>
        </p:nvGrpSpPr>
        <p:grpSpPr>
          <a:xfrm>
            <a:off x="611188" y="1347788"/>
            <a:ext cx="7345362" cy="5510212"/>
            <a:chOff x="611188" y="1347788"/>
            <a:chExt cx="7345362" cy="5510212"/>
          </a:xfrm>
        </p:grpSpPr>
        <p:pic>
          <p:nvPicPr>
            <p:cNvPr id="22532" name="Picture 13" descr="cholesky分解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1347788"/>
              <a:ext cx="7345362" cy="551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本框 1">
              <a:hlinkClick r:id="rId3" action="ppaction://hlinksldjump"/>
              <a:extLst>
                <a:ext uri="{FF2B5EF4-FFF2-40B4-BE49-F238E27FC236}">
                  <a16:creationId xmlns:a16="http://schemas.microsoft.com/office/drawing/2014/main" id="{CB6CDE81-35BA-860B-85FB-351B77E4D14E}"/>
                </a:ext>
              </a:extLst>
            </p:cNvPr>
            <p:cNvSpPr txBox="1"/>
            <p:nvPr/>
          </p:nvSpPr>
          <p:spPr>
            <a:xfrm>
              <a:off x="6925826" y="4988004"/>
              <a:ext cx="5132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FF0000"/>
                  </a:solidFill>
                </a:rPr>
                <a:t>*</a:t>
              </a:r>
              <a:endParaRPr lang="zh-CN" altLang="en-US" sz="6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在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/>
              <a:t>已经平方根分解</a:t>
            </a:r>
            <a:r>
              <a:rPr lang="en-US" altLang="zh-CN" sz="2800" b="1" i="1">
                <a:latin typeface="Times New Roman" pitchFamily="18" charset="0"/>
              </a:rPr>
              <a:t>A=LL</a:t>
            </a:r>
            <a:r>
              <a:rPr lang="en-US" altLang="zh-CN" sz="2800" b="1" i="1" baseline="30000">
                <a:latin typeface="Times New Roman" pitchFamily="18" charset="0"/>
              </a:rPr>
              <a:t>τ</a:t>
            </a:r>
            <a:r>
              <a:rPr lang="zh-CN" altLang="en-US" sz="2800"/>
              <a:t>后，先求解下三角方程组</a:t>
            </a:r>
            <a:r>
              <a:rPr lang="en-US" altLang="zh-CN" sz="2800" b="1" i="1">
                <a:latin typeface="Times New Roman" pitchFamily="18" charset="0"/>
              </a:rPr>
              <a:t>Ly=b</a:t>
            </a:r>
            <a:r>
              <a:rPr lang="en-US" altLang="zh-CN" sz="2800"/>
              <a:t>,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</a:t>
            </a:r>
            <a:r>
              <a:rPr lang="zh-CN" altLang="en-US" sz="2800"/>
              <a:t>解得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/>
              <a:t>；然后再求解上三角方程组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　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en-US" altLang="zh-CN" sz="2800" b="1" i="1" baseline="30000">
                <a:latin typeface="Times New Roman" pitchFamily="18" charset="0"/>
              </a:rPr>
              <a:t>τ</a:t>
            </a:r>
            <a:r>
              <a:rPr lang="en-US" altLang="zh-CN" sz="2800" b="1" i="1">
                <a:latin typeface="Times New Roman" pitchFamily="18" charset="0"/>
              </a:rPr>
              <a:t>x=y</a:t>
            </a:r>
            <a:r>
              <a:rPr lang="en-US" altLang="zh-CN" sz="2800"/>
              <a:t>,    </a:t>
            </a:r>
            <a:r>
              <a:rPr lang="zh-CN" altLang="en-US" sz="2800"/>
              <a:t>解得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	该方法称为</a:t>
            </a:r>
            <a:r>
              <a:rPr lang="zh-CN" altLang="en-US" sz="2800" b="1">
                <a:solidFill>
                  <a:srgbClr val="7030A0"/>
                </a:solidFill>
              </a:rPr>
              <a:t>平方根法</a:t>
            </a:r>
            <a:r>
              <a:rPr lang="en-US" altLang="zh-CN" sz="2800"/>
              <a:t>.</a:t>
            </a:r>
          </a:p>
        </p:txBody>
      </p:sp>
      <p:pic>
        <p:nvPicPr>
          <p:cNvPr id="23555" name="Picture 6" descr="平方根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11203" r="20351" b="10297"/>
          <a:stretch>
            <a:fillRect/>
          </a:stretch>
        </p:blipFill>
        <p:spPr bwMode="auto">
          <a:xfrm>
            <a:off x="1258888" y="3500438"/>
            <a:ext cx="72009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对称正定阵方程的算法</a:t>
            </a:r>
          </a:p>
        </p:txBody>
      </p:sp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F030ED5-6D08-4B9F-A577-81FF9A57667C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0E9F03"/>
                </a:solidFill>
              </a:rPr>
              <a:t>例：</a:t>
            </a:r>
            <a:r>
              <a:rPr lang="zh-CN" altLang="en-US"/>
              <a:t>用平方根法计算</a:t>
            </a:r>
          </a:p>
        </p:txBody>
      </p:sp>
      <p:pic>
        <p:nvPicPr>
          <p:cNvPr id="24579" name="Picture 5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484313"/>
            <a:ext cx="4826000" cy="1711325"/>
          </a:xfrm>
          <a:noFill/>
        </p:spPr>
      </p:pic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619250" y="3429000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</a:rPr>
              <a:t>chls.m</a:t>
            </a:r>
          </a:p>
        </p:txBody>
      </p:sp>
      <p:graphicFrame>
        <p:nvGraphicFramePr>
          <p:cNvPr id="9626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692275" y="4005263"/>
          <a:ext cx="489585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70100" imgH="1193800" progId="Equation.3">
                  <p:embed/>
                </p:oleObj>
              </mc:Choice>
              <mc:Fallback>
                <p:oleObj name="公式" r:id="rId3" imgW="2070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05263"/>
                        <a:ext cx="489585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59848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0DCC05-8C14-4C73-BB3E-91A32DA848F0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平方根法有什么问题？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4744"/>
            <a:ext cx="8435975" cy="5399880"/>
          </a:xfrm>
        </p:spPr>
        <p:txBody>
          <a:bodyPr/>
          <a:lstStyle/>
          <a:p>
            <a:pPr eaLnBrk="1" hangingPunct="1"/>
            <a:r>
              <a:rPr lang="zh-CN" altLang="en-US" dirty="0"/>
              <a:t>由</a:t>
            </a:r>
            <a:r>
              <a:rPr lang="en-US" altLang="zh-CN" sz="8000" baseline="-25000" dirty="0"/>
              <a:t>  </a:t>
            </a:r>
            <a:r>
              <a:rPr lang="zh-CN" altLang="en-US" dirty="0"/>
              <a:t>知</a:t>
            </a:r>
            <a:r>
              <a:rPr lang="en-US" altLang="zh-CN" dirty="0"/>
              <a:t>,</a:t>
            </a:r>
            <a:r>
              <a:rPr lang="zh-CN" altLang="en-US" dirty="0"/>
              <a:t>平方根法中要求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个数的开平方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lvl="1" eaLnBrk="1" hangingPunct="1"/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个数，是什么数？</a:t>
            </a:r>
          </a:p>
          <a:p>
            <a:pPr lvl="2" eaLnBrk="1" hangingPunct="1"/>
            <a:r>
              <a:rPr lang="en-US" altLang="zh-CN" sz="2500" b="1" i="1" dirty="0">
                <a:latin typeface="Times New Roman" pitchFamily="18" charset="0"/>
              </a:rPr>
              <a:t>d</a:t>
            </a:r>
            <a:r>
              <a:rPr lang="en-US" altLang="zh-CN" sz="2500" b="1" i="1" baseline="-25000" dirty="0">
                <a:latin typeface="Times New Roman" pitchFamily="18" charset="0"/>
              </a:rPr>
              <a:t>1</a:t>
            </a:r>
            <a:r>
              <a:rPr lang="en-US" altLang="zh-CN" sz="2500" b="1" i="1" dirty="0">
                <a:latin typeface="Times New Roman" pitchFamily="18" charset="0"/>
              </a:rPr>
              <a:t>=D</a:t>
            </a:r>
            <a:r>
              <a:rPr lang="en-US" altLang="zh-CN" sz="2500" b="1" i="1" baseline="-25000" dirty="0">
                <a:latin typeface="Times New Roman" pitchFamily="18" charset="0"/>
              </a:rPr>
              <a:t>1</a:t>
            </a:r>
            <a:r>
              <a:rPr lang="zh-CN" altLang="en-US" sz="2500" i="1" dirty="0">
                <a:latin typeface="Times New Roman" pitchFamily="18" charset="0"/>
              </a:rPr>
              <a:t>，</a:t>
            </a:r>
            <a:r>
              <a:rPr lang="en-US" altLang="zh-CN" sz="2500" b="1" i="1" dirty="0">
                <a:latin typeface="Times New Roman" pitchFamily="18" charset="0"/>
              </a:rPr>
              <a:t>d</a:t>
            </a:r>
            <a:r>
              <a:rPr lang="en-US" altLang="zh-CN" sz="2500" b="1" i="1" baseline="-25000" dirty="0">
                <a:latin typeface="Times New Roman" pitchFamily="18" charset="0"/>
              </a:rPr>
              <a:t>i</a:t>
            </a:r>
            <a:r>
              <a:rPr lang="en-US" altLang="zh-CN" sz="2500" b="1" i="1" dirty="0">
                <a:latin typeface="Times New Roman" pitchFamily="18" charset="0"/>
              </a:rPr>
              <a:t>=D</a:t>
            </a:r>
            <a:r>
              <a:rPr lang="en-US" altLang="zh-CN" sz="2500" b="1" i="1" baseline="-25000" dirty="0">
                <a:latin typeface="Times New Roman" pitchFamily="18" charset="0"/>
              </a:rPr>
              <a:t>i</a:t>
            </a:r>
            <a:r>
              <a:rPr lang="en-US" altLang="zh-CN" sz="2500" b="1" i="1" dirty="0">
                <a:latin typeface="Times New Roman" pitchFamily="18" charset="0"/>
              </a:rPr>
              <a:t>/D</a:t>
            </a:r>
            <a:r>
              <a:rPr lang="en-US" altLang="zh-CN" sz="2500" b="1" i="1" baseline="-25000" dirty="0">
                <a:latin typeface="Times New Roman" pitchFamily="18" charset="0"/>
              </a:rPr>
              <a:t>i-1</a:t>
            </a:r>
            <a:r>
              <a:rPr lang="zh-CN" altLang="en-US" sz="2500" dirty="0"/>
              <a:t>，其中</a:t>
            </a:r>
            <a:r>
              <a:rPr lang="en-US" altLang="zh-CN" sz="2500" b="1" i="1" dirty="0">
                <a:latin typeface="Times New Roman" pitchFamily="18" charset="0"/>
              </a:rPr>
              <a:t>D</a:t>
            </a:r>
            <a:r>
              <a:rPr lang="en-US" altLang="zh-CN" sz="2500" b="1" i="1" baseline="-25000" dirty="0">
                <a:latin typeface="Times New Roman" pitchFamily="18" charset="0"/>
              </a:rPr>
              <a:t>i</a:t>
            </a:r>
            <a:r>
              <a:rPr lang="zh-CN" altLang="en-US" sz="2500" dirty="0"/>
              <a:t>为</a:t>
            </a:r>
            <a:r>
              <a:rPr lang="en-US" altLang="zh-CN" sz="2500" b="1" i="1" dirty="0">
                <a:latin typeface="Times New Roman" pitchFamily="18" charset="0"/>
              </a:rPr>
              <a:t>A</a:t>
            </a:r>
            <a:r>
              <a:rPr lang="zh-CN" altLang="en-US" sz="2500" dirty="0"/>
              <a:t>的第</a:t>
            </a:r>
            <a:r>
              <a:rPr lang="en-US" altLang="zh-CN" sz="2500" b="1" i="1" dirty="0" err="1">
                <a:latin typeface="Times New Roman" pitchFamily="18" charset="0"/>
              </a:rPr>
              <a:t>i</a:t>
            </a:r>
            <a:r>
              <a:rPr lang="zh-CN" altLang="en-US" sz="2500" dirty="0"/>
              <a:t>阶顺序主子式</a:t>
            </a:r>
          </a:p>
          <a:p>
            <a:pPr lvl="1" eaLnBrk="1" hangingPunct="1"/>
            <a:r>
              <a:rPr lang="zh-CN" altLang="en-US" sz="2800" dirty="0"/>
              <a:t>开方结果是实数？</a:t>
            </a:r>
            <a:r>
              <a:rPr lang="en-US" altLang="zh-CN" sz="2800" dirty="0"/>
              <a:t>——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i="1" baseline="-25000" dirty="0">
                <a:latin typeface="Times New Roman" pitchFamily="18" charset="0"/>
              </a:rPr>
              <a:t>i</a:t>
            </a:r>
            <a:r>
              <a:rPr lang="zh-CN" altLang="en-US" sz="2800" dirty="0"/>
              <a:t>为正</a:t>
            </a:r>
          </a:p>
          <a:p>
            <a:pPr lvl="1" eaLnBrk="1" hangingPunct="1"/>
            <a:r>
              <a:rPr lang="zh-CN" altLang="en-US" sz="2800" dirty="0"/>
              <a:t>所有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</a:rPr>
              <a:t>都为正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正定</a:t>
            </a:r>
            <a:endParaRPr lang="zh-CN" altLang="en-US" sz="2800" dirty="0"/>
          </a:p>
          <a:p>
            <a:pPr eaLnBrk="1" hangingPunct="1"/>
            <a:r>
              <a:rPr lang="zh-CN" altLang="en-US" dirty="0"/>
              <a:t>有两个问题：</a:t>
            </a:r>
          </a:p>
          <a:p>
            <a:pPr lvl="1" eaLnBrk="1" hangingPunct="1"/>
            <a:r>
              <a:rPr lang="zh-CN" altLang="en-US" sz="2800" dirty="0"/>
              <a:t>局限性：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必须正定</a:t>
            </a:r>
          </a:p>
          <a:p>
            <a:pPr lvl="1" eaLnBrk="1" hangingPunct="1"/>
            <a:r>
              <a:rPr lang="zh-CN" altLang="en-US" sz="2800" dirty="0"/>
              <a:t>复杂性：开方计算费时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187450" y="6165850"/>
            <a:ext cx="7345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能不能改进，使之不要开平方呢？</a:t>
            </a:r>
          </a:p>
        </p:txBody>
      </p:sp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9D46E2-45FE-4CC0-AD5A-ADB90B507BFF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6" name="Text Box 5">
            <a:hlinkClick r:id="rId2" action="ppaction://hlinksldjump"/>
            <a:extLst>
              <a:ext uri="{FF2B5EF4-FFF2-40B4-BE49-F238E27FC236}">
                <a16:creationId xmlns:a16="http://schemas.microsoft.com/office/drawing/2014/main" id="{7954B2F6-66B8-A37E-36BB-A62086811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279" y="1354758"/>
            <a:ext cx="23764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400" b="1" dirty="0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10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为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阶对称阵，且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的所有顺序主子式均不为零，则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可唯一分解为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			</a:t>
            </a:r>
            <a:r>
              <a:rPr lang="en-US" altLang="zh-CN" b="1" i="1">
                <a:latin typeface="Times New Roman" pitchFamily="18" charset="0"/>
              </a:rPr>
              <a:t>A=LDL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其中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单位</a:t>
            </a:r>
            <a:r>
              <a:rPr lang="zh-CN" altLang="en-US"/>
              <a:t>下三角阵，</a:t>
            </a:r>
            <a:r>
              <a:rPr lang="en-US" altLang="zh-CN" b="1" i="1">
                <a:latin typeface="Times New Roman" pitchFamily="18" charset="0"/>
              </a:rPr>
              <a:t>D</a:t>
            </a:r>
            <a:r>
              <a:rPr lang="zh-CN" altLang="en-US"/>
              <a:t>为对角阵。</a:t>
            </a:r>
          </a:p>
          <a:p>
            <a:pPr eaLnBrk="1" hangingPunct="1"/>
            <a:endParaRPr lang="en-US" altLang="zh-CN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76375" y="4868863"/>
            <a:ext cx="6264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这样的分解之后怎么求解？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</a:t>
            </a:r>
          </a:p>
        </p:txBody>
      </p:sp>
      <p:sp>
        <p:nvSpPr>
          <p:cNvPr id="266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72FB7C-FCB1-4F4D-ACDA-ACEDA8123C9C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改进的平方根法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已经有分解</a:t>
            </a:r>
            <a:r>
              <a:rPr lang="en-US" altLang="zh-CN" b="1" i="1">
                <a:latin typeface="Times New Roman" pitchFamily="18" charset="0"/>
              </a:rPr>
              <a:t>A=LDL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zh-CN" altLang="en-US"/>
              <a:t>后，先求解下三角方程组</a:t>
            </a:r>
            <a:r>
              <a:rPr lang="en-US" altLang="zh-CN" b="1" i="1">
                <a:latin typeface="Times New Roman" pitchFamily="18" charset="0"/>
              </a:rPr>
              <a:t>Ly=b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;</a:t>
            </a:r>
            <a:r>
              <a:rPr lang="zh-CN" altLang="en-US"/>
              <a:t>然后再求解对角方程组</a:t>
            </a:r>
          </a:p>
          <a:p>
            <a:pPr eaLnBrk="1" fontAlgn="t" hangingPunct="1">
              <a:buFont typeface="Wingdings" pitchFamily="2" charset="2"/>
              <a:buNone/>
            </a:pPr>
            <a:r>
              <a:rPr lang="en-US" altLang="zh-CN"/>
              <a:t>                  </a:t>
            </a:r>
            <a:r>
              <a:rPr lang="en-US" altLang="zh-CN" b="1" i="1">
                <a:latin typeface="Times New Roman" pitchFamily="18" charset="0"/>
              </a:rPr>
              <a:t>z=D</a:t>
            </a:r>
            <a:r>
              <a:rPr lang="en-US" altLang="zh-CN" b="1" i="1" baseline="30000">
                <a:latin typeface="Times New Roman" pitchFamily="18" charset="0"/>
              </a:rPr>
              <a:t>-1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,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z</a:t>
            </a:r>
            <a:r>
              <a:rPr lang="zh-CN" altLang="en-US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最后求解上三角方程组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　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en-US" altLang="zh-CN" b="1" i="1">
                <a:latin typeface="Times New Roman" pitchFamily="18" charset="0"/>
              </a:rPr>
              <a:t>x=z</a:t>
            </a:r>
            <a:r>
              <a:rPr lang="en-US" altLang="zh-CN"/>
              <a:t>,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/>
              <a:t>．</a:t>
            </a:r>
          </a:p>
          <a:p>
            <a:pPr eaLnBrk="1" hangingPunct="1"/>
            <a:r>
              <a:rPr lang="zh-CN" altLang="en-US"/>
              <a:t>这种方法称为</a:t>
            </a:r>
            <a:r>
              <a:rPr lang="zh-CN" altLang="en-US" b="1">
                <a:solidFill>
                  <a:schemeClr val="folHlink"/>
                </a:solidFill>
              </a:rPr>
              <a:t>改进平方根法</a:t>
            </a:r>
            <a:r>
              <a:rPr lang="zh-CN" altLang="en-US"/>
              <a:t>．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9388" y="5734050"/>
            <a:ext cx="89646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这里</a:t>
            </a:r>
            <a:r>
              <a:rPr lang="en-US" altLang="zh-CN" sz="3200" b="1" i="1">
                <a:solidFill>
                  <a:srgbClr val="FF0000"/>
                </a:solidFill>
              </a:rPr>
              <a:t>LDL</a:t>
            </a:r>
            <a:r>
              <a:rPr lang="en-US" altLang="zh-CN" sz="3200" b="1" i="1" baseline="30000">
                <a:solidFill>
                  <a:srgbClr val="FF0000"/>
                </a:solidFill>
              </a:rPr>
              <a:t>τ</a:t>
            </a:r>
            <a:r>
              <a:rPr lang="zh-CN" altLang="en-US" sz="3200" b="1">
                <a:solidFill>
                  <a:srgbClr val="FF0000"/>
                </a:solidFill>
              </a:rPr>
              <a:t>要确定的元素个数仍然是</a:t>
            </a:r>
            <a:r>
              <a:rPr lang="en-US" altLang="zh-CN" sz="3200" b="1" i="1">
                <a:solidFill>
                  <a:srgbClr val="FF0000"/>
                </a:solidFill>
              </a:rPr>
              <a:t>n(n+1)/2</a:t>
            </a:r>
            <a:r>
              <a:rPr lang="zh-CN" altLang="en-US" sz="3200" b="1">
                <a:solidFill>
                  <a:srgbClr val="FF0000"/>
                </a:solidFill>
              </a:rPr>
              <a:t>个．</a:t>
            </a:r>
            <a:br>
              <a:rPr lang="zh-CN" altLang="en-US" sz="3200" b="1">
                <a:solidFill>
                  <a:srgbClr val="FF0000"/>
                </a:solidFill>
              </a:rPr>
            </a:br>
            <a:r>
              <a:rPr lang="zh-CN" altLang="en-US" sz="3200" b="1">
                <a:solidFill>
                  <a:srgbClr val="FF0000"/>
                </a:solidFill>
              </a:rPr>
              <a:t>如何确定呢？</a:t>
            </a:r>
          </a:p>
        </p:txBody>
      </p:sp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2E3BB6-427F-4615-BF26-805D6AC6811E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分解实现</a:t>
            </a:r>
          </a:p>
        </p:txBody>
      </p:sp>
      <p:pic>
        <p:nvPicPr>
          <p:cNvPr id="28675" name="Picture 4" descr="改进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13752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3203575" y="5229225"/>
            <a:ext cx="6477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2987675" y="6092825"/>
            <a:ext cx="6477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6B7E14-2608-4112-965D-5F8EF26F06EF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6BDFBF-A3DC-63C0-ABC2-7646F7A03C2E}"/>
                  </a:ext>
                </a:extLst>
              </p:cNvPr>
              <p:cNvSpPr txBox="1"/>
              <p:nvPr/>
            </p:nvSpPr>
            <p:spPr>
              <a:xfrm>
                <a:off x="3527425" y="513982"/>
                <a:ext cx="4874347" cy="1114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6BDFBF-A3DC-63C0-ABC2-7646F7A03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25" y="513982"/>
                <a:ext cx="4874347" cy="1114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66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引进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 i="1" baseline="-25000">
                <a:latin typeface="Times New Roman" pitchFamily="18" charset="0"/>
              </a:rPr>
              <a:t>ij</a:t>
            </a:r>
            <a:r>
              <a:rPr lang="en-US" altLang="zh-CN" b="1" i="1">
                <a:latin typeface="Times New Roman" pitchFamily="18" charset="0"/>
              </a:rPr>
              <a:t>=l</a:t>
            </a:r>
            <a:r>
              <a:rPr lang="en-US" altLang="zh-CN" b="1" i="1" baseline="-25000">
                <a:latin typeface="Times New Roman" pitchFamily="18" charset="0"/>
              </a:rPr>
              <a:t>ij</a:t>
            </a:r>
            <a:r>
              <a:rPr lang="en-US" altLang="zh-CN" b="1" i="1">
                <a:latin typeface="Times New Roman" pitchFamily="18" charset="0"/>
              </a:rPr>
              <a:t>d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zh-CN" altLang="en-US"/>
              <a:t>的分解算法</a:t>
            </a:r>
          </a:p>
        </p:txBody>
      </p:sp>
      <p:pic>
        <p:nvPicPr>
          <p:cNvPr id="29699" name="Picture 5" descr="改进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81375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535CFC2-65ED-4FE7-912E-AA81A3683166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0E9F03"/>
                </a:solidFill>
              </a:rPr>
              <a:t>例</a:t>
            </a:r>
            <a:r>
              <a:rPr lang="zh-CN" altLang="en-US" b="1"/>
              <a:t>　用改进平方根法求解线性方程组</a:t>
            </a:r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2205038"/>
            <a:ext cx="4038600" cy="1431925"/>
          </a:xfrm>
          <a:noFill/>
        </p:spPr>
      </p:pic>
      <p:graphicFrame>
        <p:nvGraphicFramePr>
          <p:cNvPr id="5530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39975" y="3860800"/>
          <a:ext cx="4968875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70100" imgH="1193800" progId="Equation.3">
                  <p:embed/>
                </p:oleObj>
              </mc:Choice>
              <mc:Fallback>
                <p:oleObj name="公式" r:id="rId3" imgW="2070100" imgH="119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4968875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7451725" y="16287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</a:rPr>
              <a:t>isqr.m</a:t>
            </a:r>
          </a:p>
        </p:txBody>
      </p:sp>
      <p:pic>
        <p:nvPicPr>
          <p:cNvPr id="30727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59848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603EEF-D20C-42E1-A33E-120FC492999D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另一种特殊矩阵</a:t>
            </a:r>
            <a:r>
              <a:rPr lang="en-US" altLang="zh-CN" sz="3400"/>
              <a:t>——</a:t>
            </a:r>
            <a:br>
              <a:rPr lang="en-US" altLang="zh-CN" sz="3400"/>
            </a:br>
            <a:r>
              <a:rPr lang="zh-CN" altLang="en-US" sz="3400">
                <a:solidFill>
                  <a:schemeClr val="folHlink"/>
                </a:solidFill>
              </a:rPr>
              <a:t>对角占优的</a:t>
            </a:r>
            <a:r>
              <a:rPr lang="zh-CN" altLang="en-US" sz="3400">
                <a:solidFill>
                  <a:srgbClr val="FF0000"/>
                </a:solidFill>
              </a:rPr>
              <a:t>三对角线</a:t>
            </a:r>
            <a:r>
              <a:rPr lang="zh-CN" altLang="en-US" sz="3400"/>
              <a:t>方程组</a:t>
            </a:r>
          </a:p>
        </p:txBody>
      </p:sp>
      <p:pic>
        <p:nvPicPr>
          <p:cNvPr id="31747" name="Picture 5" descr="三对角线方程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1"/>
          <a:stretch>
            <a:fillRect/>
          </a:stretch>
        </p:blipFill>
        <p:spPr bwMode="auto">
          <a:xfrm>
            <a:off x="468313" y="1773238"/>
            <a:ext cx="80645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0C7BE0-30E3-4045-A31A-7AFF7D986F70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回顾：如何解方程</a:t>
            </a:r>
            <a:r>
              <a:rPr lang="en-US" altLang="zh-CN" b="1" i="1">
                <a:latin typeface="Times New Roman" pitchFamily="18" charset="0"/>
              </a:rPr>
              <a:t>Ax=b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高斯消去法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对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dirty="0"/>
              <a:t>进行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lang="zh-CN" altLang="en-US" dirty="0"/>
              <a:t>次第三类行变换（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目的是将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dirty="0"/>
              <a:t>化成上三角阵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所以：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A=LU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列主元素消去法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对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dirty="0"/>
              <a:t>进行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lang="zh-CN" altLang="en-US" dirty="0"/>
              <a:t>次第三类行变换（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zh-CN" altLang="en-US" dirty="0"/>
              <a:t>）和第一类行变换（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目的是将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dirty="0"/>
              <a:t>化成上三角阵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所以：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PA=LU</a:t>
            </a:r>
            <a:endParaRPr lang="zh-CN" altLang="en-US" b="1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2164" name="AutoShape 4"/>
          <p:cNvSpPr>
            <a:spLocks/>
          </p:cNvSpPr>
          <p:nvPr/>
        </p:nvSpPr>
        <p:spPr bwMode="auto">
          <a:xfrm>
            <a:off x="6154738" y="2708275"/>
            <a:ext cx="938212" cy="628650"/>
          </a:xfrm>
          <a:prstGeom prst="borderCallout1">
            <a:avLst>
              <a:gd name="adj1" fmla="val 115058"/>
              <a:gd name="adj2" fmla="val -349775"/>
              <a:gd name="adj3" fmla="val 119466"/>
              <a:gd name="adj4" fmla="val 56915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单位下三角阵</a:t>
            </a:r>
          </a:p>
        </p:txBody>
      </p:sp>
      <p:sp>
        <p:nvSpPr>
          <p:cNvPr id="92165" name="AutoShape 5"/>
          <p:cNvSpPr>
            <a:spLocks/>
          </p:cNvSpPr>
          <p:nvPr/>
        </p:nvSpPr>
        <p:spPr bwMode="auto">
          <a:xfrm>
            <a:off x="4500563" y="5805488"/>
            <a:ext cx="1008062" cy="647700"/>
          </a:xfrm>
          <a:prstGeom prst="borderCallout1">
            <a:avLst>
              <a:gd name="adj1" fmla="val -16042"/>
              <a:gd name="adj2" fmla="val -203164"/>
              <a:gd name="adj3" fmla="val -17468"/>
              <a:gd name="adj4" fmla="val 57651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行排列矩阵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619250" y="5949950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如果知道</a:t>
            </a:r>
            <a:r>
              <a:rPr lang="en-US" altLang="zh-CN" sz="2800" b="1" i="1">
                <a:solidFill>
                  <a:srgbClr val="CC3300"/>
                </a:solidFill>
                <a:latin typeface="Times New Roman" pitchFamily="18" charset="0"/>
              </a:rPr>
              <a:t>L</a:t>
            </a:r>
            <a:r>
              <a:rPr lang="zh-CN" altLang="en-US" sz="2800" b="1" i="1">
                <a:solidFill>
                  <a:srgbClr val="CC3300"/>
                </a:solidFill>
                <a:latin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CC3300"/>
                </a:solidFill>
                <a:latin typeface="Times New Roman" pitchFamily="18" charset="0"/>
              </a:rPr>
              <a:t>U</a:t>
            </a:r>
            <a:r>
              <a:rPr lang="zh-CN" altLang="en-US" sz="2800" b="1">
                <a:solidFill>
                  <a:srgbClr val="CC3300"/>
                </a:solidFill>
              </a:rPr>
              <a:t>会如何</a:t>
            </a:r>
            <a:r>
              <a:rPr lang="en-US" altLang="zh-CN" sz="2800" b="1">
                <a:solidFill>
                  <a:srgbClr val="CC3300"/>
                </a:solidFill>
              </a:rPr>
              <a:t>?</a:t>
            </a:r>
            <a:endParaRPr lang="zh-CN" altLang="en-US" sz="2800" b="1">
              <a:solidFill>
                <a:srgbClr val="CC3300"/>
              </a:solidFill>
            </a:endParaRPr>
          </a:p>
        </p:txBody>
      </p:sp>
      <p:sp>
        <p:nvSpPr>
          <p:cNvPr id="51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E7126D-64D8-4521-8721-8BA4A90FCAB6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若三对角矩阵</a:t>
            </a:r>
            <a:r>
              <a:rPr lang="en-US" altLang="zh-CN" sz="3400" b="1" i="1">
                <a:latin typeface="Times New Roman" pitchFamily="18" charset="0"/>
              </a:rPr>
              <a:t>A</a:t>
            </a:r>
            <a:r>
              <a:rPr lang="zh-CN" altLang="en-US" sz="3400"/>
              <a:t>的所有顺序主子式非奇异，可进行</a:t>
            </a:r>
            <a:r>
              <a:rPr lang="en-US" altLang="zh-CN" sz="3400"/>
              <a:t>Crout</a:t>
            </a:r>
            <a:r>
              <a:rPr lang="zh-CN" altLang="en-US" sz="3400"/>
              <a:t>分解</a:t>
            </a:r>
          </a:p>
        </p:txBody>
      </p:sp>
      <p:pic>
        <p:nvPicPr>
          <p:cNvPr id="32771" name="Picture 4" descr="三对角阵分解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9"/>
          <a:stretch>
            <a:fillRect/>
          </a:stretch>
        </p:blipFill>
        <p:spPr bwMode="auto">
          <a:xfrm>
            <a:off x="611188" y="1268413"/>
            <a:ext cx="6192837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88125" y="6021388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回顾</a:t>
            </a:r>
            <a:r>
              <a:rPr lang="en-US" altLang="zh-CN" sz="2400" b="1" dirty="0" err="1">
                <a:solidFill>
                  <a:srgbClr val="FF0000"/>
                </a:solidFill>
              </a:rPr>
              <a:t>Crout</a:t>
            </a:r>
            <a:r>
              <a:rPr lang="zh-CN" altLang="en-US" sz="2400" b="1" dirty="0">
                <a:solidFill>
                  <a:srgbClr val="FF0000"/>
                </a:solidFill>
              </a:rPr>
              <a:t>分解</a:t>
            </a:r>
          </a:p>
        </p:txBody>
      </p:sp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80B000-2E40-4A39-B443-31CF113B1F1C}" type="slidenum">
              <a:rPr lang="zh-CN" altLang="en-US" smtClean="0"/>
              <a:pPr eaLnBrk="1" hangingPunct="1"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三对角阵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的</a:t>
            </a:r>
            <a:r>
              <a:rPr lang="en-US" altLang="zh-CN"/>
              <a:t>Crout</a:t>
            </a:r>
            <a:r>
              <a:rPr lang="zh-CN" altLang="en-US"/>
              <a:t>分解算法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468312" y="1916113"/>
                <a:ext cx="8207375" cy="2878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  <m:e/>
                          <m:e>
                            <m:sSub>
                              <m:sSubPr>
                                <m:ctrlP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  <m:oMath xmlns:m="http://schemas.openxmlformats.org/officeDocument/2006/math"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=2,⋯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重复以下过程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  <m:e/>
                          <m:e/>
                        </m:mr>
                      </m:m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79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68312" y="1916113"/>
                <a:ext cx="8207375" cy="2878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95288" y="5516563"/>
            <a:ext cx="828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我们的目标是求解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</a:rPr>
              <a:t>，直接可以代入计算</a:t>
            </a:r>
            <a:r>
              <a:rPr lang="zh-CN" altLang="en-US" sz="32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37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7CBBBF-452D-40B2-9CF3-598200876F1D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  <p:pic>
        <p:nvPicPr>
          <p:cNvPr id="2" name="Picture 4" descr="三对角阵分解">
            <a:extLst>
              <a:ext uri="{FF2B5EF4-FFF2-40B4-BE49-F238E27FC236}">
                <a16:creationId xmlns:a16="http://schemas.microsoft.com/office/drawing/2014/main" id="{B2B4CECA-C2B8-0792-A1F8-5903C9FF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9"/>
          <a:stretch>
            <a:fillRect/>
          </a:stretch>
        </p:blipFill>
        <p:spPr bwMode="auto">
          <a:xfrm>
            <a:off x="5574280" y="2849385"/>
            <a:ext cx="3112520" cy="247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追赶法公式</a:t>
            </a:r>
          </a:p>
        </p:txBody>
      </p:sp>
      <p:sp>
        <p:nvSpPr>
          <p:cNvPr id="34819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419475" y="6207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参见三角分解法</a:t>
            </a:r>
          </a:p>
        </p:txBody>
      </p:sp>
      <p:pic>
        <p:nvPicPr>
          <p:cNvPr id="34820" name="Picture 5" descr="追赶法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" b="2946"/>
          <a:stretch>
            <a:fillRect/>
          </a:stretch>
        </p:blipFill>
        <p:spPr bwMode="auto">
          <a:xfrm>
            <a:off x="323850" y="981075"/>
            <a:ext cx="7632700" cy="581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0536A9-7209-49E0-A68F-9B225E2787D3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  <p:pic>
        <p:nvPicPr>
          <p:cNvPr id="6" name="Picture 4" descr="三对角阵分解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8" t="53407" r="23209"/>
          <a:stretch/>
        </p:blipFill>
        <p:spPr bwMode="auto">
          <a:xfrm>
            <a:off x="5640146" y="2348880"/>
            <a:ext cx="3528789" cy="153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772400" cy="4897438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是</a:t>
            </a:r>
            <a:r>
              <a:rPr lang="zh-CN" altLang="en-US" b="1">
                <a:solidFill>
                  <a:schemeClr val="folHlink"/>
                </a:solidFill>
              </a:rPr>
              <a:t>对角占优的</a:t>
            </a:r>
            <a:r>
              <a:rPr lang="zh-CN" altLang="en-US" b="1">
                <a:solidFill>
                  <a:srgbClr val="FF0000"/>
                </a:solidFill>
              </a:rPr>
              <a:t>三对角阵</a:t>
            </a:r>
          </a:p>
          <a:p>
            <a:pPr eaLnBrk="1" hangingPunct="1"/>
            <a:endParaRPr lang="zh-CN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/>
              <a:t>是三对角阵</a:t>
            </a:r>
          </a:p>
          <a:p>
            <a:pPr lvl="1" eaLnBrk="1" hangingPunct="1"/>
            <a:endParaRPr lang="zh-CN" altLang="en-US" sz="2800"/>
          </a:p>
          <a:p>
            <a:pPr lvl="1" eaLnBrk="1" hangingPunct="1"/>
            <a:r>
              <a:rPr lang="zh-CN" altLang="en-US" sz="2800"/>
              <a:t>对角占优（最好是，不是必须）</a:t>
            </a:r>
          </a:p>
          <a:p>
            <a:pPr lvl="2" eaLnBrk="1" hangingPunct="1"/>
            <a:r>
              <a:rPr lang="zh-CN" altLang="en-US" sz="2400"/>
              <a:t>注意到公式中出现一个除数：</a:t>
            </a:r>
            <a:br>
              <a:rPr lang="zh-CN" altLang="en-US" sz="2400"/>
            </a:b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i="1" baseline="-25000">
                <a:latin typeface="Times New Roman" pitchFamily="18" charset="0"/>
              </a:rPr>
              <a:t>i</a:t>
            </a:r>
            <a:r>
              <a:rPr lang="en-US" altLang="zh-CN" sz="2400" b="1" i="1">
                <a:latin typeface="Times New Roman" pitchFamily="18" charset="0"/>
              </a:rPr>
              <a:t>-a</a:t>
            </a:r>
            <a:r>
              <a:rPr lang="en-US" altLang="zh-CN" sz="2400" b="1" i="1" baseline="-25000">
                <a:latin typeface="Times New Roman" pitchFamily="18" charset="0"/>
              </a:rPr>
              <a:t>i</a:t>
            </a:r>
            <a:r>
              <a:rPr lang="en-US" altLang="zh-CN" sz="2400" b="1" i="1">
                <a:latin typeface="Times New Roman" pitchFamily="18" charset="0"/>
              </a:rPr>
              <a:t>β</a:t>
            </a:r>
            <a:r>
              <a:rPr lang="en-US" altLang="zh-CN" sz="2400" b="1" i="1" baseline="-25000">
                <a:latin typeface="Times New Roman" pitchFamily="18" charset="0"/>
              </a:rPr>
              <a:t>i-1</a:t>
            </a:r>
            <a:r>
              <a:rPr lang="zh-CN" altLang="en-US" sz="2400"/>
              <a:t>，除数均不能等于零（也不能太小）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追赶法的应用要求</a:t>
            </a:r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303CEE0-F849-4DA3-8E94-22B9FAED7E44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用追赶法求解线性方程组</a:t>
            </a:r>
          </a:p>
        </p:txBody>
      </p:sp>
      <p:graphicFrame>
        <p:nvGraphicFramePr>
          <p:cNvPr id="3686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763713" y="1557338"/>
          <a:ext cx="4608512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12900" imgH="939800" progId="Equation.3">
                  <p:embed/>
                </p:oleObj>
              </mc:Choice>
              <mc:Fallback>
                <p:oleObj name="公式" r:id="rId2" imgW="16129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4608512" cy="268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1692275" y="5229225"/>
            <a:ext cx="5040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可见，并不需要真的分解</a:t>
            </a:r>
            <a:r>
              <a:rPr lang="zh-CN" altLang="en-US" sz="32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36869" name="Text Box 13"/>
          <p:cNvSpPr txBox="1">
            <a:spLocks noChangeArrowheads="1"/>
          </p:cNvSpPr>
          <p:nvPr/>
        </p:nvSpPr>
        <p:spPr bwMode="auto">
          <a:xfrm>
            <a:off x="7019925" y="2636838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</a:rPr>
              <a:t>chase.m</a:t>
            </a:r>
          </a:p>
        </p:txBody>
      </p:sp>
      <p:pic>
        <p:nvPicPr>
          <p:cNvPr id="36870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59848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2D6D02-F7C0-46EB-BA24-8CFAFC00161F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eaLnBrk="1" hangingPunct="1"/>
            <a:r>
              <a:rPr lang="en-US" altLang="zh-CN" dirty="0"/>
              <a:t>P177</a:t>
            </a:r>
          </a:p>
        </p:txBody>
      </p:sp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2D895F1-4F7B-4A8B-8247-8ED39DB3FDF7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C033C1-ED6C-4742-B496-4E9F0DAEB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1112"/>
            <a:ext cx="7379394" cy="4331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直接三角分解法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若线性方程组</a:t>
            </a:r>
            <a:r>
              <a:rPr lang="en-US" altLang="zh-CN" b="1" i="1">
                <a:latin typeface="Times New Roman" pitchFamily="18" charset="0"/>
              </a:rPr>
              <a:t>Ax = b</a:t>
            </a:r>
            <a:r>
              <a:rPr lang="zh-CN" altLang="en-US"/>
              <a:t>的系数矩阵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已经三角分解</a:t>
            </a:r>
            <a:r>
              <a:rPr lang="en-US" altLang="zh-CN" b="1" i="1">
                <a:latin typeface="Times New Roman" pitchFamily="18" charset="0"/>
              </a:rPr>
              <a:t>A=LU</a:t>
            </a:r>
            <a:r>
              <a:rPr lang="en-US" altLang="zh-CN"/>
              <a:t>,</a:t>
            </a:r>
            <a:r>
              <a:rPr lang="zh-CN" altLang="en-US"/>
              <a:t>则求解方程组</a:t>
            </a:r>
            <a:r>
              <a:rPr lang="en-US" altLang="zh-CN" i="1">
                <a:latin typeface="Times New Roman" pitchFamily="18" charset="0"/>
              </a:rPr>
              <a:t>Ax = b</a:t>
            </a:r>
            <a:r>
              <a:rPr lang="zh-CN" altLang="en-US"/>
              <a:t>等价于求如下两个三角方程组</a:t>
            </a:r>
            <a:r>
              <a:rPr lang="en-US" altLang="zh-CN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  </a:t>
            </a:r>
            <a:r>
              <a:rPr lang="en-US" altLang="zh-CN" b="1" i="1">
                <a:latin typeface="Times New Roman" pitchFamily="18" charset="0"/>
              </a:rPr>
              <a:t>Ly=b,  Ux=y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由第一个三角方程组求得解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zh-CN" altLang="en-US"/>
              <a:t>后，将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zh-CN" altLang="en-US"/>
              <a:t>代入第二个方程组，解得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/>
              <a:t>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这种求解线性方程组的方法叫做</a:t>
            </a:r>
            <a:r>
              <a:rPr lang="zh-CN" altLang="en-US">
                <a:solidFill>
                  <a:srgbClr val="FF0000"/>
                </a:solidFill>
              </a:rPr>
              <a:t>三角分解法</a:t>
            </a:r>
            <a:r>
              <a:rPr lang="zh-CN" altLang="en-US"/>
              <a:t>．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835150" y="5445125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这样的方法有什么好处</a:t>
            </a:r>
            <a:r>
              <a:rPr lang="en-US" altLang="zh-CN" sz="2800" b="1">
                <a:solidFill>
                  <a:srgbClr val="CC3300"/>
                </a:solidFill>
              </a:rPr>
              <a:t>?</a:t>
            </a:r>
            <a:endParaRPr lang="zh-CN" altLang="en-US" sz="2800" b="1">
              <a:solidFill>
                <a:srgbClr val="CC3300"/>
              </a:solidFill>
            </a:endParaRPr>
          </a:p>
        </p:txBody>
      </p:sp>
      <p:sp>
        <p:nvSpPr>
          <p:cNvPr id="6149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812088" y="6381750"/>
            <a:ext cx="1331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9FDC7"/>
                </a:solidFill>
              </a:rPr>
              <a:t>回到追赶法</a:t>
            </a:r>
          </a:p>
        </p:txBody>
      </p:sp>
      <p:sp>
        <p:nvSpPr>
          <p:cNvPr id="61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FA7B87-F53F-4B96-878F-CCDF23C8F755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525" y="620713"/>
            <a:ext cx="7545388" cy="3330575"/>
          </a:xfrm>
          <a:noFill/>
        </p:spPr>
      </p:pic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55650" y="4076700"/>
            <a:ext cx="777716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其中</a:t>
            </a:r>
            <a:r>
              <a:rPr lang="en-US" altLang="zh-CN" sz="2800" b="1" i="1">
                <a:latin typeface="Times New Roman" pitchFamily="18" charset="0"/>
              </a:rPr>
              <a:t>U</a:t>
            </a:r>
            <a:r>
              <a:rPr lang="zh-CN" altLang="en-US" sz="2800" b="1">
                <a:latin typeface="Times New Roman" pitchFamily="18" charset="0"/>
              </a:rPr>
              <a:t>是上三角阵．若其主对角元素均非零，则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该方程组的解为：</a:t>
            </a:r>
          </a:p>
        </p:txBody>
      </p:sp>
      <p:pic>
        <p:nvPicPr>
          <p:cNvPr id="7172" name="Picture 6"/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5373688"/>
            <a:ext cx="6911975" cy="1365250"/>
          </a:xfrm>
          <a:noFill/>
        </p:spPr>
      </p:pic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7164388" y="1773238"/>
            <a:ext cx="1223962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7164388" y="3357563"/>
            <a:ext cx="1223962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7092950" y="5661025"/>
            <a:ext cx="1223963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BDDE37-B5A6-4C3E-8761-461EC320026F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850" y="188913"/>
            <a:ext cx="7772400" cy="3787775"/>
          </a:xfrm>
          <a:noFill/>
        </p:spPr>
      </p:pic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755650" y="4005263"/>
            <a:ext cx="777716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其中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zh-CN" altLang="en-US" sz="2800" b="1">
                <a:latin typeface="Times New Roman" pitchFamily="18" charset="0"/>
              </a:rPr>
              <a:t>是下三角阵．若其主对角元素均非零，则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该方程组的解为：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451725" y="2708275"/>
            <a:ext cx="1223963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7380288" y="3429000"/>
            <a:ext cx="1223962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8" name="Picture 8"/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738" y="5157788"/>
            <a:ext cx="5907087" cy="1492250"/>
          </a:xfrm>
          <a:noFill/>
        </p:spPr>
      </p:pic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6084888" y="5661025"/>
            <a:ext cx="1223962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B3E3BD-D31A-4112-8120-833A227BB7A4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535487"/>
          </a:xfrm>
        </p:spPr>
        <p:txBody>
          <a:bodyPr/>
          <a:lstStyle/>
          <a:p>
            <a:pPr eaLnBrk="1" hangingPunct="1"/>
            <a:r>
              <a:rPr lang="zh-CN" altLang="en-US"/>
              <a:t>上三角方程组和下三角方程组统称为</a:t>
            </a:r>
            <a:r>
              <a:rPr lang="zh-CN" altLang="en-US">
                <a:solidFill>
                  <a:srgbClr val="FF0000"/>
                </a:solidFill>
              </a:rPr>
              <a:t>三角方程组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olidFill>
                  <a:srgbClr val="FF33CC"/>
                </a:solidFill>
              </a:rPr>
              <a:t>定义</a:t>
            </a:r>
            <a:r>
              <a:rPr lang="en-US" altLang="zh-CN">
                <a:solidFill>
                  <a:srgbClr val="FF33CC"/>
                </a:solidFill>
              </a:rPr>
              <a:t>1</a:t>
            </a:r>
            <a:r>
              <a:rPr lang="en-US" altLang="zh-CN"/>
              <a:t>    </a:t>
            </a:r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是一个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阶矩阵</a:t>
            </a:r>
            <a:r>
              <a:rPr lang="en-US" altLang="zh-CN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       </a:t>
            </a:r>
            <a:r>
              <a:rPr lang="en-US" altLang="zh-CN" i="1">
                <a:latin typeface="Times New Roman" pitchFamily="18" charset="0"/>
              </a:rPr>
              <a:t>A = LU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称为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三角分解</a:t>
            </a:r>
            <a:r>
              <a:rPr lang="en-US" altLang="zh-CN"/>
              <a:t>,</a:t>
            </a:r>
            <a:r>
              <a:rPr lang="zh-CN" altLang="en-US"/>
              <a:t>其中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zh-CN" altLang="en-US"/>
              <a:t>是下</a:t>
            </a:r>
            <a:r>
              <a:rPr lang="en-US" altLang="zh-CN"/>
              <a:t>(</a:t>
            </a:r>
            <a:r>
              <a:rPr lang="zh-CN" altLang="en-US"/>
              <a:t>或上</a:t>
            </a:r>
            <a:r>
              <a:rPr lang="en-US" altLang="zh-CN"/>
              <a:t>)</a:t>
            </a:r>
            <a:r>
              <a:rPr lang="zh-CN" altLang="en-US"/>
              <a:t>三角阵</a:t>
            </a:r>
            <a:r>
              <a:rPr lang="en-US" altLang="zh-CN"/>
              <a:t>,</a:t>
            </a:r>
            <a:r>
              <a:rPr lang="en-US" altLang="zh-CN" i="1">
                <a:latin typeface="Times New Roman" pitchFamily="18" charset="0"/>
              </a:rPr>
              <a:t>U</a:t>
            </a:r>
            <a:r>
              <a:rPr lang="zh-CN" altLang="en-US"/>
              <a:t>是上</a:t>
            </a:r>
            <a:r>
              <a:rPr lang="en-US" altLang="zh-CN"/>
              <a:t>(</a:t>
            </a:r>
            <a:r>
              <a:rPr lang="zh-CN" altLang="en-US"/>
              <a:t>或下</a:t>
            </a:r>
            <a:r>
              <a:rPr lang="en-US" altLang="zh-CN"/>
              <a:t>)</a:t>
            </a:r>
            <a:r>
              <a:rPr lang="zh-CN" altLang="en-US"/>
              <a:t>三角阵</a:t>
            </a:r>
            <a:r>
              <a:rPr lang="en-US" altLang="zh-CN"/>
              <a:t>.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384300" y="6205538"/>
            <a:ext cx="540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3300"/>
                </a:solidFill>
              </a:rPr>
              <a:t>有没有方法直接实现三角分解呢</a:t>
            </a:r>
            <a:r>
              <a:rPr lang="en-US" altLang="zh-CN" sz="2800" b="1">
                <a:solidFill>
                  <a:srgbClr val="CC3300"/>
                </a:solidFill>
              </a:rPr>
              <a:t>?</a:t>
            </a:r>
            <a:endParaRPr lang="zh-CN" altLang="en-US" sz="2800" b="1">
              <a:solidFill>
                <a:srgbClr val="CC3300"/>
              </a:solidFill>
            </a:endParaRP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三角分解</a:t>
            </a:r>
          </a:p>
        </p:txBody>
      </p:sp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B034F2-3C2B-4C20-B8C4-D7DD3FEBA56B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Doolittle</a:t>
            </a:r>
            <a:r>
              <a:rPr lang="zh-CN" altLang="en-US"/>
              <a:t>分解法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07375" cy="2816225"/>
          </a:xfrm>
        </p:spPr>
        <p:txBody>
          <a:bodyPr/>
          <a:lstStyle/>
          <a:p>
            <a:pPr eaLnBrk="1" hangingPunct="1"/>
            <a:r>
              <a:rPr lang="zh-CN" altLang="en-US" sz="2800"/>
              <a:t>在三角分解中，若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zh-CN" altLang="en-US" sz="2800"/>
              <a:t>是</a:t>
            </a:r>
            <a:r>
              <a:rPr lang="zh-CN" altLang="en-US" sz="2800" b="1">
                <a:solidFill>
                  <a:schemeClr val="folHlink"/>
                </a:solidFill>
              </a:rPr>
              <a:t>单位</a:t>
            </a:r>
            <a:r>
              <a:rPr lang="zh-CN" altLang="en-US" sz="2800"/>
              <a:t>下三角阵</a:t>
            </a:r>
            <a:r>
              <a:rPr lang="en-US" altLang="zh-CN" sz="2800"/>
              <a:t>(</a:t>
            </a:r>
            <a:r>
              <a:rPr lang="zh-CN" altLang="en-US" sz="2800"/>
              <a:t>即，主对角线上的元素为</a:t>
            </a:r>
            <a:r>
              <a:rPr lang="en-US" altLang="zh-CN" sz="2800"/>
              <a:t>1</a:t>
            </a:r>
            <a:r>
              <a:rPr lang="zh-CN" altLang="en-US" sz="2800"/>
              <a:t>的下三角阵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 b="1" i="1">
                <a:latin typeface="Times New Roman" pitchFamily="18" charset="0"/>
              </a:rPr>
              <a:t>U</a:t>
            </a:r>
            <a:r>
              <a:rPr lang="zh-CN" altLang="en-US" sz="2800"/>
              <a:t>是上三角阵，则称该分解为</a:t>
            </a:r>
            <a:r>
              <a:rPr lang="en-US" altLang="zh-CN" sz="2800" b="1">
                <a:solidFill>
                  <a:schemeClr val="folHlink"/>
                </a:solidFill>
              </a:rPr>
              <a:t>Doolittle</a:t>
            </a:r>
            <a:r>
              <a:rPr lang="zh-CN" altLang="en-US" sz="2800" b="1">
                <a:solidFill>
                  <a:schemeClr val="folHlink"/>
                </a:solidFill>
              </a:rPr>
              <a:t>分解</a:t>
            </a:r>
            <a:r>
              <a:rPr lang="zh-CN" altLang="en-US" sz="2800"/>
              <a:t>．利用该分解法求解线性方程组的方法称为</a:t>
            </a:r>
            <a:r>
              <a:rPr lang="en-US" altLang="zh-CN" sz="2800" b="1">
                <a:solidFill>
                  <a:schemeClr val="folHlink"/>
                </a:solidFill>
              </a:rPr>
              <a:t>Doolittle</a:t>
            </a:r>
            <a:r>
              <a:rPr lang="zh-CN" altLang="en-US" sz="2800" b="1">
                <a:solidFill>
                  <a:schemeClr val="folHlink"/>
                </a:solidFill>
              </a:rPr>
              <a:t>分解法</a:t>
            </a:r>
            <a:r>
              <a:rPr lang="zh-CN" altLang="en-US" sz="2800"/>
              <a:t>．</a:t>
            </a:r>
          </a:p>
          <a:p>
            <a:pPr eaLnBrk="1" hangingPunct="1"/>
            <a:r>
              <a:rPr lang="zh-CN" altLang="en-US" sz="2800"/>
              <a:t>高斯消元法的消元过程实际上给出了</a:t>
            </a:r>
            <a:r>
              <a:rPr lang="zh-CN" altLang="en-US" sz="2800" b="1" i="1">
                <a:latin typeface="Times New Roman" pitchFamily="18" charset="0"/>
              </a:rPr>
              <a:t>Ａ</a:t>
            </a:r>
            <a:r>
              <a:rPr lang="zh-CN" altLang="en-US" sz="2800"/>
              <a:t>的</a:t>
            </a:r>
            <a:r>
              <a:rPr lang="en-US" altLang="zh-CN" sz="2800"/>
              <a:t>Doolittle</a:t>
            </a:r>
            <a:r>
              <a:rPr lang="zh-CN" altLang="en-US" sz="2800"/>
              <a:t>分解：　　　</a:t>
            </a: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000125" y="5214938"/>
          <a:ext cx="7105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67000" imgH="241300" progId="Equation.3">
                  <p:embed/>
                </p:oleObj>
              </mc:Choice>
              <mc:Fallback>
                <p:oleObj name="公式" r:id="rId2" imgW="26670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214938"/>
                        <a:ext cx="71056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6FF428-484D-4C7E-AD68-AE8EAE76C550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412875"/>
            <a:ext cx="7488237" cy="4537075"/>
          </a:xfrm>
          <a:noFill/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4213" y="6092825"/>
            <a:ext cx="8135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</a:rPr>
              <a:t>我们给出一个如此分解的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直接计算方法</a:t>
            </a:r>
            <a:r>
              <a:rPr lang="zh-CN" altLang="en-US" sz="2800" b="1">
                <a:latin typeface="Times New Roman" pitchFamily="18" charset="0"/>
              </a:rPr>
              <a:t>如下：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1655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Times New Roman" pitchFamily="18" charset="0"/>
              </a:rPr>
              <a:t>其中，</a:t>
            </a:r>
          </a:p>
        </p:txBody>
      </p:sp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717E99-5B54-44F1-9C6A-5C0007706094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4205</TotalTime>
  <Words>1335</Words>
  <Application>Microsoft Office PowerPoint</Application>
  <PresentationFormat>全屏显示(4:3)</PresentationFormat>
  <Paragraphs>180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Cambria Math</vt:lpstr>
      <vt:lpstr>Times New Roman</vt:lpstr>
      <vt:lpstr>Wingdings</vt:lpstr>
      <vt:lpstr>Watermark</vt:lpstr>
      <vt:lpstr>公式</vt:lpstr>
      <vt:lpstr>Equation</vt:lpstr>
      <vt:lpstr>计算方法</vt:lpstr>
      <vt:lpstr>第5章 解线性方程组的直接方法</vt:lpstr>
      <vt:lpstr>回顾：如何解方程Ax=b</vt:lpstr>
      <vt:lpstr>直接三角分解法</vt:lpstr>
      <vt:lpstr>PowerPoint 演示文稿</vt:lpstr>
      <vt:lpstr>PowerPoint 演示文稿</vt:lpstr>
      <vt:lpstr>三角分解</vt:lpstr>
      <vt:lpstr>Doolittle分解法</vt:lpstr>
      <vt:lpstr>PowerPoint 演示文稿</vt:lpstr>
      <vt:lpstr>Doolittle分解的直接计算方法</vt:lpstr>
      <vt:lpstr>直接三角分解计算公式</vt:lpstr>
      <vt:lpstr>求解计算公式</vt:lpstr>
      <vt:lpstr>例5 用Doolittle分解法求解下方程组:</vt:lpstr>
      <vt:lpstr>Crout分解法</vt:lpstr>
      <vt:lpstr>Crout分解算法</vt:lpstr>
      <vt:lpstr>解法</vt:lpstr>
      <vt:lpstr>直接分解法适用条件</vt:lpstr>
      <vt:lpstr>特殊条件下的分解和求解方法</vt:lpstr>
      <vt:lpstr>平方根法与改进平方根法</vt:lpstr>
      <vt:lpstr>对称正定阵的三角分解算法</vt:lpstr>
      <vt:lpstr>对称正定阵方程的算法</vt:lpstr>
      <vt:lpstr>例：用平方根法计算</vt:lpstr>
      <vt:lpstr>平方根法有什么问题？</vt:lpstr>
      <vt:lpstr>改进</vt:lpstr>
      <vt:lpstr>改进的平方根法</vt:lpstr>
      <vt:lpstr>分解实现</vt:lpstr>
      <vt:lpstr>引进tij=lijdj的分解算法</vt:lpstr>
      <vt:lpstr>PowerPoint 演示文稿</vt:lpstr>
      <vt:lpstr>另一种特殊矩阵—— 对角占优的三对角线方程组</vt:lpstr>
      <vt:lpstr>若三对角矩阵A的所有顺序主子式非奇异，可进行Crout分解</vt:lpstr>
      <vt:lpstr>三对角阵A的Crout分解算法</vt:lpstr>
      <vt:lpstr>追赶法公式</vt:lpstr>
      <vt:lpstr>追赶法的应用要求</vt:lpstr>
      <vt:lpstr>例 用追赶法求解线性方程组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470</cp:revision>
  <dcterms:created xsi:type="dcterms:W3CDTF">1601-01-01T00:00:00Z</dcterms:created>
  <dcterms:modified xsi:type="dcterms:W3CDTF">2024-05-12T10:19:15Z</dcterms:modified>
</cp:coreProperties>
</file>