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sldIdLst>
    <p:sldId id="374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3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33"/>
    <a:srgbClr val="292929"/>
    <a:srgbClr val="4D4D4D"/>
    <a:srgbClr val="1C1C1C"/>
    <a:srgbClr val="6600CC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7" autoAdjust="0"/>
    <p:restoredTop sz="97365" autoAdjust="0"/>
  </p:normalViewPr>
  <p:slideViewPr>
    <p:cSldViewPr>
      <p:cViewPr varScale="1">
        <p:scale>
          <a:sx n="81" d="100"/>
          <a:sy n="81" d="100"/>
        </p:scale>
        <p:origin x="17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49EEF1-8C1C-4589-BD92-F343F34199A5}" type="datetimeFigureOut">
              <a:rPr lang="zh-CN" altLang="en-US"/>
              <a:pPr>
                <a:defRPr/>
              </a:pPr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C5DC12B-8B4A-4606-BE05-6D4CE2FB6C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95085D-96DC-47D5-843F-226C8E9488F7}" type="slidenum">
              <a:rPr lang="zh-CN" altLang="en-US">
                <a:latin typeface="Times New Roman" pitchFamily="18" charset="0"/>
              </a:rPr>
              <a:pPr eaLnBrk="1" hangingPunct="1"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F39438-1416-47B2-8BFA-A80519A7C66B}" type="slidenum">
              <a:rPr lang="zh-CN" altLang="en-US"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7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E2084C-CD8C-4289-9A77-3B4D41709ADD}" type="slidenum">
              <a:rPr lang="zh-CN" altLang="en-US"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9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5BE15C-E9D7-46C5-AD15-786C4728D3EB}" type="slidenum">
              <a:rPr lang="zh-CN" altLang="en-US">
                <a:latin typeface="Times New Roman" pitchFamily="18" charset="0"/>
              </a:rPr>
              <a:pPr eaLnBrk="1" hangingPunct="1"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6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7085D5-B2D9-47C5-942B-4E3A2C2175EC}" type="slidenum">
              <a:rPr lang="zh-CN" altLang="en-US">
                <a:latin typeface="Times New Roman" pitchFamily="18" charset="0"/>
              </a:rPr>
              <a:pPr eaLnBrk="1" hangingPunct="1"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6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39F5F8-D03C-477C-B29D-07916A86FE5D}" type="slidenum">
              <a:rPr lang="zh-CN" altLang="en-US"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8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BAE65F-F3DA-45E1-AAC4-A2D9A8E12B88}" type="slidenum">
              <a:rPr lang="zh-CN" altLang="en-US">
                <a:latin typeface="Times New Roman" pitchFamily="18" charset="0"/>
              </a:rPr>
              <a:pPr eaLnBrk="1" hangingPunct="1"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9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A9F84-ADFA-4E17-8AA5-9ADE27A9240C}" type="slidenum">
              <a:rPr lang="zh-CN" altLang="en-US">
                <a:latin typeface="Times New Roman" pitchFamily="18" charset="0"/>
              </a:rPr>
              <a:pPr eaLnBrk="1" hangingPunct="1"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6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66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A615-7BF1-4D41-AC28-E1E05C0B38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0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5E77-9E77-47FB-85FB-B1CBB9C2D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98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02E9F-974F-4348-A435-E70094A2A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6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1726E-E160-4085-972F-8543585B2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93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0D302-D5EE-4003-8AD4-C1416B8FD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2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906D3-BC17-4472-95E8-56F9DF23B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89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6B215-CF6F-46FD-B780-A5F8FD25B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08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841E2-5BD7-4A00-AC24-5C8F661C0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1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17B0-AE5F-4744-BC24-89DF979AA6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F4DC8-811B-4220-A010-37CA3AF9C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5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E3F07-3E04-4696-8DC1-0C9B967A2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27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26140-628B-45F3-AEB5-4AEDE0807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69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FFCBF-1E1C-47C0-8A5E-D300428EE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24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2D2B7-715D-4F76-9644-4F786C896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40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4FDDC-F29A-4C09-9A21-B9F1C34AA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F43A5-3303-4221-A6F4-640D1717C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7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D4FA5-ECCE-44D9-9CB3-16F2AD381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6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56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925EED04-A0CE-435B-B4C2-8EC264CEA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7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1.wmf"/><Relationship Id="rId3" Type="http://schemas.openxmlformats.org/officeDocument/2006/relationships/image" Target="../media/image10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39.bin"/><Relationship Id="rId2" Type="http://schemas.openxmlformats.org/officeDocument/2006/relationships/oleObject" Target="../embeddings/oleObject28.bin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4.bin"/><Relationship Id="rId19" Type="http://schemas.openxmlformats.org/officeDocument/2006/relationships/slide" Target="slide20.xml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6.wmf"/><Relationship Id="rId26" Type="http://schemas.openxmlformats.org/officeDocument/2006/relationships/image" Target="../media/image48.wmf"/><Relationship Id="rId3" Type="http://schemas.openxmlformats.org/officeDocument/2006/relationships/image" Target="../media/image42.wmf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6.bin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47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49.wmf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Relationship Id="rId14" Type="http://schemas.openxmlformats.org/officeDocument/2006/relationships/image" Target="../media/image45.wmf"/><Relationship Id="rId22" Type="http://schemas.openxmlformats.org/officeDocument/2006/relationships/oleObject" Target="../embeddings/oleObject54.bin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6.bin"/><Relationship Id="rId3" Type="http://schemas.openxmlformats.org/officeDocument/2006/relationships/image" Target="../media/image10.wmf"/><Relationship Id="rId21" Type="http://schemas.openxmlformats.org/officeDocument/2006/relationships/oleObject" Target="../embeddings/oleObject72.bin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54.wmf"/><Relationship Id="rId25" Type="http://schemas.openxmlformats.org/officeDocument/2006/relationships/oleObject" Target="../embeddings/oleObject75.bin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9.bin"/><Relationship Id="rId20" Type="http://schemas.openxmlformats.org/officeDocument/2006/relationships/image" Target="../media/image5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57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7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3.wmf"/><Relationship Id="rId22" Type="http://schemas.openxmlformats.org/officeDocument/2006/relationships/oleObject" Target="../embeddings/oleObject73.bin"/><Relationship Id="rId27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42.wmf"/><Relationship Id="rId3" Type="http://schemas.openxmlformats.org/officeDocument/2006/relationships/image" Target="../media/image44.wmf"/><Relationship Id="rId21" Type="http://schemas.openxmlformats.org/officeDocument/2006/relationships/image" Target="../media/image61.wmf"/><Relationship Id="rId7" Type="http://schemas.openxmlformats.org/officeDocument/2006/relationships/image" Target="../media/image58.wmf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88.bin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62.png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2.bin"/><Relationship Id="rId10" Type="http://schemas.openxmlformats.org/officeDocument/2006/relationships/oleObject" Target="../embeddings/oleObject82.bin"/><Relationship Id="rId19" Type="http://schemas.openxmlformats.org/officeDocument/2006/relationships/oleObject" Target="../embeddings/oleObject89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64.wmf"/><Relationship Id="rId18" Type="http://schemas.openxmlformats.org/officeDocument/2006/relationships/image" Target="../media/image66.wmf"/><Relationship Id="rId26" Type="http://schemas.openxmlformats.org/officeDocument/2006/relationships/image" Target="../media/image68.wmf"/><Relationship Id="rId3" Type="http://schemas.openxmlformats.org/officeDocument/2006/relationships/image" Target="../media/image44.wmf"/><Relationship Id="rId21" Type="http://schemas.openxmlformats.org/officeDocument/2006/relationships/image" Target="../media/image67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99.bin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7.bin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6.bin"/><Relationship Id="rId5" Type="http://schemas.openxmlformats.org/officeDocument/2006/relationships/image" Target="../media/image10.wmf"/><Relationship Id="rId15" Type="http://schemas.openxmlformats.org/officeDocument/2006/relationships/image" Target="../media/image65.wmf"/><Relationship Id="rId23" Type="http://schemas.openxmlformats.org/officeDocument/2006/relationships/image" Target="../media/image59.wmf"/><Relationship Id="rId28" Type="http://schemas.openxmlformats.org/officeDocument/2006/relationships/image" Target="../media/image69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103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5.bin"/><Relationship Id="rId27" Type="http://schemas.openxmlformats.org/officeDocument/2006/relationships/oleObject" Target="../embeddings/oleObject10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7.bin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7.bin"/><Relationship Id="rId39" Type="http://schemas.openxmlformats.org/officeDocument/2006/relationships/image" Target="../media/image62.png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79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74.wmf"/><Relationship Id="rId25" Type="http://schemas.openxmlformats.org/officeDocument/2006/relationships/image" Target="../media/image76.wmf"/><Relationship Id="rId33" Type="http://schemas.openxmlformats.org/officeDocument/2006/relationships/oleObject" Target="../embeddings/oleObject132.bin"/><Relationship Id="rId38" Type="http://schemas.openxmlformats.org/officeDocument/2006/relationships/oleObject" Target="../embeddings/oleObject135.bin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3.bin"/><Relationship Id="rId29" Type="http://schemas.openxmlformats.org/officeDocument/2006/relationships/image" Target="../media/image7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6.bin"/><Relationship Id="rId32" Type="http://schemas.openxmlformats.org/officeDocument/2006/relationships/image" Target="../media/image78.wmf"/><Relationship Id="rId37" Type="http://schemas.openxmlformats.org/officeDocument/2006/relationships/image" Target="../media/image80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5.bin"/><Relationship Id="rId28" Type="http://schemas.openxmlformats.org/officeDocument/2006/relationships/oleObject" Target="../embeddings/oleObject129.bin"/><Relationship Id="rId36" Type="http://schemas.openxmlformats.org/officeDocument/2006/relationships/oleObject" Target="../embeddings/oleObject134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31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8.bin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128.bin"/><Relationship Id="rId30" Type="http://schemas.openxmlformats.org/officeDocument/2006/relationships/oleObject" Target="../embeddings/oleObject130.bin"/><Relationship Id="rId35" Type="http://schemas.openxmlformats.org/officeDocument/2006/relationships/oleObject" Target="../embeddings/oleObject133.bin"/><Relationship Id="rId8" Type="http://schemas.openxmlformats.org/officeDocument/2006/relationships/oleObject" Target="../embeddings/oleObject113.bin"/><Relationship Id="rId3" Type="http://schemas.openxmlformats.org/officeDocument/2006/relationships/image" Target="../media/image5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oleObject" Target="../embeddings/oleObject144.bin"/><Relationship Id="rId3" Type="http://schemas.openxmlformats.org/officeDocument/2006/relationships/image" Target="../media/image10.wmf"/><Relationship Id="rId7" Type="http://schemas.openxmlformats.org/officeDocument/2006/relationships/oleObject" Target="../embeddings/oleObject139.bin"/><Relationship Id="rId12" Type="http://schemas.openxmlformats.org/officeDocument/2006/relationships/oleObject" Target="../embeddings/oleObject143.bin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6.bin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14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3.wmf"/><Relationship Id="rId7" Type="http://schemas.openxmlformats.org/officeDocument/2006/relationships/oleObject" Target="../embeddings/oleObject151.bin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86.wmf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5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image" Target="../media/image91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16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32A57E-5706-4F73-B3AC-6A9BFC080F96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用二分法求解方程</a:t>
            </a:r>
            <a:br>
              <a:rPr lang="zh-CN" altLang="en-US" sz="3400"/>
            </a:br>
            <a:endParaRPr lang="zh-CN" altLang="en-US" sz="340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125538"/>
          <a:ext cx="74168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228600" progId="Equation.3">
                  <p:embed/>
                </p:oleObj>
              </mc:Choice>
              <mc:Fallback>
                <p:oleObj name="Equation" r:id="rId2" imgW="2413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5538"/>
                        <a:ext cx="74168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4" b="6172"/>
          <a:stretch>
            <a:fillRect/>
          </a:stretch>
        </p:blipFill>
        <p:spPr bwMode="auto">
          <a:xfrm>
            <a:off x="2124075" y="2133600"/>
            <a:ext cx="4681538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057A13-54FD-4B1A-8683-607236F11237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首先确定有根区间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308725" y="2852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5508625" y="2451100"/>
          <a:ext cx="33321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700" imgH="914400" progId="Equation.3">
                  <p:embed/>
                </p:oleObj>
              </mc:Choice>
              <mc:Fallback>
                <p:oleObj name="公式" r:id="rId3" imgW="1409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51100"/>
                        <a:ext cx="333216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0" b="16045"/>
          <a:stretch>
            <a:fillRect/>
          </a:stretch>
        </p:blipFill>
        <p:spPr bwMode="auto">
          <a:xfrm>
            <a:off x="250825" y="1700213"/>
            <a:ext cx="5257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C5B558-4A52-4B55-A191-CA2D17FF5528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第一次迭代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239000" y="2057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121400" y="2159000"/>
          <a:ext cx="2616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08100" imgH="609600" progId="Equation.3">
                  <p:embed/>
                </p:oleObj>
              </mc:Choice>
              <mc:Fallback>
                <p:oleObj name="公式" r:id="rId3" imgW="13081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159000"/>
                        <a:ext cx="2616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995988" y="3429000"/>
          <a:ext cx="286861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47800" imgH="736600" progId="Equation.3">
                  <p:embed/>
                </p:oleObj>
              </mc:Choice>
              <mc:Fallback>
                <p:oleObj name="公式" r:id="rId5" imgW="14478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429000"/>
                        <a:ext cx="286861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537325" y="3995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6392863" y="5021263"/>
          <a:ext cx="169068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622030" imgH="406224" progId="Equation.3">
                  <p:embed/>
                </p:oleObj>
              </mc:Choice>
              <mc:Fallback>
                <p:oleObj name="公式" r:id="rId7" imgW="62203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5021263"/>
                        <a:ext cx="169068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0" b="18839"/>
          <a:stretch>
            <a:fillRect/>
          </a:stretch>
        </p:blipFill>
        <p:spPr bwMode="auto">
          <a:xfrm>
            <a:off x="0" y="1916113"/>
            <a:ext cx="54864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B57EA1A-C41B-4B80-A635-66F9621889D8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第二次迭代</a:t>
            </a:r>
            <a:endParaRPr lang="en-US" altLang="zh-CN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56325" y="19383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746750" y="1992313"/>
          <a:ext cx="283051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38300" imgH="1054100" progId="Equation.3">
                  <p:embed/>
                </p:oleObj>
              </mc:Choice>
              <mc:Fallback>
                <p:oleObj name="公式" r:id="rId3" imgW="1638300" imgH="105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1992313"/>
                        <a:ext cx="2830513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5613400" y="4064000"/>
          <a:ext cx="35560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65300" imgH="939800" progId="Equation.3">
                  <p:embed/>
                </p:oleObj>
              </mc:Choice>
              <mc:Fallback>
                <p:oleObj name="公式" r:id="rId5" imgW="17653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064000"/>
                        <a:ext cx="35560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4" b="19450"/>
          <a:stretch>
            <a:fillRect/>
          </a:stretch>
        </p:blipFill>
        <p:spPr bwMode="auto">
          <a:xfrm>
            <a:off x="179388" y="2276475"/>
            <a:ext cx="5257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1605DD5-E1E7-4AD6-9BB7-70C4813CDB19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第三次迭代</a:t>
            </a:r>
            <a:endParaRPr lang="en-US" altLang="zh-CN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156325" y="2014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715000" y="2057400"/>
          <a:ext cx="3276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868" imgH="634725" progId="Equation.3">
                  <p:embed/>
                </p:oleObj>
              </mc:Choice>
              <mc:Fallback>
                <p:oleObj name="Equation" r:id="rId3" imgW="1916868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3276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689725" y="30813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768975" y="3346450"/>
          <a:ext cx="3170238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65300" imgH="1168400" progId="Equation.3">
                  <p:embed/>
                </p:oleObj>
              </mc:Choice>
              <mc:Fallback>
                <p:oleObj name="公式" r:id="rId5" imgW="1765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346450"/>
                        <a:ext cx="3170238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8620"/>
          <a:stretch>
            <a:fillRect/>
          </a:stretch>
        </p:blipFill>
        <p:spPr bwMode="auto">
          <a:xfrm>
            <a:off x="838200" y="2492375"/>
            <a:ext cx="4800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514850" y="3802063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02" imgH="126780" progId="Equation.3">
                  <p:embed/>
                </p:oleObj>
              </mc:Choice>
              <mc:Fallback>
                <p:oleObj name="公式" r:id="rId8" imgW="114102" imgH="1267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02063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F8273B-5645-48D8-9898-9093F31A868D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/>
              <a:t>收敛过程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371600" y="1371600"/>
            <a:ext cx="140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bsct.m</a:t>
            </a:r>
            <a:endParaRPr lang="en-US" altLang="zh-CN" sz="2800" b="1">
              <a:solidFill>
                <a:srgbClr val="CCCC00"/>
              </a:solidFill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6213" y="2220913"/>
          <a:ext cx="670560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213990" imgH="3550256" progId="Word.Document.8">
                  <p:embed/>
                </p:oleObj>
              </mc:Choice>
              <mc:Fallback>
                <p:oleObj name="文档" r:id="rId3" imgW="5213990" imgH="35502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220913"/>
                        <a:ext cx="670560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F87CC1-CBDB-4DC1-B282-E6382FC99583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二分法的优点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简单易行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含义直观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肯定收敛（每次取一半，区间总是越来越小的）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EBD9BB-637F-4915-A683-5A4E09F8CFB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二分法的缺点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收敛得慢，特别是解靠近一侧的时候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局限性：不适用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盲目性：预判不足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19475" y="2276475"/>
          <a:ext cx="40386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95925" imgH="2600325" progId="Excel.Chart.8">
                  <p:embed/>
                </p:oleObj>
              </mc:Choice>
              <mc:Fallback>
                <p:oleObj r:id="rId2" imgW="5495925" imgH="260032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40386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4652963"/>
          <a:ext cx="4398962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200650" imgH="2476500" progId="Excel.Chart.8">
                  <p:embed/>
                </p:oleObj>
              </mc:Choice>
              <mc:Fallback>
                <p:oleObj r:id="rId4" imgW="5200650" imgH="2476500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52963"/>
                        <a:ext cx="4398962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40DD56-FA2F-4FF4-AEAE-E0A3EAF9F503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迭代法</a:t>
            </a:r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777162" cy="4530725"/>
          </a:xfrm>
        </p:spPr>
        <p:txBody>
          <a:bodyPr/>
          <a:lstStyle/>
          <a:p>
            <a:pPr eaLnBrk="1" hangingPunct="1"/>
            <a:r>
              <a:rPr kumimoji="1" lang="zh-CN" altLang="en-US" dirty="0"/>
              <a:t>迭代法是求解非线性方程</a:t>
            </a:r>
            <a:r>
              <a:rPr kumimoji="1" lang="zh-CN" altLang="en-US" b="1" dirty="0">
                <a:solidFill>
                  <a:schemeClr val="folHlink"/>
                </a:solidFill>
              </a:rPr>
              <a:t>近似</a:t>
            </a:r>
            <a:r>
              <a:rPr kumimoji="1" lang="zh-CN" altLang="en-US" dirty="0"/>
              <a:t>根的一种方法</a:t>
            </a:r>
          </a:p>
          <a:p>
            <a:pPr eaLnBrk="1" hangingPunct="1"/>
            <a:endParaRPr kumimoji="1" lang="zh-CN" altLang="en-US" dirty="0"/>
          </a:p>
          <a:p>
            <a:pPr eaLnBrk="1" hangingPunct="1"/>
            <a:r>
              <a:rPr kumimoji="1" lang="zh-CN" altLang="en-US" dirty="0"/>
              <a:t>关键是确定</a:t>
            </a:r>
            <a:r>
              <a:rPr kumimoji="1" lang="zh-CN" altLang="en-US" b="1" dirty="0">
                <a:solidFill>
                  <a:schemeClr val="folHlink"/>
                </a:solidFill>
              </a:rPr>
              <a:t>迭代方程</a:t>
            </a:r>
            <a:r>
              <a:rPr kumimoji="1" lang="en-US" altLang="zh-CN" b="1" i="1" dirty="0">
                <a:latin typeface="Times New Roman" pitchFamily="18" charset="0"/>
              </a:rPr>
              <a:t>x=</a:t>
            </a:r>
            <a:r>
              <a:rPr kumimoji="1" lang="en-US" altLang="zh-CN" b="1" i="1" dirty="0">
                <a:latin typeface="Times New Roman" pitchFamily="18" charset="0"/>
                <a:sym typeface="Symbol" pitchFamily="18" charset="2"/>
              </a:rPr>
              <a:t>(x)</a:t>
            </a:r>
          </a:p>
          <a:p>
            <a:pPr eaLnBrk="1" hangingPunct="1"/>
            <a:endParaRPr kumimoji="1" lang="en-US" altLang="zh-CN" dirty="0">
              <a:sym typeface="Symbol" pitchFamily="18" charset="2"/>
            </a:endParaRPr>
          </a:p>
          <a:p>
            <a:pPr eaLnBrk="1" hangingPunct="1"/>
            <a:r>
              <a:rPr kumimoji="1" lang="zh-CN" altLang="en-US" dirty="0">
                <a:sym typeface="Symbol" pitchFamily="18" charset="2"/>
              </a:rPr>
              <a:t>简单迭代法</a:t>
            </a:r>
            <a:r>
              <a:rPr kumimoji="1" lang="zh-CN" altLang="en-US" b="1" dirty="0">
                <a:solidFill>
                  <a:schemeClr val="folHlink"/>
                </a:solidFill>
                <a:sym typeface="Symbol" pitchFamily="18" charset="2"/>
              </a:rPr>
              <a:t>收敛速度较慢，迭代次数多</a:t>
            </a:r>
            <a:r>
              <a:rPr kumimoji="1" lang="zh-CN" altLang="en-US" dirty="0">
                <a:sym typeface="Symbol" pitchFamily="18" charset="2"/>
              </a:rPr>
              <a:t>，因此常用于理论中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A7D1CB-0DE9-4281-B33C-EFE08E965234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简单迭代法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412875"/>
          <a:ext cx="612140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5700" imgH="1955800" progId="Equation.3">
                  <p:embed/>
                </p:oleObj>
              </mc:Choice>
              <mc:Fallback>
                <p:oleObj name="公式" r:id="rId2" imgW="2425700" imgH="195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612140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5148263" y="3789363"/>
            <a:ext cx="12239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5867400" y="5589588"/>
            <a:ext cx="7207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4643438" y="2492375"/>
            <a:ext cx="15843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572000" y="6308725"/>
            <a:ext cx="23050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4FD451-043E-45AB-BA19-6FCFFE8C0B26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15" grpId="0" animBg="1"/>
      <p:bldP spid="119816" grpId="0" animBg="1"/>
      <p:bldP spid="1198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非线性方程（组）求根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方程求根与二分法</a:t>
            </a:r>
          </a:p>
          <a:p>
            <a:pPr eaLnBrk="1" hangingPunct="1"/>
            <a:r>
              <a:rPr lang="zh-CN" altLang="en-US" dirty="0"/>
              <a:t>不动点迭代法及其收敛性</a:t>
            </a:r>
          </a:p>
          <a:p>
            <a:pPr eaLnBrk="1" hangingPunct="1"/>
            <a:r>
              <a:rPr lang="zh-CN" altLang="en-US" dirty="0"/>
              <a:t>迭代收敛的加速方法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弦截法与抛物线法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求根问题的敏感性与多项式的零点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非线性方程组的数值解法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F26570-A81E-41F6-A2E7-4D3118865E19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简单迭代法的几何意义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目标是</a:t>
            </a:r>
            <a:r>
              <a:rPr lang="en-US" altLang="zh-CN" sz="2800" b="1" i="1">
                <a:latin typeface="Times New Roman" pitchFamily="18" charset="0"/>
              </a:rPr>
              <a:t>x*=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i="1">
                <a:latin typeface="Times New Roman" pitchFamily="18" charset="0"/>
              </a:rPr>
              <a:t> (x*)</a:t>
            </a:r>
          </a:p>
        </p:txBody>
      </p:sp>
      <p:pic>
        <p:nvPicPr>
          <p:cNvPr id="32772" name="Picture 4" descr="迭代几何意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349500"/>
            <a:ext cx="4897438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1" t="32805" r="29740" b="31074"/>
          <a:stretch/>
        </p:blipFill>
        <p:spPr bwMode="auto">
          <a:xfrm rot="21011754">
            <a:off x="2530114" y="2209357"/>
            <a:ext cx="2250337" cy="370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hlinkClick r:id="rId4" action="ppaction://hlinksldjump"/>
          </p:cNvPr>
          <p:cNvSpPr/>
          <p:nvPr/>
        </p:nvSpPr>
        <p:spPr>
          <a:xfrm>
            <a:off x="8358188" y="6286500"/>
            <a:ext cx="57150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7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183BC0-D084-4EA6-8FCC-8FDCAA3DB818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例</a:t>
            </a:r>
            <a:r>
              <a:rPr lang="en-US" altLang="zh-CN" sz="3400"/>
              <a:t>3	</a:t>
            </a:r>
            <a:r>
              <a:rPr lang="zh-CN" altLang="en-US" sz="3400"/>
              <a:t>求方程</a:t>
            </a:r>
            <a:r>
              <a:rPr lang="en-US" altLang="zh-CN" sz="3400" b="1" i="1">
                <a:latin typeface="Times New Roman" pitchFamily="18" charset="0"/>
              </a:rPr>
              <a:t>f(x)=x</a:t>
            </a:r>
            <a:r>
              <a:rPr lang="en-US" altLang="zh-CN" sz="3400" b="1" i="1" baseline="30000">
                <a:latin typeface="Times New Roman" pitchFamily="18" charset="0"/>
              </a:rPr>
              <a:t>3</a:t>
            </a:r>
            <a:r>
              <a:rPr lang="en-US" altLang="zh-CN" sz="3400" b="1" i="1">
                <a:latin typeface="Times New Roman" pitchFamily="18" charset="0"/>
              </a:rPr>
              <a:t>-x-1=0</a:t>
            </a:r>
            <a:r>
              <a:rPr lang="zh-CN" altLang="en-US" sz="3400"/>
              <a:t>在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=1.5</a:t>
            </a:r>
            <a:r>
              <a:rPr lang="zh-CN" altLang="en-US" sz="3400"/>
              <a:t>附近的根</a:t>
            </a:r>
            <a:r>
              <a:rPr lang="en-US" altLang="zh-CN" sz="3400" b="1" i="1">
                <a:latin typeface="Times New Roman" pitchFamily="18" charset="0"/>
              </a:rPr>
              <a:t>x*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63938" y="1557338"/>
            <a:ext cx="403860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不同的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800">
                <a:latin typeface="Times New Roman" pitchFamily="18" charset="0"/>
                <a:sym typeface="Symbol" pitchFamily="18" charset="2"/>
              </a:rPr>
              <a:t>得到不同的结果</a:t>
            </a:r>
            <a:endParaRPr kumimoji="1" lang="zh-CN" altLang="en-US" sz="28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en-US" altLang="zh-CN" sz="23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(x)=(x+1)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1/3</a:t>
            </a: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(x)=x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-1</a:t>
            </a:r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0" y="4941888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bdd1.m</a:t>
            </a:r>
            <a:endParaRPr lang="en-US" altLang="zh-CN" sz="2800" b="1">
              <a:solidFill>
                <a:srgbClr val="CCCC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088" y="1700213"/>
            <a:ext cx="2232025" cy="4999037"/>
            <a:chOff x="521" y="1071"/>
            <a:chExt cx="1406" cy="3149"/>
          </a:xfrm>
        </p:grpSpPr>
        <p:graphicFrame>
          <p:nvGraphicFramePr>
            <p:cNvPr id="33799" name="Object 5"/>
            <p:cNvGraphicFramePr>
              <a:graphicFrameLocks noChangeAspect="1"/>
            </p:cNvGraphicFramePr>
            <p:nvPr/>
          </p:nvGraphicFramePr>
          <p:xfrm>
            <a:off x="521" y="1071"/>
            <a:ext cx="1170" cy="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1857375" imgH="3995738" progId="MS_ClipArt_Gallery.2">
                    <p:embed/>
                  </p:oleObj>
                </mc:Choice>
                <mc:Fallback>
                  <p:oleObj name="剪辑" r:id="rId2" imgW="1857375" imgH="3995738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071"/>
                          <a:ext cx="1170" cy="2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521" y="3702"/>
              <a:ext cx="140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迭代法什么时候收敛呢？</a:t>
              </a:r>
            </a:p>
          </p:txBody>
        </p:sp>
      </p:grpSp>
      <p:sp>
        <p:nvSpPr>
          <p:cNvPr id="3379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153D4A-C673-415A-86C2-791F885DB89F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68313" y="1314450"/>
            <a:ext cx="9144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3200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b="1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假定函数</a:t>
            </a:r>
            <a:r>
              <a:rPr kumimoji="1" lang="en-US" altLang="zh-CN" sz="2400" b="1" i="1">
                <a:solidFill>
                  <a:srgbClr val="0000D6"/>
                </a:solidFill>
                <a:sym typeface="Symbol" pitchFamily="18" charset="2"/>
              </a:rPr>
              <a:t>(x)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满足下列条件：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、对任意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x∈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[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]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有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a≤ </a:t>
            </a:r>
            <a:r>
              <a:rPr kumimoji="1" lang="en-US" altLang="zh-CN" sz="2400" b="1" i="1">
                <a:solidFill>
                  <a:srgbClr val="0000D6"/>
                </a:solidFill>
                <a:sym typeface="Symbol" pitchFamily="18" charset="2"/>
              </a:rPr>
              <a:t>(x)</a:t>
            </a:r>
            <a:r>
              <a:rPr kumimoji="1" lang="en-US" altLang="zh-CN" b="1" i="1">
                <a:solidFill>
                  <a:srgbClr val="0000D6"/>
                </a:solidFill>
              </a:rPr>
              <a:t>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≤b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；                        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(2)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、存在正数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L&lt;1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，使对任意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D6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D6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[a, b]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                             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(3)</a:t>
            </a:r>
            <a:endParaRPr kumimoji="1" lang="zh-CN" altLang="en-US" sz="24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itchFamily="18" charset="0"/>
              </a:rPr>
              <a:t>则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迭代过程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solidFill>
                  <a:srgbClr val="0000D6"/>
                </a:solidFill>
                <a:latin typeface="Times New Roman" pitchFamily="18" charset="0"/>
              </a:rPr>
              <a:t>k+1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=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(x</a:t>
            </a:r>
            <a:r>
              <a:rPr kumimoji="1" lang="en-US" altLang="zh-CN" sz="2400" b="1" i="1" baseline="-25000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对于任意初值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solidFill>
                  <a:srgbClr val="0000D6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∈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[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]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均收敛于方程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x=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的根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* 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，且有如下的误差估计式：</a:t>
            </a:r>
          </a:p>
          <a:p>
            <a:pPr eaLnBrk="1" hangingPunct="1"/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</a:t>
            </a:r>
          </a:p>
          <a:p>
            <a:pPr eaLnBrk="1" hangingPunct="1"/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                                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(4)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0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1"/>
          <p:cNvGraphicFramePr>
            <a:graphicFrameLocks noChangeAspect="1"/>
          </p:cNvGraphicFramePr>
          <p:nvPr/>
        </p:nvGraphicFramePr>
        <p:xfrm>
          <a:off x="1008063" y="3348038"/>
          <a:ext cx="50593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89200" imgH="254000" progId="Equation.3">
                  <p:embed/>
                </p:oleObj>
              </mc:Choice>
              <mc:Fallback>
                <p:oleObj name="公式" r:id="rId7" imgW="24892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348038"/>
                        <a:ext cx="50593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2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4151" imgH="215619" progId="Equation.3">
                  <p:embed/>
                </p:oleObj>
              </mc:Choice>
              <mc:Fallback>
                <p:oleObj name="公式" r:id="rId9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4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7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9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20"/>
          <p:cNvGraphicFramePr>
            <a:graphicFrameLocks noChangeAspect="1"/>
          </p:cNvGraphicFramePr>
          <p:nvPr/>
        </p:nvGraphicFramePr>
        <p:xfrm>
          <a:off x="1223963" y="5013325"/>
          <a:ext cx="4537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473200" imgH="419100" progId="Equation.3">
                  <p:embed/>
                </p:oleObj>
              </mc:Choice>
              <mc:Fallback>
                <p:oleObj name="公式" r:id="rId13" imgW="14732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013325"/>
                        <a:ext cx="4537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7596188" y="1976438"/>
          <a:ext cx="1295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5" imgW="1296063" imgH="3934305" progId="MS_ClipArt_Gallery.2">
                  <p:embed/>
                </p:oleObj>
              </mc:Choice>
              <mc:Fallback>
                <p:oleObj name="剪辑" r:id="rId15" imgW="1296063" imgH="3934305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976438"/>
                        <a:ext cx="12954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1188" y="6067425"/>
            <a:ext cx="7346950" cy="530225"/>
            <a:chOff x="385" y="3657"/>
            <a:chExt cx="4628" cy="334"/>
          </a:xfrm>
        </p:grpSpPr>
        <p:sp>
          <p:nvSpPr>
            <p:cNvPr id="34834" name="Text Box 25"/>
            <p:cNvSpPr txBox="1">
              <a:spLocks noChangeArrowheads="1"/>
            </p:cNvSpPr>
            <p:nvPr/>
          </p:nvSpPr>
          <p:spPr bwMode="auto">
            <a:xfrm>
              <a:off x="385" y="3657"/>
              <a:ext cx="2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实际应用中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(3)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式常用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35" name="Object 26"/>
            <p:cNvGraphicFramePr>
              <a:graphicFrameLocks noChangeAspect="1"/>
            </p:cNvGraphicFramePr>
            <p:nvPr/>
          </p:nvGraphicFramePr>
          <p:xfrm>
            <a:off x="2517" y="3657"/>
            <a:ext cx="249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612900" imgH="203200" progId="Equation.3">
                    <p:embed/>
                  </p:oleObj>
                </mc:Choice>
                <mc:Fallback>
                  <p:oleObj name="公式" r:id="rId17" imgW="16129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57"/>
                          <a:ext cx="249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收敛的条件</a:t>
            </a:r>
          </a:p>
        </p:txBody>
      </p:sp>
      <p:sp>
        <p:nvSpPr>
          <p:cNvPr id="34832" name="Text Box 30">
            <a:hlinkClick r:id="rId19" action="ppaction://hlinksldjump"/>
          </p:cNvPr>
          <p:cNvSpPr txBox="1">
            <a:spLocks noChangeArrowheads="1"/>
          </p:cNvSpPr>
          <p:nvPr/>
        </p:nvSpPr>
        <p:spPr bwMode="auto">
          <a:xfrm>
            <a:off x="6227763" y="3213100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几何意义</a:t>
            </a:r>
          </a:p>
        </p:txBody>
      </p:sp>
      <p:sp>
        <p:nvSpPr>
          <p:cNvPr id="3483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8FAAF0-6605-465F-A109-F6D4D607BBAD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3400" y="620713"/>
            <a:ext cx="739457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itchFamily="18" charset="0"/>
              </a:rPr>
              <a:t>证明：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设方程              在区间          内有根     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  则有                                  由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故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据此反复递推有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所以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,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lim</a:t>
            </a:r>
            <a:r>
              <a:rPr kumimoji="1" lang="en-US" altLang="zh-CN" sz="2800" b="1" baseline="-25000">
                <a:latin typeface="Times New Roman" pitchFamily="18" charset="0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sym typeface="Symbol" pitchFamily="18" charset="2"/>
              </a:rPr>
              <a:t>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sym typeface="Symbol" pitchFamily="18" charset="2"/>
              </a:rPr>
              <a:t>k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*.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843213" y="838200"/>
          <a:ext cx="1066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8558" imgH="203112" progId="Equation.3">
                  <p:embed/>
                </p:oleObj>
              </mc:Choice>
              <mc:Fallback>
                <p:oleObj name="公式" r:id="rId2" imgW="5585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838200"/>
                        <a:ext cx="1066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148263" y="855663"/>
          <a:ext cx="850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30057" imgH="215806" progId="Equation.3">
                  <p:embed/>
                </p:oleObj>
              </mc:Choice>
              <mc:Fallback>
                <p:oleObj name="公式" r:id="rId8" imgW="330057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855663"/>
                        <a:ext cx="8509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7019925" y="765175"/>
          <a:ext cx="422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7569" imgH="202936" progId="Equation.3">
                  <p:embed/>
                </p:oleObj>
              </mc:Choice>
              <mc:Fallback>
                <p:oleObj name="公式" r:id="rId11" imgW="177569" imgH="2029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765175"/>
                        <a:ext cx="4222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076825" y="1412875"/>
          <a:ext cx="2012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800100" imgH="228600" progId="Equation.3">
                  <p:embed/>
                </p:oleObj>
              </mc:Choice>
              <mc:Fallback>
                <p:oleObj name="公式" r:id="rId13" imgW="800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12875"/>
                        <a:ext cx="20129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151" imgH="215619" progId="Equation.3">
                  <p:embed/>
                </p:oleObj>
              </mc:Choice>
              <mc:Fallback>
                <p:oleObj name="公式" r:id="rId15" imgW="114151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4151" imgH="215619" progId="Equation.3">
                  <p:embed/>
                </p:oleObj>
              </mc:Choice>
              <mc:Fallback>
                <p:oleObj name="公式" r:id="rId16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900113" y="2133600"/>
          <a:ext cx="57451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527300" imgH="241300" progId="Equation.3">
                  <p:embed/>
                </p:oleObj>
              </mc:Choice>
              <mc:Fallback>
                <p:oleObj name="公式" r:id="rId17" imgW="25273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57451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14151" imgH="215619" progId="Equation.3">
                  <p:embed/>
                </p:oleObj>
              </mc:Choice>
              <mc:Fallback>
                <p:oleObj name="公式" r:id="rId19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4151" imgH="215619" progId="Equation.3">
                  <p:embed/>
                </p:oleObj>
              </mc:Choice>
              <mc:Fallback>
                <p:oleObj name="公式" r:id="rId20" imgW="114151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14151" imgH="215619" progId="Equation.3">
                  <p:embed/>
                </p:oleObj>
              </mc:Choice>
              <mc:Fallback>
                <p:oleObj name="公式" r:id="rId21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14151" imgH="215619" progId="Equation.3">
                  <p:embed/>
                </p:oleObj>
              </mc:Choice>
              <mc:Fallback>
                <p:oleObj name="公式" r:id="rId22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6516688" y="3789363"/>
          <a:ext cx="1981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3" imgW="3467100" imgH="5018088" progId="MS_ClipArt_Gallery.2">
                  <p:embed/>
                </p:oleObj>
              </mc:Choice>
              <mc:Fallback>
                <p:oleObj name="剪辑" r:id="rId23" imgW="3467100" imgH="5018088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789363"/>
                        <a:ext cx="1981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21"/>
          <p:cNvSpPr txBox="1">
            <a:spLocks noChangeArrowheads="1"/>
          </p:cNvSpPr>
          <p:nvPr/>
        </p:nvSpPr>
        <p:spPr bwMode="auto">
          <a:xfrm>
            <a:off x="914400" y="3810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35860" name="Object 22"/>
          <p:cNvGraphicFramePr>
            <a:graphicFrameLocks noChangeAspect="1"/>
          </p:cNvGraphicFramePr>
          <p:nvPr/>
        </p:nvGraphicFramePr>
        <p:xfrm>
          <a:off x="1692275" y="1412875"/>
          <a:ext cx="182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711200" imgH="228600" progId="Equation.3">
                  <p:embed/>
                </p:oleObj>
              </mc:Choice>
              <mc:Fallback>
                <p:oleObj name="公式" r:id="rId25" imgW="711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12875"/>
                        <a:ext cx="182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3"/>
          <p:cNvGraphicFramePr>
            <a:graphicFrameLocks noChangeAspect="1"/>
          </p:cNvGraphicFramePr>
          <p:nvPr/>
        </p:nvGraphicFramePr>
        <p:xfrm>
          <a:off x="1187450" y="3357563"/>
          <a:ext cx="32004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346200" imgH="279400" progId="Equation.3">
                  <p:embed/>
                </p:oleObj>
              </mc:Choice>
              <mc:Fallback>
                <p:oleObj name="公式" r:id="rId27" imgW="1346200" imgH="279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32004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4"/>
          <p:cNvGraphicFramePr>
            <a:graphicFrameLocks noChangeAspect="1"/>
          </p:cNvGraphicFramePr>
          <p:nvPr/>
        </p:nvGraphicFramePr>
        <p:xfrm>
          <a:off x="3203575" y="3976688"/>
          <a:ext cx="2520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320227" imgH="279279" progId="Equation.3">
                  <p:embed/>
                </p:oleObj>
              </mc:Choice>
              <mc:Fallback>
                <p:oleObj name="公式" r:id="rId29" imgW="1320227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76688"/>
                        <a:ext cx="25209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3E094F-5346-4B4F-916E-14E2C00BA778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74663" y="1270000"/>
            <a:ext cx="84899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故当           时迭代值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按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(3)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式 有                                                                   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(5)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据此反复递推得：    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于是对任意正整数</a:t>
            </a:r>
            <a:r>
              <a:rPr kumimoji="1" lang="en-US" altLang="zh-CN" sz="2800" b="1" i="1">
                <a:solidFill>
                  <a:srgbClr val="0000D6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有                                                                          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在上式令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>
                <a:latin typeface="Times New Roman" pitchFamily="18" charset="0"/>
                <a:sym typeface="Wingdings" pitchFamily="2" charset="2"/>
              </a:rPr>
              <a:t>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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，注意到                      即得式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(4)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。证毕</a:t>
            </a:r>
            <a:r>
              <a:rPr kumimoji="1" lang="zh-CN" altLang="en-US" sz="2000" b="1">
                <a:solidFill>
                  <a:srgbClr val="0000D6"/>
                </a:solidFill>
                <a:latin typeface="Times New Roman" pitchFamily="18" charset="0"/>
              </a:rPr>
              <a:t>。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277938" y="1524000"/>
          <a:ext cx="9223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7002" imgH="177723" progId="Equation.3">
                  <p:embed/>
                </p:oleObj>
              </mc:Choice>
              <mc:Fallback>
                <p:oleObj name="公式" r:id="rId6" imgW="457002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524000"/>
                        <a:ext cx="9223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944938" y="1447800"/>
          <a:ext cx="13747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45863" imgH="241195" progId="Equation.3">
                  <p:embed/>
                </p:oleObj>
              </mc:Choice>
              <mc:Fallback>
                <p:oleObj name="公式" r:id="rId9" imgW="54586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1447800"/>
                        <a:ext cx="13747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649538" y="2133600"/>
          <a:ext cx="5211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565400" imgH="254000" progId="Equation.3">
                  <p:embed/>
                </p:oleObj>
              </mc:Choice>
              <mc:Fallback>
                <p:oleObj name="公式" r:id="rId13" imgW="25654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133600"/>
                        <a:ext cx="5211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151" imgH="215619" progId="Equation.3">
                  <p:embed/>
                </p:oleObj>
              </mc:Choice>
              <mc:Fallback>
                <p:oleObj name="公式" r:id="rId15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3259138" y="2667000"/>
          <a:ext cx="2843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96394" imgH="253890" progId="Equation.3">
                  <p:embed/>
                </p:oleObj>
              </mc:Choice>
              <mc:Fallback>
                <p:oleObj name="公式" r:id="rId16" imgW="1396394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667000"/>
                        <a:ext cx="2843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1201738" y="3886200"/>
          <a:ext cx="68389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657600" imgH="279400" progId="Equation.3">
                  <p:embed/>
                </p:oleObj>
              </mc:Choice>
              <mc:Fallback>
                <p:oleObj name="公式" r:id="rId19" imgW="36576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886200"/>
                        <a:ext cx="68389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14151" imgH="215619" progId="Equation.3">
                  <p:embed/>
                </p:oleObj>
              </mc:Choice>
              <mc:Fallback>
                <p:oleObj name="公式" r:id="rId21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14151" imgH="215619" progId="Equation.3">
                  <p:embed/>
                </p:oleObj>
              </mc:Choice>
              <mc:Fallback>
                <p:oleObj name="公式" r:id="rId22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2497138" y="4419600"/>
          <a:ext cx="53022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3136900" imgH="419100" progId="Equation.3">
                  <p:embed/>
                </p:oleObj>
              </mc:Choice>
              <mc:Fallback>
                <p:oleObj name="公式" r:id="rId23" imgW="31369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419600"/>
                        <a:ext cx="53022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14151" imgH="215619" progId="Equation.3">
                  <p:embed/>
                </p:oleObj>
              </mc:Choice>
              <mc:Fallback>
                <p:oleObj name="公式" r:id="rId25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14151" imgH="215619" progId="Equation.3">
                  <p:embed/>
                </p:oleObj>
              </mc:Choice>
              <mc:Fallback>
                <p:oleObj name="公式" r:id="rId26" imgW="114151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2"/>
          <p:cNvGraphicFramePr>
            <a:graphicFrameLocks noChangeAspect="1"/>
          </p:cNvGraphicFramePr>
          <p:nvPr/>
        </p:nvGraphicFramePr>
        <p:xfrm>
          <a:off x="4283075" y="5300663"/>
          <a:ext cx="19970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837836" imgH="304668" progId="Equation.3">
                  <p:embed/>
                </p:oleObj>
              </mc:Choice>
              <mc:Fallback>
                <p:oleObj name="公式" r:id="rId27" imgW="837836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5300663"/>
                        <a:ext cx="19970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4A9373-B460-4EA3-A6A9-188343EE5586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1338263"/>
            <a:ext cx="914400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FF33CC"/>
                </a:solidFill>
              </a:rPr>
              <a:t>定义</a:t>
            </a:r>
            <a:r>
              <a:rPr lang="en-US" altLang="zh-CN" sz="3200" b="1">
                <a:solidFill>
                  <a:srgbClr val="FF33CC"/>
                </a:solidFill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设</a:t>
            </a:r>
            <a:r>
              <a:rPr kumimoji="1" lang="zh-CN" altLang="en-US" sz="28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有不动点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x*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如果存在    的某个邻域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                   ，使迭代过程                  对于任意初值          均收敛，则称迭代过程                   在根     邻近具有局部收敛性。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3200" b="1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设   为方程              的根，       在     的邻近连续。且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|</a:t>
            </a:r>
            <a:r>
              <a:rPr kumimoji="1" lang="zh-CN" altLang="en-US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>
                <a:solidFill>
                  <a:srgbClr val="0000D6"/>
                </a:solidFill>
                <a:cs typeface="Arial" charset="0"/>
                <a:sym typeface="Symbol" pitchFamily="18" charset="2"/>
              </a:rPr>
              <a:t>'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|&lt;1,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则迭代过程                   在 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*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邻近具有局部收敛性。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786438" y="1571625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569" imgH="202936" progId="Equation.3">
                  <p:embed/>
                </p:oleObj>
              </mc:Choice>
              <mc:Fallback>
                <p:oleObj name="公式" r:id="rId2" imgW="177569" imgH="2029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571625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79388" y="2251075"/>
          <a:ext cx="1520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9000" imgH="279400" progId="Equation.3">
                  <p:embed/>
                </p:oleObj>
              </mc:Choice>
              <mc:Fallback>
                <p:oleObj name="公式" r:id="rId6" imgW="889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51075"/>
                        <a:ext cx="1520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938588" y="2241550"/>
          <a:ext cx="1600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400" imgH="228600" progId="Equation.3">
                  <p:embed/>
                </p:oleObj>
              </mc:Choice>
              <mc:Fallback>
                <p:oleObj name="公式" r:id="rId8" imgW="787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2241550"/>
                        <a:ext cx="1600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7634288" y="2243138"/>
          <a:ext cx="962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444307" imgH="228501" progId="Equation.3">
                  <p:embed/>
                </p:oleObj>
              </mc:Choice>
              <mc:Fallback>
                <p:oleObj name="公式" r:id="rId11" imgW="444307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2243138"/>
                        <a:ext cx="962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343275" y="2879725"/>
          <a:ext cx="1600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87400" imgH="228600" progId="Equation.DSMT4">
                  <p:embed/>
                </p:oleObj>
              </mc:Choice>
              <mc:Fallback>
                <p:oleObj name="Equation" r:id="rId13" imgW="787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879725"/>
                        <a:ext cx="1600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5743575" y="286861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569" imgH="202936" progId="Equation.3">
                  <p:embed/>
                </p:oleObj>
              </mc:Choice>
              <mc:Fallback>
                <p:oleObj name="公式" r:id="rId14" imgW="177569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868613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795463" y="4867275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77569" imgH="202936" progId="Equation.3">
                  <p:embed/>
                </p:oleObj>
              </mc:Choice>
              <mc:Fallback>
                <p:oleObj name="公式" r:id="rId15" imgW="177569" imgH="2029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867275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4151" imgH="215619" progId="Equation.3">
                  <p:embed/>
                </p:oleObj>
              </mc:Choice>
              <mc:Fallback>
                <p:oleObj name="公式" r:id="rId16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3203575" y="4892675"/>
          <a:ext cx="1193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558558" imgH="203112" progId="Equation.3">
                  <p:embed/>
                </p:oleObj>
              </mc:Choice>
              <mc:Fallback>
                <p:oleObj name="公式" r:id="rId17" imgW="558558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92675"/>
                        <a:ext cx="1193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14151" imgH="215619" progId="Equation.3">
                  <p:embed/>
                </p:oleObj>
              </mc:Choice>
              <mc:Fallback>
                <p:oleObj name="公式" r:id="rId19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5297488" y="4921250"/>
          <a:ext cx="787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55292" imgH="203024" progId="Equation.3">
                  <p:embed/>
                </p:oleObj>
              </mc:Choice>
              <mc:Fallback>
                <p:oleObj name="公式" r:id="rId20" imgW="355292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4921250"/>
                        <a:ext cx="787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6477000" y="483711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77569" imgH="202936" progId="Equation.3">
                  <p:embed/>
                </p:oleObj>
              </mc:Choice>
              <mc:Fallback>
                <p:oleObj name="公式" r:id="rId22" imgW="177569" imgH="2029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37113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0"/>
          <p:cNvGraphicFramePr>
            <a:graphicFrameLocks noChangeAspect="1"/>
          </p:cNvGraphicFramePr>
          <p:nvPr/>
        </p:nvGraphicFramePr>
        <p:xfrm>
          <a:off x="3614738" y="5538788"/>
          <a:ext cx="1600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87400" imgH="228600" progId="Equation.DSMT4">
                  <p:embed/>
                </p:oleObj>
              </mc:Choice>
              <mc:Fallback>
                <p:oleObj name="Equation" r:id="rId23" imgW="7874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5538788"/>
                        <a:ext cx="1600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局部收敛性</a:t>
            </a:r>
          </a:p>
        </p:txBody>
      </p:sp>
      <p:sp>
        <p:nvSpPr>
          <p:cNvPr id="3790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339F94-AABB-4C98-8718-E7A3F5F21645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pic>
        <p:nvPicPr>
          <p:cNvPr id="37908" name="Picture 17" descr="C:\Users\fifo\AppData\Local\Microsoft\Windows\Temporary Internet Files\Content.IE5\U5O9S8V7\MC900442128[1]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3357563"/>
            <a:ext cx="163830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765175"/>
            <a:ext cx="8820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itchFamily="18" charset="0"/>
              </a:rPr>
              <a:t>证明：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由连续函数的性质，存在    的某个邻域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                      ，使对于任意          成立                    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此外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对于任意            总有              。这是因为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                       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依据定理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，可以断定，迭代过程                   对于任意初值             均收敛。证毕。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086350" y="928688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569" imgH="202936" progId="Equation.3">
                  <p:embed/>
                </p:oleObj>
              </mc:Choice>
              <mc:Fallback>
                <p:oleObj name="公式" r:id="rId2" imgW="177569" imgH="2029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928688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95288" y="1557338"/>
          <a:ext cx="173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9000" imgH="279400" progId="Equation.3">
                  <p:embed/>
                </p:oleObj>
              </mc:Choice>
              <mc:Fallback>
                <p:oleObj name="公式" r:id="rId6" imgW="889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1739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216400" y="1628775"/>
          <a:ext cx="838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80670" imgH="177646" progId="Equation.3">
                  <p:embed/>
                </p:oleObj>
              </mc:Choice>
              <mc:Fallback>
                <p:oleObj name="公式" r:id="rId9" imgW="380670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628775"/>
                        <a:ext cx="838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772150" y="1547813"/>
          <a:ext cx="19050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63225" imgH="253890" progId="Equation.3">
                  <p:embed/>
                </p:oleObj>
              </mc:Choice>
              <mc:Fallback>
                <p:oleObj name="公式" r:id="rId12" imgW="863225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1547813"/>
                        <a:ext cx="19050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2411413" y="2276475"/>
          <a:ext cx="838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80670" imgH="177646" progId="Equation.3">
                  <p:embed/>
                </p:oleObj>
              </mc:Choice>
              <mc:Fallback>
                <p:oleObj name="公式" r:id="rId14" imgW="380670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76475"/>
                        <a:ext cx="838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4151" imgH="215619" progId="Equation.3">
                  <p:embed/>
                </p:oleObj>
              </mc:Choice>
              <mc:Fallback>
                <p:oleObj name="公式" r:id="rId16" imgW="114151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4067175" y="2238375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583947" imgH="203112" progId="Equation.3">
                  <p:embed/>
                </p:oleObj>
              </mc:Choice>
              <mc:Fallback>
                <p:oleObj name="公式" r:id="rId17" imgW="583947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38375"/>
                        <a:ext cx="135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14151" imgH="215619" progId="Equation.3">
                  <p:embed/>
                </p:oleObj>
              </mc:Choice>
              <mc:Fallback>
                <p:oleObj name="公式" r:id="rId19" imgW="114151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541338" y="2852738"/>
          <a:ext cx="6657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619500" imgH="279400" progId="Equation.3">
                  <p:embed/>
                </p:oleObj>
              </mc:Choice>
              <mc:Fallback>
                <p:oleObj name="公式" r:id="rId20" imgW="36195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852738"/>
                        <a:ext cx="6657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5292725" y="3500438"/>
          <a:ext cx="1600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787400" imgH="228600" progId="Equation.3">
                  <p:embed/>
                </p:oleObj>
              </mc:Choice>
              <mc:Fallback>
                <p:oleObj name="公式" r:id="rId22" imgW="787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00438"/>
                        <a:ext cx="1600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4151" imgH="215619" progId="Equation.3">
                  <p:embed/>
                </p:oleObj>
              </mc:Choice>
              <mc:Fallback>
                <p:oleObj name="公式" r:id="rId24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846138" y="4092575"/>
          <a:ext cx="10604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444307" imgH="228501" progId="Equation.3">
                  <p:embed/>
                </p:oleObj>
              </mc:Choice>
              <mc:Fallback>
                <p:oleObj name="公式" r:id="rId25" imgW="444307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092575"/>
                        <a:ext cx="10604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20"/>
          <p:cNvGraphicFramePr>
            <a:graphicFrameLocks noChangeAspect="1"/>
          </p:cNvGraphicFramePr>
          <p:nvPr/>
        </p:nvGraphicFramePr>
        <p:xfrm>
          <a:off x="304800" y="5562600"/>
          <a:ext cx="3352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7" imgW="6545263" imgH="1706563" progId="MS_ClipArt_Gallery.2">
                  <p:embed/>
                </p:oleObj>
              </mc:Choice>
              <mc:Fallback>
                <p:oleObj name="剪辑" r:id="rId27" imgW="6545263" imgH="1706563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33528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259E8D-7F20-42F1-AFEF-5EB6353AACF6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zh-CN" altLang="en-US" sz="2800" b="1"/>
              <a:t>解：这里取４种不同的迭代公式如下：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/>
              <a:t>		</a:t>
            </a:r>
            <a:endParaRPr lang="zh-CN" altLang="en-US" sz="2800" b="1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9900"/>
                </a:solidFill>
              </a:rPr>
              <a:t>例</a:t>
            </a:r>
            <a:r>
              <a:rPr lang="en-US" altLang="zh-CN">
                <a:solidFill>
                  <a:srgbClr val="009900"/>
                </a:solidFill>
              </a:rPr>
              <a:t>4</a:t>
            </a:r>
            <a:r>
              <a:rPr lang="en-US" altLang="zh-CN"/>
              <a:t> </a:t>
            </a:r>
            <a:r>
              <a:rPr lang="zh-CN" altLang="en-US"/>
              <a:t>用不同迭代公式求方程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-3=0</a:t>
            </a:r>
            <a:r>
              <a:rPr lang="zh-CN" altLang="en-US"/>
              <a:t>的根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39940" name="图片 4" descr="不动点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28813"/>
            <a:ext cx="6500812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4381500" y="2786063"/>
            <a:ext cx="4286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215063" y="3286125"/>
            <a:ext cx="64293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43375" y="5214938"/>
            <a:ext cx="35718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72125" y="6500813"/>
            <a:ext cx="35718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EF7AD6-354A-4C31-A181-01DA7073B3EA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四种迭代计算结果</a:t>
            </a:r>
            <a:r>
              <a:rPr lang="en-US" altLang="zh-CN" b="1">
                <a:solidFill>
                  <a:srgbClr val="CCCC00"/>
                </a:solidFill>
              </a:rPr>
              <a:t>bdd2.m</a:t>
            </a:r>
            <a:endParaRPr lang="zh-CN" altLang="en-US" b="1">
              <a:solidFill>
                <a:srgbClr val="CCCC00"/>
              </a:solidFill>
            </a:endParaRPr>
          </a:p>
        </p:txBody>
      </p:sp>
      <p:pic>
        <p:nvPicPr>
          <p:cNvPr id="40963" name="Picture 6" descr="例四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813752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476375" y="4941888"/>
            <a:ext cx="698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导数与收敛与否有关</a:t>
            </a:r>
            <a:br>
              <a:rPr lang="zh-CN" altLang="en-US" sz="4000" b="1">
                <a:solidFill>
                  <a:srgbClr val="FF0000"/>
                </a:solidFill>
              </a:rPr>
            </a:br>
            <a:r>
              <a:rPr lang="zh-CN" altLang="en-US" sz="4000" b="1">
                <a:solidFill>
                  <a:srgbClr val="FF0000"/>
                </a:solidFill>
              </a:rPr>
              <a:t>导数也与收敛的快慢有关么？</a:t>
            </a:r>
          </a:p>
        </p:txBody>
      </p:sp>
      <p:sp>
        <p:nvSpPr>
          <p:cNvPr id="409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D51B4A-E82B-4FBB-9C4E-F5773170A56F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收敛速度评价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FF33CC"/>
                </a:solidFill>
              </a:rPr>
              <a:t>定义</a:t>
            </a:r>
            <a:r>
              <a:rPr lang="en-US" altLang="zh-CN" b="1">
                <a:solidFill>
                  <a:srgbClr val="FF33CC"/>
                </a:solidFill>
              </a:rPr>
              <a:t>2</a:t>
            </a:r>
            <a:r>
              <a:rPr kumimoji="1" lang="en-US" altLang="zh-CN" sz="2800" b="1"/>
              <a:t>   </a:t>
            </a:r>
            <a:r>
              <a:rPr kumimoji="1" lang="zh-CN" altLang="en-US" sz="2800" b="1">
                <a:solidFill>
                  <a:srgbClr val="0000D6"/>
                </a:solidFill>
              </a:rPr>
              <a:t>设迭代过程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k+1</a:t>
            </a:r>
            <a:r>
              <a:rPr kumimoji="1" lang="zh-CN" altLang="en-US" sz="2800" b="1" i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收敛于方程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800" b="1" i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的根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x*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．</a:t>
            </a:r>
            <a:r>
              <a:rPr kumimoji="1" lang="zh-CN" altLang="en-US" sz="2800" b="1">
                <a:solidFill>
                  <a:srgbClr val="0000D6"/>
                </a:solidFill>
              </a:rPr>
              <a:t>如果迭代误差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i="1" baseline="-25000">
                <a:latin typeface="Times New Roman" pitchFamily="18" charset="0"/>
              </a:rPr>
              <a:t>k</a:t>
            </a:r>
            <a:r>
              <a:rPr kumimoji="1" lang="en-US" altLang="zh-CN" sz="2800" b="1" i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i="1" baseline="-25000">
                <a:latin typeface="Times New Roman" pitchFamily="18" charset="0"/>
              </a:rPr>
              <a:t>k </a:t>
            </a:r>
            <a:r>
              <a:rPr kumimoji="1" lang="en-US" altLang="zh-CN" sz="2800" b="1" i="1">
                <a:latin typeface="Times New Roman" pitchFamily="18" charset="0"/>
              </a:rPr>
              <a:t>-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i="1">
                <a:latin typeface="Times New Roman" pitchFamily="18" charset="0"/>
              </a:rPr>
              <a:t>*</a:t>
            </a:r>
            <a:r>
              <a:rPr kumimoji="1" lang="zh-CN" altLang="en-US" sz="2800" b="1">
                <a:solidFill>
                  <a:srgbClr val="0000D6"/>
                </a:solidFill>
              </a:rPr>
              <a:t>当</a:t>
            </a:r>
            <a:r>
              <a:rPr kumimoji="1" lang="en-US" altLang="zh-CN" sz="2800" b="1" i="1">
                <a:latin typeface="Times New Roman" pitchFamily="18" charset="0"/>
              </a:rPr>
              <a:t>k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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时成立下列渐进关系式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D6"/>
                </a:solidFill>
              </a:rPr>
              <a:t>	则称该迭代过程是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D6"/>
                </a:solidFill>
              </a:rPr>
              <a:t>阶收敛的。特别地，</a:t>
            </a:r>
            <a:r>
              <a:rPr kumimoji="1" lang="en-US" altLang="zh-CN" sz="2800" b="1" i="1">
                <a:latin typeface="Times New Roman" pitchFamily="18" charset="0"/>
              </a:rPr>
              <a:t>p = 1</a:t>
            </a:r>
            <a:r>
              <a:rPr kumimoji="1" lang="zh-CN" altLang="en-US" sz="2800" b="1">
                <a:solidFill>
                  <a:srgbClr val="0000D6"/>
                </a:solidFill>
              </a:rPr>
              <a:t>时</a:t>
            </a:r>
            <a:r>
              <a:rPr kumimoji="1" lang="zh-CN" altLang="en-US" sz="2800" b="1">
                <a:solidFill>
                  <a:schemeClr val="folHlink"/>
                </a:solidFill>
              </a:rPr>
              <a:t>线性收敛</a:t>
            </a:r>
            <a:r>
              <a:rPr kumimoji="1" lang="zh-CN" altLang="en-US" sz="2800" b="1">
                <a:solidFill>
                  <a:srgbClr val="0000D6"/>
                </a:solidFill>
              </a:rPr>
              <a:t>，</a:t>
            </a:r>
            <a:r>
              <a:rPr kumimoji="1" lang="en-US" altLang="zh-CN" sz="2800" b="1" i="1">
                <a:latin typeface="Times New Roman" pitchFamily="18" charset="0"/>
              </a:rPr>
              <a:t>p &gt; 1</a:t>
            </a:r>
            <a:r>
              <a:rPr kumimoji="1" lang="zh-CN" altLang="en-US" sz="2800" b="1">
                <a:solidFill>
                  <a:srgbClr val="0000D6"/>
                </a:solidFill>
              </a:rPr>
              <a:t>时</a:t>
            </a:r>
            <a:r>
              <a:rPr kumimoji="1" lang="zh-CN" altLang="en-US" sz="2800" b="1">
                <a:solidFill>
                  <a:schemeClr val="folHlink"/>
                </a:solidFill>
              </a:rPr>
              <a:t>超线性收敛</a:t>
            </a:r>
            <a:r>
              <a:rPr kumimoji="1" lang="zh-CN" altLang="en-US" sz="2800" b="1">
                <a:solidFill>
                  <a:srgbClr val="0000D6"/>
                </a:solidFill>
              </a:rPr>
              <a:t>，</a:t>
            </a:r>
            <a:r>
              <a:rPr kumimoji="1" lang="en-US" altLang="zh-CN" sz="2800" b="1" i="1">
                <a:latin typeface="Times New Roman" pitchFamily="18" charset="0"/>
              </a:rPr>
              <a:t>p = 2</a:t>
            </a:r>
            <a:r>
              <a:rPr kumimoji="1" lang="zh-CN" altLang="en-US" sz="2800" b="1">
                <a:solidFill>
                  <a:srgbClr val="0000D6"/>
                </a:solidFill>
              </a:rPr>
              <a:t>时</a:t>
            </a:r>
            <a:r>
              <a:rPr kumimoji="1" lang="zh-CN" altLang="en-US" sz="2800" b="1">
                <a:solidFill>
                  <a:schemeClr val="folHlink"/>
                </a:solidFill>
              </a:rPr>
              <a:t>平方收敛</a:t>
            </a:r>
            <a:r>
              <a:rPr kumimoji="1" lang="zh-CN" altLang="en-US" sz="2800" b="1">
                <a:solidFill>
                  <a:srgbClr val="0000D6"/>
                </a:solidFill>
              </a:rPr>
              <a:t>．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27313" y="3644900"/>
          <a:ext cx="22875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508000" progId="Equation.DSMT4">
                  <p:embed/>
                </p:oleObj>
              </mc:Choice>
              <mc:Fallback>
                <p:oleObj name="Equation" r:id="rId2" imgW="8001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44900"/>
                        <a:ext cx="228758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5292725" y="37163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(</a:t>
            </a:r>
            <a:r>
              <a:rPr lang="zh-CN" altLang="en-US" sz="2800">
                <a:latin typeface="Times New Roman" pitchFamily="18" charset="0"/>
              </a:rPr>
              <a:t>常数</a:t>
            </a:r>
            <a:r>
              <a:rPr lang="en-US" altLang="zh-CN" sz="2800" i="1">
                <a:latin typeface="Times New Roman" pitchFamily="18" charset="0"/>
              </a:rPr>
              <a:t>C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>
                <a:latin typeface="Times New Roman" pitchFamily="18" charset="0"/>
              </a:rPr>
              <a:t>0)</a:t>
            </a:r>
          </a:p>
        </p:txBody>
      </p:sp>
      <p:sp>
        <p:nvSpPr>
          <p:cNvPr id="419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2E28CE-5618-497D-A93C-FEA566A298FA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pic>
        <p:nvPicPr>
          <p:cNvPr id="7" name="Picture 17" descr="C:\Users\fifo\AppData\Local\Microsoft\Windows\Temporary Internet Files\Content.IE5\U5O9S8V7\MC90044212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873351"/>
            <a:ext cx="81835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792480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        </a:t>
            </a:r>
            <a:r>
              <a:rPr kumimoji="1" lang="zh-CN" altLang="en-US" sz="2400" b="1" dirty="0">
                <a:latin typeface="Times New Roman" pitchFamily="18" charset="0"/>
              </a:rPr>
              <a:t>函数方程    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dirty="0">
                <a:latin typeface="Times New Roman" pitchFamily="18" charset="0"/>
              </a:rPr>
              <a:t>)=0    		 (1)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它的解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b="1" i="1" dirty="0">
                <a:latin typeface="Times New Roman" pitchFamily="18" charset="0"/>
              </a:rPr>
              <a:t>x*</a:t>
            </a:r>
            <a:r>
              <a:rPr kumimoji="1" lang="zh-CN" altLang="en-US" sz="2400" dirty="0">
                <a:latin typeface="Times New Roman" pitchFamily="18" charset="0"/>
              </a:rPr>
              <a:t>称为方程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根</a:t>
            </a:r>
            <a:r>
              <a:rPr kumimoji="1" lang="zh-CN" altLang="en-US" sz="2400" dirty="0">
                <a:latin typeface="Times New Roman" pitchFamily="18" charset="0"/>
              </a:rPr>
              <a:t>，或称为函数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零点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如果函数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可分解为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                        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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)=(</a:t>
            </a:r>
            <a:r>
              <a:rPr kumimoji="1" lang="en-US" altLang="zh-CN" sz="2400" b="1" i="1" dirty="0" err="1">
                <a:latin typeface="Times New Roman" pitchFamily="18" charset="0"/>
              </a:rPr>
              <a:t>x</a:t>
            </a:r>
            <a:r>
              <a:rPr kumimoji="1" lang="en-US" altLang="zh-CN" sz="2400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400" b="1" i="1" dirty="0" err="1">
                <a:latin typeface="Times New Roman" pitchFamily="18" charset="0"/>
              </a:rPr>
              <a:t>x</a:t>
            </a:r>
            <a:r>
              <a:rPr kumimoji="1" lang="en-US" altLang="zh-CN" sz="2400" b="1" i="1" dirty="0">
                <a:latin typeface="Times New Roman" pitchFamily="18" charset="0"/>
              </a:rPr>
              <a:t>*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400" b="1" i="1" baseline="30000" dirty="0">
                <a:latin typeface="Times New Roman" pitchFamily="18" charset="0"/>
              </a:rPr>
              <a:t>m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且</a:t>
            </a:r>
            <a:r>
              <a:rPr kumimoji="1" lang="en-US" altLang="zh-CN" sz="2400" b="1" i="1" dirty="0">
                <a:latin typeface="Times New Roman" pitchFamily="18" charset="0"/>
              </a:rPr>
              <a:t>g(x*)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400" b="1" i="1" dirty="0">
                <a:latin typeface="Times New Roman" pitchFamily="18" charset="0"/>
              </a:rPr>
              <a:t>0</a:t>
            </a:r>
            <a:r>
              <a:rPr kumimoji="1" lang="en-US" altLang="zh-CN" sz="2400" dirty="0">
                <a:latin typeface="Times New Roman" pitchFamily="18" charset="0"/>
              </a:rPr>
              <a:t>,  </a:t>
            </a:r>
            <a:r>
              <a:rPr kumimoji="1" lang="zh-CN" altLang="en-US" sz="2400" dirty="0">
                <a:latin typeface="Times New Roman" pitchFamily="18" charset="0"/>
              </a:rPr>
              <a:t>则称</a:t>
            </a:r>
            <a:r>
              <a:rPr kumimoji="1" lang="en-US" altLang="zh-CN" sz="2400" b="1" i="1" dirty="0">
                <a:latin typeface="Times New Roman" pitchFamily="18" charset="0"/>
              </a:rPr>
              <a:t>x*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en-US" altLang="zh-CN" sz="2400" b="1" i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重零点</a:t>
            </a:r>
            <a:r>
              <a:rPr kumimoji="1" lang="zh-CN" altLang="en-US" sz="2400" dirty="0">
                <a:latin typeface="Times New Roman" pitchFamily="18" charset="0"/>
              </a:rPr>
              <a:t>或</a:t>
            </a:r>
            <a:r>
              <a:rPr kumimoji="1" lang="en-US" altLang="zh-CN" sz="2400" b="1" i="1" dirty="0">
                <a:latin typeface="Times New Roman" pitchFamily="18" charset="0"/>
              </a:rPr>
              <a:t>f(x)=0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en-US" altLang="zh-CN" sz="2400" b="1" i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重根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 当</a:t>
            </a:r>
            <a:r>
              <a:rPr kumimoji="1" lang="en-US" altLang="zh-CN" sz="2400" b="1" i="1" dirty="0">
                <a:latin typeface="Times New Roman" pitchFamily="18" charset="0"/>
              </a:rPr>
              <a:t>m=1</a:t>
            </a:r>
            <a:r>
              <a:rPr kumimoji="1" lang="zh-CN" altLang="en-US" sz="2400" dirty="0">
                <a:latin typeface="Times New Roman" pitchFamily="18" charset="0"/>
              </a:rPr>
              <a:t>时，称</a:t>
            </a:r>
            <a:r>
              <a:rPr kumimoji="1" lang="en-US" altLang="zh-CN" sz="2400" b="1" i="1" dirty="0">
                <a:latin typeface="Times New Roman" pitchFamily="18" charset="0"/>
              </a:rPr>
              <a:t>x*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en-US" sz="2400" dirty="0">
                <a:latin typeface="Times New Roman" pitchFamily="18" charset="0"/>
              </a:rPr>
              <a:t>的单根或单零点。</a:t>
            </a:r>
            <a:endParaRPr kumimoji="1" lang="zh-CN" altLang="en-US" sz="2400" u="sng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若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zh-CN" sz="2400" dirty="0">
                <a:latin typeface="Times New Roman" pitchFamily="18" charset="0"/>
              </a:rPr>
              <a:t>不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的线性函数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则称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为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非线性方程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特别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若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次多项式，则称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为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次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多项式方程</a:t>
            </a:r>
            <a:r>
              <a:rPr kumimoji="1" lang="zh-CN" altLang="en-US" sz="2400" dirty="0">
                <a:latin typeface="Times New Roman" pitchFamily="18" charset="0"/>
              </a:rPr>
              <a:t>或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代数方程</a:t>
            </a:r>
            <a:r>
              <a:rPr kumimoji="1" lang="zh-CN" altLang="en-US" sz="2400" dirty="0">
                <a:latin typeface="Times New Roman" pitchFamily="18" charset="0"/>
              </a:rPr>
              <a:t>；若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en-US" sz="2400" dirty="0">
                <a:latin typeface="Times New Roman" pitchFamily="18" charset="0"/>
              </a:rPr>
              <a:t>是超越函数，则称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为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超越方程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问题的提出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0C68A9-91D8-4F0A-BF8F-5E8C21520D62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650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>
                <a:latin typeface="Times New Roman" pitchFamily="18" charset="0"/>
              </a:rPr>
              <a:t>   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对于迭代过程                  ，如果            在所求根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的邻近连续，并且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(x*) =</a:t>
            </a:r>
            <a:r>
              <a:rPr kumimoji="1" lang="en-US" altLang="zh-CN" sz="2800" b="1" i="1">
                <a:latin typeface="Times New Roman" pitchFamily="18" charset="0"/>
              </a:rPr>
              <a:t> 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''(x*) =… = 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(p-1)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(x*)=0;   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 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(p)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(x*) </a:t>
            </a:r>
            <a:r>
              <a:rPr kumimoji="1"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800">
                <a:solidFill>
                  <a:srgbClr val="0000D6"/>
                </a:solidFill>
                <a:latin typeface="Times New Roman" pitchFamily="18" charset="0"/>
              </a:rPr>
              <a:t>        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(6)</a:t>
            </a:r>
            <a:r>
              <a:rPr kumimoji="1" lang="en-US" altLang="zh-CN" sz="2800">
                <a:solidFill>
                  <a:srgbClr val="0000D6"/>
                </a:solidFill>
                <a:latin typeface="Times New Roman" pitchFamily="18" charset="0"/>
              </a:rPr>
              <a:t>                   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则该迭代过程在点    邻近是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阶收敛的。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由于              。据定理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，立即可以断定迭 代过程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                 具有局部收敛性。再将        在根    处展开，利用条件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(6)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，则有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注意到                  ，               由上式得</a:t>
            </a:r>
            <a:r>
              <a:rPr kumimoji="1" lang="zh-CN" altLang="en-US" sz="2800">
                <a:latin typeface="Times New Roman" pitchFamily="18" charset="0"/>
              </a:rPr>
              <a:t>                                   </a:t>
            </a:r>
          </a:p>
          <a:p>
            <a:pPr eaLnBrk="1" hangingPunct="1"/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因此对迭代误差有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:                 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。这表明迭代过程</a:t>
            </a:r>
          </a:p>
          <a:p>
            <a:pPr eaLnBrk="1" hangingPunct="1"/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确实为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阶收敛，证毕。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419475" y="228600"/>
          <a:ext cx="175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400" imgH="228600" progId="Equation.3">
                  <p:embed/>
                </p:oleObj>
              </mc:Choice>
              <mc:Fallback>
                <p:oleObj name="公式" r:id="rId2" imgW="787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8600"/>
                        <a:ext cx="175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156325" y="287338"/>
          <a:ext cx="1003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82391" imgH="228501" progId="Equation.3">
                  <p:embed/>
                </p:oleObj>
              </mc:Choice>
              <mc:Fallback>
                <p:oleObj name="公式" r:id="rId6" imgW="482391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87338"/>
                        <a:ext cx="10033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8604250" y="25876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7569" imgH="202936" progId="Equation.3">
                  <p:embed/>
                </p:oleObj>
              </mc:Choice>
              <mc:Fallback>
                <p:oleObj name="公式" r:id="rId9" imgW="177569" imgH="2029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58763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4151" imgH="215619" progId="Equation.3">
                  <p:embed/>
                </p:oleObj>
              </mc:Choice>
              <mc:Fallback>
                <p:oleObj name="公式" r:id="rId13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916238" y="220345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569" imgH="202936" progId="Equation.3">
                  <p:embed/>
                </p:oleObj>
              </mc:Choice>
              <mc:Fallback>
                <p:oleObj name="公式" r:id="rId14" imgW="177569" imgH="2029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03450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151" imgH="215619" progId="Equation.3">
                  <p:embed/>
                </p:oleObj>
              </mc:Choice>
              <mc:Fallback>
                <p:oleObj name="公式" r:id="rId15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1873250" y="2924175"/>
          <a:ext cx="11953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419" imgH="203112" progId="Equation.DSMT4">
                  <p:embed/>
                </p:oleObj>
              </mc:Choice>
              <mc:Fallback>
                <p:oleObj name="Equation" r:id="rId16" imgW="647419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924175"/>
                        <a:ext cx="11953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0" y="3500438"/>
          <a:ext cx="1600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787400" imgH="228600" progId="Equation.3">
                  <p:embed/>
                </p:oleObj>
              </mc:Choice>
              <mc:Fallback>
                <p:oleObj name="公式" r:id="rId19" imgW="787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1600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4151" imgH="215619" progId="Equation.3">
                  <p:embed/>
                </p:oleObj>
              </mc:Choice>
              <mc:Fallback>
                <p:oleObj name="公式" r:id="rId20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5186363" y="3468688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393529" imgH="228501" progId="Equation.3">
                  <p:embed/>
                </p:oleObj>
              </mc:Choice>
              <mc:Fallback>
                <p:oleObj name="公式" r:id="rId21" imgW="393529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468688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14151" imgH="215619" progId="Equation.3">
                  <p:embed/>
                </p:oleObj>
              </mc:Choice>
              <mc:Fallback>
                <p:oleObj name="公式" r:id="rId23" imgW="114151" imgH="2156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2627313" y="3932238"/>
          <a:ext cx="4321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094591" imgH="444307" progId="Equation.3">
                  <p:embed/>
                </p:oleObj>
              </mc:Choice>
              <mc:Fallback>
                <p:oleObj name="公式" r:id="rId24" imgW="2094591" imgH="44430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2238"/>
                        <a:ext cx="4321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14151" imgH="215619" progId="Equation.3">
                  <p:embed/>
                </p:oleObj>
              </mc:Choice>
              <mc:Fallback>
                <p:oleObj name="公式" r:id="rId26" imgW="114151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2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14151" imgH="215619" progId="Equation.3">
                  <p:embed/>
                </p:oleObj>
              </mc:Choice>
              <mc:Fallback>
                <p:oleObj name="公式" r:id="rId27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3"/>
          <p:cNvGraphicFramePr>
            <a:graphicFrameLocks noChangeAspect="1"/>
          </p:cNvGraphicFramePr>
          <p:nvPr/>
        </p:nvGraphicFramePr>
        <p:xfrm>
          <a:off x="1116013" y="4795838"/>
          <a:ext cx="1676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774364" imgH="228501" progId="Equation.3">
                  <p:embed/>
                </p:oleObj>
              </mc:Choice>
              <mc:Fallback>
                <p:oleObj name="公式" r:id="rId28" imgW="774364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5838"/>
                        <a:ext cx="1676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4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14151" imgH="215619" progId="Equation.3">
                  <p:embed/>
                </p:oleObj>
              </mc:Choice>
              <mc:Fallback>
                <p:oleObj name="公式" r:id="rId30" imgW="114151" imgH="215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5"/>
          <p:cNvGraphicFramePr>
            <a:graphicFrameLocks noChangeAspect="1"/>
          </p:cNvGraphicFramePr>
          <p:nvPr/>
        </p:nvGraphicFramePr>
        <p:xfrm>
          <a:off x="2987675" y="4795838"/>
          <a:ext cx="1447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672808" imgH="228501" progId="Equation.3">
                  <p:embed/>
                </p:oleObj>
              </mc:Choice>
              <mc:Fallback>
                <p:oleObj name="公式" r:id="rId31" imgW="672808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5838"/>
                        <a:ext cx="1447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6"/>
          <p:cNvGraphicFramePr>
            <a:graphicFrameLocks noChangeAspect="1"/>
          </p:cNvGraphicFramePr>
          <p:nvPr/>
        </p:nvGraphicFramePr>
        <p:xfrm>
          <a:off x="5867400" y="4651375"/>
          <a:ext cx="30305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828800" imgH="444500" progId="Equation.3">
                  <p:embed/>
                </p:oleObj>
              </mc:Choice>
              <mc:Fallback>
                <p:oleObj name="公式" r:id="rId33" imgW="1828800" imgH="444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51375"/>
                        <a:ext cx="30305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27"/>
          <p:cNvGraphicFramePr>
            <a:graphicFrameLocks noChangeAspect="1"/>
          </p:cNvGraphicFramePr>
          <p:nvPr/>
        </p:nvGraphicFramePr>
        <p:xfrm>
          <a:off x="6588125" y="3500438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5" imgW="177569" imgH="202936" progId="Equation.3">
                  <p:embed/>
                </p:oleObj>
              </mc:Choice>
              <mc:Fallback>
                <p:oleObj name="公式" r:id="rId35" imgW="177569" imgH="2029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500438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8"/>
          <p:cNvGraphicFramePr>
            <a:graphicFrameLocks noChangeAspect="1"/>
          </p:cNvGraphicFramePr>
          <p:nvPr/>
        </p:nvGraphicFramePr>
        <p:xfrm>
          <a:off x="3059113" y="5445125"/>
          <a:ext cx="16827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016000" imgH="457200" progId="Equation.DSMT4">
                  <p:embed/>
                </p:oleObj>
              </mc:Choice>
              <mc:Fallback>
                <p:oleObj name="Equation" r:id="rId36" imgW="101600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445125"/>
                        <a:ext cx="16827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9"/>
          <p:cNvGraphicFramePr>
            <a:graphicFrameLocks noChangeAspect="1"/>
          </p:cNvGraphicFramePr>
          <p:nvPr/>
        </p:nvGraphicFramePr>
        <p:xfrm>
          <a:off x="7543800" y="5661025"/>
          <a:ext cx="1600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787400" imgH="228600" progId="Equation.3">
                  <p:embed/>
                </p:oleObj>
              </mc:Choice>
              <mc:Fallback>
                <p:oleObj name="公式" r:id="rId38" imgW="7874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661025"/>
                        <a:ext cx="1600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8416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025FFD-7021-4199-AD74-F4C4251B7336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pic>
        <p:nvPicPr>
          <p:cNvPr id="43038" name="Picture 17" descr="C:\Users\fifo\AppData\Local\Microsoft\Windows\Temporary Internet Files\Content.IE5\U5O9S8V7\MC900442128[1]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37" y="1070620"/>
            <a:ext cx="81835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/>
              <a:t>上述定理告诉我们，迭代过程的收敛速度依赖于迭代函数</a:t>
            </a:r>
            <a:r>
              <a:rPr kumimoji="1" lang="en-US" altLang="zh-CN"/>
              <a:t>. </a:t>
            </a:r>
            <a:r>
              <a:rPr kumimoji="1" lang="zh-CN" altLang="en-US"/>
              <a:t>如果选取当             时              </a:t>
            </a:r>
            <a:r>
              <a:rPr kumimoji="1" lang="en-US" altLang="zh-CN"/>
              <a:t>,</a:t>
            </a:r>
            <a:r>
              <a:rPr kumimoji="1" lang="zh-CN" altLang="en-US"/>
              <a:t>则该迭代过程只能是线性收敛。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/>
          </a:p>
          <a:p>
            <a:pPr eaLnBrk="1" hangingPunct="1">
              <a:lnSpc>
                <a:spcPct val="90000"/>
              </a:lnSpc>
            </a:pPr>
            <a:r>
              <a:rPr kumimoji="1" lang="zh-CN" altLang="en-US"/>
              <a:t>例</a:t>
            </a:r>
            <a:r>
              <a:rPr kumimoji="1" lang="en-US" altLang="zh-CN"/>
              <a:t>4</a:t>
            </a:r>
            <a:r>
              <a:rPr kumimoji="1" lang="zh-CN" altLang="en-US"/>
              <a:t>中（</a:t>
            </a:r>
            <a:r>
              <a:rPr kumimoji="1" lang="en-US" altLang="zh-CN"/>
              <a:t>1</a:t>
            </a:r>
            <a:r>
              <a:rPr kumimoji="1" lang="zh-CN" altLang="en-US"/>
              <a:t>）和（</a:t>
            </a:r>
            <a:r>
              <a:rPr kumimoji="1" lang="en-US" altLang="zh-CN"/>
              <a:t>2</a:t>
            </a:r>
            <a:r>
              <a:rPr kumimoji="1" lang="zh-CN" altLang="en-US"/>
              <a:t>）迭代函数的一阶导数不符合收敛条件；（</a:t>
            </a:r>
            <a:r>
              <a:rPr kumimoji="1" lang="en-US" altLang="zh-CN"/>
              <a:t>3</a:t>
            </a:r>
            <a:r>
              <a:rPr kumimoji="1" lang="zh-CN" altLang="en-US"/>
              <a:t>）符合收敛条件，（</a:t>
            </a:r>
            <a:r>
              <a:rPr kumimoji="1" lang="en-US" altLang="zh-CN"/>
              <a:t>4</a:t>
            </a:r>
            <a:r>
              <a:rPr kumimoji="1" lang="zh-CN" altLang="en-US"/>
              <a:t>）迭代函数的一阶导数等于</a:t>
            </a:r>
            <a:r>
              <a:rPr kumimoji="1" lang="en-US" altLang="zh-CN"/>
              <a:t>0</a:t>
            </a:r>
            <a:r>
              <a:rPr kumimoji="1" lang="zh-CN" altLang="en-US"/>
              <a:t>，所以是</a:t>
            </a:r>
            <a:r>
              <a:rPr kumimoji="1" lang="en-US" altLang="zh-CN"/>
              <a:t>2</a:t>
            </a:r>
            <a:r>
              <a:rPr kumimoji="1" lang="zh-CN" altLang="en-US"/>
              <a:t>阶收敛的，收敛得快</a:t>
            </a:r>
            <a:r>
              <a:rPr kumimoji="1" lang="zh-CN" altLang="en-US">
                <a:sym typeface="Wingdings" pitchFamily="2" charset="2"/>
              </a:rPr>
              <a:t></a:t>
            </a:r>
            <a:endParaRPr kumimoji="1" lang="zh-CN" altLang="en-US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2060575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1" lang="zh-CN" altLang="en-US" sz="2800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>
              <a:solidFill>
                <a:srgbClr val="0000D6"/>
              </a:solidFill>
              <a:latin typeface="Times New Roman" pitchFamily="18" charset="0"/>
            </a:endParaRP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7"/>
          <p:cNvGraphicFramePr>
            <a:graphicFrameLocks noChangeAspect="1"/>
          </p:cNvGraphicFramePr>
          <p:nvPr/>
        </p:nvGraphicFramePr>
        <p:xfrm>
          <a:off x="6084888" y="2060575"/>
          <a:ext cx="1117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58558" imgH="215806" progId="Equation.3">
                  <p:embed/>
                </p:oleObj>
              </mc:Choice>
              <mc:Fallback>
                <p:oleObj name="公式" r:id="rId5" imgW="558558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060575"/>
                        <a:ext cx="1117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9"/>
          <p:cNvGraphicFramePr>
            <a:graphicFrameLocks noChangeAspect="1"/>
          </p:cNvGraphicFramePr>
          <p:nvPr/>
        </p:nvGraphicFramePr>
        <p:xfrm>
          <a:off x="1403350" y="2492375"/>
          <a:ext cx="1371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96641" imgH="203112" progId="Equation.3">
                  <p:embed/>
                </p:oleObj>
              </mc:Choice>
              <mc:Fallback>
                <p:oleObj name="公式" r:id="rId8" imgW="59664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1371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4151" imgH="215619" progId="Equation.3">
                  <p:embed/>
                </p:oleObj>
              </mc:Choice>
              <mc:Fallback>
                <p:oleObj name="公式" r:id="rId13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4151" imgH="215619" progId="Equation.3">
                  <p:embed/>
                </p:oleObj>
              </mc:Choice>
              <mc:Fallback>
                <p:oleObj name="公式" r:id="rId14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2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151" imgH="215619" progId="Equation.3">
                  <p:embed/>
                </p:oleObj>
              </mc:Choice>
              <mc:Fallback>
                <p:oleObj name="公式" r:id="rId15" imgW="114151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2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4151" imgH="215619" progId="Equation.3">
                  <p:embed/>
                </p:oleObj>
              </mc:Choice>
              <mc:Fallback>
                <p:oleObj name="公式" r:id="rId16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</a:p>
        </p:txBody>
      </p:sp>
      <p:sp>
        <p:nvSpPr>
          <p:cNvPr id="440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4CCF3A5-94B2-4A09-A0D2-B95BB84949B4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加速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预估当前步可能还有的误差</a:t>
            </a:r>
          </a:p>
          <a:p>
            <a:pPr lvl="1" eaLnBrk="1" hangingPunct="1"/>
            <a:r>
              <a:rPr lang="zh-CN" altLang="en-US"/>
              <a:t>根据相邻两步之间的改进进行估计</a:t>
            </a:r>
          </a:p>
          <a:p>
            <a:pPr lvl="1" eaLnBrk="1" hangingPunct="1"/>
            <a:r>
              <a:rPr lang="zh-CN" altLang="en-US"/>
              <a:t>根据上一步的误差进行估计</a:t>
            </a:r>
          </a:p>
          <a:p>
            <a:pPr lvl="1"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对预计到的误差进行补偿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588125" y="2349500"/>
            <a:ext cx="1871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龙贝格</a:t>
            </a:r>
            <a:r>
              <a:rPr lang="zh-CN" altLang="en-US">
                <a:sym typeface="Wingdings" pitchFamily="2" charset="2"/>
              </a:rPr>
              <a:t></a:t>
            </a:r>
            <a:endParaRPr lang="zh-CN" altLang="en-US"/>
          </a:p>
        </p:txBody>
      </p:sp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FFDECD-DFD4-489D-972D-C2E54051C87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迭代过程的加速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5111750"/>
          </a:xfrm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         设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i="1" baseline="-25000">
                <a:latin typeface="Times New Roman" pitchFamily="18" charset="0"/>
              </a:rPr>
              <a:t>k</a:t>
            </a:r>
            <a:r>
              <a:rPr lang="zh-CN" altLang="en-US" sz="2400"/>
              <a:t>是根</a:t>
            </a:r>
            <a:r>
              <a:rPr lang="en-US" altLang="zh-CN" sz="2400" b="1" i="1">
                <a:latin typeface="Times New Roman" pitchFamily="18" charset="0"/>
              </a:rPr>
              <a:t>x*</a:t>
            </a:r>
            <a:r>
              <a:rPr lang="zh-CN" altLang="en-US" sz="2400"/>
              <a:t>的第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zh-CN" altLang="en-US" sz="2400"/>
              <a:t>步迭代近似值，再用迭代公式一次得：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zh-CN" altLang="en-US" sz="240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假设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’(x)</a:t>
            </a:r>
            <a:r>
              <a:rPr lang="zh-CN" altLang="en-US" sz="2400"/>
              <a:t>在所考察的范围内改变不大，其估计值为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zh-CN" altLang="en-US" sz="2400"/>
              <a:t>， 则有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据此可导出如下加速公式：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 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/>
          </a:p>
          <a:p>
            <a:pPr marL="228600" indent="-2286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其一步分为两个环节：</a:t>
            </a:r>
          </a:p>
          <a:p>
            <a:pPr marL="228600" indent="-2286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       迭代</a:t>
            </a:r>
            <a:r>
              <a:rPr lang="en-US" altLang="zh-CN" sz="2400"/>
              <a:t>:           </a:t>
            </a:r>
          </a:p>
          <a:p>
            <a:pPr marL="228600" indent="-2286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改进</a:t>
            </a:r>
            <a:r>
              <a:rPr lang="en-US" altLang="zh-CN" sz="2400"/>
              <a:t>:</a:t>
            </a:r>
            <a:endParaRPr lang="zh-CN" altLang="en-US" sz="2400"/>
          </a:p>
        </p:txBody>
      </p:sp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3708400" y="1773238"/>
          <a:ext cx="12239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53890" progId="Equation.DSMT4">
                  <p:embed/>
                </p:oleObj>
              </mc:Choice>
              <mc:Fallback>
                <p:oleObj name="Equation" r:id="rId2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73238"/>
                        <a:ext cx="12239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1"/>
          <p:cNvGraphicFramePr>
            <a:graphicFrameLocks noChangeAspect="1"/>
          </p:cNvGraphicFramePr>
          <p:nvPr/>
        </p:nvGraphicFramePr>
        <p:xfrm>
          <a:off x="2052638" y="5157788"/>
          <a:ext cx="12049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53890" progId="Equation.DSMT4">
                  <p:embed/>
                </p:oleObj>
              </mc:Choice>
              <mc:Fallback>
                <p:oleObj name="Equation" r:id="rId4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157788"/>
                        <a:ext cx="12049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2052638" y="5661025"/>
          <a:ext cx="25050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393700" progId="Equation.DSMT4">
                  <p:embed/>
                </p:oleObj>
              </mc:Choice>
              <mc:Fallback>
                <p:oleObj name="Equation" r:id="rId5" imgW="1511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661025"/>
                        <a:ext cx="25050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468313" y="3532188"/>
          <a:ext cx="70564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89300" imgH="393700" progId="Equation.3">
                  <p:embed/>
                </p:oleObj>
              </mc:Choice>
              <mc:Fallback>
                <p:oleObj name="公式" r:id="rId7" imgW="328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32188"/>
                        <a:ext cx="705643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339975" y="2924175"/>
            <a:ext cx="3995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根据前一步的误差估计当前步的误差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140200" y="4221163"/>
            <a:ext cx="3311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根据前一步的误差修正当前步</a:t>
            </a:r>
          </a:p>
        </p:txBody>
      </p:sp>
      <p:graphicFrame>
        <p:nvGraphicFramePr>
          <p:cNvPr id="7178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2492375"/>
          <a:ext cx="59769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63900" imgH="241300" progId="Equation.3">
                  <p:embed/>
                </p:oleObj>
              </mc:Choice>
              <mc:Fallback>
                <p:oleObj name="公式" r:id="rId9" imgW="3263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92375"/>
                        <a:ext cx="59769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286D15-85DE-4BB7-8870-A1BA02E1B45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/>
      <p:bldP spid="338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</a:t>
            </a:r>
            <a:r>
              <a:rPr lang="en-US" altLang="zh-CN" b="1" i="1">
                <a:latin typeface="Times New Roman" pitchFamily="18" charset="0"/>
              </a:rPr>
              <a:t>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前面加速方案有个缺点是其中含有导数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’(x)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/>
              <a:t>的有关信息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L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）</a:t>
            </a:r>
            <a:r>
              <a:rPr lang="zh-CN" altLang="en-US" sz="2800"/>
              <a:t>而不便于实际应用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2636838"/>
          <a:ext cx="5184775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55800" imgH="1435100" progId="Equation.3">
                  <p:embed/>
                </p:oleObj>
              </mc:Choice>
              <mc:Fallback>
                <p:oleObj name="公式" r:id="rId2" imgW="1955800" imgH="143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5184775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1446D2-0E7E-428F-9C42-7BBC1108405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C2AB4F2-A79C-429F-83BF-0C1876542AF7}"/>
                  </a:ext>
                </a:extLst>
              </p:cNvPr>
              <p:cNvSpPr txBox="1"/>
              <p:nvPr/>
            </p:nvSpPr>
            <p:spPr>
              <a:xfrm>
                <a:off x="3995936" y="5617151"/>
                <a:ext cx="2880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C2AB4F2-A79C-429F-83BF-0C187654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617151"/>
                <a:ext cx="2880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导出一个更接近的公式</a:t>
            </a:r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863725"/>
          <a:ext cx="7921625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73400" imgH="1473200" progId="Equation.3">
                  <p:embed/>
                </p:oleObj>
              </mc:Choice>
              <mc:Fallback>
                <p:oleObj name="公式" r:id="rId2" imgW="30734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63725"/>
                        <a:ext cx="7921625" cy="379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203F0B-0B58-4041-97B2-0E1259CE154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9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68313" y="476250"/>
          <a:ext cx="8280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74900" imgH="254000" progId="Equation.3">
                  <p:embed/>
                </p:oleObj>
              </mc:Choice>
              <mc:Fallback>
                <p:oleObj name="公式" r:id="rId2" imgW="2374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8280400" cy="88265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1628775"/>
          <a:ext cx="8280400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89200" imgH="1422400" progId="Equation.3">
                  <p:embed/>
                </p:oleObj>
              </mc:Choice>
              <mc:Fallback>
                <p:oleObj name="公式" r:id="rId4" imgW="24892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8280400" cy="473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233FAC-8BDC-40A9-8C58-BDFDEE5D01E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埃特金加速收敛方法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86688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据此构造出不含导数信息的加速公式：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     迭代</a:t>
            </a:r>
            <a:r>
              <a:rPr lang="en-US" altLang="zh-CN" sz="2800"/>
              <a:t>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迭代</a:t>
            </a:r>
            <a:r>
              <a:rPr lang="en-US" altLang="zh-CN" sz="2800"/>
              <a:t>: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     改进</a:t>
            </a:r>
            <a:r>
              <a:rPr lang="en-US" altLang="zh-CN" sz="2800"/>
              <a:t>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		       </a:t>
            </a:r>
            <a:r>
              <a:rPr lang="zh-CN" altLang="en-US" sz="2800"/>
              <a:t>或</a:t>
            </a:r>
            <a:endParaRPr lang="en-US" altLang="zh-CN" sz="280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这一加速方法称为</a:t>
            </a:r>
            <a:r>
              <a:rPr lang="zh-CN" altLang="en-US" sz="2800" b="1">
                <a:solidFill>
                  <a:srgbClr val="FF0000"/>
                </a:solidFill>
              </a:rPr>
              <a:t>埃特金算法</a:t>
            </a:r>
            <a:r>
              <a:rPr lang="zh-CN" altLang="en-US" sz="2800">
                <a:solidFill>
                  <a:srgbClr val="FF0000"/>
                </a:solidFill>
              </a:rPr>
              <a:t>。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700338" y="3068638"/>
          <a:ext cx="1655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253890" progId="Equation.DSMT4">
                  <p:embed/>
                </p:oleObj>
              </mc:Choice>
              <mc:Fallback>
                <p:oleObj name="Equation" r:id="rId2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68638"/>
                        <a:ext cx="1655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2700338" y="2349500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53890" progId="Equation.DSMT4">
                  <p:embed/>
                </p:oleObj>
              </mc:Choice>
              <mc:Fallback>
                <p:oleObj name="Equation" r:id="rId4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1584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2700338" y="3644900"/>
          <a:ext cx="50403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700" imgH="279400" progId="Equation.DSMT4">
                  <p:embed/>
                </p:oleObj>
              </mc:Choice>
              <mc:Fallback>
                <p:oleObj name="Equation" r:id="rId6" imgW="2679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44900"/>
                        <a:ext cx="504031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627313" y="5013325"/>
            <a:ext cx="331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根据前</a:t>
            </a:r>
            <a:r>
              <a:rPr lang="en-US" altLang="zh-CN" sz="1800">
                <a:solidFill>
                  <a:schemeClr val="folHlink"/>
                </a:solidFill>
              </a:rPr>
              <a:t>2</a:t>
            </a:r>
            <a:r>
              <a:rPr lang="zh-CN" altLang="en-US" sz="1800"/>
              <a:t>步的误差修正当前步</a:t>
            </a:r>
          </a:p>
        </p:txBody>
      </p:sp>
      <p:graphicFrame>
        <p:nvGraphicFramePr>
          <p:cNvPr id="11272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4292600"/>
          <a:ext cx="4967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89200" imgH="241300" progId="Equation.3">
                  <p:embed/>
                </p:oleObj>
              </mc:Choice>
              <mc:Fallback>
                <p:oleObj name="公式" r:id="rId8" imgW="248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92600"/>
                        <a:ext cx="49672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FEA2EA-6553-457C-8BF7-53550466CF06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斯蒂芬森迭代法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把</a:t>
            </a:r>
            <a:r>
              <a:rPr lang="zh-CN" altLang="en-US" b="1">
                <a:solidFill>
                  <a:schemeClr val="tx2"/>
                </a:solidFill>
              </a:rPr>
              <a:t>埃特金加速技巧</a:t>
            </a:r>
            <a:r>
              <a:rPr lang="zh-CN" altLang="en-US"/>
              <a:t>与不动点迭代相结合</a:t>
            </a:r>
            <a:r>
              <a:rPr lang="en-US" altLang="zh-CN"/>
              <a:t>,</a:t>
            </a:r>
            <a:r>
              <a:rPr lang="zh-CN" altLang="en-US"/>
              <a:t>可得到如下迭代法</a:t>
            </a:r>
            <a:r>
              <a:rPr lang="en-US" altLang="zh-CN"/>
              <a:t>:</a:t>
            </a:r>
          </a:p>
          <a:p>
            <a:pPr eaLnBrk="1" hangingPunct="1">
              <a:lnSpc>
                <a:spcPct val="150000"/>
              </a:lnSpc>
            </a:pPr>
            <a:endParaRPr lang="en-US" altLang="zh-CN"/>
          </a:p>
          <a:p>
            <a:pPr eaLnBrk="1" hangingPunct="1">
              <a:lnSpc>
                <a:spcPct val="150000"/>
              </a:lnSpc>
            </a:pPr>
            <a:endParaRPr lang="en-US" altLang="zh-CN"/>
          </a:p>
          <a:p>
            <a:pPr eaLnBrk="1" hangingPunct="1">
              <a:lnSpc>
                <a:spcPct val="150000"/>
              </a:lnSpc>
            </a:pPr>
            <a:endParaRPr lang="en-US" altLang="zh-CN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/>
              <a:t>	称为</a:t>
            </a:r>
            <a:r>
              <a:rPr lang="zh-CN" altLang="en-US" b="1">
                <a:solidFill>
                  <a:srgbClr val="FF0000"/>
                </a:solidFill>
              </a:rPr>
              <a:t>斯蒂芬森迭代法</a:t>
            </a:r>
            <a:endParaRPr lang="en-US" altLang="zh-CN"/>
          </a:p>
        </p:txBody>
      </p:sp>
      <p:graphicFrame>
        <p:nvGraphicFramePr>
          <p:cNvPr id="1229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01713" y="3238500"/>
          <a:ext cx="681037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977900" progId="Equation.DSMT4">
                  <p:embed/>
                </p:oleObj>
              </mc:Choice>
              <mc:Fallback>
                <p:oleObj name="Equation" r:id="rId2" imgW="2540000" imgH="97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238500"/>
                        <a:ext cx="6810375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164388" y="3860800"/>
            <a:ext cx="1258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3.3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79AE1B-751E-4A8D-9CC7-F10D6EED5F9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72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斯蒂芬森迭代法相当于构造了一个新的迭代函数：</a:t>
            </a:r>
          </a:p>
        </p:txBody>
      </p:sp>
      <p:pic>
        <p:nvPicPr>
          <p:cNvPr id="13315" name="Picture 4" descr="斯蒂芬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280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403350" y="5373688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对</a:t>
            </a:r>
            <a:r>
              <a:rPr kumimoji="1" lang="en-US" altLang="zh-CN" sz="2400" i="1"/>
              <a:t>x=</a:t>
            </a:r>
            <a:r>
              <a:rPr kumimoji="1" lang="en-US" altLang="zh-CN" sz="2400" i="1">
                <a:sym typeface="Symbol" pitchFamily="18" charset="2"/>
              </a:rPr>
              <a:t>(x)</a:t>
            </a:r>
            <a:r>
              <a:rPr kumimoji="1" lang="zh-CN" altLang="en-US" sz="2400">
                <a:sym typeface="Symbol" pitchFamily="18" charset="2"/>
              </a:rPr>
              <a:t>进行了加速，收敛阶数增加了</a:t>
            </a:r>
          </a:p>
        </p:txBody>
      </p:sp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07EF31-C88E-49C7-A7B0-5686D753CACB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5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方程的分类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代数方程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/>
              <a:t>有理方程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整式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分式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/>
              <a:t>无理方程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超越方程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指数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对数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三角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反三角</a:t>
            </a: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276475"/>
          <a:ext cx="5545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70100" imgH="241300" progId="Equation.3">
                  <p:embed/>
                </p:oleObj>
              </mc:Choice>
              <mc:Fallback>
                <p:oleObj name="公式" r:id="rId2" imgW="2070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76475"/>
                        <a:ext cx="55451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2565400"/>
          <a:ext cx="44640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" imgH="393700" progId="Equation.3">
                  <p:embed/>
                </p:oleObj>
              </mc:Choice>
              <mc:Fallback>
                <p:oleObj name="公式" r:id="rId4" imgW="2019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44640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2627313" y="3500438"/>
          <a:ext cx="3673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60500" imgH="228600" progId="Equation.3">
                  <p:embed/>
                </p:oleObj>
              </mc:Choice>
              <mc:Fallback>
                <p:oleObj name="公式" r:id="rId6" imgW="1460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3673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2484438" y="4076700"/>
          <a:ext cx="36004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84300" imgH="304800" progId="Equation.3">
                  <p:embed/>
                </p:oleObj>
              </mc:Choice>
              <mc:Fallback>
                <p:oleObj name="公式" r:id="rId8" imgW="13843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36004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2484438" y="4652963"/>
          <a:ext cx="36718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71600" imgH="215900" progId="Equation.3">
                  <p:embed/>
                </p:oleObj>
              </mc:Choice>
              <mc:Fallback>
                <p:oleObj name="公式" r:id="rId10" imgW="13716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36718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555875" y="4967288"/>
          <a:ext cx="3600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33500" imgH="203200" progId="Equation.3">
                  <p:embed/>
                </p:oleObj>
              </mc:Choice>
              <mc:Fallback>
                <p:oleObj name="公式" r:id="rId12" imgW="13335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67288"/>
                        <a:ext cx="36004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700338" y="5300663"/>
          <a:ext cx="27352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96394" imgH="393529" progId="Equation.3">
                  <p:embed/>
                </p:oleObj>
              </mc:Choice>
              <mc:Fallback>
                <p:oleObj name="公式" r:id="rId14" imgW="1396394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27352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4F03F65-0E35-4A21-BB1C-CA8E422CBC2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60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400"/>
              <a:t>例</a:t>
            </a:r>
            <a:r>
              <a:rPr lang="en-US" altLang="zh-CN" sz="3400"/>
              <a:t>3	</a:t>
            </a:r>
            <a:r>
              <a:rPr lang="zh-CN" altLang="en-US" sz="3400"/>
              <a:t>求方程</a:t>
            </a:r>
            <a:r>
              <a:rPr lang="en-US" altLang="zh-CN" sz="3400" b="1" i="1">
                <a:latin typeface="Times New Roman" pitchFamily="18" charset="0"/>
              </a:rPr>
              <a:t>f(x)=x</a:t>
            </a:r>
            <a:r>
              <a:rPr lang="en-US" altLang="zh-CN" sz="3400" b="1" i="1" baseline="30000">
                <a:latin typeface="Times New Roman" pitchFamily="18" charset="0"/>
              </a:rPr>
              <a:t>3</a:t>
            </a:r>
            <a:r>
              <a:rPr lang="en-US" altLang="zh-CN" sz="3400" b="1" i="1">
                <a:latin typeface="Times New Roman" pitchFamily="18" charset="0"/>
              </a:rPr>
              <a:t>-x-1=0</a:t>
            </a:r>
            <a:r>
              <a:rPr lang="zh-CN" altLang="en-US" sz="3400"/>
              <a:t>在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=1.5</a:t>
            </a:r>
            <a:r>
              <a:rPr lang="zh-CN" altLang="en-US" sz="3400"/>
              <a:t>附近的根</a:t>
            </a:r>
            <a:r>
              <a:rPr lang="en-US" altLang="zh-CN" sz="3400" b="1" i="1">
                <a:latin typeface="Times New Roman" pitchFamily="18" charset="0"/>
              </a:rPr>
              <a:t>x*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2498725"/>
            <a:ext cx="4038600" cy="2801938"/>
          </a:xfrm>
        </p:spPr>
        <p:txBody>
          <a:bodyPr/>
          <a:lstStyle/>
          <a:p>
            <a:pPr eaLnBrk="1" hangingPunct="1"/>
            <a:r>
              <a:rPr lang="zh-CN" altLang="en-US" sz="2800"/>
              <a:t>不同的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800">
                <a:latin typeface="Times New Roman" pitchFamily="18" charset="0"/>
                <a:sym typeface="Symbol" pitchFamily="18" charset="2"/>
              </a:rPr>
              <a:t>得到不同的结果</a:t>
            </a:r>
            <a:endParaRPr kumimoji="1" lang="zh-CN" altLang="en-US" sz="28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en-US" altLang="zh-CN" sz="23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(x)=(x+1)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1/3</a:t>
            </a: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(x)=x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-1</a:t>
            </a:r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95513" y="58832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CCCC00"/>
                </a:solidFill>
                <a:cs typeface="Times New Roman" pitchFamily="18" charset="0"/>
              </a:rPr>
              <a:t>bdd1.m</a:t>
            </a:r>
            <a:endParaRPr lang="en-US" altLang="zh-CN" sz="2800">
              <a:solidFill>
                <a:srgbClr val="CCCC00"/>
              </a:solidFill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924300" y="3865563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收敛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924300" y="4586288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不收敛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468313" y="404813"/>
            <a:ext cx="26638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300"/>
              <a:t>回忆</a:t>
            </a:r>
            <a:r>
              <a:rPr lang="en-US" altLang="zh-CN" sz="3300"/>
              <a:t>……</a:t>
            </a:r>
          </a:p>
        </p:txBody>
      </p:sp>
      <p:sp>
        <p:nvSpPr>
          <p:cNvPr id="143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080E24-A757-476B-A135-1987A5B50A06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  <p:bldP spid="737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 </a:t>
            </a:r>
            <a:r>
              <a:rPr lang="zh-CN" altLang="en-US"/>
              <a:t>用斯蒂芬森迭代法解例</a:t>
            </a:r>
            <a:r>
              <a:rPr lang="en-US" altLang="zh-CN"/>
              <a:t>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itchFamily="18" charset="0"/>
                <a:sym typeface="Symbol" pitchFamily="18" charset="2"/>
              </a:rPr>
              <a:t>选择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(x)=x</a:t>
            </a:r>
            <a:r>
              <a:rPr kumimoji="1" lang="en-US" altLang="zh-CN" b="1" i="1" baseline="30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-1</a:t>
            </a:r>
          </a:p>
          <a:p>
            <a:pPr eaLnBrk="1" hangingPunct="1"/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  <a:sym typeface="Symbol" pitchFamily="18" charset="2"/>
              </a:rPr>
              <a:t>stfs.m</a:t>
            </a:r>
          </a:p>
          <a:p>
            <a:pPr eaLnBrk="1" hangingPunct="1"/>
            <a:endParaRPr lang="en-US" altLang="zh-CN" sz="2800" b="1">
              <a:solidFill>
                <a:srgbClr val="CCCC00"/>
              </a:solidFill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CN" altLang="en-US" sz="2800" b="1">
                <a:cs typeface="Times New Roman" pitchFamily="18" charset="0"/>
                <a:sym typeface="Symbol" pitchFamily="18" charset="2"/>
              </a:rPr>
              <a:t>现在收敛了</a:t>
            </a:r>
            <a:r>
              <a:rPr lang="zh-CN" altLang="en-US" sz="2800" b="1">
                <a:cs typeface="Times New Roman" pitchFamily="18" charset="0"/>
                <a:sym typeface="Wingdings" pitchFamily="2" charset="2"/>
              </a:rPr>
              <a:t></a:t>
            </a:r>
            <a:endParaRPr lang="zh-CN" altLang="en-US" sz="2800" b="1"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EC7DF7-67ED-4CAC-AD97-F63B4F243CC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4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44824"/>
                <a:ext cx="8229600" cy="4286101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/>
                  <a:t>P238</a:t>
                </a:r>
              </a:p>
              <a:p>
                <a:pPr lvl="1" eaLnBrk="1" hangingPunct="1"/>
                <a:r>
                  <a:rPr lang="en-US" altLang="zh-CN" sz="2000" dirty="0"/>
                  <a:t>1.</a:t>
                </a:r>
                <a:r>
                  <a:rPr lang="zh-CN" altLang="en-US" sz="2000" dirty="0"/>
                  <a:t>用二分法求方程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sz="2000" dirty="0"/>
                  <a:t>的正根，要求误差小于</a:t>
                </a:r>
                <a:r>
                  <a:rPr lang="en-US" altLang="zh-CN" sz="2000" dirty="0"/>
                  <a:t>0.05.</a:t>
                </a:r>
              </a:p>
              <a:p>
                <a:pPr lvl="1" eaLnBrk="1" hangingPunct="1"/>
                <a:r>
                  <a:rPr lang="en-US" altLang="zh-CN" sz="2000" dirty="0"/>
                  <a:t>2.</a:t>
                </a:r>
                <a:r>
                  <a:rPr lang="zh-CN" altLang="en-US" sz="2000" dirty="0"/>
                  <a:t>为求方程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zh-CN" altLang="en-US" sz="2000" dirty="0"/>
                  <a:t>附近的一个根，设将方程改写成下列等价形式，并建立相应的迭代公式：</a:t>
                </a:r>
                <a:endParaRPr lang="en-US" altLang="zh-CN" sz="2000" dirty="0"/>
              </a:p>
              <a:p>
                <a:pPr lvl="2" eaLnBrk="1" hangingPunct="1"/>
                <a:r>
                  <a:rPr lang="en-US" altLang="zh-CN" sz="1800" dirty="0"/>
                  <a:t>(1)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=1+1/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/>
                  <a:t>，迭代公式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=1+1/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lvl="2" eaLnBrk="1" hangingPunct="1"/>
                <a:r>
                  <a:rPr lang="en-US" altLang="zh-CN" sz="18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/>
                  <a:t>，迭代公式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lvl="2" eaLnBrk="1" hangingPunct="1"/>
                <a:r>
                  <a:rPr lang="en-US" altLang="zh-CN" sz="1800" dirty="0"/>
                  <a:t>(3)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1800" dirty="0"/>
                  <a:t>，迭代公式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719138" lvl="2" indent="0" eaLnBrk="1" hangingPunct="1">
                  <a:buNone/>
                </a:pPr>
                <a:r>
                  <a:rPr lang="zh-CN" altLang="en-US" sz="2000" dirty="0"/>
                  <a:t>试分析每种迭代公式的收敛性。</a:t>
                </a:r>
                <a:endParaRPr lang="en-US" altLang="zh-CN" sz="2000" dirty="0"/>
              </a:p>
              <a:p>
                <a:pPr lvl="1" eaLnBrk="1" hangingPunct="1"/>
                <a:r>
                  <a:rPr lang="en-US" altLang="zh-CN" sz="2000" dirty="0"/>
                  <a:t>4.</a:t>
                </a:r>
                <a:r>
                  <a:rPr lang="zh-CN" altLang="en-US" sz="2000" dirty="0"/>
                  <a:t>给定函数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，设对一切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存在且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，证明对于范围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&lt;2/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内的任意定数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，迭代过程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均收敛于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的根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.</a:t>
                </a:r>
              </a:p>
              <a:p>
                <a:pPr lvl="1" eaLnBrk="1" hangingPunct="1"/>
                <a:r>
                  <a:rPr lang="en-US" altLang="zh-CN" sz="2000" dirty="0"/>
                  <a:t>5.</a:t>
                </a:r>
                <a:r>
                  <a:rPr lang="zh-CN" altLang="en-US" sz="2000" dirty="0"/>
                  <a:t>用史蒂芬森迭代计算第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题中（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）的近似根，精确到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44824"/>
                <a:ext cx="8229600" cy="4286101"/>
              </a:xfrm>
              <a:blipFill>
                <a:blip r:embed="rId2"/>
                <a:stretch>
                  <a:fillRect l="-963" t="-996" b="-10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8472B0-750E-4C9F-AE8E-08CEB60C0DD5}" type="slidenum">
              <a:rPr lang="en-US" altLang="zh-CN" smtClean="0"/>
              <a:pPr eaLnBrk="1" hangingPunct="1"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求解的几何意义：</a:t>
            </a:r>
            <a:r>
              <a:rPr lang="zh-CN" altLang="en-US" b="1">
                <a:solidFill>
                  <a:schemeClr val="folHlink"/>
                </a:solidFill>
              </a:rPr>
              <a:t>求曲线跟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chemeClr val="folHlink"/>
                </a:solidFill>
              </a:rPr>
              <a:t>轴的交点</a:t>
            </a:r>
          </a:p>
        </p:txBody>
      </p:sp>
      <p:pic>
        <p:nvPicPr>
          <p:cNvPr id="17411" name="Picture 4" descr="求解几何意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4721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763713" y="5876925"/>
          <a:ext cx="609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0" imgH="228600" progId="Equation.3">
                  <p:embed/>
                </p:oleObj>
              </mc:Choice>
              <mc:Fallback>
                <p:oleObj name="公式" r:id="rId3" imgW="228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76925"/>
                        <a:ext cx="609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D9B3D1-785E-400D-A559-95CB2E928861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653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1773238"/>
            <a:ext cx="83042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zh-CN" altLang="en-US" sz="2400">
                <a:latin typeface="Times New Roman" pitchFamily="18" charset="0"/>
              </a:rPr>
              <a:t>根的存在定理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	假设函数</a:t>
            </a:r>
            <a:r>
              <a:rPr kumimoji="1" lang="en-US" altLang="zh-CN" sz="2400" b="1" i="1">
                <a:latin typeface="Times New Roman" pitchFamily="18" charset="0"/>
              </a:rPr>
              <a:t>y = f(x)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C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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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f(a)·f(b)&lt;0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则至少存在一点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x*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使得</a:t>
            </a:r>
            <a:r>
              <a:rPr kumimoji="1" lang="en-US" altLang="zh-CN" sz="2400" b="1" i="1">
                <a:latin typeface="Times New Roman" pitchFamily="18" charset="0"/>
              </a:rPr>
              <a:t>f(x*)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= 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	</a:t>
            </a:r>
            <a:r>
              <a:rPr kumimoji="1" lang="zh-CN" altLang="en-US" sz="2400">
                <a:latin typeface="Times New Roman" pitchFamily="18" charset="0"/>
              </a:rPr>
              <a:t>假设函数</a:t>
            </a:r>
            <a:r>
              <a:rPr kumimoji="1" lang="en-US" altLang="zh-CN" sz="2400" b="1" i="1">
                <a:latin typeface="Times New Roman" pitchFamily="18" charset="0"/>
              </a:rPr>
              <a:t>y = f(x)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在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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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上单调连续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f(a)·f(b)&lt;0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则恰好只存在一点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x* 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使得</a:t>
            </a:r>
            <a:r>
              <a:rPr kumimoji="1" lang="en-US" altLang="zh-CN" sz="2400" b="1" i="1">
                <a:latin typeface="Times New Roman" pitchFamily="18" charset="0"/>
              </a:rPr>
              <a:t>f(x*)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 = 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/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	</a:t>
            </a:r>
            <a:r>
              <a:rPr kumimoji="1" lang="zh-CN" altLang="en-US" sz="2400">
                <a:latin typeface="Times New Roman" pitchFamily="18" charset="0"/>
              </a:rPr>
              <a:t>假设函数</a:t>
            </a:r>
            <a:r>
              <a:rPr kumimoji="1" lang="en-US" altLang="zh-CN" sz="2400" b="1" i="1">
                <a:latin typeface="Times New Roman" pitchFamily="18" charset="0"/>
              </a:rPr>
              <a:t>y = f(x)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在</a:t>
            </a:r>
            <a:r>
              <a:rPr kumimoji="1" lang="en-US" altLang="zh-CN" sz="2400" b="1" i="1">
                <a:latin typeface="Times New Roman" pitchFamily="18" charset="0"/>
              </a:rPr>
              <a:t>x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*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的某一邻域内充分可微，则</a:t>
            </a:r>
            <a:r>
              <a:rPr kumimoji="1" lang="en-US" altLang="zh-CN" sz="2400" b="1" i="1">
                <a:latin typeface="Times New Roman" pitchFamily="18" charset="0"/>
              </a:rPr>
              <a:t>x*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是方程</a:t>
            </a:r>
            <a:r>
              <a:rPr kumimoji="1" lang="en-US" altLang="zh-CN" sz="2400" b="1" i="1">
                <a:latin typeface="Times New Roman" pitchFamily="18" charset="0"/>
              </a:rPr>
              <a:t>f(x)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 = 0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的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重根的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充分必要条件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zh-CN" altLang="en-US" sz="2400">
                <a:latin typeface="Times New Roman" pitchFamily="18" charset="0"/>
              </a:rPr>
              <a:t>                       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827088" y="5589588"/>
          <a:ext cx="7445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0367" imgH="218970" progId="Equation.DSMT4">
                  <p:embed/>
                </p:oleObj>
              </mc:Choice>
              <mc:Fallback>
                <p:oleObj name="Equation" r:id="rId7" imgW="3000367" imgH="2189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74453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有解的条件</a:t>
            </a:r>
          </a:p>
        </p:txBody>
      </p:sp>
      <p:sp>
        <p:nvSpPr>
          <p:cNvPr id="184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A681BC-4125-4C11-AE32-2F19DAD4B1B0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>
                <a:cs typeface="Times New Roman" pitchFamily="18" charset="0"/>
              </a:rPr>
              <a:t>二分法（</a:t>
            </a:r>
            <a:r>
              <a:rPr lang="en-US" altLang="zh-CN" sz="3400" b="1" i="1">
                <a:latin typeface="Times New Roman" pitchFamily="18" charset="0"/>
                <a:cs typeface="Times New Roman" pitchFamily="18" charset="0"/>
              </a:rPr>
              <a:t>Algorithm for Bisection Method</a:t>
            </a:r>
            <a:r>
              <a:rPr lang="zh-CN" altLang="en-US" sz="3400">
                <a:cs typeface="Times New Roman" pitchFamily="18" charset="0"/>
              </a:rPr>
              <a:t>）</a:t>
            </a:r>
          </a:p>
        </p:txBody>
      </p:sp>
      <p:pic>
        <p:nvPicPr>
          <p:cNvPr id="19459" name="Picture 6" descr="二分法步骤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0645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7513D6-8B63-4F03-A34A-E5E5BDE601A9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二分法几何意义</a:t>
            </a:r>
          </a:p>
        </p:txBody>
      </p:sp>
      <p:pic>
        <p:nvPicPr>
          <p:cNvPr id="20483" name="Picture 4" descr="图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54355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7B9C35-38B0-40E7-AF09-F2531126F8B8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E9F03"/>
                </a:solidFill>
              </a:rPr>
              <a:t>实例</a:t>
            </a:r>
            <a:r>
              <a:rPr lang="zh-CN" altLang="en-US" sz="3400"/>
              <a:t>：浮球重</a:t>
            </a:r>
            <a:r>
              <a:rPr lang="en-US" altLang="zh-CN" sz="3400" b="1" i="1">
                <a:latin typeface="Times New Roman" pitchFamily="18" charset="0"/>
              </a:rPr>
              <a:t>0.41815Kg</a:t>
            </a:r>
            <a:r>
              <a:rPr lang="zh-CN" altLang="en-US" sz="3400"/>
              <a:t>，半径</a:t>
            </a:r>
            <a:r>
              <a:rPr lang="en-US" altLang="zh-CN" sz="3400" b="1" i="1">
                <a:latin typeface="Times New Roman" pitchFamily="18" charset="0"/>
              </a:rPr>
              <a:t>5.5cm</a:t>
            </a:r>
            <a:r>
              <a:rPr lang="zh-CN" altLang="en-US" sz="3400">
                <a:latin typeface="Times New Roman" pitchFamily="18" charset="0"/>
              </a:rPr>
              <a:t>，求</a:t>
            </a:r>
            <a:r>
              <a:rPr lang="zh-CN" altLang="en-US" sz="3400"/>
              <a:t>其浮在水面时没入水中的深度。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设浮球没入水中的深度为</a:t>
            </a:r>
            <a:r>
              <a:rPr lang="en-US" altLang="zh-CN" sz="2800" b="1" i="1">
                <a:latin typeface="Times New Roman" pitchFamily="18" charset="0"/>
              </a:rPr>
              <a:t>x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则浮球没入水中的体积为：</a:t>
            </a:r>
            <a:br>
              <a:rPr lang="zh-CN" altLang="en-US" sz="2800">
                <a:latin typeface="Times New Roman" pitchFamily="18" charset="0"/>
              </a:rPr>
            </a:br>
            <a:r>
              <a:rPr lang="en-US" altLang="zh-CN" sz="2800" b="1" i="1">
                <a:latin typeface="Times New Roman" pitchFamily="18" charset="0"/>
              </a:rPr>
              <a:t>π*x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(3*R-x)/3</a:t>
            </a:r>
            <a:r>
              <a:rPr lang="en-US" altLang="zh-CN" sz="2800"/>
              <a:t> </a:t>
            </a:r>
            <a:r>
              <a:rPr lang="zh-CN" altLang="en-US" sz="2800"/>
              <a:t>（球缺公式</a:t>
            </a:r>
            <a:r>
              <a:rPr lang="zh-CN" altLang="en-US" sz="2800">
                <a:sym typeface="Wingdings" pitchFamily="2" charset="2"/>
              </a:rPr>
              <a:t></a:t>
            </a:r>
            <a:r>
              <a:rPr lang="zh-CN" altLang="en-US" sz="2800"/>
              <a:t>）</a:t>
            </a:r>
            <a:endParaRPr lang="zh-CN" altLang="en-US" sz="2800">
              <a:latin typeface="Times New Roman" pitchFamily="18" charset="0"/>
            </a:endParaRP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被排开水的质量与球的质量相等，得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(π*x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(3*R-x)/3)</a:t>
            </a:r>
            <a:r>
              <a:rPr lang="en-US" altLang="zh-CN" sz="2800"/>
              <a:t> *1000=0.41815</a:t>
            </a:r>
          </a:p>
          <a:p>
            <a:pPr eaLnBrk="1" hangingPunct="1"/>
            <a:r>
              <a:rPr lang="zh-CN" altLang="en-US" sz="2800"/>
              <a:t>整理可得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149725"/>
            <a:ext cx="368458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9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5229225"/>
          <a:ext cx="4895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3000" imgH="228600" progId="Equation.3">
                  <p:embed/>
                </p:oleObj>
              </mc:Choice>
              <mc:Fallback>
                <p:oleObj name="Equation" r:id="rId3" imgW="2413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229225"/>
                        <a:ext cx="48958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783E22-5466-455F-98EC-0B6D20F8C624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7096</TotalTime>
  <Words>1902</Words>
  <Application>Microsoft Office PowerPoint</Application>
  <PresentationFormat>全屏显示(4:3)</PresentationFormat>
  <Paragraphs>263</Paragraphs>
  <Slides>42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Watermark</vt:lpstr>
      <vt:lpstr>公式</vt:lpstr>
      <vt:lpstr>Equation</vt:lpstr>
      <vt:lpstr>文档</vt:lpstr>
      <vt:lpstr>Microsoft Excel Chart</vt:lpstr>
      <vt:lpstr>剪辑</vt:lpstr>
      <vt:lpstr>计算方法</vt:lpstr>
      <vt:lpstr>第7章 非线性方程（组）求根</vt:lpstr>
      <vt:lpstr>问题的提出</vt:lpstr>
      <vt:lpstr>方程的分类</vt:lpstr>
      <vt:lpstr>求解的几何意义：求曲线跟x轴的交点</vt:lpstr>
      <vt:lpstr>有解的条件</vt:lpstr>
      <vt:lpstr>二分法（Algorithm for Bisection Method）</vt:lpstr>
      <vt:lpstr>二分法几何意义</vt:lpstr>
      <vt:lpstr>实例：浮球重0.41815Kg，半径5.5cm，求其浮在水面时没入水中的深度。</vt:lpstr>
      <vt:lpstr>用二分法求解方程 </vt:lpstr>
      <vt:lpstr>首先确定有根区间</vt:lpstr>
      <vt:lpstr>第一次迭代</vt:lpstr>
      <vt:lpstr>第二次迭代</vt:lpstr>
      <vt:lpstr>第三次迭代</vt:lpstr>
      <vt:lpstr>收敛过程</vt:lpstr>
      <vt:lpstr>二分法的优点</vt:lpstr>
      <vt:lpstr>二分法的缺点</vt:lpstr>
      <vt:lpstr>迭代法</vt:lpstr>
      <vt:lpstr>简单迭代法</vt:lpstr>
      <vt:lpstr>简单迭代法的几何意义</vt:lpstr>
      <vt:lpstr>例3 求方程f(x)=x3-x-1=0在x0=1.5附近的根x*</vt:lpstr>
      <vt:lpstr>收敛的条件</vt:lpstr>
      <vt:lpstr>PowerPoint 演示文稿</vt:lpstr>
      <vt:lpstr>PowerPoint 演示文稿</vt:lpstr>
      <vt:lpstr>局部收敛性</vt:lpstr>
      <vt:lpstr>PowerPoint 演示文稿</vt:lpstr>
      <vt:lpstr>例4 用不同迭代公式求方程x2-3=0的根.</vt:lpstr>
      <vt:lpstr>四种迭代计算结果bdd2.m</vt:lpstr>
      <vt:lpstr>收敛速度评价</vt:lpstr>
      <vt:lpstr>PowerPoint 演示文稿</vt:lpstr>
      <vt:lpstr>结论</vt:lpstr>
      <vt:lpstr>加速</vt:lpstr>
      <vt:lpstr>迭代过程的加速</vt:lpstr>
      <vt:lpstr>消去L</vt:lpstr>
      <vt:lpstr>导出一个更接近的公式</vt:lpstr>
      <vt:lpstr>PowerPoint 演示文稿</vt:lpstr>
      <vt:lpstr>埃特金加速收敛方法</vt:lpstr>
      <vt:lpstr>斯蒂芬森迭代法</vt:lpstr>
      <vt:lpstr>斯蒂芬森迭代法相当于构造了一个新的迭代函数：</vt:lpstr>
      <vt:lpstr>例3 求方程f(x)=x3-x-1=0在x0=1.5附近的根x*</vt:lpstr>
      <vt:lpstr>例5 用斯蒂芬森迭代法解例3</vt:lpstr>
      <vt:lpstr>习题</vt:lpstr>
    </vt:vector>
  </TitlesOfParts>
  <Company>ww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fmzou</dc:creator>
  <cp:lastModifiedBy>颖 鞠</cp:lastModifiedBy>
  <cp:revision>763</cp:revision>
  <dcterms:created xsi:type="dcterms:W3CDTF">2003-10-30T10:30:42Z</dcterms:created>
  <dcterms:modified xsi:type="dcterms:W3CDTF">2024-05-28T00:44:00Z</dcterms:modified>
</cp:coreProperties>
</file>