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1"/>
  </p:notesMasterIdLst>
  <p:sldIdLst>
    <p:sldId id="256" r:id="rId2"/>
    <p:sldId id="260" r:id="rId3"/>
    <p:sldId id="259" r:id="rId4"/>
    <p:sldId id="307" r:id="rId5"/>
    <p:sldId id="261" r:id="rId6"/>
    <p:sldId id="262" r:id="rId7"/>
    <p:sldId id="278" r:id="rId8"/>
    <p:sldId id="263" r:id="rId9"/>
    <p:sldId id="279" r:id="rId10"/>
    <p:sldId id="264" r:id="rId11"/>
    <p:sldId id="280" r:id="rId12"/>
    <p:sldId id="281" r:id="rId13"/>
    <p:sldId id="282" r:id="rId14"/>
    <p:sldId id="283" r:id="rId15"/>
    <p:sldId id="284" r:id="rId16"/>
    <p:sldId id="265" r:id="rId17"/>
    <p:sldId id="285" r:id="rId18"/>
    <p:sldId id="266" r:id="rId19"/>
    <p:sldId id="286" r:id="rId20"/>
    <p:sldId id="287" r:id="rId21"/>
    <p:sldId id="288" r:id="rId22"/>
    <p:sldId id="267" r:id="rId23"/>
    <p:sldId id="289" r:id="rId24"/>
    <p:sldId id="268" r:id="rId25"/>
    <p:sldId id="290" r:id="rId26"/>
    <p:sldId id="308" r:id="rId27"/>
    <p:sldId id="269" r:id="rId28"/>
    <p:sldId id="291" r:id="rId29"/>
    <p:sldId id="270" r:id="rId30"/>
    <p:sldId id="292" r:id="rId31"/>
    <p:sldId id="296" r:id="rId32"/>
    <p:sldId id="297" r:id="rId33"/>
    <p:sldId id="295" r:id="rId34"/>
    <p:sldId id="298" r:id="rId35"/>
    <p:sldId id="299" r:id="rId36"/>
    <p:sldId id="300" r:id="rId37"/>
    <p:sldId id="271" r:id="rId38"/>
    <p:sldId id="294" r:id="rId39"/>
    <p:sldId id="272" r:id="rId40"/>
    <p:sldId id="293" r:id="rId41"/>
    <p:sldId id="273" r:id="rId42"/>
    <p:sldId id="274" r:id="rId43"/>
    <p:sldId id="275" r:id="rId44"/>
    <p:sldId id="276" r:id="rId45"/>
    <p:sldId id="305" r:id="rId46"/>
    <p:sldId id="277" r:id="rId47"/>
    <p:sldId id="302" r:id="rId48"/>
    <p:sldId id="304" r:id="rId49"/>
    <p:sldId id="306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33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15" autoAdjust="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1888-5B84-4577-8768-985065EE12AC}" type="datetimeFigureOut">
              <a:rPr lang="zh-CN" altLang="en-US" smtClean="0"/>
              <a:pPr/>
              <a:t>2011/5/8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C2ED6-1423-43DF-8682-A25772950B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C2ED6-1423-43DF-8682-A25772950B7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026B7E-415F-44E8-86C9-70ACD66291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A7F1A-0599-42C2-AC56-141967E489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32CB1-DC92-435D-9D9E-7D8F243EE7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461FB-A87F-410D-AD76-9ED295BA96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99E0E-710B-499A-B7D1-D76DEDA59C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EEE6-0A31-477E-A578-5704F2A39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BC043-ECD8-4DC3-8B49-E0DF2DC3B6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8A6D-8486-43F8-9263-C8CE2B779F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B3895-5018-4845-A4A6-8414A6FFCB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F89C9-7ADC-4374-8F23-C2118BA7A7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9C4A9-924F-4200-926D-F3C0EB996E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2460A-A8AB-4842-925B-DEBBA845BE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45450-A7A1-469E-B66F-EAF81B1153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2F8DE-0DE7-4ABA-972C-A3C0611CA8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4A9A2-0E6B-430A-BA0F-17891DE8B4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24624A9-9679-4E1E-A14F-39B2C0BC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22324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4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4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4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4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4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4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4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4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7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7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thly@qq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XOR</a:t>
            </a:r>
            <a:r>
              <a:rPr lang="zh-CN" altLang="en-US" dirty="0" smtClean="0"/>
              <a:t>方程组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6088" y="3887788"/>
            <a:ext cx="5257800" cy="1049337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清华大学 莫涛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>
                <a:hlinkClick r:id="rId3"/>
              </a:rPr>
              <a:t>mythly@qq.com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hwd@hwd.name</a:t>
            </a:r>
            <a:endParaRPr lang="zh-CN" altLang="en-US" sz="2800" dirty="0" smtClean="0"/>
          </a:p>
        </p:txBody>
      </p:sp>
    </p:spTree>
  </p:cSld>
  <p:clrMapOvr>
    <a:masterClrMapping/>
  </p:clrMapOvr>
  <p:transition advTm="979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从</a:t>
            </a:r>
            <a:r>
              <a:rPr lang="en-US" b="1" dirty="0" smtClean="0"/>
              <a:t>N</a:t>
            </a:r>
            <a:r>
              <a:rPr lang="zh-CN" altLang="en-US" b="1" dirty="0" smtClean="0"/>
              <a:t>个数中选出若干个，使</a:t>
            </a:r>
            <a:r>
              <a:rPr lang="en-US" b="1" dirty="0" smtClean="0"/>
              <a:t>XOR</a:t>
            </a:r>
            <a:r>
              <a:rPr lang="zh-CN" altLang="en-US" b="1" dirty="0" smtClean="0"/>
              <a:t>和为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，给出方案或指出不可行。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=0</a:t>
            </a:r>
            <a:r>
              <a:rPr lang="zh-CN" altLang="en-US" dirty="0" smtClean="0"/>
              <a:t>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个数不选，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=1</a:t>
            </a:r>
            <a:r>
              <a:rPr lang="zh-CN" altLang="en-US" dirty="0" smtClean="0"/>
              <a:t>表示选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考虑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，则第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个二进制位为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的数字有奇数个被选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否则偶数个被选择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得到方程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i1 </a:t>
            </a:r>
            <a:r>
              <a:rPr lang="en-US" altLang="zh-CN" dirty="0" smtClean="0"/>
              <a:t>+ X</a:t>
            </a:r>
            <a:r>
              <a:rPr lang="en-US" altLang="zh-CN" baseline="-25000" dirty="0" smtClean="0"/>
              <a:t>i2</a:t>
            </a:r>
            <a:r>
              <a:rPr lang="en-US" altLang="zh-CN" dirty="0" smtClean="0"/>
              <a:t> + …… +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is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K</a:t>
            </a:r>
            <a:r>
              <a:rPr lang="en-US" altLang="zh-CN" baseline="-25000" dirty="0" err="1" smtClean="0"/>
              <a:t>p</a:t>
            </a:r>
            <a:r>
              <a:rPr lang="en-US" altLang="zh-CN" dirty="0" smtClean="0"/>
              <a:t> (</a:t>
            </a:r>
            <a:r>
              <a:rPr lang="zh-CN" altLang="en-US" dirty="0" smtClean="0"/>
              <a:t>‘</a:t>
            </a:r>
            <a:r>
              <a:rPr lang="en-US" altLang="zh-CN" dirty="0" smtClean="0"/>
              <a:t>+</a:t>
            </a:r>
            <a:r>
              <a:rPr lang="zh-CN" altLang="en-US" dirty="0" smtClean="0"/>
              <a:t>’为异或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联立</a:t>
            </a:r>
            <a:r>
              <a:rPr lang="en-US" altLang="zh-CN" dirty="0" smtClean="0"/>
              <a:t>60</a:t>
            </a:r>
            <a:r>
              <a:rPr lang="zh-CN" altLang="en-US" dirty="0" smtClean="0"/>
              <a:t>个方程，方程的解等价于原问题的解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高斯消元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个未知数，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个方程，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为系数矩阵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 = 1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 to N</a:t>
            </a:r>
          </a:p>
          <a:p>
            <a:pPr lvl="2"/>
            <a:r>
              <a:rPr lang="zh-CN" altLang="en-US" dirty="0" smtClean="0"/>
              <a:t>若存在</a:t>
            </a:r>
            <a:r>
              <a:rPr lang="en-US" altLang="zh-CN" dirty="0" smtClean="0"/>
              <a:t>j&gt;=k</a:t>
            </a:r>
            <a:r>
              <a:rPr lang="zh-CN" altLang="en-US" dirty="0" smtClean="0"/>
              <a:t>使得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j,i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则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交换第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行与第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用第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行对之后的行进行消元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k = k + 1</a:t>
            </a:r>
          </a:p>
          <a:p>
            <a:pPr lvl="2"/>
            <a:r>
              <a:rPr lang="zh-CN" altLang="en-US" dirty="0" smtClean="0"/>
              <a:t>否则第ｉ个变量是自由变量，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不变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O(NM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解的判断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存在方程系数全为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，常数项不为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唯一解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无自由变量</a:t>
            </a:r>
            <a:endParaRPr lang="en-US" altLang="zh-CN" dirty="0" smtClean="0"/>
          </a:p>
          <a:p>
            <a:r>
              <a:rPr lang="zh-CN" altLang="en-US" dirty="0" smtClean="0"/>
              <a:t>多解：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出现了</a:t>
            </a:r>
            <a:r>
              <a:rPr lang="en-US" altLang="zh-CN" dirty="0" smtClean="0"/>
              <a:t>S</a:t>
            </a:r>
            <a:r>
              <a:rPr lang="zh-CN" altLang="en-US" dirty="0" smtClean="0"/>
              <a:t>个自由变量，这些变量可任意取值从而确定其余变量的值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en-US" altLang="zh-CN" baseline="30000" dirty="0" smtClean="0"/>
              <a:t>S</a:t>
            </a:r>
            <a:r>
              <a:rPr lang="zh-CN" altLang="en-US" dirty="0" smtClean="0"/>
              <a:t>组解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 = 4 K =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个数为 </a:t>
            </a:r>
            <a:r>
              <a:rPr lang="en-US" altLang="zh-CN" dirty="0" smtClean="0"/>
              <a:t>5  6  3  4</a:t>
            </a:r>
          </a:p>
          <a:p>
            <a:pPr lvl="1"/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+ 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= 1</a:t>
            </a:r>
          </a:p>
          <a:p>
            <a:pPr lvl="1"/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+ 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= 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+ 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+ X</a:t>
            </a:r>
            <a:r>
              <a:rPr lang="en-US" altLang="zh-CN" baseline="-25000" dirty="0" smtClean="0"/>
              <a:t>4 </a:t>
            </a:r>
            <a:r>
              <a:rPr lang="en-US" altLang="zh-CN" dirty="0" smtClean="0"/>
              <a:t>= 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欢迎上台解方程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int64/long </a:t>
            </a:r>
            <a:r>
              <a:rPr lang="en-US" altLang="zh-CN" dirty="0" err="1" smtClean="0"/>
              <a:t>long</a:t>
            </a:r>
            <a:r>
              <a:rPr lang="zh-CN" altLang="en-US" dirty="0" smtClean="0"/>
              <a:t>储存</a:t>
            </a:r>
            <a:r>
              <a:rPr lang="en-US" altLang="zh-CN" dirty="0" smtClean="0"/>
              <a:t>60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取出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>X and 2</a:t>
            </a:r>
            <a:r>
              <a:rPr lang="en-US" altLang="zh-CN" baseline="30000" dirty="0" smtClean="0"/>
              <a:t>i-1</a:t>
            </a:r>
          </a:p>
          <a:p>
            <a:endParaRPr lang="en-US" altLang="zh-CN" baseline="30000" dirty="0" smtClean="0"/>
          </a:p>
          <a:p>
            <a:r>
              <a:rPr lang="zh-CN" altLang="en-US" dirty="0" smtClean="0"/>
              <a:t>两行做异或：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在例四的基础上，给定</a:t>
            </a:r>
            <a:r>
              <a:rPr lang="en-US" dirty="0" smtClean="0"/>
              <a:t>M</a:t>
            </a:r>
            <a:r>
              <a:rPr lang="zh-CN" altLang="en-US" dirty="0" smtClean="0"/>
              <a:t>个限制，每个限制是那</a:t>
            </a:r>
            <a:r>
              <a:rPr lang="en-US" dirty="0" smtClean="0"/>
              <a:t>N</a:t>
            </a:r>
            <a:r>
              <a:rPr lang="zh-CN" altLang="en-US" dirty="0" smtClean="0"/>
              <a:t>个数的一个子集，要求该子集中的数恰有奇数个或偶数个被选择。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给每个限制添加一个方程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用例四的方法解决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3200" b="1" dirty="0" smtClean="0"/>
              <a:t>从</a:t>
            </a:r>
            <a:r>
              <a:rPr lang="en-US" sz="3200" b="1" dirty="0" smtClean="0"/>
              <a:t>N</a:t>
            </a:r>
            <a:r>
              <a:rPr lang="zh-CN" altLang="en-US" sz="3200" b="1" dirty="0" smtClean="0"/>
              <a:t>个数中选出任意个数，使</a:t>
            </a:r>
            <a:r>
              <a:rPr lang="en-US" sz="3200" b="1" dirty="0" smtClean="0"/>
              <a:t>XOR</a:t>
            </a:r>
            <a:r>
              <a:rPr lang="zh-CN" altLang="en-US" sz="3200" b="1" dirty="0" smtClean="0"/>
              <a:t>和最大。</a:t>
            </a:r>
            <a:endParaRPr lang="zh-CN" altLang="en-US" sz="2400" dirty="0" smtClean="0"/>
          </a:p>
          <a:p>
            <a:pPr lvl="1"/>
            <a:r>
              <a:rPr lang="en-US" sz="2800" b="1" dirty="0" smtClean="0"/>
              <a:t>O(N*60</a:t>
            </a:r>
            <a:r>
              <a:rPr lang="en-US" sz="2800" b="1" baseline="30000" dirty="0" smtClean="0"/>
              <a:t>3</a:t>
            </a:r>
            <a:r>
              <a:rPr lang="en-US" sz="2800" b="1" dirty="0" smtClean="0"/>
              <a:t>)? O(N*60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)? ((N/60)*60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)?O(N*60)?</a:t>
            </a:r>
            <a:endParaRPr lang="zh-CN" altLang="en-US" sz="2000" dirty="0" smtClean="0"/>
          </a:p>
          <a:p>
            <a:pPr lvl="1"/>
            <a:r>
              <a:rPr lang="zh-CN" altLang="en-US" sz="2800" b="1" dirty="0" smtClean="0"/>
              <a:t>最简洁的算法？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从高到低确定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的每一位，设当前考虑第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err="1" smtClean="0"/>
              <a:t>K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= 1</a:t>
            </a:r>
            <a:r>
              <a:rPr lang="zh-CN" altLang="en-US" dirty="0" smtClean="0"/>
              <a:t>可行则确定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</a:t>
            </a:r>
            <a:r>
              <a:rPr lang="en-US" altLang="zh-CN" dirty="0" err="1" smtClean="0"/>
              <a:t>K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= 0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判断可行</a:t>
            </a:r>
            <a:endParaRPr lang="en-US" altLang="zh-CN" dirty="0" smtClean="0"/>
          </a:p>
          <a:p>
            <a:pPr marL="638175" lvl="2" indent="-342900">
              <a:buClr>
                <a:schemeClr val="tx2"/>
              </a:buClr>
            </a:pPr>
            <a:r>
              <a:rPr lang="zh-CN" altLang="en-US" dirty="0" smtClean="0"/>
              <a:t>对前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位列方程，使用例四的方法</a:t>
            </a:r>
            <a:endParaRPr lang="en-US" altLang="zh-CN" dirty="0" smtClean="0"/>
          </a:p>
          <a:p>
            <a:pPr marL="638175" lvl="2" indent="-342900">
              <a:buClr>
                <a:schemeClr val="tx2"/>
              </a:buClr>
            </a:pP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sz="2800" dirty="0" smtClean="0"/>
              <a:t>O(N*60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</a:t>
            </a:r>
            <a:endParaRPr lang="en-US" altLang="zh-CN" sz="2800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位时，前面的方程已经消好元了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只需用前</a:t>
            </a:r>
            <a:r>
              <a:rPr lang="en-US" altLang="zh-CN" dirty="0" smtClean="0"/>
              <a:t>i-1</a:t>
            </a:r>
            <a:r>
              <a:rPr lang="zh-CN" altLang="en-US" dirty="0" smtClean="0"/>
              <a:t>个方程对第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个方程进行消元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例：前方程组中添加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+ 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+ X</a:t>
            </a:r>
            <a:r>
              <a:rPr lang="en-US" altLang="zh-CN" baseline="-25000" dirty="0" smtClean="0"/>
              <a:t>3 </a:t>
            </a:r>
            <a:r>
              <a:rPr lang="en-US" altLang="zh-CN" dirty="0" smtClean="0"/>
              <a:t>+ X</a:t>
            </a:r>
            <a:r>
              <a:rPr lang="en-US" altLang="zh-CN" baseline="-25000" dirty="0" smtClean="0"/>
              <a:t>4 </a:t>
            </a:r>
            <a:r>
              <a:rPr lang="en-US" altLang="zh-CN" dirty="0" smtClean="0"/>
              <a:t>= 0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sz="3200" dirty="0" smtClean="0"/>
              <a:t>O(N*60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</a:t>
            </a:r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使用位运算可以优化为</a:t>
            </a:r>
            <a:r>
              <a:rPr lang="en-US" sz="3200" dirty="0" smtClean="0"/>
              <a:t>O((N/60)*60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</a:t>
            </a:r>
          </a:p>
          <a:p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从前到后考虑每一个数，若它可被之前的数凑出则可以直接将其扔掉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维护已有的独立数的上三角矩阵，相当于将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旋转</a:t>
            </a:r>
            <a:r>
              <a:rPr lang="en-US" altLang="zh-CN" dirty="0" smtClean="0"/>
              <a:t>90</a:t>
            </a:r>
            <a:r>
              <a:rPr lang="zh-CN" altLang="en-US" dirty="0" smtClean="0"/>
              <a:t>度后进行高斯消元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直接确定最终答案，</a:t>
            </a:r>
            <a:r>
              <a:rPr lang="en-US" sz="2800" dirty="0" smtClean="0"/>
              <a:t>O(N*60)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从</a:t>
            </a:r>
            <a:r>
              <a:rPr lang="en-US" dirty="0" smtClean="0"/>
              <a:t>N</a:t>
            </a:r>
            <a:r>
              <a:rPr lang="zh-CN" altLang="en-US" dirty="0" smtClean="0"/>
              <a:t>个数中选出任意个数，求能得到的</a:t>
            </a:r>
            <a:r>
              <a:rPr lang="en-US" dirty="0" smtClean="0"/>
              <a:t>XOR</a:t>
            </a:r>
            <a:r>
              <a:rPr lang="zh-CN" altLang="en-US" dirty="0" smtClean="0"/>
              <a:t>和的种数。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利用例六的解法三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设有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</a:t>
            </a:r>
            <a:r>
              <a:rPr lang="zh-CN" altLang="en-US" dirty="0" smtClean="0"/>
              <a:t>独立数，答案为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T</a:t>
            </a:r>
            <a:endParaRPr lang="en-US" altLang="zh-CN" baseline="30000" dirty="0" smtClean="0"/>
          </a:p>
          <a:p>
            <a:pPr lvl="1"/>
            <a:r>
              <a:rPr lang="zh-CN" altLang="en-US" dirty="0" smtClean="0"/>
              <a:t>为什么不会有重复？</a:t>
            </a:r>
            <a:endParaRPr lang="en-US" altLang="zh-CN" baseline="30000" dirty="0" smtClean="0"/>
          </a:p>
          <a:p>
            <a:endParaRPr lang="en-US" altLang="zh-CN" baseline="30000" dirty="0" smtClean="0"/>
          </a:p>
          <a:p>
            <a:r>
              <a:rPr lang="zh-CN" altLang="en-US" dirty="0" smtClean="0"/>
              <a:t>其它解法？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建议学习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线性代数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相关知识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从</a:t>
            </a:r>
            <a:r>
              <a:rPr lang="en-US" dirty="0" smtClean="0"/>
              <a:t>N</a:t>
            </a:r>
            <a:r>
              <a:rPr lang="zh-CN" altLang="en-US" dirty="0" smtClean="0"/>
              <a:t>个数中选出任意个数，使它们的</a:t>
            </a:r>
            <a:r>
              <a:rPr lang="en-US" dirty="0" smtClean="0"/>
              <a:t>XOR</a:t>
            </a:r>
            <a:r>
              <a:rPr lang="zh-CN" altLang="en-US" dirty="0" smtClean="0"/>
              <a:t>和</a:t>
            </a:r>
            <a:r>
              <a:rPr lang="zh-CN" altLang="en-US" dirty="0" smtClean="0"/>
              <a:t>与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</a:t>
            </a:r>
            <a:r>
              <a:rPr lang="en-US" dirty="0" smtClean="0"/>
              <a:t>XOR</a:t>
            </a:r>
            <a:r>
              <a:rPr lang="zh-CN" altLang="en-US" dirty="0" smtClean="0"/>
              <a:t>和最大。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例六解法三，直接确定答案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概览二（十分钟）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 smtClean="0"/>
              <a:t>N</a:t>
            </a:r>
            <a:r>
              <a:rPr lang="zh-CN" altLang="en-US" sz="2000" dirty="0" smtClean="0"/>
              <a:t>个点</a:t>
            </a:r>
            <a:r>
              <a:rPr lang="en-US" sz="2000" dirty="0" smtClean="0"/>
              <a:t>M</a:t>
            </a:r>
            <a:r>
              <a:rPr lang="zh-CN" altLang="en-US" sz="2000" dirty="0" smtClean="0"/>
              <a:t>条边的边带权的无向图，把点分成两个集合，使处于两集合之间的边的</a:t>
            </a:r>
            <a:r>
              <a:rPr lang="en-US" sz="2000" dirty="0" smtClean="0"/>
              <a:t>XOR</a:t>
            </a:r>
            <a:r>
              <a:rPr lang="zh-CN" altLang="en-US" sz="2000" dirty="0" smtClean="0"/>
              <a:t>和最大。（提示：</a:t>
            </a:r>
            <a:r>
              <a:rPr lang="en-US" sz="2000" dirty="0" smtClean="0"/>
              <a:t>1,2,5,10,20,50,100</a:t>
            </a:r>
            <a:r>
              <a:rPr lang="zh-CN" altLang="en-US" sz="2000" dirty="0" smtClean="0"/>
              <a:t>。</a:t>
            </a:r>
            <a:r>
              <a:rPr lang="en-US" sz="2000" dirty="0" smtClean="0"/>
              <a:t>7</a:t>
            </a:r>
            <a:r>
              <a:rPr lang="zh-CN" altLang="en-US" sz="2000" dirty="0" smtClean="0"/>
              <a:t>种币值可凑出所有面值）</a:t>
            </a:r>
            <a:endParaRPr lang="zh-CN" altLang="en-US" sz="1600" dirty="0" smtClean="0"/>
          </a:p>
          <a:p>
            <a:pPr lvl="0"/>
            <a:r>
              <a:rPr lang="en-US" sz="2000" dirty="0" smtClean="0"/>
              <a:t>N</a:t>
            </a:r>
            <a:r>
              <a:rPr lang="zh-CN" altLang="en-US" sz="2000" dirty="0" smtClean="0"/>
              <a:t>个点</a:t>
            </a:r>
            <a:r>
              <a:rPr lang="en-US" sz="2000" dirty="0" smtClean="0"/>
              <a:t>M</a:t>
            </a:r>
            <a:r>
              <a:rPr lang="zh-CN" altLang="en-US" sz="2000" dirty="0" smtClean="0"/>
              <a:t>条边的边带权的无向图，求一个回路使</a:t>
            </a:r>
            <a:r>
              <a:rPr lang="en-US" sz="2000" dirty="0" smtClean="0"/>
              <a:t>XOR</a:t>
            </a:r>
            <a:r>
              <a:rPr lang="zh-CN" altLang="en-US" sz="2000" dirty="0" smtClean="0"/>
              <a:t>和最大。</a:t>
            </a:r>
            <a:endParaRPr lang="zh-CN" altLang="en-US" sz="1600" dirty="0" smtClean="0"/>
          </a:p>
          <a:p>
            <a:pPr lvl="1"/>
            <a:r>
              <a:rPr lang="zh-CN" altLang="en-US" sz="1800" dirty="0" smtClean="0"/>
              <a:t>用第</a:t>
            </a:r>
            <a:r>
              <a:rPr lang="en-US" sz="1800" dirty="0" smtClean="0"/>
              <a:t>5</a:t>
            </a:r>
            <a:r>
              <a:rPr lang="zh-CN" altLang="en-US" sz="1800" dirty="0" smtClean="0"/>
              <a:t>题的思路。</a:t>
            </a:r>
            <a:endParaRPr lang="zh-CN" altLang="en-US" sz="1400" dirty="0" smtClean="0"/>
          </a:p>
          <a:p>
            <a:pPr lvl="2"/>
            <a:r>
              <a:rPr lang="zh-CN" altLang="en-US" sz="1600" dirty="0" smtClean="0"/>
              <a:t>方程的解与回路一一对应吗？证明之。</a:t>
            </a:r>
            <a:endParaRPr lang="zh-CN" altLang="en-US" sz="1200" dirty="0" smtClean="0"/>
          </a:p>
          <a:p>
            <a:pPr lvl="2"/>
            <a:r>
              <a:rPr lang="zh-CN" altLang="en-US" sz="1600" dirty="0" smtClean="0"/>
              <a:t>时间复杂度？</a:t>
            </a:r>
            <a:endParaRPr lang="zh-CN" altLang="en-US" sz="1200" dirty="0" smtClean="0"/>
          </a:p>
          <a:p>
            <a:pPr lvl="1"/>
            <a:r>
              <a:rPr lang="zh-CN" altLang="en-US" sz="1800" dirty="0" smtClean="0"/>
              <a:t>用第</a:t>
            </a:r>
            <a:r>
              <a:rPr lang="en-US" sz="1800" dirty="0" smtClean="0"/>
              <a:t>9</a:t>
            </a:r>
            <a:r>
              <a:rPr lang="zh-CN" altLang="en-US" sz="1800" dirty="0" smtClean="0"/>
              <a:t>题的思路。</a:t>
            </a:r>
            <a:endParaRPr lang="zh-CN" altLang="en-US" sz="1400" dirty="0" smtClean="0"/>
          </a:p>
          <a:p>
            <a:pPr lvl="2"/>
            <a:r>
              <a:rPr lang="zh-CN" altLang="en-US" sz="1600" dirty="0" smtClean="0"/>
              <a:t>最少需要多少种“币值”？证明之。</a:t>
            </a:r>
            <a:endParaRPr lang="zh-CN" altLang="en-US" sz="1200" dirty="0" smtClean="0"/>
          </a:p>
          <a:p>
            <a:pPr lvl="2"/>
            <a:r>
              <a:rPr lang="zh-CN" altLang="en-US" sz="1600" dirty="0" smtClean="0"/>
              <a:t>如何构造这样一组“币值”。</a:t>
            </a:r>
            <a:endParaRPr lang="zh-CN" altLang="en-US" sz="1200" dirty="0" smtClean="0"/>
          </a:p>
          <a:p>
            <a:pPr lvl="0"/>
            <a:r>
              <a:rPr lang="zh-CN" altLang="en-US" sz="2000" dirty="0" smtClean="0"/>
              <a:t>上一题的</a:t>
            </a:r>
            <a:r>
              <a:rPr lang="en-US" sz="2000" dirty="0" err="1" smtClean="0"/>
              <a:t>makedata</a:t>
            </a:r>
            <a:r>
              <a:rPr lang="zh-CN" altLang="en-US" sz="2000" dirty="0" smtClean="0"/>
              <a:t>怎么写？</a:t>
            </a:r>
            <a:endParaRPr lang="zh-CN" altLang="en-US" sz="1600" dirty="0" smtClean="0"/>
          </a:p>
          <a:p>
            <a:pPr lvl="0"/>
            <a:r>
              <a:rPr lang="en-US" sz="2000" dirty="0" smtClean="0"/>
              <a:t>N</a:t>
            </a:r>
            <a:r>
              <a:rPr lang="zh-CN" altLang="en-US" sz="2000" dirty="0" smtClean="0"/>
              <a:t>个点</a:t>
            </a:r>
            <a:r>
              <a:rPr lang="en-US" sz="2000" dirty="0" smtClean="0"/>
              <a:t>M</a:t>
            </a:r>
            <a:r>
              <a:rPr lang="zh-CN" altLang="en-US" sz="2000" dirty="0" smtClean="0"/>
              <a:t>条边的边带权的无向图，求一条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号点到</a:t>
            </a:r>
            <a:r>
              <a:rPr lang="en-US" sz="2000" dirty="0" smtClean="0"/>
              <a:t>N</a:t>
            </a:r>
            <a:r>
              <a:rPr lang="zh-CN" altLang="en-US" sz="2000" dirty="0" smtClean="0"/>
              <a:t>号点的路径，使</a:t>
            </a:r>
            <a:r>
              <a:rPr lang="en-US" sz="2000" dirty="0" smtClean="0"/>
              <a:t>XOR</a:t>
            </a:r>
            <a:r>
              <a:rPr lang="zh-CN" altLang="en-US" sz="2000" dirty="0" smtClean="0"/>
              <a:t>和最大。</a:t>
            </a:r>
            <a:endParaRPr lang="zh-CN" altLang="en-US" sz="16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例九（</a:t>
            </a:r>
            <a:r>
              <a:rPr lang="en-US" altLang="zh-CN" dirty="0" smtClean="0"/>
              <a:t>XOR</a:t>
            </a:r>
            <a:r>
              <a:rPr lang="zh-CN" altLang="en-US" dirty="0" smtClean="0"/>
              <a:t>最大割）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N</a:t>
            </a:r>
            <a:r>
              <a:rPr lang="zh-CN" altLang="en-US" b="1" dirty="0" smtClean="0"/>
              <a:t>个点</a:t>
            </a:r>
            <a:r>
              <a:rPr lang="en-US" b="1" dirty="0" smtClean="0"/>
              <a:t>M</a:t>
            </a:r>
            <a:r>
              <a:rPr lang="zh-CN" altLang="en-US" b="1" dirty="0" smtClean="0"/>
              <a:t>条边的边带权的无向图，把点分成两个集合，使处于两集合之间的边的</a:t>
            </a:r>
            <a:r>
              <a:rPr lang="en-US" b="1" dirty="0" smtClean="0"/>
              <a:t>XOR</a:t>
            </a:r>
            <a:r>
              <a:rPr lang="zh-CN" altLang="en-US" b="1" dirty="0" smtClean="0"/>
              <a:t>和最大。</a:t>
            </a:r>
            <a:endParaRPr lang="en-US" altLang="zh-CN" b="1" dirty="0" smtClean="0"/>
          </a:p>
          <a:p>
            <a:pPr lvl="0"/>
            <a:r>
              <a:rPr lang="zh-CN" altLang="en-US" b="1" dirty="0" smtClean="0"/>
              <a:t>提示：</a:t>
            </a:r>
            <a:r>
              <a:rPr lang="en-US" b="1" dirty="0" smtClean="0"/>
              <a:t>1,2,5,10,20,50,100</a:t>
            </a:r>
            <a:r>
              <a:rPr lang="zh-CN" altLang="en-US" b="1" dirty="0" smtClean="0"/>
              <a:t>。</a:t>
            </a:r>
            <a:r>
              <a:rPr lang="en-US" b="1" dirty="0" smtClean="0"/>
              <a:t>7</a:t>
            </a:r>
            <a:r>
              <a:rPr lang="zh-CN" altLang="en-US" b="1" dirty="0" smtClean="0"/>
              <a:t>种币值可凑出所有面值。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的邻边的</a:t>
            </a:r>
            <a:r>
              <a:rPr lang="en-US" altLang="zh-CN" dirty="0" smtClean="0"/>
              <a:t>XOR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一个割</a:t>
            </a:r>
            <a:r>
              <a:rPr lang="en-US" altLang="zh-CN" dirty="0" smtClean="0"/>
              <a:t>{S,T} = ∑h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) = ∑h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)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转化为例六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例十（</a:t>
            </a:r>
            <a:r>
              <a:rPr lang="en-US" altLang="zh-CN" dirty="0" smtClean="0"/>
              <a:t>XOR</a:t>
            </a:r>
            <a:r>
              <a:rPr lang="zh-CN" altLang="en-US" dirty="0" smtClean="0"/>
              <a:t>最大环）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b="1" dirty="0" smtClean="0"/>
              <a:t>N</a:t>
            </a:r>
            <a:r>
              <a:rPr lang="zh-CN" altLang="en-US" sz="3200" b="1" dirty="0" smtClean="0"/>
              <a:t>个点</a:t>
            </a:r>
            <a:r>
              <a:rPr lang="en-US" sz="3200" b="1" dirty="0" smtClean="0"/>
              <a:t>M</a:t>
            </a:r>
            <a:r>
              <a:rPr lang="zh-CN" altLang="en-US" sz="3200" b="1" dirty="0" smtClean="0"/>
              <a:t>条边的边带权的无向图，求一个回路使</a:t>
            </a:r>
            <a:r>
              <a:rPr lang="en-US" sz="3200" b="1" dirty="0" smtClean="0"/>
              <a:t>XOR</a:t>
            </a:r>
            <a:r>
              <a:rPr lang="zh-CN" altLang="en-US" sz="3200" b="1" dirty="0" smtClean="0"/>
              <a:t>和最大。</a:t>
            </a:r>
            <a:endParaRPr lang="zh-CN" altLang="en-US" sz="2400" dirty="0" smtClean="0"/>
          </a:p>
          <a:p>
            <a:pPr lvl="1"/>
            <a:r>
              <a:rPr lang="zh-CN" altLang="en-US" sz="2800" b="1" dirty="0" smtClean="0"/>
              <a:t>用第</a:t>
            </a:r>
            <a:r>
              <a:rPr lang="en-US" sz="2800" b="1" dirty="0" smtClean="0"/>
              <a:t>5</a:t>
            </a:r>
            <a:r>
              <a:rPr lang="zh-CN" altLang="en-US" sz="2800" b="1" dirty="0" smtClean="0"/>
              <a:t>题的思路。</a:t>
            </a:r>
            <a:endParaRPr lang="zh-CN" altLang="en-US" sz="2000" dirty="0" smtClean="0"/>
          </a:p>
          <a:p>
            <a:pPr lvl="2"/>
            <a:r>
              <a:rPr lang="zh-CN" altLang="en-US" sz="2400" b="1" dirty="0" smtClean="0"/>
              <a:t>方程的解与回路一一对应吗？证明之。</a:t>
            </a:r>
            <a:endParaRPr lang="zh-CN" altLang="en-US" sz="1800" dirty="0" smtClean="0"/>
          </a:p>
          <a:p>
            <a:pPr lvl="2"/>
            <a:r>
              <a:rPr lang="zh-CN" altLang="en-US" sz="2400" b="1" dirty="0" smtClean="0"/>
              <a:t>时间复杂度？</a:t>
            </a:r>
            <a:endParaRPr lang="zh-CN" altLang="en-US" sz="1800" dirty="0" smtClean="0"/>
          </a:p>
          <a:p>
            <a:pPr lvl="1"/>
            <a:r>
              <a:rPr lang="zh-CN" altLang="en-US" sz="2800" b="1" dirty="0" smtClean="0"/>
              <a:t>用第</a:t>
            </a:r>
            <a:r>
              <a:rPr lang="en-US" sz="2800" b="1" dirty="0" smtClean="0"/>
              <a:t>9</a:t>
            </a:r>
            <a:r>
              <a:rPr lang="zh-CN" altLang="en-US" sz="2800" b="1" dirty="0" smtClean="0"/>
              <a:t>题的思路。</a:t>
            </a:r>
            <a:endParaRPr lang="zh-CN" altLang="en-US" sz="2000" dirty="0" smtClean="0"/>
          </a:p>
          <a:p>
            <a:pPr lvl="2"/>
            <a:r>
              <a:rPr lang="zh-CN" altLang="en-US" sz="2400" b="1" dirty="0" smtClean="0"/>
              <a:t>最少需要多少种“币值”？证明之。</a:t>
            </a:r>
            <a:endParaRPr lang="zh-CN" altLang="en-US" sz="1800" dirty="0" smtClean="0"/>
          </a:p>
          <a:p>
            <a:pPr lvl="2"/>
            <a:r>
              <a:rPr lang="zh-CN" altLang="en-US" sz="2400" b="1" dirty="0" smtClean="0"/>
              <a:t>如何构造这样一组“币值”。</a:t>
            </a:r>
            <a:endParaRPr lang="zh-CN" altLang="en-US" sz="1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XOR</a:t>
            </a:r>
            <a:r>
              <a:rPr lang="zh-CN" altLang="en-US" dirty="0" smtClean="0"/>
              <a:t>的计算方式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pPr lvl="0"/>
            <a:r>
              <a:rPr lang="en-US" altLang="zh-CN" dirty="0" smtClean="0"/>
              <a:t>N,M&lt;=100000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数字为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60</a:t>
            </a:r>
            <a:r>
              <a:rPr lang="zh-CN" altLang="en-US" dirty="0" smtClean="0"/>
              <a:t>内的非负整数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pPr lvl="0"/>
            <a:r>
              <a:rPr lang="zh-CN" altLang="en-US" dirty="0" smtClean="0"/>
              <a:t>讨论某道题时，假设其之前所有例题已解决</a:t>
            </a:r>
            <a:r>
              <a:rPr lang="en-US" dirty="0" smtClean="0"/>
              <a:t>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条边是否在路径中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zh-CN" altLang="en-US" dirty="0" smtClean="0"/>
              <a:t>的邻边中恰有偶数条被取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个方程，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个变量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方程的解与回路的对应性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回路均满足方程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方程的解可能是若干不连通的回路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走过来再走回去，</a:t>
            </a:r>
            <a:r>
              <a:rPr lang="en-US" altLang="zh-CN" dirty="0" smtClean="0"/>
              <a:t>XOR</a:t>
            </a:r>
            <a:r>
              <a:rPr lang="zh-CN" altLang="en-US" dirty="0" smtClean="0"/>
              <a:t>和不变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转化为例五</a:t>
            </a:r>
            <a:r>
              <a:rPr lang="en-US" altLang="zh-CN" dirty="0" smtClean="0"/>
              <a:t>+</a:t>
            </a:r>
            <a:r>
              <a:rPr lang="zh-CN" altLang="en-US" dirty="0" smtClean="0"/>
              <a:t>例六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只能使用解法二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O((M/60)N(N+60))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两个回路的和仍是回路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‘和’ 指 ‘异或和’</a:t>
            </a:r>
            <a:r>
              <a:rPr lang="en-US" altLang="zh-CN" dirty="0" smtClean="0"/>
              <a:t>/</a:t>
            </a:r>
            <a:r>
              <a:rPr lang="zh-CN" altLang="en-US" dirty="0" smtClean="0"/>
              <a:t>‘对称差’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连通性问题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结论：一个无向连通图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中有且仅有</a:t>
            </a:r>
            <a:r>
              <a:rPr lang="en-US" altLang="zh-CN" dirty="0" smtClean="0"/>
              <a:t>M-N+1</a:t>
            </a:r>
            <a:r>
              <a:rPr lang="zh-CN" altLang="en-US" dirty="0" smtClean="0"/>
              <a:t>个独立回路。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数学归纳法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M=N-1</a:t>
            </a:r>
            <a:r>
              <a:rPr lang="zh-CN" altLang="en-US" dirty="0" smtClean="0"/>
              <a:t>时，树，结论成立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M=K</a:t>
            </a:r>
            <a:r>
              <a:rPr lang="zh-CN" altLang="en-US" dirty="0" smtClean="0"/>
              <a:t>时结论成立，当</a:t>
            </a:r>
            <a:r>
              <a:rPr lang="en-US" altLang="zh-CN" dirty="0" smtClean="0"/>
              <a:t>M=K+1</a:t>
            </a:r>
            <a:r>
              <a:rPr lang="zh-CN" altLang="en-US" dirty="0" smtClean="0"/>
              <a:t>时，任取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中一条边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G-e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K-N+1</a:t>
            </a:r>
            <a:r>
              <a:rPr lang="zh-CN" altLang="en-US" dirty="0" smtClean="0"/>
              <a:t>个独立回路，且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任取一个包含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的回路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，显然独立于之前的回路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任意两个包含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的回路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12</a:t>
            </a:r>
            <a:r>
              <a:rPr lang="en-US" altLang="zh-CN" dirty="0" smtClean="0"/>
              <a:t>=C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+C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G-e</a:t>
            </a:r>
            <a:r>
              <a:rPr lang="zh-CN" altLang="en-US" dirty="0" smtClean="0"/>
              <a:t>的回路，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不独立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故能且仅能增加一个包含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的独立回路</a:t>
            </a:r>
            <a:endParaRPr lang="en-US" altLang="zh-CN" dirty="0" smtClean="0"/>
          </a:p>
          <a:p>
            <a:r>
              <a:rPr lang="zh-CN" altLang="en-US" dirty="0" smtClean="0"/>
              <a:t>从而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中恰有</a:t>
            </a:r>
            <a:r>
              <a:rPr lang="en-US" altLang="zh-CN" dirty="0" smtClean="0"/>
              <a:t>(K+1)-N+1</a:t>
            </a:r>
            <a:r>
              <a:rPr lang="zh-CN" altLang="en-US" dirty="0" smtClean="0"/>
              <a:t>个独立回路，证毕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7200" y="1676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任取原图一棵生成树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对于每条不在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中的边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，取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T+e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的回路</a:t>
            </a: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81170" y="313374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181236" y="399099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752608" y="513400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52740" y="506256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09666" y="406243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rot="5400000" flipH="1" flipV="1">
            <a:off x="1145385" y="3383773"/>
            <a:ext cx="928694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1681170" y="3490930"/>
            <a:ext cx="785818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 flipH="1" flipV="1">
            <a:off x="1574013" y="4526781"/>
            <a:ext cx="1143008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V="1">
            <a:off x="2109798" y="4419624"/>
            <a:ext cx="1071570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967186" y="306230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467252" y="391955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038624" y="506256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038756" y="499112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395682" y="399099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 flipH="1" flipV="1">
            <a:off x="3431401" y="3312335"/>
            <a:ext cx="928694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3967186" y="3419492"/>
            <a:ext cx="785818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 flipH="1" flipV="1">
            <a:off x="3860029" y="4455343"/>
            <a:ext cx="1143008" cy="500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6200000" flipV="1">
            <a:off x="4395814" y="4348186"/>
            <a:ext cx="1071570" cy="642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4252938" y="5205442"/>
            <a:ext cx="1000132" cy="71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467516" y="299086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967582" y="384812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538954" y="499112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539086" y="491969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896012" y="391955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rot="5400000" flipH="1" flipV="1">
            <a:off x="5931731" y="3240897"/>
            <a:ext cx="928694" cy="714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16200000" flipH="1">
            <a:off x="6467516" y="3348054"/>
            <a:ext cx="785818" cy="500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 flipH="1" flipV="1">
            <a:off x="6360359" y="4383905"/>
            <a:ext cx="1143008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V="1">
            <a:off x="6896144" y="4276748"/>
            <a:ext cx="1071570" cy="642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>
            <a:off x="5995955" y="3850463"/>
            <a:ext cx="1702130" cy="1991096"/>
          </a:xfrm>
          <a:custGeom>
            <a:avLst/>
            <a:gdLst>
              <a:gd name="connsiteX0" fmla="*/ 1702130 w 1702130"/>
              <a:gd name="connsiteY0" fmla="*/ 1244930 h 1991096"/>
              <a:gd name="connsiteX1" fmla="*/ 514597 w 1702130"/>
              <a:gd name="connsiteY1" fmla="*/ 1826821 h 1991096"/>
              <a:gd name="connsiteX2" fmla="*/ 75210 w 1702130"/>
              <a:gd name="connsiteY2" fmla="*/ 259278 h 1991096"/>
              <a:gd name="connsiteX3" fmla="*/ 63335 w 1702130"/>
              <a:gd name="connsiteY3" fmla="*/ 271154 h 199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30" h="1991096">
                <a:moveTo>
                  <a:pt x="1702130" y="1244930"/>
                </a:moveTo>
                <a:cubicBezTo>
                  <a:pt x="1243940" y="1618013"/>
                  <a:pt x="785750" y="1991096"/>
                  <a:pt x="514597" y="1826821"/>
                </a:cubicBezTo>
                <a:cubicBezTo>
                  <a:pt x="243444" y="1662546"/>
                  <a:pt x="150420" y="518556"/>
                  <a:pt x="75210" y="259278"/>
                </a:cubicBezTo>
                <a:cubicBezTo>
                  <a:pt x="0" y="0"/>
                  <a:pt x="31667" y="135577"/>
                  <a:pt x="63335" y="271154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1895484" y="5276880"/>
            <a:ext cx="1071570" cy="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/>
          <p:cNvSpPr/>
          <p:nvPr/>
        </p:nvSpPr>
        <p:spPr>
          <a:xfrm>
            <a:off x="1295400" y="4267200"/>
            <a:ext cx="1666504" cy="1739735"/>
          </a:xfrm>
          <a:custGeom>
            <a:avLst/>
            <a:gdLst>
              <a:gd name="connsiteX0" fmla="*/ 1666504 w 1666504"/>
              <a:gd name="connsiteY0" fmla="*/ 1033153 h 1739735"/>
              <a:gd name="connsiteX1" fmla="*/ 277091 w 1666504"/>
              <a:gd name="connsiteY1" fmla="*/ 1567543 h 1739735"/>
              <a:gd name="connsiteX2" fmla="*/ 3959 w 1666504"/>
              <a:gd name="connsiteY2" fmla="*/ 0 h 1739735"/>
              <a:gd name="connsiteX3" fmla="*/ 3959 w 1666504"/>
              <a:gd name="connsiteY3" fmla="*/ 0 h 17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504" h="1739735">
                <a:moveTo>
                  <a:pt x="1666504" y="1033153"/>
                </a:moveTo>
                <a:cubicBezTo>
                  <a:pt x="1110343" y="1386444"/>
                  <a:pt x="554182" y="1739735"/>
                  <a:pt x="277091" y="1567543"/>
                </a:cubicBezTo>
                <a:cubicBezTo>
                  <a:pt x="0" y="1395351"/>
                  <a:pt x="3959" y="0"/>
                  <a:pt x="3959" y="0"/>
                </a:cubicBezTo>
                <a:lnTo>
                  <a:pt x="3959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利用构造法，求出</a:t>
            </a:r>
            <a:r>
              <a:rPr lang="en-US" altLang="zh-CN" dirty="0" smtClean="0"/>
              <a:t>M-N+1</a:t>
            </a:r>
            <a:r>
              <a:rPr lang="zh-CN" altLang="en-US" dirty="0" smtClean="0"/>
              <a:t>个独立回路的</a:t>
            </a:r>
            <a:r>
              <a:rPr lang="en-US" altLang="zh-CN" dirty="0" smtClean="0"/>
              <a:t>XOR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转化为例六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O((M+N)*60)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建议学习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图论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相关知识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例十一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例十的</a:t>
            </a:r>
            <a:r>
              <a:rPr lang="en-US" dirty="0" err="1" smtClean="0"/>
              <a:t>makedata</a:t>
            </a:r>
            <a:r>
              <a:rPr lang="zh-CN" altLang="en-US" dirty="0" smtClean="0"/>
              <a:t>怎么写？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生成一个独立数集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随机生成一棵树的边权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对于每条非树边，确定其值使得该边对应的环的</a:t>
            </a:r>
            <a:r>
              <a:rPr lang="en-US" altLang="zh-CN" dirty="0" smtClean="0"/>
              <a:t>XOR</a:t>
            </a:r>
            <a:r>
              <a:rPr lang="zh-CN" altLang="en-US" dirty="0" smtClean="0"/>
              <a:t>和可由独立数集生成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例十二（</a:t>
            </a:r>
            <a:r>
              <a:rPr lang="en-US" altLang="zh-CN" dirty="0" smtClean="0"/>
              <a:t>XOR</a:t>
            </a:r>
            <a:r>
              <a:rPr lang="zh-CN" altLang="en-US" dirty="0" smtClean="0"/>
              <a:t>最长路）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</a:t>
            </a:r>
            <a:r>
              <a:rPr lang="zh-CN" altLang="en-US" dirty="0" smtClean="0"/>
              <a:t>个点</a:t>
            </a:r>
            <a:r>
              <a:rPr lang="en-US" dirty="0" smtClean="0"/>
              <a:t>M</a:t>
            </a:r>
            <a:r>
              <a:rPr lang="zh-CN" altLang="en-US" dirty="0" smtClean="0"/>
              <a:t>条边的边带权的无向图，求一条</a:t>
            </a:r>
            <a:r>
              <a:rPr lang="en-US" dirty="0" smtClean="0"/>
              <a:t>1</a:t>
            </a:r>
            <a:r>
              <a:rPr lang="zh-CN" altLang="en-US" dirty="0" smtClean="0"/>
              <a:t>号点到</a:t>
            </a:r>
            <a:r>
              <a:rPr lang="en-US" dirty="0" smtClean="0"/>
              <a:t>N</a:t>
            </a:r>
            <a:r>
              <a:rPr lang="zh-CN" altLang="en-US" dirty="0" smtClean="0"/>
              <a:t>号点的路径，使</a:t>
            </a:r>
            <a:r>
              <a:rPr lang="en-US" dirty="0" smtClean="0"/>
              <a:t>XOR</a:t>
            </a:r>
            <a:r>
              <a:rPr lang="zh-CN" altLang="en-US" dirty="0" smtClean="0"/>
              <a:t>和最大。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概览一（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 smtClean="0"/>
              <a:t>证明</a:t>
            </a:r>
            <a:r>
              <a:rPr lang="en-US" sz="2400" dirty="0" smtClean="0"/>
              <a:t>XOR</a:t>
            </a:r>
            <a:r>
              <a:rPr lang="zh-CN" altLang="en-US" sz="2400" dirty="0" smtClean="0"/>
              <a:t>满足交换律，结合律，是自身的逆运算。</a:t>
            </a:r>
            <a:endParaRPr lang="zh-CN" altLang="en-US" sz="1800" dirty="0" smtClean="0"/>
          </a:p>
          <a:p>
            <a:pPr lvl="0"/>
            <a:r>
              <a:rPr lang="zh-CN" altLang="en-US" sz="2400" dirty="0" smtClean="0"/>
              <a:t>从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个数中选出两个数，使</a:t>
            </a:r>
            <a:r>
              <a:rPr lang="en-US" sz="2400" dirty="0" smtClean="0"/>
              <a:t>XOR</a:t>
            </a:r>
            <a:r>
              <a:rPr lang="zh-CN" altLang="en-US" sz="2400" dirty="0" smtClean="0"/>
              <a:t>和最大。</a:t>
            </a:r>
            <a:endParaRPr lang="zh-CN" altLang="en-US" sz="1800" dirty="0" smtClean="0"/>
          </a:p>
          <a:p>
            <a:pPr lvl="0"/>
            <a:r>
              <a:rPr lang="en-US" sz="2400" dirty="0" smtClean="0"/>
              <a:t>N</a:t>
            </a:r>
            <a:r>
              <a:rPr lang="zh-CN" altLang="en-US" sz="2400" dirty="0" smtClean="0"/>
              <a:t>个点的边带权的树，找一条路径使</a:t>
            </a:r>
            <a:r>
              <a:rPr lang="en-US" sz="2400" dirty="0" smtClean="0"/>
              <a:t>XOR</a:t>
            </a:r>
            <a:r>
              <a:rPr lang="zh-CN" altLang="en-US" sz="2400" dirty="0" smtClean="0"/>
              <a:t>和最大。</a:t>
            </a:r>
            <a:endParaRPr lang="zh-CN" altLang="en-US" sz="1800" dirty="0" smtClean="0"/>
          </a:p>
          <a:p>
            <a:pPr lvl="0"/>
            <a:r>
              <a:rPr lang="zh-CN" altLang="en-US" sz="2400" dirty="0" smtClean="0"/>
              <a:t>从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个数中选出若干个，使</a:t>
            </a:r>
            <a:r>
              <a:rPr lang="en-US" sz="2400" dirty="0" smtClean="0"/>
              <a:t>XOR</a:t>
            </a:r>
            <a:r>
              <a:rPr lang="zh-CN" altLang="en-US" sz="2400" dirty="0" smtClean="0"/>
              <a:t>和为</a:t>
            </a:r>
            <a:r>
              <a:rPr lang="en-US" sz="2400" dirty="0" smtClean="0"/>
              <a:t>X</a:t>
            </a:r>
            <a:r>
              <a:rPr lang="zh-CN" altLang="en-US" sz="2400" dirty="0" smtClean="0"/>
              <a:t>，给出方案或指出不可行。</a:t>
            </a:r>
            <a:endParaRPr lang="zh-CN" altLang="en-US" sz="1800" dirty="0" smtClean="0"/>
          </a:p>
          <a:p>
            <a:pPr lvl="0"/>
            <a:r>
              <a:rPr lang="zh-CN" altLang="en-US" sz="2400" dirty="0" smtClean="0"/>
              <a:t>在上题的基础上，给定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个限制，每个限制是那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个数的一个子集，要求该子集中的数恰有奇数个或偶数个被选择</a:t>
            </a:r>
            <a:endParaRPr lang="zh-CN" altLang="en-US" sz="1800" dirty="0" smtClean="0"/>
          </a:p>
          <a:p>
            <a:pPr lvl="0"/>
            <a:r>
              <a:rPr lang="zh-CN" altLang="en-US" sz="2400" dirty="0" smtClean="0"/>
              <a:t>从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个数中选出任意个数，使</a:t>
            </a:r>
            <a:r>
              <a:rPr lang="en-US" sz="2400" dirty="0" smtClean="0"/>
              <a:t>XOR</a:t>
            </a:r>
            <a:r>
              <a:rPr lang="zh-CN" altLang="en-US" sz="2400" dirty="0" smtClean="0"/>
              <a:t>和最大。</a:t>
            </a:r>
            <a:endParaRPr lang="zh-CN" altLang="en-US" sz="1800" dirty="0" smtClean="0"/>
          </a:p>
          <a:p>
            <a:pPr lvl="1"/>
            <a:r>
              <a:rPr lang="en-US" sz="2000" dirty="0" smtClean="0"/>
              <a:t>O(N*64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)? O(N*64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)? O((N/64)*64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)?O(N*64)?</a:t>
            </a:r>
            <a:endParaRPr lang="zh-CN" altLang="en-US" sz="1600" dirty="0" smtClean="0"/>
          </a:p>
          <a:p>
            <a:pPr lvl="0"/>
            <a:r>
              <a:rPr lang="zh-CN" altLang="en-US" sz="2400" dirty="0" smtClean="0"/>
              <a:t>从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个数中选出任意个数，求能得到的</a:t>
            </a:r>
            <a:r>
              <a:rPr lang="en-US" sz="2400" dirty="0" smtClean="0"/>
              <a:t>XOR</a:t>
            </a:r>
            <a:r>
              <a:rPr lang="zh-CN" altLang="en-US" sz="2400" dirty="0" smtClean="0"/>
              <a:t>和的种数。</a:t>
            </a:r>
            <a:endParaRPr lang="zh-CN" altLang="en-US" sz="1800" dirty="0" smtClean="0"/>
          </a:p>
          <a:p>
            <a:pPr lvl="0"/>
            <a:r>
              <a:rPr lang="zh-CN" altLang="en-US" sz="2400" dirty="0" smtClean="0"/>
              <a:t>从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个数中选出任意个数，使它们的</a:t>
            </a:r>
            <a:r>
              <a:rPr lang="en-US" sz="2400" dirty="0" smtClean="0"/>
              <a:t>XOR</a:t>
            </a:r>
            <a:r>
              <a:rPr lang="zh-CN" altLang="en-US" sz="2400" dirty="0" smtClean="0"/>
              <a:t>和与</a:t>
            </a:r>
            <a:r>
              <a:rPr lang="en-US" sz="2400" dirty="0" smtClean="0"/>
              <a:t>X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XOR</a:t>
            </a:r>
            <a:r>
              <a:rPr lang="zh-CN" altLang="en-US" sz="2400" dirty="0" smtClean="0"/>
              <a:t>和最大。</a:t>
            </a:r>
            <a:endParaRPr lang="zh-CN" altLang="en-US" sz="1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任意两条路径的和为一个环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任取一条</a:t>
            </a:r>
            <a:r>
              <a:rPr lang="en-US" altLang="zh-CN" dirty="0" smtClean="0"/>
              <a:t>1-N</a:t>
            </a:r>
            <a:r>
              <a:rPr lang="zh-CN" altLang="en-US" dirty="0" smtClean="0"/>
              <a:t>的路，找一个环与其</a:t>
            </a:r>
            <a:r>
              <a:rPr lang="en-US" altLang="zh-CN" dirty="0" smtClean="0"/>
              <a:t>XOR</a:t>
            </a:r>
            <a:r>
              <a:rPr lang="zh-CN" altLang="en-US" dirty="0" smtClean="0"/>
              <a:t>和最大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转化为例八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例十三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扩展思考：从</a:t>
            </a:r>
            <a:r>
              <a:rPr lang="en-US" dirty="0" smtClean="0"/>
              <a:t>N</a:t>
            </a:r>
            <a:r>
              <a:rPr lang="zh-CN" altLang="en-US" dirty="0" smtClean="0"/>
              <a:t>个数中选出不超过</a:t>
            </a:r>
            <a:r>
              <a:rPr lang="en-US" dirty="0" smtClean="0"/>
              <a:t>K</a:t>
            </a:r>
            <a:r>
              <a:rPr lang="zh-CN" altLang="en-US" dirty="0" smtClean="0"/>
              <a:t>个，使</a:t>
            </a:r>
            <a:r>
              <a:rPr lang="en-US" dirty="0" smtClean="0"/>
              <a:t>XOR</a:t>
            </a:r>
            <a:r>
              <a:rPr lang="zh-CN" altLang="en-US" dirty="0" smtClean="0"/>
              <a:t>和最大。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例十四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扩展思考：在第</a:t>
            </a:r>
            <a:r>
              <a:rPr lang="en-US" dirty="0" smtClean="0"/>
              <a:t>10</a:t>
            </a:r>
            <a:r>
              <a:rPr lang="zh-CN" altLang="en-US" dirty="0" smtClean="0"/>
              <a:t>题基础上，限制求得的回路是简单回路。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例十五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扩展思考：带权二分图，求一个完美匹配，使</a:t>
            </a:r>
            <a:r>
              <a:rPr lang="en-US" dirty="0" smtClean="0"/>
              <a:t>XOR</a:t>
            </a:r>
            <a:r>
              <a:rPr lang="zh-CN" altLang="en-US" dirty="0" smtClean="0"/>
              <a:t>和最大。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01</a:t>
            </a:r>
            <a:r>
              <a:rPr lang="zh-CN" altLang="en-US" dirty="0" smtClean="0"/>
              <a:t>矩阵，每个十字中有偶数个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已经填好了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个数，求填完该矩阵的方案数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M&lt;=N&lt;=1000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确定第一行后，可以递推确定剩下的格子，且该方案合法当且仅当这样递推得出的第</a:t>
            </a:r>
            <a:r>
              <a:rPr lang="en-US" altLang="zh-CN" dirty="0" smtClean="0"/>
              <a:t>N+1</a:t>
            </a:r>
            <a:r>
              <a:rPr lang="zh-CN" altLang="en-US" dirty="0" smtClean="0"/>
              <a:t>行全是</a:t>
            </a:r>
            <a:r>
              <a:rPr lang="en-US" altLang="zh-CN" dirty="0" smtClean="0"/>
              <a:t>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第一行的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个格子作为未知数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递推求出第</a:t>
            </a:r>
            <a:r>
              <a:rPr lang="en-US" altLang="zh-CN" dirty="0" smtClean="0"/>
              <a:t>N+1</a:t>
            </a:r>
            <a:r>
              <a:rPr lang="zh-CN" altLang="en-US" dirty="0" smtClean="0"/>
              <a:t>行与第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行的关系，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个方程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已填数的信息，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个方程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该方程组的解数即为答案，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/60)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POI2005dwa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一个无向图，将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个点分成两个点集，使得尽量多的点满足：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邻居中有偶数个点和自己在同一集合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允许分出空集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N&lt;=1000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的邻居为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中有偶数个点与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同集合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为奇，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中两集合均包含偶数个点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为偶，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+i</a:t>
            </a:r>
            <a:r>
              <a:rPr lang="en-US" altLang="zh-CN" dirty="0" smtClean="0"/>
              <a:t>}</a:t>
            </a:r>
            <a:r>
              <a:rPr lang="zh-CN" altLang="en-US" dirty="0" smtClean="0"/>
              <a:t>中两集合均包含奇数个点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个数所属的集合（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个未知数，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个方程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猜想：该方程组一定有解，即答案为</a:t>
            </a:r>
            <a:r>
              <a:rPr lang="en-US" altLang="zh-CN" dirty="0" smtClean="0"/>
              <a:t>N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</a:t>
            </a:r>
            <a:r>
              <a:rPr lang="en-US" altLang="zh-CN" dirty="0" smtClean="0"/>
              <a:t>Matrix67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Blog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证明</a:t>
            </a:r>
            <a:r>
              <a:rPr lang="en-US" dirty="0" smtClean="0"/>
              <a:t>XOR</a:t>
            </a:r>
            <a:r>
              <a:rPr lang="zh-CN" altLang="en-US" dirty="0" smtClean="0"/>
              <a:t>满足交换律，结合律，是自身的逆运算。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XOR</a:t>
            </a:r>
            <a:r>
              <a:rPr lang="zh-CN" altLang="en-US" dirty="0" smtClean="0"/>
              <a:t>关于每一位的独立性。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二进制数比较大小时从高到低。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从</a:t>
            </a:r>
            <a:r>
              <a:rPr lang="en-US" b="1" dirty="0" smtClean="0"/>
              <a:t>N</a:t>
            </a:r>
            <a:r>
              <a:rPr lang="zh-CN" altLang="en-US" b="1" dirty="0" smtClean="0"/>
              <a:t>个数中选出两个数，使</a:t>
            </a:r>
            <a:r>
              <a:rPr lang="en-US" b="1" dirty="0" smtClean="0"/>
              <a:t>XOR</a:t>
            </a:r>
            <a:r>
              <a:rPr lang="zh-CN" altLang="en-US" b="1" dirty="0" smtClean="0"/>
              <a:t>和最大。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枚举一个数，查找最接近的数</a:t>
            </a:r>
            <a:endParaRPr lang="en-US" altLang="zh-CN" dirty="0" smtClean="0"/>
          </a:p>
          <a:p>
            <a:r>
              <a:rPr lang="zh-CN" altLang="en-US" dirty="0" smtClean="0"/>
              <a:t>构造二进制树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[0   0   0   0] </a:t>
            </a:r>
            <a:r>
              <a:rPr lang="en-US" altLang="zh-CN" b="1" dirty="0" smtClean="0">
                <a:solidFill>
                  <a:srgbClr val="FF0000"/>
                </a:solidFill>
              </a:rPr>
              <a:t>[1   1   1  1  1]</a:t>
            </a:r>
          </a:p>
          <a:p>
            <a:pPr lvl="1"/>
            <a:r>
              <a:rPr lang="en-US" altLang="zh-CN" dirty="0" smtClean="0"/>
              <a:t>[0   0] [1   1] </a:t>
            </a:r>
            <a:r>
              <a:rPr lang="en-US" altLang="zh-CN" b="1" dirty="0" smtClean="0">
                <a:solidFill>
                  <a:srgbClr val="FF0000"/>
                </a:solidFill>
              </a:rPr>
              <a:t>[0  0  0]</a:t>
            </a:r>
            <a:r>
              <a:rPr lang="en-US" altLang="zh-CN" dirty="0" smtClean="0"/>
              <a:t> [1   1]</a:t>
            </a:r>
          </a:p>
          <a:p>
            <a:pPr lvl="1"/>
            <a:r>
              <a:rPr lang="en-US" altLang="zh-CN" dirty="0" smtClean="0"/>
              <a:t>[1   1] [0] [1] </a:t>
            </a:r>
            <a:r>
              <a:rPr lang="en-US" altLang="zh-CN" b="1" dirty="0" smtClean="0">
                <a:solidFill>
                  <a:srgbClr val="FF0000"/>
                </a:solidFill>
              </a:rPr>
              <a:t>[1  1  1]</a:t>
            </a:r>
            <a:r>
              <a:rPr lang="en-US" altLang="zh-CN" dirty="0" smtClean="0"/>
              <a:t> [0] [1]   </a:t>
            </a:r>
          </a:p>
          <a:p>
            <a:pPr lvl="1"/>
            <a:r>
              <a:rPr lang="en-US" altLang="zh-CN" dirty="0" smtClean="0"/>
              <a:t>[0] [1] [1] [0] </a:t>
            </a:r>
            <a:r>
              <a:rPr lang="en-US" altLang="zh-CN" b="1" dirty="0" smtClean="0">
                <a:solidFill>
                  <a:srgbClr val="FF0000"/>
                </a:solidFill>
              </a:rPr>
              <a:t>[0]</a:t>
            </a:r>
            <a:r>
              <a:rPr lang="en-US" altLang="zh-CN" dirty="0" smtClean="0"/>
              <a:t> [1 1] [0] [1]</a:t>
            </a:r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0 1 1 1</a:t>
            </a:r>
            <a:r>
              <a:rPr lang="zh-CN" altLang="en-US" dirty="0" smtClean="0"/>
              <a:t>最接近的是</a:t>
            </a:r>
            <a:r>
              <a:rPr lang="en-US" altLang="zh-CN" dirty="0" smtClean="0"/>
              <a:t>1 0 1 0</a:t>
            </a:r>
          </a:p>
          <a:p>
            <a:r>
              <a:rPr lang="en-US" altLang="zh-CN" dirty="0" smtClean="0"/>
              <a:t>O(60N)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</a:t>
            </a:r>
            <a:r>
              <a:rPr lang="zh-CN" altLang="en-US" dirty="0" smtClean="0"/>
              <a:t>个点的边带权的树，找一条路径使</a:t>
            </a:r>
            <a:r>
              <a:rPr lang="en-US" dirty="0" smtClean="0"/>
              <a:t>XOR</a:t>
            </a:r>
            <a:r>
              <a:rPr lang="zh-CN" altLang="en-US" dirty="0" smtClean="0"/>
              <a:t>和最大。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任选根，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表示从根到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的路径的</a:t>
            </a:r>
            <a:r>
              <a:rPr lang="en-US" altLang="zh-CN" dirty="0" smtClean="0"/>
              <a:t>XOR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的路径的</a:t>
            </a:r>
            <a:r>
              <a:rPr lang="en-US" altLang="zh-CN" dirty="0" smtClean="0"/>
              <a:t>XOR</a:t>
            </a:r>
            <a:r>
              <a:rPr lang="zh-CN" altLang="en-US" dirty="0" smtClean="0"/>
              <a:t>和等于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转化为例二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5688</TotalTime>
  <Words>2017</Words>
  <Application>Microsoft PowerPoint</Application>
  <PresentationFormat>全屏显示(4:3)</PresentationFormat>
  <Paragraphs>266</Paragraphs>
  <Slides>49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Network</vt:lpstr>
      <vt:lpstr>XOR方程组</vt:lpstr>
      <vt:lpstr>前言</vt:lpstr>
      <vt:lpstr>约定</vt:lpstr>
      <vt:lpstr>概览一（10分钟）</vt:lpstr>
      <vt:lpstr>例一</vt:lpstr>
      <vt:lpstr>例二</vt:lpstr>
      <vt:lpstr>解法</vt:lpstr>
      <vt:lpstr>例三</vt:lpstr>
      <vt:lpstr>解法</vt:lpstr>
      <vt:lpstr>例四</vt:lpstr>
      <vt:lpstr>解法</vt:lpstr>
      <vt:lpstr>高斯消元</vt:lpstr>
      <vt:lpstr>解的判断</vt:lpstr>
      <vt:lpstr>例子</vt:lpstr>
      <vt:lpstr>位运算优化</vt:lpstr>
      <vt:lpstr>例五</vt:lpstr>
      <vt:lpstr>解法</vt:lpstr>
      <vt:lpstr>例六</vt:lpstr>
      <vt:lpstr>解法一</vt:lpstr>
      <vt:lpstr>解法二</vt:lpstr>
      <vt:lpstr>解法三</vt:lpstr>
      <vt:lpstr>例七</vt:lpstr>
      <vt:lpstr>解法</vt:lpstr>
      <vt:lpstr>例八</vt:lpstr>
      <vt:lpstr>解法</vt:lpstr>
      <vt:lpstr>概览二（十分钟）</vt:lpstr>
      <vt:lpstr>例九（XOR最大割）</vt:lpstr>
      <vt:lpstr>解法</vt:lpstr>
      <vt:lpstr>例十（XOR最大环）</vt:lpstr>
      <vt:lpstr>解法一</vt:lpstr>
      <vt:lpstr>方程的解与回路的对应性</vt:lpstr>
      <vt:lpstr>时间复杂度</vt:lpstr>
      <vt:lpstr>解法二</vt:lpstr>
      <vt:lpstr>数学归纳法</vt:lpstr>
      <vt:lpstr>构造法</vt:lpstr>
      <vt:lpstr>时间复杂度</vt:lpstr>
      <vt:lpstr>例十一</vt:lpstr>
      <vt:lpstr>解法</vt:lpstr>
      <vt:lpstr>例十二（XOR最长路）</vt:lpstr>
      <vt:lpstr>解法</vt:lpstr>
      <vt:lpstr>例十三</vt:lpstr>
      <vt:lpstr>例十四</vt:lpstr>
      <vt:lpstr>例十五</vt:lpstr>
      <vt:lpstr>Matrix</vt:lpstr>
      <vt:lpstr>解法</vt:lpstr>
      <vt:lpstr>POI2005dwa</vt:lpstr>
      <vt:lpstr>解法</vt:lpstr>
      <vt:lpstr>证明</vt:lpstr>
      <vt:lpstr>谢谢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china</cp:lastModifiedBy>
  <cp:revision>773</cp:revision>
  <cp:lastPrinted>1601-01-01T00:00:00Z</cp:lastPrinted>
  <dcterms:created xsi:type="dcterms:W3CDTF">1601-01-01T00:00:00Z</dcterms:created>
  <dcterms:modified xsi:type="dcterms:W3CDTF">2011-05-08T08:35:10Z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