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93" r:id="rId16"/>
    <p:sldId id="271" r:id="rId17"/>
    <p:sldId id="272" r:id="rId18"/>
    <p:sldId id="273" r:id="rId19"/>
    <p:sldId id="274" r:id="rId20"/>
    <p:sldId id="294" r:id="rId21"/>
    <p:sldId id="295" r:id="rId22"/>
    <p:sldId id="296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8" r:id="rId31"/>
    <p:sldId id="287" r:id="rId32"/>
    <p:sldId id="289" r:id="rId33"/>
    <p:sldId id="298" r:id="rId34"/>
    <p:sldId id="292" r:id="rId35"/>
    <p:sldId id="29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2579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0B067-A1F0-442C-BB5B-A1684855C105}" type="datetimeFigureOut">
              <a:rPr lang="zh-CN" altLang="en-US" smtClean="0"/>
              <a:pPr/>
              <a:t>2015/10/9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A266B-3064-4298-B56F-862D214798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做过的不少题目，对于一棵树，不断的修改其中点的权值，却不改变树的形状，同时不断询问一些关于权值的问题。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08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至于选择什么样的数据结构去维护，要根据题目的需要。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49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/>
              <a:t>若</a:t>
            </a:r>
            <a:r>
              <a:rPr lang="en-GB" altLang="zh-CN" sz="1200" dirty="0" err="1" smtClean="0"/>
              <a:t>fa</a:t>
            </a:r>
            <a:r>
              <a:rPr lang="en-GB" altLang="zh-CN" sz="1200" dirty="0" smtClean="0"/>
              <a:t>[top[U]]</a:t>
            </a:r>
            <a:r>
              <a:rPr lang="zh-CN" altLang="zh-CN" sz="1200" dirty="0" smtClean="0"/>
              <a:t>与</a:t>
            </a:r>
            <a:r>
              <a:rPr lang="en-GB" altLang="zh-CN" sz="1200" dirty="0" smtClean="0"/>
              <a:t>V</a:t>
            </a:r>
            <a:r>
              <a:rPr lang="zh-CN" altLang="zh-CN" sz="1200" dirty="0" smtClean="0"/>
              <a:t>在同一条重链上</a:t>
            </a:r>
            <a:endParaRPr lang="en-US" altLang="zh-CN" sz="1200" dirty="0" smtClean="0"/>
          </a:p>
          <a:p>
            <a:r>
              <a:rPr lang="zh-CN" altLang="zh-CN" sz="1200" dirty="0" smtClean="0"/>
              <a:t>修改点</a:t>
            </a:r>
            <a:r>
              <a:rPr lang="en-US" altLang="zh-CN" sz="1200" dirty="0" smtClean="0"/>
              <a:t>U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top[u]</a:t>
            </a:r>
            <a:r>
              <a:rPr lang="zh-CN" altLang="en-US" sz="1200" dirty="0" smtClean="0"/>
              <a:t>间的各权值</a:t>
            </a:r>
            <a:r>
              <a:rPr lang="zh-CN" altLang="zh-CN" sz="1200" dirty="0" smtClean="0"/>
              <a:t>，然后</a:t>
            </a:r>
            <a:r>
              <a:rPr lang="en-US" altLang="zh-CN" sz="1200" dirty="0" smtClean="0"/>
              <a:t>U</a:t>
            </a:r>
            <a:r>
              <a:rPr lang="zh-CN" altLang="en-US" sz="1200" dirty="0" smtClean="0"/>
              <a:t>跳至</a:t>
            </a:r>
            <a:r>
              <a:rPr lang="en-US" altLang="zh-CN" sz="1200" dirty="0" err="1" smtClean="0"/>
              <a:t>fa</a:t>
            </a:r>
            <a:r>
              <a:rPr lang="en-US" altLang="zh-CN" sz="1200" dirty="0" smtClean="0"/>
              <a:t>[top[u]</a:t>
            </a:r>
            <a:r>
              <a:rPr lang="zh-CN" altLang="en-US" sz="1200" dirty="0" smtClean="0"/>
              <a:t>，就</a:t>
            </a:r>
            <a:r>
              <a:rPr lang="zh-CN" altLang="zh-CN" sz="1200" dirty="0" smtClean="0"/>
              <a:t>变成了</a:t>
            </a:r>
            <a:r>
              <a:rPr lang="en-GB" altLang="zh-CN" sz="1200" dirty="0" smtClean="0"/>
              <a:t>I</a:t>
            </a:r>
            <a:r>
              <a:rPr lang="zh-CN" altLang="zh-CN" sz="1200" dirty="0" smtClean="0"/>
              <a:t>的情况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51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/>
              <a:t>若</a:t>
            </a:r>
            <a:r>
              <a:rPr lang="en-GB" altLang="zh-CN" sz="1200" dirty="0" smtClean="0"/>
              <a:t>U</a:t>
            </a:r>
            <a:r>
              <a:rPr lang="zh-CN" altLang="zh-CN" sz="1200" dirty="0" smtClean="0"/>
              <a:t>向上经过若干条重链和轻边与</a:t>
            </a:r>
            <a:r>
              <a:rPr lang="en-GB" altLang="zh-CN" sz="1200" dirty="0" smtClean="0"/>
              <a:t>V</a:t>
            </a:r>
            <a:r>
              <a:rPr lang="zh-CN" altLang="zh-CN" sz="1200" dirty="0" smtClean="0"/>
              <a:t>在同一条重链上。</a:t>
            </a:r>
            <a:endParaRPr lang="en-US" altLang="zh-CN" sz="1200" dirty="0" smtClean="0"/>
          </a:p>
          <a:p>
            <a:r>
              <a:rPr lang="zh-CN" altLang="zh-CN" sz="1200" dirty="0" smtClean="0"/>
              <a:t>不断地</a:t>
            </a:r>
            <a:r>
              <a:rPr lang="zh-CN" altLang="en-US" sz="1200" dirty="0" smtClean="0"/>
              <a:t>修改当前</a:t>
            </a:r>
            <a:r>
              <a:rPr lang="en-US" altLang="zh-CN" sz="1200" dirty="0" smtClean="0"/>
              <a:t>U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top[u]</a:t>
            </a:r>
            <a:r>
              <a:rPr lang="zh-CN" altLang="en-US" sz="1200" dirty="0" smtClean="0"/>
              <a:t>间的</a:t>
            </a:r>
            <a:r>
              <a:rPr lang="zh-CN" altLang="zh-CN" sz="1200" dirty="0" smtClean="0"/>
              <a:t>各权值，再将</a:t>
            </a:r>
            <a:r>
              <a:rPr lang="en-GB" altLang="zh-CN" sz="1200" dirty="0" smtClean="0"/>
              <a:t>U</a:t>
            </a:r>
            <a:r>
              <a:rPr lang="zh-CN" altLang="en-US" sz="1200" dirty="0" smtClean="0"/>
              <a:t>跳至</a:t>
            </a:r>
            <a:r>
              <a:rPr lang="en-GB" altLang="zh-CN" sz="1200" dirty="0" err="1" smtClean="0"/>
              <a:t>fa</a:t>
            </a:r>
            <a:r>
              <a:rPr lang="en-GB" altLang="zh-CN" sz="1200" dirty="0" smtClean="0"/>
              <a:t>[top[U]]</a:t>
            </a:r>
            <a:r>
              <a:rPr lang="zh-CN" altLang="en-US" sz="1200" dirty="0" smtClean="0"/>
              <a:t>，</a:t>
            </a:r>
            <a:r>
              <a:rPr lang="zh-CN" altLang="zh-CN" sz="1200" dirty="0" smtClean="0"/>
              <a:t>直到</a:t>
            </a:r>
            <a:r>
              <a:rPr lang="en-GB" altLang="zh-CN" sz="1200" dirty="0" smtClean="0"/>
              <a:t>U</a:t>
            </a:r>
            <a:r>
              <a:rPr lang="zh-CN" altLang="zh-CN" sz="1200" dirty="0" smtClean="0"/>
              <a:t>与</a:t>
            </a:r>
            <a:r>
              <a:rPr lang="en-GB" altLang="zh-CN" sz="1200" dirty="0" smtClean="0"/>
              <a:t>V</a:t>
            </a:r>
            <a:r>
              <a:rPr lang="zh-CN" altLang="zh-CN" sz="1200" dirty="0" smtClean="0"/>
              <a:t>在同一条重链。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12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/>
              <a:t>若</a:t>
            </a:r>
            <a:r>
              <a:rPr lang="en-GB" altLang="zh-CN" sz="1200" dirty="0" smtClean="0"/>
              <a:t>U</a:t>
            </a:r>
            <a:r>
              <a:rPr lang="zh-CN" altLang="zh-CN" sz="1200" dirty="0" smtClean="0"/>
              <a:t>和</a:t>
            </a:r>
            <a:r>
              <a:rPr lang="en-GB" altLang="zh-CN" sz="1200" dirty="0" smtClean="0"/>
              <a:t>V</a:t>
            </a:r>
            <a:r>
              <a:rPr lang="zh-CN" altLang="zh-CN" sz="1200" dirty="0" smtClean="0"/>
              <a:t>都是向上经过若干条重链和轻边，到达同一条重链。</a:t>
            </a:r>
            <a:endParaRPr lang="en-US" altLang="zh-CN" sz="1200" dirty="0" smtClean="0"/>
          </a:p>
          <a:p>
            <a:r>
              <a:rPr lang="zh-CN" altLang="zh-CN" sz="1200" dirty="0" smtClean="0"/>
              <a:t>每次在点</a:t>
            </a:r>
            <a:r>
              <a:rPr lang="en-GB" altLang="zh-CN" sz="1200" dirty="0" smtClean="0"/>
              <a:t>U</a:t>
            </a:r>
            <a:r>
              <a:rPr lang="zh-CN" altLang="zh-CN" sz="1200" dirty="0" smtClean="0"/>
              <a:t>和点</a:t>
            </a:r>
            <a:r>
              <a:rPr lang="en-GB" altLang="zh-CN" sz="1200" dirty="0" smtClean="0"/>
              <a:t>V</a:t>
            </a:r>
            <a:r>
              <a:rPr lang="zh-CN" altLang="zh-CN" sz="1200" dirty="0" smtClean="0"/>
              <a:t>中，选择</a:t>
            </a:r>
            <a:r>
              <a:rPr lang="en-US" altLang="zh-CN" sz="1200" dirty="0" err="1" smtClean="0"/>
              <a:t>dep</a:t>
            </a:r>
            <a:r>
              <a:rPr lang="en-US" altLang="zh-CN" sz="1200" dirty="0" smtClean="0"/>
              <a:t>[top[x]]</a:t>
            </a:r>
            <a:r>
              <a:rPr lang="zh-CN" altLang="en-US" sz="1200" dirty="0" smtClean="0"/>
              <a:t>较大</a:t>
            </a:r>
            <a:r>
              <a:rPr lang="zh-CN" altLang="zh-CN" sz="1200" dirty="0" smtClean="0"/>
              <a:t>的点</a:t>
            </a:r>
            <a:r>
              <a:rPr lang="en-US" altLang="zh-CN" sz="1200" dirty="0" smtClean="0"/>
              <a:t>x</a:t>
            </a:r>
            <a:r>
              <a:rPr lang="zh-CN" altLang="zh-CN" sz="1200" dirty="0" smtClean="0"/>
              <a:t>，修改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top[x]</a:t>
            </a:r>
            <a:r>
              <a:rPr lang="zh-CN" altLang="en-US" sz="1200" dirty="0" smtClean="0"/>
              <a:t>间的各权值</a:t>
            </a:r>
            <a:r>
              <a:rPr lang="zh-CN" altLang="zh-CN" sz="1200" dirty="0" smtClean="0"/>
              <a:t>，再</a:t>
            </a:r>
            <a:r>
              <a:rPr lang="zh-CN" altLang="en-US" sz="1200" dirty="0" smtClean="0"/>
              <a:t>跳至</a:t>
            </a:r>
            <a:r>
              <a:rPr lang="en-GB" altLang="zh-CN" sz="1200" dirty="0" err="1" smtClean="0"/>
              <a:t>fa</a:t>
            </a:r>
            <a:r>
              <a:rPr lang="en-GB" altLang="zh-CN" sz="1200" dirty="0" smtClean="0"/>
              <a:t>[top[</a:t>
            </a:r>
            <a:r>
              <a:rPr lang="en-US" altLang="zh-CN" sz="1200" dirty="0" smtClean="0"/>
              <a:t>x</a:t>
            </a:r>
            <a:r>
              <a:rPr lang="en-GB" altLang="zh-CN" sz="1200" dirty="0" smtClean="0"/>
              <a:t>]]</a:t>
            </a:r>
            <a:r>
              <a:rPr lang="zh-CN" altLang="en-US" sz="1200" dirty="0" smtClean="0"/>
              <a:t>，</a:t>
            </a:r>
            <a:r>
              <a:rPr lang="zh-CN" altLang="zh-CN" sz="1200" dirty="0" smtClean="0"/>
              <a:t>直到点</a:t>
            </a:r>
            <a:r>
              <a:rPr lang="en-GB" altLang="zh-CN" sz="1200" dirty="0" smtClean="0"/>
              <a:t>U</a:t>
            </a:r>
            <a:r>
              <a:rPr lang="zh-CN" altLang="zh-CN" sz="1200" dirty="0" smtClean="0"/>
              <a:t>和点</a:t>
            </a:r>
            <a:r>
              <a:rPr lang="en-GB" altLang="zh-CN" sz="1200" dirty="0" smtClean="0"/>
              <a:t>V</a:t>
            </a:r>
            <a:r>
              <a:rPr lang="zh-CN" altLang="en-US" sz="1200" dirty="0" smtClean="0"/>
              <a:t>在</a:t>
            </a:r>
            <a:r>
              <a:rPr lang="zh-CN" altLang="zh-CN" sz="1200" dirty="0" smtClean="0"/>
              <a:t>同一条重链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2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</a:t>
            </a:r>
            <a:r>
              <a:rPr lang="zh-CN" altLang="zh-CN" dirty="0" smtClean="0"/>
              <a:t>省去了情况</a:t>
            </a:r>
            <a:r>
              <a:rPr lang="en-GB" altLang="zh-CN" b="1" dirty="0" smtClean="0"/>
              <a:t>C</a:t>
            </a:r>
            <a:r>
              <a:rPr lang="zh-CN" altLang="zh-CN" dirty="0" smtClean="0"/>
              <a:t>中前面的部分过程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zh-CN" dirty="0" smtClean="0"/>
              <a:t>即直接跳到了</a:t>
            </a:r>
            <a:r>
              <a:rPr lang="en-GB" altLang="zh-CN" b="1" dirty="0" smtClean="0"/>
              <a:t>II</a:t>
            </a:r>
            <a:r>
              <a:rPr lang="zh-CN" altLang="zh-CN" dirty="0" smtClean="0"/>
              <a:t>的最后一步</a:t>
            </a:r>
            <a:r>
              <a:rPr lang="en-US" altLang="zh-CN" dirty="0" smtClean="0"/>
              <a:t>)</a:t>
            </a:r>
          </a:p>
          <a:p>
            <a:r>
              <a:rPr lang="zh-CN" altLang="zh-CN" dirty="0" smtClean="0"/>
              <a:t>不必像分析过程这样复杂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51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是处理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不在同一条重链上的部分，下面的部分则是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到达同一条重链之后的处理。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0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</a:t>
            </a:r>
            <a:r>
              <a:rPr lang="zh-CN" altLang="zh-CN" dirty="0" smtClean="0"/>
              <a:t>毕竟每个点的父亲节点只有一个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题目需要，</a:t>
            </a:r>
            <a:r>
              <a:rPr lang="zh-CN" altLang="zh-CN" dirty="0" smtClean="0"/>
              <a:t>记下每个点所代表的边的序号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6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这样</a:t>
            </a:r>
            <a:r>
              <a:rPr lang="zh-CN" altLang="zh-CN" dirty="0" smtClean="0"/>
              <a:t>一个点到根节点的路径上的链的条数不超过</a:t>
            </a:r>
            <a:r>
              <a:rPr lang="en-GB" altLang="zh-CN" dirty="0" err="1" smtClean="0"/>
              <a:t>logN</a:t>
            </a:r>
            <a:r>
              <a:rPr lang="zh-CN" altLang="zh-CN" dirty="0" smtClean="0"/>
              <a:t>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4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 </a:t>
            </a:r>
            <a:r>
              <a:rPr lang="zh-CN" altLang="zh-CN" sz="1200" dirty="0" smtClean="0"/>
              <a:t>每一个不在树链当中的点选择一个不在树链中的子节点延伸树链，如果不存在这样的孩子，则自成一链。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zh-CN" altLang="zh-CN" sz="1200" dirty="0" smtClean="0"/>
              <a:t>在盲目剖分的基础上，随机的选择后继节点。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zh-CN" altLang="zh-CN" sz="1200" dirty="0" smtClean="0"/>
              <a:t>在可行的后继节点中选择含子孙最多的一个节点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>
                <a:solidFill>
                  <a:schemeClr val="bg2">
                    <a:lumMod val="25000"/>
                  </a:schemeClr>
                </a:solidFill>
              </a:rPr>
              <a:t>若是随机数据，那么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三种方法效率</a:t>
            </a:r>
            <a:r>
              <a:rPr lang="zh-CN" altLang="zh-CN" sz="1200" dirty="0" smtClean="0">
                <a:solidFill>
                  <a:schemeClr val="bg2">
                    <a:lumMod val="25000"/>
                  </a:schemeClr>
                </a:solidFill>
              </a:rPr>
              <a:t>基本等价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。但</a:t>
            </a:r>
            <a:r>
              <a:rPr lang="zh-CN" altLang="zh-CN" sz="1200" dirty="0" smtClean="0">
                <a:solidFill>
                  <a:schemeClr val="bg2">
                    <a:lumMod val="25000"/>
                  </a:schemeClr>
                </a:solidFill>
              </a:rPr>
              <a:t>数据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大多</a:t>
            </a:r>
            <a:r>
              <a:rPr lang="zh-CN" altLang="zh-CN" sz="1200" dirty="0" smtClean="0">
                <a:solidFill>
                  <a:schemeClr val="bg2">
                    <a:lumMod val="25000"/>
                  </a:schemeClr>
                </a:solidFill>
              </a:rPr>
              <a:t>会刻意构造，则盲目剖分效率较低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。随机剖分也不高。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2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4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/>
              <a:t>（节点圆圈中的数字表示该点的</a:t>
            </a:r>
            <a:r>
              <a:rPr lang="en-GB" altLang="zh-CN" sz="1200" dirty="0" smtClean="0"/>
              <a:t>size</a:t>
            </a:r>
            <a:r>
              <a:rPr lang="zh-CN" altLang="zh-CN" sz="1200" dirty="0" smtClean="0"/>
              <a:t>值）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size(V)&gt;size(U)/2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的话，那么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值最大的儿子节点，则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(U,V)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为重边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根到某一点的路径上，轻边最多的情况，就是所有的边都是轻边，那么不可能超过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条的，一个点到根节点的路径上，是一条重路径与一条轻边交替出现，所以重路径的条数最多和轻边条数一样，也就是不超过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3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8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（也就是对于每个点，记下其</a:t>
            </a:r>
            <a:r>
              <a:rPr lang="en-GB" altLang="zh-CN" sz="1200" dirty="0" smtClean="0"/>
              <a:t>size</a:t>
            </a:r>
            <a:r>
              <a:rPr lang="zh-CN" altLang="en-US" sz="1200" dirty="0" smtClean="0"/>
              <a:t>值最大的儿子节点）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以及需要记录的量。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55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链端</a:t>
            </a:r>
            <a:r>
              <a:rPr lang="en-GB" altLang="zh-CN" sz="1200" dirty="0" smtClean="0"/>
              <a:t>(</a:t>
            </a:r>
            <a:r>
              <a:rPr lang="zh-CN" altLang="en-US" sz="1200" dirty="0" smtClean="0"/>
              <a:t>这在大部分树链剖分题中需要用到</a:t>
            </a:r>
            <a:r>
              <a:rPr lang="en-US" altLang="zh-CN" sz="1200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0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2015/10/9 Friday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2015/10/9 Friday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2015/10/9 Friday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树链剖分及其应用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江苏省大丰高级中学</a:t>
            </a:r>
            <a:endParaRPr lang="en-US" altLang="zh-CN" dirty="0" smtClean="0"/>
          </a:p>
          <a:p>
            <a:r>
              <a:rPr lang="zh-CN" altLang="en-US" dirty="0"/>
              <a:t>蒋一瑶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重链剖分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重链剖分的过程为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DFS</a:t>
            </a:r>
          </a:p>
          <a:p>
            <a:r>
              <a:rPr lang="zh-CN" altLang="en-US" dirty="0" smtClean="0"/>
              <a:t>第一次：找重边</a:t>
            </a:r>
            <a:endParaRPr lang="en-US" altLang="zh-CN" dirty="0" smtClean="0"/>
          </a:p>
          <a:p>
            <a:r>
              <a:rPr lang="zh-CN" altLang="en-US" dirty="0" smtClean="0"/>
              <a:t>第二次：连重边成重链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重链剖分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找重边</a:t>
            </a:r>
            <a:endParaRPr lang="en-US" altLang="zh-CN" dirty="0" smtClean="0"/>
          </a:p>
          <a:p>
            <a:pPr>
              <a:buNone/>
            </a:pPr>
            <a:r>
              <a:rPr lang="zh-CN" altLang="en-US" sz="2800" dirty="0" smtClean="0"/>
              <a:t>            一次</a:t>
            </a:r>
            <a:r>
              <a:rPr lang="en-GB" sz="2800" dirty="0" smtClean="0"/>
              <a:t>DFS</a:t>
            </a:r>
            <a:r>
              <a:rPr lang="zh-CN" altLang="en-US" sz="2800" dirty="0" smtClean="0"/>
              <a:t>，可记下所有的重边。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重链剖分</a:t>
            </a:r>
            <a:endParaRPr lang="zh-CN" altLang="en-US" dirty="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71472" y="1714488"/>
            <a:ext cx="8143932" cy="40907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FIND-HEAVY_EDGE (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 </a:t>
            </a:r>
            <a:r>
              <a:rPr kumimoji="0" lang="en-US" altLang="zh-CN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father,depth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GB" sz="2800" dirty="0" smtClean="0"/>
              <a:t>  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father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dep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size[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],0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,0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son[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there exists a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not be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visted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FIND-HEAVY_EDGE(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child,x,depth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+1)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        size[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]+=size[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size[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]&gt;</a:t>
            </a:r>
            <a:r>
              <a:rPr lang="en-GB" sz="2800" i="1" dirty="0" err="1" smtClean="0">
                <a:latin typeface="Times New Roman" pitchFamily="18" charset="0"/>
                <a:cs typeface="Times New Roman" pitchFamily="18" charset="0"/>
              </a:rPr>
              <a:t>maxsize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size[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i="1" dirty="0" err="1" smtClean="0">
                <a:latin typeface="Times New Roman" pitchFamily="18" charset="0"/>
                <a:cs typeface="Times New Roman" pitchFamily="18" charset="0"/>
              </a:rPr>
              <a:t>maxsize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AutoNum type="arabicPlain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son[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8"/>
              <a:tabLst/>
            </a:pP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重链剖分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连重边成重链</a:t>
            </a:r>
            <a:endParaRPr lang="en-US" altLang="zh-CN" dirty="0" smtClean="0"/>
          </a:p>
          <a:p>
            <a:pPr>
              <a:buNone/>
            </a:pPr>
            <a:r>
              <a:rPr lang="zh-CN" altLang="en-US" sz="2800" dirty="0" smtClean="0"/>
              <a:t>       以根节点为起点，沿重边向下拓展，拉成重链。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     不在当前重链上的节点，都以该节点为起点向下重新拉一条重链。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重链剖分</a:t>
            </a:r>
            <a:endParaRPr lang="zh-CN" altLang="en-US" dirty="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28596" y="1571612"/>
            <a:ext cx="8286808" cy="2865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CONNECT-HEAVY_EDGE (</a:t>
            </a:r>
            <a:r>
              <a:rPr kumimoji="0" lang="en-US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 ancestor</a:t>
            </a: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++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→tid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], 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ancestor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→top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],</a:t>
            </a: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endParaRPr kumimoji="0" lang="en-GB" altLang="zh-CN" sz="2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son[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]≠0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CONNECT-HEAVY_EDGE(son[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,ancestor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while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there exists a 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child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of 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not be 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visted</a:t>
            </a:r>
            <a:endParaRPr kumimoji="0" lang="en-GB" altLang="zh-CN" sz="2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CONNECT-HEAVY_EDGE(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child,child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zh-CN" sz="2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重链剖分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15616" y="5589240"/>
          <a:ext cx="6984773" cy="931540"/>
        </p:xfrm>
        <a:graphic>
          <a:graphicData uri="http://schemas.openxmlformats.org/drawingml/2006/table">
            <a:tbl>
              <a:tblPr/>
              <a:tblGrid>
                <a:gridCol w="1164131"/>
                <a:gridCol w="646738"/>
                <a:gridCol w="646738"/>
                <a:gridCol w="646738"/>
                <a:gridCol w="646738"/>
                <a:gridCol w="646738"/>
                <a:gridCol w="646738"/>
                <a:gridCol w="646738"/>
                <a:gridCol w="646738"/>
                <a:gridCol w="646738"/>
              </a:tblGrid>
              <a:tr h="465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x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2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3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4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5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6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latin typeface="Times New Roman"/>
                          <a:ea typeface="宋体"/>
                        </a:rPr>
                        <a:t>7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>
                          <a:latin typeface="Times New Roman"/>
                          <a:ea typeface="宋体"/>
                        </a:rPr>
                        <a:t>8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>
                          <a:latin typeface="Times New Roman"/>
                          <a:ea typeface="宋体"/>
                        </a:rPr>
                        <a:t>9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top[x]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3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4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5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4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solidFill>
                            <a:schemeClr val="bg2"/>
                          </a:solidFill>
                          <a:latin typeface="Times New Roman"/>
                          <a:ea typeface="宋体"/>
                        </a:rPr>
                        <a:t>4</a:t>
                      </a:r>
                      <a:endParaRPr lang="zh-CN" sz="2800" kern="100" dirty="0">
                        <a:solidFill>
                          <a:schemeClr val="bg2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915816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484784"/>
            <a:ext cx="3888432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圈内的数字为原编号，</a:t>
            </a:r>
            <a:r>
              <a:rPr lang="zh-CN" altLang="zh-CN" sz="2800" dirty="0" smtClean="0"/>
              <a:t>圆圈旁边的数字为</a:t>
            </a:r>
            <a:r>
              <a:rPr lang="en-GB" altLang="zh-CN" sz="2800" dirty="0" smtClean="0"/>
              <a:t>size</a:t>
            </a:r>
            <a:r>
              <a:rPr lang="zh-CN" altLang="zh-CN" sz="2800" dirty="0" smtClean="0"/>
              <a:t>值，粗线表示重边。</a:t>
            </a:r>
            <a:endParaRPr lang="zh-CN" altLang="en-US" sz="28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39552" y="1268760"/>
            <a:ext cx="3960440" cy="4176464"/>
            <a:chOff x="539552" y="1268760"/>
            <a:chExt cx="3960440" cy="4176464"/>
          </a:xfrm>
        </p:grpSpPr>
        <p:grpSp>
          <p:nvGrpSpPr>
            <p:cNvPr id="34" name="组合 33"/>
            <p:cNvGrpSpPr/>
            <p:nvPr/>
          </p:nvGrpSpPr>
          <p:grpSpPr>
            <a:xfrm>
              <a:off x="539552" y="1268760"/>
              <a:ext cx="3672408" cy="4176464"/>
              <a:chOff x="539552" y="1556792"/>
              <a:chExt cx="3672408" cy="417646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39552" y="1556792"/>
                <a:ext cx="3672408" cy="4176464"/>
                <a:chOff x="395536" y="1628800"/>
                <a:chExt cx="3672408" cy="4176464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2123728" y="1628800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195736" y="2636912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259632" y="2708920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3131840" y="2708920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395536" y="3717032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403648" y="3933056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3347864" y="3933056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7</a:t>
                  </a:r>
                  <a:endParaRPr lang="zh-CN" altLang="en-US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3491880" y="5229200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1475656" y="5157192"/>
                  <a:ext cx="576064" cy="57606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dirty="0"/>
                </a:p>
              </p:txBody>
            </p:sp>
            <p:cxnSp>
              <p:nvCxnSpPr>
                <p:cNvPr id="20" name="直接连接符 19"/>
                <p:cNvCxnSpPr>
                  <a:stCxn id="9" idx="3"/>
                  <a:endCxn id="11" idx="7"/>
                </p:cNvCxnSpPr>
                <p:nvPr/>
              </p:nvCxnSpPr>
              <p:spPr>
                <a:xfrm flipH="1">
                  <a:off x="1751333" y="2120501"/>
                  <a:ext cx="456758" cy="6727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1" idx="3"/>
                  <a:endCxn id="15" idx="7"/>
                </p:cNvCxnSpPr>
                <p:nvPr/>
              </p:nvCxnSpPr>
              <p:spPr>
                <a:xfrm flipH="1">
                  <a:off x="887237" y="3200621"/>
                  <a:ext cx="456758" cy="60077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9" idx="4"/>
                  <a:endCxn id="10" idx="0"/>
                </p:cNvCxnSpPr>
                <p:nvPr/>
              </p:nvCxnSpPr>
              <p:spPr>
                <a:xfrm>
                  <a:off x="2411760" y="2204864"/>
                  <a:ext cx="72008" cy="4320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12" idx="1"/>
                  <a:endCxn id="9" idx="5"/>
                </p:cNvCxnSpPr>
                <p:nvPr/>
              </p:nvCxnSpPr>
              <p:spPr>
                <a:xfrm flipH="1" flipV="1">
                  <a:off x="2615429" y="2120501"/>
                  <a:ext cx="600774" cy="6727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11" idx="4"/>
                  <a:endCxn id="16" idx="0"/>
                </p:cNvCxnSpPr>
                <p:nvPr/>
              </p:nvCxnSpPr>
              <p:spPr>
                <a:xfrm>
                  <a:off x="1547664" y="3284984"/>
                  <a:ext cx="144016" cy="648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16" idx="4"/>
                  <a:endCxn id="19" idx="0"/>
                </p:cNvCxnSpPr>
                <p:nvPr/>
              </p:nvCxnSpPr>
              <p:spPr>
                <a:xfrm>
                  <a:off x="1691680" y="4509120"/>
                  <a:ext cx="72008" cy="648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12" idx="4"/>
                  <a:endCxn id="17" idx="0"/>
                </p:cNvCxnSpPr>
                <p:nvPr/>
              </p:nvCxnSpPr>
              <p:spPr>
                <a:xfrm>
                  <a:off x="3419872" y="3284984"/>
                  <a:ext cx="216024" cy="648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17" idx="4"/>
                  <a:endCxn id="18" idx="0"/>
                </p:cNvCxnSpPr>
                <p:nvPr/>
              </p:nvCxnSpPr>
              <p:spPr>
                <a:xfrm>
                  <a:off x="3635896" y="4509120"/>
                  <a:ext cx="144016" cy="7200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/>
              <p:cNvGrpSpPr/>
              <p:nvPr/>
            </p:nvGrpSpPr>
            <p:grpSpPr>
              <a:xfrm>
                <a:off x="1691680" y="2048493"/>
                <a:ext cx="2232248" cy="3108699"/>
                <a:chOff x="1691680" y="2048493"/>
                <a:chExt cx="2232248" cy="3108699"/>
              </a:xfrm>
            </p:grpSpPr>
            <p:cxnSp>
              <p:nvCxnSpPr>
                <p:cNvPr id="29" name="直接连接符 28"/>
                <p:cNvCxnSpPr>
                  <a:stCxn id="9" idx="3"/>
                  <a:endCxn id="11" idx="7"/>
                </p:cNvCxnSpPr>
                <p:nvPr/>
              </p:nvCxnSpPr>
              <p:spPr>
                <a:xfrm flipH="1">
                  <a:off x="1895349" y="2048493"/>
                  <a:ext cx="456758" cy="672782"/>
                </a:xfrm>
                <a:prstGeom prst="line">
                  <a:avLst/>
                </a:prstGeom>
                <a:ln w="825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>
                  <a:stCxn id="11" idx="4"/>
                  <a:endCxn id="16" idx="0"/>
                </p:cNvCxnSpPr>
                <p:nvPr/>
              </p:nvCxnSpPr>
              <p:spPr>
                <a:xfrm>
                  <a:off x="1691680" y="3212976"/>
                  <a:ext cx="144016" cy="648072"/>
                </a:xfrm>
                <a:prstGeom prst="line">
                  <a:avLst/>
                </a:prstGeom>
                <a:ln w="825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17" idx="4"/>
                  <a:endCxn id="18" idx="0"/>
                </p:cNvCxnSpPr>
                <p:nvPr/>
              </p:nvCxnSpPr>
              <p:spPr>
                <a:xfrm>
                  <a:off x="3779912" y="4437112"/>
                  <a:ext cx="144016" cy="720080"/>
                </a:xfrm>
                <a:prstGeom prst="line">
                  <a:avLst/>
                </a:prstGeom>
                <a:ln w="825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16" idx="4"/>
                  <a:endCxn id="19" idx="0"/>
                </p:cNvCxnSpPr>
                <p:nvPr/>
              </p:nvCxnSpPr>
              <p:spPr>
                <a:xfrm>
                  <a:off x="1835696" y="4437112"/>
                  <a:ext cx="72008" cy="648072"/>
                </a:xfrm>
                <a:prstGeom prst="line">
                  <a:avLst/>
                </a:prstGeom>
                <a:ln w="825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12" idx="4"/>
                  <a:endCxn id="17" idx="0"/>
                </p:cNvCxnSpPr>
                <p:nvPr/>
              </p:nvCxnSpPr>
              <p:spPr>
                <a:xfrm>
                  <a:off x="3563888" y="3212976"/>
                  <a:ext cx="216024" cy="648072"/>
                </a:xfrm>
                <a:prstGeom prst="line">
                  <a:avLst/>
                </a:prstGeom>
                <a:ln w="825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/>
            <p:cNvSpPr txBox="1"/>
            <p:nvPr/>
          </p:nvSpPr>
          <p:spPr>
            <a:xfrm>
              <a:off x="2987824" y="134076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9</a:t>
              </a:r>
              <a:endParaRPr lang="zh-CN" alt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79712" y="24208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4</a:t>
              </a:r>
              <a:endParaRPr lang="zh-CN" alt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1920" y="24208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3</a:t>
              </a:r>
              <a:endParaRPr lang="zh-CN" alt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5616" y="350100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23728" y="37170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2</a:t>
              </a:r>
              <a:endParaRPr lang="zh-CN" alt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95736" y="494116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11960" y="494116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67944" y="37170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2</a:t>
              </a:r>
              <a:endParaRPr lang="zh-CN" altLang="en-US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43043" y="1298087"/>
            <a:ext cx="8331703" cy="3889431"/>
            <a:chOff x="343043" y="1298087"/>
            <a:chExt cx="8331703" cy="3889431"/>
          </a:xfrm>
        </p:grpSpPr>
        <p:sp>
          <p:nvSpPr>
            <p:cNvPr id="13" name="TextBox 12"/>
            <p:cNvSpPr txBox="1"/>
            <p:nvPr/>
          </p:nvSpPr>
          <p:spPr>
            <a:xfrm>
              <a:off x="4786314" y="3429000"/>
              <a:ext cx="3888432" cy="954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zh-CN" sz="2800" dirty="0" smtClean="0"/>
                <a:t>圈</a:t>
              </a:r>
              <a:r>
                <a:rPr lang="zh-CN" altLang="en-US" sz="2800" dirty="0" smtClean="0"/>
                <a:t>内</a:t>
              </a:r>
              <a:r>
                <a:rPr lang="zh-CN" altLang="zh-CN" sz="2800" dirty="0" smtClean="0"/>
                <a:t>数字代表每个点的新编号</a:t>
              </a:r>
              <a:r>
                <a:rPr lang="en-GB" altLang="zh-CN" sz="2800" dirty="0" err="1" smtClean="0"/>
                <a:t>tid</a:t>
              </a:r>
              <a:r>
                <a:rPr lang="zh-CN" altLang="zh-CN" sz="2800" dirty="0" smtClean="0"/>
                <a:t>。</a:t>
              </a:r>
              <a:endParaRPr lang="en-US" altLang="zh-CN" sz="2800" dirty="0" smtClean="0"/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343043" y="1298087"/>
              <a:ext cx="3712991" cy="3889431"/>
              <a:chOff x="343043" y="1298087"/>
              <a:chExt cx="3712991" cy="3889431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656648" y="1298087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957595" y="2357430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799692" y="3212976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245627" y="4581128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343043" y="2995812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524902" y="2648638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479970" y="1957467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082338" y="3471681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04293" y="4611454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9</a:t>
                </a:r>
                <a:endParaRPr lang="zh-CN" altLang="en-US" dirty="0"/>
              </a:p>
            </p:txBody>
          </p:sp>
        </p:grp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维护重链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剖分完之后，每条重链就相当于一段</a:t>
            </a:r>
            <a:r>
              <a:rPr lang="zh-CN" altLang="zh-CN" dirty="0" smtClean="0"/>
              <a:t>区间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用数据结构</a:t>
            </a:r>
            <a:r>
              <a:rPr lang="zh-CN" altLang="zh-CN" dirty="0"/>
              <a:t>去维护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 smtClean="0"/>
              <a:t>把</a:t>
            </a:r>
            <a:r>
              <a:rPr lang="zh-CN" altLang="zh-CN" dirty="0"/>
              <a:t>所有的重链首尾相接，放到同一个数据结构上，然后维护这一个整体即可。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单独修改</a:t>
            </a:r>
            <a:r>
              <a:rPr lang="zh-CN" altLang="zh-CN" dirty="0"/>
              <a:t>一</a:t>
            </a:r>
            <a:r>
              <a:rPr lang="zh-CN" altLang="zh-CN" dirty="0" smtClean="0"/>
              <a:t>个点的</a:t>
            </a:r>
            <a:r>
              <a:rPr lang="zh-CN" altLang="zh-CN" dirty="0"/>
              <a:t>权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           </a:t>
            </a:r>
            <a:r>
              <a:rPr lang="zh-CN" altLang="zh-CN" sz="2800" dirty="0" smtClean="0"/>
              <a:t>根据新</a:t>
            </a:r>
            <a:r>
              <a:rPr lang="zh-CN" altLang="zh-CN" sz="2800" dirty="0"/>
              <a:t>的</a:t>
            </a:r>
            <a:r>
              <a:rPr lang="zh-CN" altLang="zh-CN" sz="2800" dirty="0" smtClean="0"/>
              <a:t>编号直接在</a:t>
            </a:r>
            <a:r>
              <a:rPr lang="zh-CN" altLang="zh-CN" sz="2800" dirty="0"/>
              <a:t>数据结构中修改就行了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pPr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整体修改</a:t>
            </a:r>
            <a:r>
              <a:rPr lang="zh-CN" altLang="zh-CN" dirty="0"/>
              <a:t>点 </a:t>
            </a:r>
            <a:r>
              <a:rPr lang="en-GB" altLang="zh-CN" dirty="0"/>
              <a:t>U</a:t>
            </a:r>
            <a:r>
              <a:rPr lang="zh-CN" altLang="zh-CN" dirty="0"/>
              <a:t>和点</a:t>
            </a:r>
            <a:r>
              <a:rPr lang="en-GB" altLang="zh-CN" dirty="0"/>
              <a:t>V</a:t>
            </a:r>
            <a:r>
              <a:rPr lang="zh-CN" altLang="zh-CN" dirty="0"/>
              <a:t>的路径上的</a:t>
            </a:r>
            <a:r>
              <a:rPr lang="zh-CN" altLang="zh-CN" dirty="0" smtClean="0"/>
              <a:t>权值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I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en-GB" altLang="zh-CN" dirty="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GB" altLang="zh-CN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在同一条重链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上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0">
              <a:buNone/>
            </a:pPr>
            <a:r>
              <a:rPr lang="en-US" altLang="zh-CN" sz="2800" dirty="0" smtClean="0"/>
              <a:t>         </a:t>
            </a:r>
            <a:r>
              <a:rPr lang="zh-CN" altLang="zh-CN" sz="2800" dirty="0" smtClean="0"/>
              <a:t>直接</a:t>
            </a:r>
            <a:r>
              <a:rPr lang="zh-CN" altLang="zh-CN" sz="2800" dirty="0"/>
              <a:t>用数据结构修改</a:t>
            </a:r>
            <a:r>
              <a:rPr lang="en-GB" altLang="zh-CN" sz="2800" dirty="0" err="1"/>
              <a:t>tid</a:t>
            </a:r>
            <a:r>
              <a:rPr lang="en-GB" altLang="zh-CN" sz="2800" dirty="0"/>
              <a:t>[U]</a:t>
            </a:r>
            <a:r>
              <a:rPr lang="zh-CN" altLang="zh-CN" sz="2800" dirty="0"/>
              <a:t>至</a:t>
            </a:r>
            <a:r>
              <a:rPr lang="en-GB" altLang="zh-CN" sz="2800" dirty="0" err="1"/>
              <a:t>tid</a:t>
            </a:r>
            <a:r>
              <a:rPr lang="en-GB" altLang="zh-CN" sz="2800" dirty="0"/>
              <a:t>[V]</a:t>
            </a:r>
            <a:r>
              <a:rPr lang="zh-CN" altLang="zh-CN" sz="2800" dirty="0"/>
              <a:t>间的</a:t>
            </a:r>
            <a:r>
              <a:rPr lang="zh-CN" altLang="zh-CN" sz="2800" dirty="0" smtClean="0"/>
              <a:t>值。</a:t>
            </a:r>
            <a:endParaRPr lang="zh-CN" altLang="zh-CN" sz="28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整体修改点 </a:t>
            </a:r>
            <a:r>
              <a:rPr lang="en-GB" altLang="zh-CN" dirty="0" smtClean="0"/>
              <a:t>U</a:t>
            </a:r>
            <a:r>
              <a:rPr lang="zh-CN" altLang="zh-CN" dirty="0" smtClean="0"/>
              <a:t>和点</a:t>
            </a:r>
            <a:r>
              <a:rPr lang="en-GB" altLang="zh-CN" dirty="0" smtClean="0"/>
              <a:t>V</a:t>
            </a:r>
            <a:r>
              <a:rPr lang="zh-CN" altLang="zh-CN" dirty="0" smtClean="0"/>
              <a:t>的路径上的权值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II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en-GB" altLang="zh-CN" dirty="0">
                <a:latin typeface="楷体" pitchFamily="49" charset="-122"/>
                <a:ea typeface="楷体" pitchFamily="49" charset="-122"/>
              </a:rPr>
              <a:t>U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GB" altLang="zh-CN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不在同一条重链上</a:t>
            </a:r>
          </a:p>
          <a:p>
            <a:pPr>
              <a:buNone/>
            </a:pPr>
            <a:r>
              <a:rPr lang="en-US" altLang="zh-CN" sz="2800" dirty="0" smtClean="0"/>
              <a:t>         </a:t>
            </a:r>
            <a:r>
              <a:rPr lang="zh-CN" altLang="zh-CN" sz="2800" dirty="0" smtClean="0"/>
              <a:t>一边</a:t>
            </a:r>
            <a:r>
              <a:rPr lang="zh-CN" altLang="zh-CN" sz="2800" dirty="0"/>
              <a:t>进行修改，一边将</a:t>
            </a:r>
            <a:r>
              <a:rPr lang="en-GB" altLang="zh-CN" sz="2800" dirty="0"/>
              <a:t>U</a:t>
            </a:r>
            <a:r>
              <a:rPr lang="zh-CN" altLang="zh-CN" sz="2800" dirty="0"/>
              <a:t>和</a:t>
            </a:r>
            <a:r>
              <a:rPr lang="en-GB" altLang="zh-CN" sz="2800" dirty="0"/>
              <a:t>V</a:t>
            </a:r>
            <a:r>
              <a:rPr lang="zh-CN" altLang="zh-CN" sz="2800" dirty="0"/>
              <a:t>往同一条重链上靠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然后就</a:t>
            </a:r>
            <a:r>
              <a:rPr lang="zh-CN" altLang="zh-CN" sz="2800" dirty="0" smtClean="0"/>
              <a:t>变成</a:t>
            </a:r>
            <a:r>
              <a:rPr lang="zh-CN" altLang="zh-CN" sz="2800" dirty="0"/>
              <a:t>了</a:t>
            </a:r>
            <a:r>
              <a:rPr lang="en-GB" altLang="zh-CN" sz="2800" dirty="0"/>
              <a:t>I</a:t>
            </a:r>
            <a:r>
              <a:rPr lang="zh-CN" altLang="zh-CN" sz="2800" dirty="0"/>
              <a:t>的情况。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8711" y="4581128"/>
            <a:ext cx="87687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怎样将</a:t>
            </a:r>
            <a:r>
              <a:rPr lang="en-US" altLang="zh-CN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</a:t>
            </a:r>
            <a:r>
              <a:rPr lang="zh-CN" altLang="en-U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和</a:t>
            </a:r>
            <a:r>
              <a:rPr lang="en-US" altLang="zh-CN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V</a:t>
            </a:r>
            <a:r>
              <a:rPr lang="zh-CN" altLang="en-U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向同一条重链上靠</a:t>
            </a:r>
            <a:r>
              <a:rPr lang="en-US" altLang="zh-CN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zh-CN" altLang="en-US" sz="4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树链剖分相关概念</a:t>
            </a:r>
            <a:endParaRPr lang="en-US" altLang="zh-CN" dirty="0" smtClean="0"/>
          </a:p>
          <a:p>
            <a:r>
              <a:rPr lang="zh-CN" altLang="en-US" dirty="0"/>
              <a:t>树链</a:t>
            </a:r>
            <a:r>
              <a:rPr lang="zh-CN" altLang="en-US" dirty="0" smtClean="0"/>
              <a:t>剖分的实现</a:t>
            </a:r>
            <a:endParaRPr lang="en-US" altLang="zh-CN" dirty="0" smtClean="0"/>
          </a:p>
          <a:p>
            <a:r>
              <a:rPr lang="zh-CN" altLang="en-US" dirty="0" smtClean="0"/>
              <a:t>例题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4834880" cy="45259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A.</a:t>
            </a:r>
            <a:r>
              <a:rPr lang="zh-CN" altLang="zh-CN" sz="3200" dirty="0" smtClean="0"/>
              <a:t>若</a:t>
            </a:r>
            <a:r>
              <a:rPr lang="en-GB" altLang="zh-CN" sz="3200" dirty="0" err="1"/>
              <a:t>fa</a:t>
            </a:r>
            <a:r>
              <a:rPr lang="en-GB" altLang="zh-CN" sz="3200" dirty="0"/>
              <a:t>[top[U]]</a:t>
            </a:r>
            <a:r>
              <a:rPr lang="zh-CN" altLang="zh-CN" sz="3200" dirty="0"/>
              <a:t>与</a:t>
            </a:r>
            <a:r>
              <a:rPr lang="en-GB" altLang="zh-CN" sz="3200" dirty="0"/>
              <a:t>V</a:t>
            </a:r>
            <a:r>
              <a:rPr lang="zh-CN" altLang="zh-CN" sz="3200" dirty="0"/>
              <a:t>在同一条</a:t>
            </a:r>
            <a:r>
              <a:rPr lang="zh-CN" altLang="zh-CN" sz="3200" dirty="0" smtClean="0"/>
              <a:t>重链上。</a:t>
            </a:r>
            <a:endParaRPr lang="en-US" altLang="zh-CN" sz="3200" dirty="0" smtClean="0"/>
          </a:p>
          <a:p>
            <a:r>
              <a:rPr lang="en-US" altLang="zh-CN" sz="3000" dirty="0" smtClean="0"/>
              <a:t>   </a:t>
            </a:r>
            <a:r>
              <a:rPr lang="zh-CN" altLang="zh-CN" sz="2800" dirty="0" smtClean="0"/>
              <a:t>修改点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top[u]</a:t>
            </a:r>
            <a:r>
              <a:rPr lang="zh-CN" altLang="en-US" sz="2800" dirty="0" smtClean="0"/>
              <a:t>间的各权值</a:t>
            </a:r>
            <a:r>
              <a:rPr lang="zh-CN" altLang="zh-CN" sz="2800" dirty="0" smtClean="0"/>
              <a:t>，然后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跳至</a:t>
            </a:r>
            <a:r>
              <a:rPr lang="en-US" altLang="zh-CN" sz="2800" dirty="0" err="1" smtClean="0"/>
              <a:t>fa</a:t>
            </a:r>
            <a:r>
              <a:rPr lang="en-US" altLang="zh-CN" sz="2800" dirty="0" smtClean="0"/>
              <a:t>[top[u]</a:t>
            </a:r>
            <a:r>
              <a:rPr lang="zh-CN" altLang="en-US" sz="2800" dirty="0" smtClean="0"/>
              <a:t>，就</a:t>
            </a:r>
            <a:r>
              <a:rPr lang="zh-CN" altLang="zh-CN" sz="2800" dirty="0" smtClean="0"/>
              <a:t>变成</a:t>
            </a:r>
            <a:r>
              <a:rPr lang="zh-CN" altLang="zh-CN" sz="2800" dirty="0"/>
              <a:t>了</a:t>
            </a:r>
            <a:r>
              <a:rPr lang="en-GB" altLang="zh-CN" sz="2800" dirty="0"/>
              <a:t>I</a:t>
            </a:r>
            <a:r>
              <a:rPr lang="zh-CN" altLang="zh-CN" sz="2800" dirty="0"/>
              <a:t>的</a:t>
            </a:r>
            <a:r>
              <a:rPr lang="zh-CN" altLang="zh-CN" sz="2800" dirty="0" smtClean="0"/>
              <a:t>情况</a:t>
            </a:r>
            <a:r>
              <a:rPr lang="zh-CN" altLang="en-US" sz="2800" dirty="0" smtClean="0"/>
              <a:t>。</a:t>
            </a:r>
            <a:endParaRPr lang="zh-CN" altLang="en-US" dirty="0"/>
          </a:p>
        </p:txBody>
      </p:sp>
      <p:grpSp>
        <p:nvGrpSpPr>
          <p:cNvPr id="66" name="组合 65"/>
          <p:cNvGrpSpPr/>
          <p:nvPr/>
        </p:nvGrpSpPr>
        <p:grpSpPr>
          <a:xfrm>
            <a:off x="571472" y="1643050"/>
            <a:ext cx="2928958" cy="4429156"/>
            <a:chOff x="571472" y="1643050"/>
            <a:chExt cx="2928958" cy="4429156"/>
          </a:xfrm>
        </p:grpSpPr>
        <p:cxnSp>
          <p:nvCxnSpPr>
            <p:cNvPr id="12" name="直接连接符 11"/>
            <p:cNvCxnSpPr>
              <a:stCxn id="8" idx="5"/>
              <a:endCxn id="7" idx="1"/>
            </p:cNvCxnSpPr>
            <p:nvPr/>
          </p:nvCxnSpPr>
          <p:spPr>
            <a:xfrm rot="16200000" flipH="1">
              <a:off x="1242210" y="2313788"/>
              <a:ext cx="730226" cy="730226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/>
            <p:cNvGrpSpPr/>
            <p:nvPr/>
          </p:nvGrpSpPr>
          <p:grpSpPr>
            <a:xfrm>
              <a:off x="571472" y="1643050"/>
              <a:ext cx="2928958" cy="4429156"/>
              <a:chOff x="357158" y="1928802"/>
              <a:chExt cx="2928958" cy="442915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643042" y="3214686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 smtClean="0"/>
                  <a:t>fa</a:t>
                </a:r>
                <a:r>
                  <a:rPr lang="en-US" altLang="zh-CN" dirty="0" smtClean="0"/>
                  <a:t>[top[u]</a:t>
                </a:r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57158" y="1928802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V</a:t>
                </a:r>
                <a:endParaRPr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42910" y="4143380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smtClean="0"/>
                  <a:t>top[u]</a:t>
                </a:r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071670" y="5572140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U</a:t>
                </a:r>
                <a:endParaRPr lang="zh-CN" altLang="en-US" dirty="0"/>
              </a:p>
            </p:txBody>
          </p:sp>
          <p:cxnSp>
            <p:nvCxnSpPr>
              <p:cNvPr id="20" name="直接连接符 19"/>
              <p:cNvCxnSpPr>
                <a:stCxn id="7" idx="5"/>
              </p:cNvCxnSpPr>
              <p:nvPr/>
            </p:nvCxnSpPr>
            <p:spPr>
              <a:xfrm rot="16200000" flipH="1">
                <a:off x="2313780" y="3885424"/>
                <a:ext cx="972336" cy="972336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9" idx="5"/>
                <a:endCxn id="10" idx="1"/>
              </p:cNvCxnSpPr>
              <p:nvPr/>
            </p:nvCxnSpPr>
            <p:spPr>
              <a:xfrm rot="16200000" flipH="1">
                <a:off x="1313648" y="4814118"/>
                <a:ext cx="873102" cy="873102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7" idx="3"/>
                <a:endCxn id="9" idx="7"/>
              </p:cNvCxnSpPr>
              <p:nvPr/>
            </p:nvCxnSpPr>
            <p:spPr>
              <a:xfrm rot="5400000">
                <a:off x="1349367" y="3849705"/>
                <a:ext cx="373036" cy="4444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9" idx="5"/>
              </p:cNvCxnSpPr>
              <p:nvPr/>
            </p:nvCxnSpPr>
            <p:spPr>
              <a:xfrm rot="16200000" flipH="1">
                <a:off x="1313648" y="4814118"/>
                <a:ext cx="257956" cy="257956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8" idx="5"/>
              </p:cNvCxnSpPr>
              <p:nvPr/>
            </p:nvCxnSpPr>
            <p:spPr>
              <a:xfrm rot="16200000" flipH="1">
                <a:off x="1027896" y="2599540"/>
                <a:ext cx="186518" cy="186518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endCxn id="7" idx="1"/>
              </p:cNvCxnSpPr>
              <p:nvPr/>
            </p:nvCxnSpPr>
            <p:spPr>
              <a:xfrm rot="16200000" flipH="1">
                <a:off x="1643042" y="3214686"/>
                <a:ext cx="115080" cy="115080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7" idx="5"/>
              </p:cNvCxnSpPr>
              <p:nvPr/>
            </p:nvCxnSpPr>
            <p:spPr>
              <a:xfrm rot="16200000" flipH="1">
                <a:off x="2313780" y="3885424"/>
                <a:ext cx="257956" cy="257956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endCxn id="10" idx="1"/>
              </p:cNvCxnSpPr>
              <p:nvPr/>
            </p:nvCxnSpPr>
            <p:spPr>
              <a:xfrm rot="16200000" flipH="1">
                <a:off x="2000232" y="5500702"/>
                <a:ext cx="186518" cy="186518"/>
              </a:xfrm>
              <a:prstGeom prst="line">
                <a:avLst/>
              </a:prstGeom>
              <a:ln w="7620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4834880" cy="470912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B.</a:t>
            </a:r>
            <a:r>
              <a:rPr lang="zh-CN" altLang="zh-CN" sz="3200" dirty="0" smtClean="0"/>
              <a:t>若</a:t>
            </a:r>
            <a:r>
              <a:rPr lang="en-GB" altLang="zh-CN" sz="3200" dirty="0" smtClean="0"/>
              <a:t>U</a:t>
            </a:r>
            <a:r>
              <a:rPr lang="zh-CN" altLang="zh-CN" sz="3200" dirty="0" smtClean="0"/>
              <a:t>向上经过若干条重链和轻边与</a:t>
            </a:r>
            <a:r>
              <a:rPr lang="en-GB" altLang="zh-CN" sz="3200" dirty="0" smtClean="0"/>
              <a:t>V</a:t>
            </a:r>
            <a:r>
              <a:rPr lang="zh-CN" altLang="zh-CN" sz="3200" dirty="0" smtClean="0"/>
              <a:t>在同一条重链上。</a:t>
            </a:r>
            <a:endParaRPr lang="en-US" altLang="zh-CN" sz="3200" dirty="0" smtClean="0"/>
          </a:p>
          <a:p>
            <a:r>
              <a:rPr lang="en-US" altLang="zh-CN" sz="2800" dirty="0" smtClean="0"/>
              <a:t>   </a:t>
            </a:r>
            <a:r>
              <a:rPr lang="zh-CN" altLang="zh-CN" sz="2800" dirty="0" smtClean="0"/>
              <a:t>不断地</a:t>
            </a:r>
            <a:r>
              <a:rPr lang="zh-CN" altLang="en-US" sz="2800" dirty="0" smtClean="0"/>
              <a:t>修改当前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top[u]</a:t>
            </a:r>
            <a:r>
              <a:rPr lang="zh-CN" altLang="en-US" sz="2800" dirty="0" smtClean="0"/>
              <a:t>间的</a:t>
            </a:r>
            <a:r>
              <a:rPr lang="zh-CN" altLang="zh-CN" sz="2800" dirty="0" smtClean="0"/>
              <a:t>各权值，再将</a:t>
            </a:r>
            <a:r>
              <a:rPr lang="en-GB" altLang="zh-CN" sz="2800" dirty="0" smtClean="0"/>
              <a:t>U</a:t>
            </a:r>
            <a:r>
              <a:rPr lang="zh-CN" altLang="en-US" sz="2800" dirty="0" smtClean="0"/>
              <a:t>跳至</a:t>
            </a:r>
            <a:r>
              <a:rPr lang="en-GB" altLang="zh-CN" sz="2800" dirty="0" err="1" smtClean="0"/>
              <a:t>fa</a:t>
            </a:r>
            <a:r>
              <a:rPr lang="en-GB" altLang="zh-CN" sz="2800" dirty="0" smtClean="0"/>
              <a:t>[top[U]]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直到</a:t>
            </a:r>
            <a:r>
              <a:rPr lang="en-GB" altLang="zh-CN" sz="2800" dirty="0" smtClean="0"/>
              <a:t>U</a:t>
            </a:r>
            <a:r>
              <a:rPr lang="zh-CN" altLang="zh-CN" sz="2800" dirty="0" smtClean="0"/>
              <a:t>与</a:t>
            </a:r>
            <a:r>
              <a:rPr lang="en-GB" altLang="zh-CN" sz="2800" dirty="0" smtClean="0"/>
              <a:t>V</a:t>
            </a:r>
            <a:r>
              <a:rPr lang="zh-CN" altLang="zh-CN" sz="2800" dirty="0" smtClean="0"/>
              <a:t>在同一条重链。</a:t>
            </a:r>
            <a:endParaRPr lang="zh-CN" altLang="en-US" sz="28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571472" y="1643050"/>
            <a:ext cx="2928958" cy="4429156"/>
            <a:chOff x="571472" y="1643050"/>
            <a:chExt cx="2928958" cy="4429156"/>
          </a:xfrm>
        </p:grpSpPr>
        <p:grpSp>
          <p:nvGrpSpPr>
            <p:cNvPr id="21" name="组合 20"/>
            <p:cNvGrpSpPr/>
            <p:nvPr/>
          </p:nvGrpSpPr>
          <p:grpSpPr>
            <a:xfrm>
              <a:off x="571472" y="1643050"/>
              <a:ext cx="2928958" cy="4429156"/>
              <a:chOff x="571472" y="1643050"/>
              <a:chExt cx="2928958" cy="4429156"/>
            </a:xfrm>
          </p:grpSpPr>
          <p:cxnSp>
            <p:nvCxnSpPr>
              <p:cNvPr id="22" name="直接连接符 21"/>
              <p:cNvCxnSpPr>
                <a:stCxn id="25" idx="5"/>
                <a:endCxn id="24" idx="1"/>
              </p:cNvCxnSpPr>
              <p:nvPr/>
            </p:nvCxnSpPr>
            <p:spPr>
              <a:xfrm rot="16200000" flipH="1">
                <a:off x="1242210" y="2313788"/>
                <a:ext cx="730226" cy="730226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64"/>
              <p:cNvGrpSpPr/>
              <p:nvPr/>
            </p:nvGrpSpPr>
            <p:grpSpPr>
              <a:xfrm>
                <a:off x="571472" y="1643050"/>
                <a:ext cx="2928958" cy="4429156"/>
                <a:chOff x="357158" y="1928802"/>
                <a:chExt cx="2928958" cy="4429156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643042" y="3214686"/>
                  <a:ext cx="785818" cy="785818"/>
                </a:xfrm>
                <a:prstGeom prst="ellipse">
                  <a:avLst/>
                </a:prstGeom>
                <a:solidFill>
                  <a:schemeClr val="accent1"/>
                </a:solidFill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357158" y="1928802"/>
                  <a:ext cx="785818" cy="785818"/>
                </a:xfrm>
                <a:prstGeom prst="ellipse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V</a:t>
                  </a:r>
                  <a:endParaRPr lang="zh-CN" altLang="en-US" dirty="0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642910" y="4143380"/>
                  <a:ext cx="785818" cy="785818"/>
                </a:xfrm>
                <a:prstGeom prst="ellipse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dirty="0" smtClean="0"/>
                    <a:t>top[u]</a:t>
                  </a:r>
                  <a:endParaRPr lang="zh-CN" altLang="en-US" dirty="0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2071670" y="5572140"/>
                  <a:ext cx="785818" cy="785818"/>
                </a:xfrm>
                <a:prstGeom prst="ellipse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U</a:t>
                  </a:r>
                  <a:endParaRPr lang="zh-CN" altLang="en-US" dirty="0"/>
                </a:p>
              </p:txBody>
            </p:sp>
            <p:cxnSp>
              <p:nvCxnSpPr>
                <p:cNvPr id="28" name="直接连接符 27"/>
                <p:cNvCxnSpPr>
                  <a:stCxn id="24" idx="5"/>
                </p:cNvCxnSpPr>
                <p:nvPr/>
              </p:nvCxnSpPr>
              <p:spPr>
                <a:xfrm rot="16200000" flipH="1">
                  <a:off x="2313780" y="3885424"/>
                  <a:ext cx="972336" cy="972336"/>
                </a:xfrm>
                <a:prstGeom prst="line">
                  <a:avLst/>
                </a:prstGeom>
                <a:ln w="762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>
                  <a:stCxn id="26" idx="5"/>
                  <a:endCxn id="27" idx="1"/>
                </p:cNvCxnSpPr>
                <p:nvPr/>
              </p:nvCxnSpPr>
              <p:spPr>
                <a:xfrm rot="16200000" flipH="1">
                  <a:off x="1313648" y="4814118"/>
                  <a:ext cx="873102" cy="873102"/>
                </a:xfrm>
                <a:prstGeom prst="line">
                  <a:avLst/>
                </a:prstGeom>
                <a:ln w="762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26" idx="5"/>
                </p:cNvCxnSpPr>
                <p:nvPr/>
              </p:nvCxnSpPr>
              <p:spPr>
                <a:xfrm rot="16200000" flipH="1">
                  <a:off x="1313648" y="4814118"/>
                  <a:ext cx="257956" cy="257956"/>
                </a:xfrm>
                <a:prstGeom prst="line">
                  <a:avLst/>
                </a:prstGeom>
                <a:ln w="76200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25" idx="5"/>
                </p:cNvCxnSpPr>
                <p:nvPr/>
              </p:nvCxnSpPr>
              <p:spPr>
                <a:xfrm rot="16200000" flipH="1">
                  <a:off x="1027896" y="2599540"/>
                  <a:ext cx="186518" cy="186518"/>
                </a:xfrm>
                <a:prstGeom prst="line">
                  <a:avLst/>
                </a:prstGeom>
                <a:ln w="76200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endCxn id="24" idx="1"/>
                </p:cNvCxnSpPr>
                <p:nvPr/>
              </p:nvCxnSpPr>
              <p:spPr>
                <a:xfrm rot="16200000" flipH="1">
                  <a:off x="1643042" y="3214686"/>
                  <a:ext cx="115080" cy="115080"/>
                </a:xfrm>
                <a:prstGeom prst="line">
                  <a:avLst/>
                </a:prstGeom>
                <a:ln w="76200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24" idx="5"/>
                </p:cNvCxnSpPr>
                <p:nvPr/>
              </p:nvCxnSpPr>
              <p:spPr>
                <a:xfrm rot="16200000" flipH="1">
                  <a:off x="2313780" y="3885424"/>
                  <a:ext cx="257956" cy="257956"/>
                </a:xfrm>
                <a:prstGeom prst="line">
                  <a:avLst/>
                </a:prstGeom>
                <a:ln w="76200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>
                  <a:endCxn id="27" idx="1"/>
                </p:cNvCxnSpPr>
                <p:nvPr/>
              </p:nvCxnSpPr>
              <p:spPr>
                <a:xfrm rot="16200000" flipH="1">
                  <a:off x="2000232" y="5500702"/>
                  <a:ext cx="186518" cy="186518"/>
                </a:xfrm>
                <a:prstGeom prst="line">
                  <a:avLst/>
                </a:prstGeom>
                <a:ln w="76200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8" name="直接连接符 37"/>
            <p:cNvCxnSpPr>
              <a:stCxn id="24" idx="3"/>
              <a:endCxn id="26" idx="7"/>
            </p:cNvCxnSpPr>
            <p:nvPr/>
          </p:nvCxnSpPr>
          <p:spPr>
            <a:xfrm rot="5400000">
              <a:off x="1563681" y="3563953"/>
              <a:ext cx="373036" cy="444474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sz="half" idx="2"/>
          </p:nvPr>
        </p:nvSpPr>
        <p:spPr>
          <a:xfrm>
            <a:off x="3851275" y="1600200"/>
            <a:ext cx="4835525" cy="45259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C.</a:t>
            </a:r>
            <a:r>
              <a:rPr lang="zh-CN" altLang="zh-CN" sz="3200" dirty="0" smtClean="0"/>
              <a:t>若</a:t>
            </a:r>
            <a:r>
              <a:rPr lang="en-GB" altLang="zh-CN" sz="3200" dirty="0"/>
              <a:t>U</a:t>
            </a:r>
            <a:r>
              <a:rPr lang="zh-CN" altLang="zh-CN" sz="3200" dirty="0"/>
              <a:t>和</a:t>
            </a:r>
            <a:r>
              <a:rPr lang="en-GB" altLang="zh-CN" sz="3200" dirty="0"/>
              <a:t>V</a:t>
            </a:r>
            <a:r>
              <a:rPr lang="zh-CN" altLang="zh-CN" sz="3200" dirty="0"/>
              <a:t>都是向上经过若干条重链和轻边，到达同一条重链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r>
              <a:rPr lang="en-US" altLang="zh-CN" dirty="0" smtClean="0"/>
              <a:t>   </a:t>
            </a:r>
            <a:r>
              <a:rPr lang="zh-CN" altLang="zh-CN" sz="2800" dirty="0" smtClean="0"/>
              <a:t>每次</a:t>
            </a:r>
            <a:r>
              <a:rPr lang="zh-CN" altLang="zh-CN" sz="2800" dirty="0"/>
              <a:t>在点</a:t>
            </a:r>
            <a:r>
              <a:rPr lang="en-GB" altLang="zh-CN" sz="2800" dirty="0"/>
              <a:t>U</a:t>
            </a:r>
            <a:r>
              <a:rPr lang="zh-CN" altLang="zh-CN" sz="2800" dirty="0"/>
              <a:t>和点</a:t>
            </a:r>
            <a:r>
              <a:rPr lang="en-GB" altLang="zh-CN" sz="2800" dirty="0"/>
              <a:t>V</a:t>
            </a:r>
            <a:r>
              <a:rPr lang="zh-CN" altLang="zh-CN" sz="2800" dirty="0"/>
              <a:t>中，</a:t>
            </a:r>
            <a:r>
              <a:rPr lang="zh-CN" altLang="zh-CN" sz="2800" dirty="0" smtClean="0"/>
              <a:t>选择</a:t>
            </a:r>
            <a:r>
              <a:rPr lang="en-US" altLang="zh-CN" sz="2800" dirty="0" err="1" smtClean="0"/>
              <a:t>dep</a:t>
            </a:r>
            <a:r>
              <a:rPr lang="en-US" altLang="zh-CN" sz="2800" dirty="0" smtClean="0"/>
              <a:t>[top[x]]</a:t>
            </a:r>
            <a:r>
              <a:rPr lang="zh-CN" altLang="en-US" sz="2800" dirty="0" smtClean="0"/>
              <a:t>较大</a:t>
            </a:r>
            <a:r>
              <a:rPr lang="zh-CN" altLang="zh-CN" sz="2800" dirty="0" smtClean="0"/>
              <a:t>的点</a:t>
            </a:r>
            <a:r>
              <a:rPr lang="en-US" altLang="zh-CN" sz="2800" dirty="0" smtClean="0"/>
              <a:t>x</a:t>
            </a:r>
            <a:r>
              <a:rPr lang="zh-CN" altLang="zh-CN" sz="2800" dirty="0" smtClean="0"/>
              <a:t>，修改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top[x]</a:t>
            </a:r>
            <a:r>
              <a:rPr lang="zh-CN" altLang="en-US" sz="2800" dirty="0" smtClean="0"/>
              <a:t>间的各权值</a:t>
            </a:r>
            <a:r>
              <a:rPr lang="zh-CN" altLang="zh-CN" sz="2800" dirty="0" smtClean="0"/>
              <a:t>，再</a:t>
            </a:r>
            <a:r>
              <a:rPr lang="zh-CN" altLang="en-US" sz="2800" dirty="0" smtClean="0"/>
              <a:t>跳至</a:t>
            </a:r>
            <a:r>
              <a:rPr lang="en-GB" altLang="zh-CN" sz="2800" dirty="0" err="1" smtClean="0"/>
              <a:t>fa</a:t>
            </a:r>
            <a:r>
              <a:rPr lang="en-GB" altLang="zh-CN" sz="2800" dirty="0" smtClean="0"/>
              <a:t>[top[</a:t>
            </a:r>
            <a:r>
              <a:rPr lang="en-US" altLang="zh-CN" sz="2800" dirty="0" smtClean="0"/>
              <a:t>x</a:t>
            </a:r>
            <a:r>
              <a:rPr lang="en-GB" altLang="zh-CN" sz="2800" dirty="0" smtClean="0"/>
              <a:t>]]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直到</a:t>
            </a:r>
            <a:r>
              <a:rPr lang="zh-CN" altLang="zh-CN" sz="2800" dirty="0"/>
              <a:t>点</a:t>
            </a:r>
            <a:r>
              <a:rPr lang="en-GB" altLang="zh-CN" sz="2800" dirty="0"/>
              <a:t>U</a:t>
            </a:r>
            <a:r>
              <a:rPr lang="zh-CN" altLang="zh-CN" sz="2800" dirty="0"/>
              <a:t>和点</a:t>
            </a:r>
            <a:r>
              <a:rPr lang="en-GB" altLang="zh-CN" sz="2800" dirty="0" smtClean="0"/>
              <a:t>V</a:t>
            </a:r>
            <a:r>
              <a:rPr lang="zh-CN" altLang="en-US" sz="2800" dirty="0" smtClean="0"/>
              <a:t>在</a:t>
            </a:r>
            <a:r>
              <a:rPr lang="zh-CN" altLang="zh-CN" sz="2800" dirty="0" smtClean="0"/>
              <a:t>同</a:t>
            </a:r>
            <a:r>
              <a:rPr lang="zh-CN" altLang="zh-CN" sz="2800" dirty="0"/>
              <a:t>一条</a:t>
            </a:r>
            <a:r>
              <a:rPr lang="zh-CN" altLang="zh-CN" sz="2800" dirty="0" smtClean="0"/>
              <a:t>重链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714348" y="1285860"/>
            <a:ext cx="2357454" cy="5000660"/>
            <a:chOff x="714348" y="1285860"/>
            <a:chExt cx="2357454" cy="5000660"/>
          </a:xfrm>
        </p:grpSpPr>
        <p:cxnSp>
          <p:nvCxnSpPr>
            <p:cNvPr id="13" name="直接连接符 12"/>
            <p:cNvCxnSpPr>
              <a:stCxn id="6" idx="5"/>
              <a:endCxn id="10" idx="1"/>
            </p:cNvCxnSpPr>
            <p:nvPr/>
          </p:nvCxnSpPr>
          <p:spPr>
            <a:xfrm rot="16200000" flipH="1">
              <a:off x="1563681" y="1778003"/>
              <a:ext cx="658788" cy="1015978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714348" y="1285860"/>
              <a:ext cx="785818" cy="3786214"/>
              <a:chOff x="642910" y="1785926"/>
              <a:chExt cx="785818" cy="3786214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42910" y="1785926"/>
                <a:ext cx="785818" cy="785818"/>
              </a:xfrm>
              <a:prstGeom prst="ellipse">
                <a:avLst/>
              </a:prstGeom>
              <a:solidFill>
                <a:schemeClr val="accent1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42910" y="3357562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smtClean="0"/>
                  <a:t>top[U]</a:t>
                </a:r>
                <a:endParaRPr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42910" y="4786322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U</a:t>
                </a:r>
                <a:endParaRPr lang="zh-CN" altLang="en-US" dirty="0"/>
              </a:p>
            </p:txBody>
          </p:sp>
          <p:cxnSp>
            <p:nvCxnSpPr>
              <p:cNvPr id="16" name="直接连接符 15"/>
              <p:cNvCxnSpPr>
                <a:stCxn id="8" idx="4"/>
                <a:endCxn id="9" idx="0"/>
              </p:cNvCxnSpPr>
              <p:nvPr/>
            </p:nvCxnSpPr>
            <p:spPr>
              <a:xfrm rot="5400000">
                <a:off x="714348" y="4464851"/>
                <a:ext cx="642942" cy="1588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4"/>
                <a:endCxn id="8" idx="0"/>
              </p:cNvCxnSpPr>
              <p:nvPr/>
            </p:nvCxnSpPr>
            <p:spPr>
              <a:xfrm rot="5400000">
                <a:off x="642910" y="2964653"/>
                <a:ext cx="785818" cy="1588"/>
              </a:xfrm>
              <a:prstGeom prst="line">
                <a:avLst/>
              </a:prstGeom>
              <a:ln w="254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2285984" y="2500306"/>
              <a:ext cx="785818" cy="3786214"/>
              <a:chOff x="2214546" y="1785926"/>
              <a:chExt cx="785818" cy="378621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214546" y="1785926"/>
                <a:ext cx="785818" cy="785818"/>
              </a:xfrm>
              <a:prstGeom prst="ellipse">
                <a:avLst/>
              </a:prstGeom>
              <a:solidFill>
                <a:schemeClr val="accent1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214546" y="3357562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smtClean="0"/>
                  <a:t>top[V]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214546" y="4786322"/>
                <a:ext cx="785818" cy="785818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V</a:t>
                </a:r>
                <a:endParaRPr lang="zh-CN" altLang="en-US" dirty="0"/>
              </a:p>
            </p:txBody>
          </p:sp>
          <p:cxnSp>
            <p:nvCxnSpPr>
              <p:cNvPr id="19" name="直接连接符 18"/>
              <p:cNvCxnSpPr>
                <a:stCxn id="11" idx="4"/>
                <a:endCxn id="12" idx="0"/>
              </p:cNvCxnSpPr>
              <p:nvPr/>
            </p:nvCxnSpPr>
            <p:spPr>
              <a:xfrm rot="5400000">
                <a:off x="2285984" y="4464851"/>
                <a:ext cx="642942" cy="1588"/>
              </a:xfrm>
              <a:prstGeom prst="line">
                <a:avLst/>
              </a:prstGeom>
              <a:ln w="762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0" idx="4"/>
                <a:endCxn id="11" idx="0"/>
              </p:cNvCxnSpPr>
              <p:nvPr/>
            </p:nvCxnSpPr>
            <p:spPr>
              <a:xfrm rot="5400000">
                <a:off x="2214546" y="2964653"/>
                <a:ext cx="785818" cy="1588"/>
              </a:xfrm>
              <a:prstGeom prst="line">
                <a:avLst/>
              </a:prstGeom>
              <a:ln w="254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情况</a:t>
            </a:r>
            <a:r>
              <a:rPr lang="en-GB" altLang="zh-CN" b="1" dirty="0"/>
              <a:t>A</a:t>
            </a:r>
            <a:r>
              <a:rPr lang="zh-CN" altLang="zh-CN" dirty="0"/>
              <a:t>、</a:t>
            </a:r>
            <a:r>
              <a:rPr lang="en-GB" altLang="zh-CN" b="1" dirty="0"/>
              <a:t>B</a:t>
            </a:r>
            <a:r>
              <a:rPr lang="zh-CN" altLang="zh-CN" dirty="0"/>
              <a:t>是情况</a:t>
            </a:r>
            <a:r>
              <a:rPr lang="en-GB" altLang="zh-CN" b="1" dirty="0"/>
              <a:t>C</a:t>
            </a:r>
            <a:r>
              <a:rPr lang="zh-CN" altLang="zh-CN" dirty="0"/>
              <a:t>的比较特殊的</a:t>
            </a:r>
            <a:r>
              <a:rPr lang="en-GB" altLang="zh-CN" dirty="0"/>
              <a:t>2</a:t>
            </a:r>
            <a:r>
              <a:rPr lang="zh-CN" altLang="zh-CN" dirty="0" smtClean="0"/>
              <a:t>种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r>
              <a:rPr lang="en-GB" altLang="zh-CN" b="1" dirty="0" smtClean="0"/>
              <a:t>I</a:t>
            </a:r>
            <a:r>
              <a:rPr lang="zh-CN" altLang="zh-CN" dirty="0"/>
              <a:t>也只是</a:t>
            </a:r>
            <a:r>
              <a:rPr lang="en-GB" altLang="zh-CN" b="1" dirty="0"/>
              <a:t>II</a:t>
            </a:r>
            <a:r>
              <a:rPr lang="zh-CN" altLang="zh-CN" dirty="0"/>
              <a:t>的</a:t>
            </a:r>
            <a:r>
              <a:rPr lang="zh-CN" altLang="zh-CN" dirty="0" smtClean="0"/>
              <a:t>特殊情况。</a:t>
            </a:r>
            <a:endParaRPr lang="zh-CN" altLang="zh-CN" dirty="0"/>
          </a:p>
          <a:p>
            <a:r>
              <a:rPr lang="zh-CN" altLang="en-US" dirty="0" smtClean="0"/>
              <a:t>所以，这一操作</a:t>
            </a:r>
            <a:r>
              <a:rPr lang="zh-CN" altLang="zh-CN" dirty="0" smtClean="0"/>
              <a:t>只要用一个过程。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修改操作</a:t>
            </a:r>
            <a:endParaRPr lang="zh-CN" altLang="en-US" dirty="0"/>
          </a:p>
        </p:txBody>
      </p:sp>
      <p:sp>
        <p:nvSpPr>
          <p:cNvPr id="2050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4930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CHANGE (</a:t>
            </a:r>
            <a:r>
              <a:rPr kumimoji="0" lang="en-US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 y ,d</a:t>
            </a: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while</a:t>
            </a: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top[</a:t>
            </a:r>
            <a:r>
              <a:rPr kumimoji="0" lang="en-GB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]≠top[</a:t>
            </a:r>
            <a:r>
              <a:rPr kumimoji="0" lang="en-GB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]]&lt;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]]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SWAP(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SWAP 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gx,gy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CHANGE-IT(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]],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]→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]&gt;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SWAP 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CHANGE-IT(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],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lvl="0" indent="-51435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GB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kumimoji="0" lang="en-GB" altLang="zh-CN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en-GB" altLang="zh-CN" sz="2000" dirty="0"/>
              <a:t>CHANGE-IT(</a:t>
            </a:r>
            <a:r>
              <a:rPr lang="en-GB" altLang="zh-CN" sz="2000" i="1" dirty="0" err="1"/>
              <a:t>l,r,d</a:t>
            </a:r>
            <a:r>
              <a:rPr lang="en-GB" altLang="zh-CN" sz="2000" dirty="0"/>
              <a:t>)</a:t>
            </a:r>
            <a:r>
              <a:rPr lang="zh-CN" altLang="zh-CN" sz="2000" dirty="0"/>
              <a:t>为数据结构的修改操作：将区间</a:t>
            </a:r>
            <a:r>
              <a:rPr lang="en-GB" altLang="zh-CN" sz="2000" dirty="0"/>
              <a:t>[</a:t>
            </a:r>
            <a:r>
              <a:rPr lang="en-GB" altLang="zh-CN" sz="2000" i="1" dirty="0" err="1"/>
              <a:t>l</a:t>
            </a:r>
            <a:r>
              <a:rPr lang="en-GB" altLang="zh-CN" sz="2000" dirty="0" err="1"/>
              <a:t>,</a:t>
            </a:r>
            <a:r>
              <a:rPr lang="en-GB" altLang="zh-CN" sz="2000" i="1" dirty="0" err="1"/>
              <a:t>r</a:t>
            </a:r>
            <a:r>
              <a:rPr lang="en-GB" altLang="zh-CN" sz="2000" dirty="0"/>
              <a:t>]</a:t>
            </a:r>
            <a:r>
              <a:rPr lang="zh-CN" altLang="zh-CN" sz="2000" dirty="0"/>
              <a:t>上的所有权值改为</a:t>
            </a:r>
            <a:r>
              <a:rPr lang="en-GB" altLang="zh-CN" sz="2000" i="1" dirty="0"/>
              <a:t>d</a:t>
            </a:r>
            <a:endParaRPr kumimoji="0" lang="zh-CN" altLang="zh-CN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查询操作的分析过程同修改操作。</a:t>
            </a:r>
            <a:endParaRPr lang="en-US" altLang="zh-CN" dirty="0" smtClean="0"/>
          </a:p>
          <a:p>
            <a:r>
              <a:rPr lang="zh-CN" altLang="en-US" smtClean="0"/>
              <a:t>题目不同，</a:t>
            </a:r>
            <a:r>
              <a:rPr lang="zh-CN" altLang="en-US" dirty="0" smtClean="0"/>
              <a:t>选用不同的数据结构来维护值。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查询操作</a:t>
            </a:r>
            <a:endParaRPr lang="zh-CN" altLang="en-US" dirty="0"/>
          </a:p>
        </p:txBody>
      </p:sp>
      <p:sp>
        <p:nvSpPr>
          <p:cNvPr id="307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4930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QUERY (</a:t>
            </a:r>
            <a:r>
              <a:rPr kumimoji="0" lang="en-US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 y</a:t>
            </a:r>
            <a:r>
              <a:rPr kumimoji="0" lang="en-US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while</a:t>
            </a: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top[</a:t>
            </a:r>
            <a:r>
              <a:rPr kumimoji="0" lang="en-GB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]≠top[</a:t>
            </a:r>
            <a:r>
              <a:rPr kumimoji="0" lang="en-GB" altLang="zh-CN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]]&lt;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]]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SWAP 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SWAP 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gx,gy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QUERY-IT(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]],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top[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]→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]&gt;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then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SWAP (</a:t>
            </a:r>
            <a:r>
              <a:rPr kumimoji="0" lang="en-GB" altLang="zh-CN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QUERY-IT(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],</a:t>
            </a:r>
            <a:r>
              <a:rPr kumimoji="0" lang="en-GB" altLang="zh-CN" sz="2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tid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GB" altLang="zh-CN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en-GB" altLang="zh-CN" sz="2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])</a:t>
            </a:r>
          </a:p>
          <a:p>
            <a:pPr marL="514350" indent="-51435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zh-CN" sz="2000" dirty="0" smtClean="0"/>
              <a:t>          //</a:t>
            </a:r>
            <a:r>
              <a:rPr lang="en-GB" altLang="zh-CN" sz="2000" dirty="0"/>
              <a:t>QUERY-IT(</a:t>
            </a:r>
            <a:r>
              <a:rPr lang="en-GB" altLang="zh-CN" sz="2000" i="1" dirty="0" err="1"/>
              <a:t>l,r</a:t>
            </a:r>
            <a:r>
              <a:rPr lang="en-GB" altLang="zh-CN" sz="2000" dirty="0"/>
              <a:t>)</a:t>
            </a:r>
            <a:r>
              <a:rPr lang="zh-CN" altLang="zh-CN" sz="2000" dirty="0"/>
              <a:t>为数据结构的查询操作</a:t>
            </a:r>
            <a:r>
              <a:rPr lang="zh-CN" altLang="zh-CN" sz="2000" dirty="0" smtClean="0"/>
              <a:t>，</a:t>
            </a:r>
            <a:endParaRPr lang="zh-CN" altLang="zh-CN" sz="2000" dirty="0"/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zh-CN" altLang="en-US" sz="4400" dirty="0" smtClean="0"/>
              <a:t>三、</a:t>
            </a:r>
            <a:r>
              <a:rPr lang="zh-CN" altLang="en-US" sz="4400" dirty="0"/>
              <a:t>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Query </a:t>
            </a:r>
            <a:r>
              <a:rPr lang="en-GB" altLang="zh-CN" dirty="0"/>
              <a:t>on a tree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题意：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2800" dirty="0" smtClean="0"/>
              <a:t>        </a:t>
            </a:r>
            <a:r>
              <a:rPr lang="zh-CN" altLang="zh-CN" sz="2800" dirty="0" smtClean="0"/>
              <a:t>一棵</a:t>
            </a:r>
            <a:r>
              <a:rPr lang="en-GB" altLang="zh-CN" sz="2800" dirty="0" smtClean="0"/>
              <a:t>N(N&lt;=10000)</a:t>
            </a:r>
            <a:r>
              <a:rPr lang="zh-CN" altLang="zh-CN" sz="2800" dirty="0" smtClean="0"/>
              <a:t>个节点的树，每条边都有一个权值，要求进行两种操作：</a:t>
            </a:r>
          </a:p>
          <a:p>
            <a:pPr lvl="0">
              <a:buNone/>
            </a:pPr>
            <a:r>
              <a:rPr lang="en-GB" altLang="zh-CN" sz="2800" b="1" dirty="0" smtClean="0"/>
              <a:t>        CHANGE </a:t>
            </a:r>
            <a:r>
              <a:rPr lang="en-GB" altLang="zh-CN" sz="2800" b="1" dirty="0" err="1" smtClean="0"/>
              <a:t>i</a:t>
            </a:r>
            <a:r>
              <a:rPr lang="en-GB" altLang="zh-CN" sz="2800" b="1" dirty="0" smtClean="0"/>
              <a:t> </a:t>
            </a:r>
            <a:r>
              <a:rPr lang="en-GB" altLang="zh-CN" sz="2800" b="1" dirty="0" err="1" smtClean="0"/>
              <a:t>ti</a:t>
            </a:r>
            <a:r>
              <a:rPr lang="zh-CN" altLang="zh-CN" sz="2800" b="1" dirty="0" smtClean="0"/>
              <a:t>：</a:t>
            </a:r>
            <a:r>
              <a:rPr lang="zh-CN" altLang="zh-CN" sz="2400" dirty="0" smtClean="0"/>
              <a:t>改变第</a:t>
            </a:r>
            <a:r>
              <a:rPr lang="en-GB" altLang="zh-CN" sz="2400" dirty="0" err="1" smtClean="0"/>
              <a:t>i</a:t>
            </a:r>
            <a:r>
              <a:rPr lang="zh-CN" altLang="zh-CN" sz="2400" dirty="0" smtClean="0"/>
              <a:t>条边的权值为</a:t>
            </a:r>
            <a:r>
              <a:rPr lang="en-GB" altLang="zh-CN" sz="2400" dirty="0" err="1" smtClean="0"/>
              <a:t>ti</a:t>
            </a:r>
            <a:endParaRPr lang="zh-CN" altLang="zh-CN" sz="2400" dirty="0" smtClean="0"/>
          </a:p>
          <a:p>
            <a:pPr lvl="0">
              <a:buNone/>
            </a:pPr>
            <a:r>
              <a:rPr lang="en-GB" altLang="zh-CN" sz="2800" b="1" dirty="0" smtClean="0"/>
              <a:t>        QUERY a b</a:t>
            </a:r>
            <a:r>
              <a:rPr lang="zh-CN" altLang="zh-CN" sz="2800" b="1" dirty="0" smtClean="0"/>
              <a:t>：</a:t>
            </a:r>
            <a:r>
              <a:rPr lang="zh-CN" altLang="zh-CN" sz="2400" dirty="0" smtClean="0"/>
              <a:t>询问节点</a:t>
            </a:r>
            <a:r>
              <a:rPr lang="en-GB" altLang="zh-CN" sz="2400" dirty="0" smtClean="0"/>
              <a:t>a</a:t>
            </a:r>
            <a:r>
              <a:rPr lang="zh-CN" altLang="zh-CN" sz="2400" dirty="0" smtClean="0"/>
              <a:t>和节点</a:t>
            </a:r>
            <a:r>
              <a:rPr lang="en-GB" altLang="zh-CN" sz="2400" dirty="0" smtClean="0"/>
              <a:t>b</a:t>
            </a:r>
            <a:r>
              <a:rPr lang="zh-CN" altLang="zh-CN" sz="2400" dirty="0" smtClean="0"/>
              <a:t>之间的路径中权值最大的边的权值</a:t>
            </a:r>
            <a:endParaRPr lang="en-US" altLang="zh-CN" sz="2400" dirty="0" smtClean="0"/>
          </a:p>
          <a:p>
            <a:r>
              <a:rPr lang="zh-CN" altLang="en-US" sz="3200" dirty="0" smtClean="0"/>
              <a:t>时限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5s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Query on a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500" dirty="0" smtClean="0"/>
              <a:t>样例</a:t>
            </a:r>
            <a:endParaRPr lang="en-US" altLang="zh-CN" sz="3500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sz="3000" dirty="0" smtClean="0"/>
              <a:t>输入：</a:t>
            </a:r>
            <a:r>
              <a:rPr lang="en-US" altLang="zh-CN" sz="3000" dirty="0" smtClean="0"/>
              <a:t>				</a:t>
            </a:r>
            <a:r>
              <a:rPr lang="zh-CN" altLang="en-US" sz="3000" dirty="0" smtClean="0"/>
              <a:t>输出</a:t>
            </a:r>
            <a:r>
              <a:rPr lang="en-US" altLang="zh-CN" sz="3000" dirty="0"/>
              <a:t>:</a:t>
            </a:r>
            <a:endParaRPr lang="en-US" altLang="zh-CN" sz="3000" dirty="0" smtClean="0"/>
          </a:p>
          <a:p>
            <a:pPr>
              <a:buNone/>
            </a:pPr>
            <a:r>
              <a:rPr lang="en-GB" altLang="zh-CN" sz="2800" dirty="0" smtClean="0"/>
              <a:t>	1					1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GB" altLang="zh-CN" sz="2800" dirty="0" smtClean="0"/>
              <a:t>3					3</a:t>
            </a:r>
            <a:endParaRPr lang="zh-CN" altLang="zh-CN" sz="2800" dirty="0" smtClean="0"/>
          </a:p>
          <a:p>
            <a:pPr>
              <a:buNone/>
            </a:pPr>
            <a:r>
              <a:rPr lang="en-GB" altLang="zh-CN" sz="2800" dirty="0" smtClean="0"/>
              <a:t>	1 </a:t>
            </a:r>
            <a:r>
              <a:rPr lang="en-GB" altLang="zh-CN" sz="2800" dirty="0"/>
              <a:t>2 </a:t>
            </a:r>
            <a:r>
              <a:rPr lang="en-GB" altLang="zh-CN" sz="2800" dirty="0" smtClean="0"/>
              <a:t>1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GB" altLang="zh-CN" sz="2800" dirty="0" smtClean="0"/>
              <a:t>2 </a:t>
            </a:r>
            <a:r>
              <a:rPr lang="en-GB" altLang="zh-CN" sz="2800" dirty="0"/>
              <a:t>3 </a:t>
            </a:r>
            <a:r>
              <a:rPr lang="en-GB" altLang="zh-CN" sz="2800" dirty="0" smtClean="0"/>
              <a:t>2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GB" altLang="zh-CN" sz="2800" dirty="0" smtClean="0"/>
              <a:t>QUERY </a:t>
            </a:r>
            <a:r>
              <a:rPr lang="en-GB" altLang="zh-CN" sz="2800" dirty="0"/>
              <a:t>1 </a:t>
            </a:r>
            <a:r>
              <a:rPr lang="en-GB" altLang="zh-CN" sz="2800" dirty="0" smtClean="0"/>
              <a:t>2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GB" altLang="zh-CN" sz="2800" dirty="0" smtClean="0"/>
              <a:t>CHANGE </a:t>
            </a:r>
            <a:r>
              <a:rPr lang="en-GB" altLang="zh-CN" sz="2800" dirty="0"/>
              <a:t>1 </a:t>
            </a:r>
            <a:r>
              <a:rPr lang="en-GB" altLang="zh-CN" sz="2800" dirty="0" smtClean="0"/>
              <a:t>3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GB" altLang="zh-CN" sz="2800" dirty="0" smtClean="0"/>
              <a:t>QUERY </a:t>
            </a:r>
            <a:r>
              <a:rPr lang="en-GB" altLang="zh-CN" sz="2800" dirty="0"/>
              <a:t>1 </a:t>
            </a:r>
            <a:r>
              <a:rPr lang="en-GB" altLang="zh-CN" sz="2800" dirty="0" smtClean="0"/>
              <a:t>2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GB" altLang="zh-CN" sz="2800" dirty="0" smtClean="0"/>
              <a:t>DONE</a:t>
            </a:r>
            <a:endParaRPr lang="zh-CN" altLang="zh-CN" sz="2800" dirty="0"/>
          </a:p>
          <a:p>
            <a:pPr>
              <a:buNone/>
            </a:pP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1907704" y="1772816"/>
            <a:ext cx="1872208" cy="648072"/>
          </a:xfrm>
          <a:prstGeom prst="wedgeRoundRectCallout">
            <a:avLst>
              <a:gd name="adj1" fmla="val -83065"/>
              <a:gd name="adj2" fmla="val 11998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数据组数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627784" y="2564904"/>
            <a:ext cx="864096" cy="504056"/>
          </a:xfrm>
          <a:prstGeom prst="wedgeRoundRectCallout">
            <a:avLst>
              <a:gd name="adj1" fmla="val -204923"/>
              <a:gd name="adj2" fmla="val 976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211960" y="3717032"/>
            <a:ext cx="3168352" cy="1584176"/>
          </a:xfrm>
          <a:prstGeom prst="wedgeRoundRectCallout">
            <a:avLst>
              <a:gd name="adj1" fmla="val -128827"/>
              <a:gd name="adj2" fmla="val -3804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800" dirty="0" smtClean="0">
                <a:solidFill>
                  <a:schemeClr val="tx1"/>
                </a:solidFill>
              </a:rPr>
              <a:t>a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GB" altLang="zh-CN" sz="2800" dirty="0" smtClean="0">
                <a:solidFill>
                  <a:schemeClr val="tx1"/>
                </a:solidFill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GB" altLang="zh-CN" sz="2800" dirty="0" smtClean="0">
                <a:solidFill>
                  <a:schemeClr val="tx1"/>
                </a:solidFill>
              </a:rPr>
              <a:t>c</a:t>
            </a:r>
            <a:r>
              <a:rPr lang="en-US" altLang="zh-CN" sz="2800" dirty="0" smtClean="0">
                <a:solidFill>
                  <a:schemeClr val="tx1"/>
                </a:solidFill>
              </a:rPr>
              <a:t>:</a:t>
            </a:r>
            <a:r>
              <a:rPr lang="zh-CN" altLang="zh-CN" sz="2800" dirty="0" smtClean="0">
                <a:solidFill>
                  <a:schemeClr val="tx1"/>
                </a:solidFill>
              </a:rPr>
              <a:t>表示节点</a:t>
            </a:r>
            <a:r>
              <a:rPr lang="en-GB" altLang="zh-CN" sz="2800" dirty="0" smtClean="0">
                <a:solidFill>
                  <a:schemeClr val="tx1"/>
                </a:solidFill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</a:rPr>
              <a:t>和节点</a:t>
            </a:r>
            <a:r>
              <a:rPr lang="en-GB" altLang="zh-CN" sz="2800" dirty="0" smtClean="0">
                <a:solidFill>
                  <a:schemeClr val="tx1"/>
                </a:solidFill>
              </a:rPr>
              <a:t>b</a:t>
            </a:r>
            <a:r>
              <a:rPr lang="zh-CN" altLang="zh-CN" sz="2800" dirty="0" smtClean="0">
                <a:solidFill>
                  <a:schemeClr val="tx1"/>
                </a:solidFill>
              </a:rPr>
              <a:t>之间有一条权值为</a:t>
            </a:r>
            <a:r>
              <a:rPr lang="en-GB" altLang="zh-CN" sz="2800" dirty="0" smtClean="0">
                <a:solidFill>
                  <a:schemeClr val="tx1"/>
                </a:solidFill>
              </a:rPr>
              <a:t>c</a:t>
            </a:r>
            <a:r>
              <a:rPr lang="zh-CN" altLang="zh-CN" sz="2800" dirty="0" smtClean="0">
                <a:solidFill>
                  <a:schemeClr val="tx1"/>
                </a:solidFill>
              </a:rPr>
              <a:t>的边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0192" y="1844824"/>
            <a:ext cx="2592288" cy="1440160"/>
          </a:xfrm>
          <a:prstGeom prst="wedgeRoundRectCallout">
            <a:avLst>
              <a:gd name="adj1" fmla="val -81433"/>
              <a:gd name="adj2" fmla="val 334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对于每一个</a:t>
            </a:r>
            <a:r>
              <a:rPr lang="en-US" altLang="zh-CN" sz="2800" dirty="0" smtClean="0">
                <a:solidFill>
                  <a:schemeClr val="tx1"/>
                </a:solidFill>
              </a:rPr>
              <a:t>QUERY</a:t>
            </a:r>
            <a:r>
              <a:rPr lang="zh-CN" altLang="en-US" sz="2800" dirty="0" smtClean="0">
                <a:solidFill>
                  <a:schemeClr val="tx1"/>
                </a:solidFill>
              </a:rPr>
              <a:t>操作输出对应结果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allAtOnce" animBg="1"/>
      <p:bldP spid="8" grpId="0" build="allAtOnce" animBg="1"/>
      <p:bldP spid="9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zh-CN" altLang="en-US" sz="4400" dirty="0" smtClean="0"/>
              <a:t>一、树链剖分的相关概念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on a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zh-CN" dirty="0" smtClean="0"/>
              <a:t>直接</a:t>
            </a:r>
            <a:r>
              <a:rPr lang="zh-CN" altLang="zh-CN" dirty="0"/>
              <a:t>模拟操作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修改</a:t>
            </a:r>
            <a:r>
              <a:rPr lang="zh-CN" altLang="zh-CN" dirty="0" smtClean="0"/>
              <a:t>操作每次</a:t>
            </a:r>
            <a:r>
              <a:rPr lang="zh-CN" altLang="zh-CN" dirty="0"/>
              <a:t>可以在</a:t>
            </a:r>
            <a:r>
              <a:rPr lang="en-GB" altLang="zh-CN" dirty="0"/>
              <a:t>O(1)</a:t>
            </a:r>
            <a:r>
              <a:rPr lang="zh-CN" altLang="zh-CN" dirty="0"/>
              <a:t>做到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询问</a:t>
            </a:r>
            <a:r>
              <a:rPr lang="zh-CN" altLang="zh-CN" dirty="0" smtClean="0"/>
              <a:t>操作</a:t>
            </a:r>
            <a:r>
              <a:rPr lang="zh-CN" altLang="zh-CN" dirty="0"/>
              <a:t>期望复度为</a:t>
            </a:r>
            <a:r>
              <a:rPr lang="en-GB" altLang="zh-CN" dirty="0"/>
              <a:t>O(log</a:t>
            </a:r>
            <a:r>
              <a:rPr lang="en-GB" altLang="zh-CN" baseline="-25000" dirty="0"/>
              <a:t>2</a:t>
            </a:r>
            <a:r>
              <a:rPr lang="en-GB" altLang="zh-CN" dirty="0"/>
              <a:t>N</a:t>
            </a:r>
            <a:r>
              <a:rPr lang="en-GB" altLang="zh-CN" dirty="0" smtClean="0"/>
              <a:t>)</a:t>
            </a:r>
            <a:r>
              <a:rPr lang="zh-CN" altLang="zh-CN" dirty="0" smtClean="0"/>
              <a:t>，</a:t>
            </a:r>
            <a:r>
              <a:rPr lang="zh-CN" altLang="zh-CN" dirty="0"/>
              <a:t>不过最坏的情况下会达到</a:t>
            </a:r>
            <a:r>
              <a:rPr lang="en-GB" altLang="zh-CN" dirty="0"/>
              <a:t>O(n)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显然，在大量询问的情况下，直接模拟</a:t>
            </a:r>
            <a:r>
              <a:rPr lang="zh-CN" altLang="zh-CN" dirty="0" smtClean="0"/>
              <a:t>操作会</a:t>
            </a:r>
            <a:r>
              <a:rPr lang="en-GB" altLang="zh-CN" dirty="0"/>
              <a:t>TLE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91459" y="1196752"/>
            <a:ext cx="39837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单纯的模拟</a:t>
            </a:r>
            <a:r>
              <a:rPr lang="en-US" altLang="zh-CN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Query on a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这是</a:t>
            </a:r>
            <a:r>
              <a:rPr lang="zh-CN" altLang="zh-CN" dirty="0" smtClean="0"/>
              <a:t>一道</a:t>
            </a:r>
            <a:r>
              <a:rPr lang="zh-CN" altLang="zh-CN" dirty="0"/>
              <a:t>树链剖分</a:t>
            </a:r>
            <a:r>
              <a:rPr lang="zh-CN" altLang="zh-CN" dirty="0" smtClean="0"/>
              <a:t>的</a:t>
            </a:r>
            <a:r>
              <a:rPr lang="zh-CN" altLang="en-US" dirty="0" smtClean="0"/>
              <a:t>经典</a:t>
            </a:r>
            <a:r>
              <a:rPr lang="zh-CN" altLang="zh-CN" dirty="0" smtClean="0"/>
              <a:t>入门题。</a:t>
            </a:r>
            <a:endParaRPr lang="en-US" altLang="zh-CN" dirty="0" smtClean="0"/>
          </a:p>
          <a:p>
            <a:r>
              <a:rPr lang="zh-CN" altLang="zh-CN" dirty="0" smtClean="0"/>
              <a:t>建立树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进行</a:t>
            </a:r>
            <a:r>
              <a:rPr lang="zh-CN" altLang="zh-CN" dirty="0"/>
              <a:t>重链剖分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用数据结构维护重链，再进行</a:t>
            </a:r>
            <a:r>
              <a:rPr lang="zh-CN" altLang="zh-CN" dirty="0" smtClean="0"/>
              <a:t>修改</a:t>
            </a:r>
            <a:r>
              <a:rPr lang="zh-CN" altLang="zh-CN" dirty="0"/>
              <a:t>操作和查询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比较理想的支持修改操作且维护区间最大值的数据结构是线段</a:t>
            </a:r>
            <a:r>
              <a:rPr lang="zh-CN" altLang="zh-CN" dirty="0" smtClean="0"/>
              <a:t>树。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07222" y="1196752"/>
            <a:ext cx="3288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树链剖分</a:t>
            </a:r>
            <a:r>
              <a:rPr lang="en-US" altLang="zh-CN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Query on a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不过，</a:t>
            </a:r>
            <a:r>
              <a:rPr lang="zh-CN" altLang="zh-CN" dirty="0" smtClean="0"/>
              <a:t>题</a:t>
            </a:r>
            <a:r>
              <a:rPr lang="zh-CN" altLang="zh-CN" dirty="0"/>
              <a:t>中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维护</a:t>
            </a:r>
            <a:r>
              <a:rPr lang="zh-CN" altLang="zh-CN" dirty="0" smtClean="0"/>
              <a:t>的</a:t>
            </a:r>
            <a:r>
              <a:rPr lang="zh-CN" altLang="zh-CN" dirty="0"/>
              <a:t>是边</a:t>
            </a:r>
            <a:r>
              <a:rPr lang="zh-CN" altLang="zh-CN" dirty="0" smtClean="0"/>
              <a:t>权。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zh-CN" dirty="0" smtClean="0"/>
              <a:t>边</a:t>
            </a:r>
            <a:r>
              <a:rPr lang="en-GB" altLang="zh-CN" dirty="0"/>
              <a:t>(</a:t>
            </a:r>
            <a:r>
              <a:rPr lang="en-GB" altLang="zh-CN" dirty="0" err="1"/>
              <a:t>fa</a:t>
            </a:r>
            <a:r>
              <a:rPr lang="en-GB" altLang="zh-CN" dirty="0"/>
              <a:t>[x],x)</a:t>
            </a:r>
            <a:r>
              <a:rPr lang="zh-CN" altLang="zh-CN" dirty="0"/>
              <a:t>的权值</a:t>
            </a:r>
            <a:r>
              <a:rPr lang="zh-CN" altLang="zh-CN" dirty="0" smtClean="0"/>
              <a:t>，作为</a:t>
            </a:r>
            <a:r>
              <a:rPr lang="zh-CN" altLang="zh-CN" dirty="0"/>
              <a:t>点</a:t>
            </a:r>
            <a:r>
              <a:rPr lang="en-GB" altLang="zh-CN" dirty="0"/>
              <a:t>x</a:t>
            </a:r>
            <a:r>
              <a:rPr lang="zh-CN" altLang="zh-CN" dirty="0"/>
              <a:t>的权</a:t>
            </a:r>
            <a:r>
              <a:rPr lang="zh-CN" altLang="zh-CN" dirty="0" smtClean="0"/>
              <a:t>值。</a:t>
            </a:r>
            <a:endParaRPr lang="en-US" altLang="zh-CN" dirty="0" smtClean="0"/>
          </a:p>
          <a:p>
            <a:r>
              <a:rPr lang="zh-CN" altLang="en-US" dirty="0" smtClean="0"/>
              <a:t>根节点权值为一个无限小的值。</a:t>
            </a:r>
            <a:endParaRPr lang="zh-CN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zh-CN" altLang="en-US" sz="4400" dirty="0" smtClean="0"/>
              <a:t>四、总结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树链剖分在信息学竞赛中越来越多的被考到，也是解题很有用的工具。</a:t>
            </a:r>
            <a:endParaRPr lang="en-US" altLang="zh-CN" dirty="0" smtClean="0"/>
          </a:p>
          <a:p>
            <a:r>
              <a:rPr lang="zh-CN" altLang="en-US" dirty="0" smtClean="0"/>
              <a:t>平时多写写，容易有感觉，提高正确率。</a:t>
            </a:r>
            <a:endParaRPr lang="en-US" altLang="zh-CN" dirty="0" smtClean="0"/>
          </a:p>
          <a:p>
            <a:r>
              <a:rPr lang="zh-CN" altLang="en-US" dirty="0" smtClean="0"/>
              <a:t>注意学会缩代码和提高程序的效率。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listening.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Questions are welcome.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剖分目的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树路径信息维护。</a:t>
            </a:r>
            <a:endParaRPr lang="en-US" altLang="zh-CN" dirty="0" smtClean="0"/>
          </a:p>
          <a:p>
            <a:r>
              <a:rPr lang="zh-CN" altLang="zh-CN" dirty="0" smtClean="0"/>
              <a:t>将一棵树划分成若干条链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用</a:t>
            </a:r>
            <a:r>
              <a:rPr lang="zh-CN" altLang="zh-CN" dirty="0"/>
              <a:t>数据结构去维护每条链</a:t>
            </a:r>
            <a:r>
              <a:rPr lang="zh-CN" altLang="zh-CN" dirty="0" smtClean="0"/>
              <a:t>，复杂度</a:t>
            </a:r>
            <a:r>
              <a:rPr lang="zh-CN" altLang="en-US" dirty="0" smtClean="0"/>
              <a:t>为</a:t>
            </a:r>
            <a:r>
              <a:rPr lang="en-GB" altLang="zh-CN" dirty="0" smtClean="0"/>
              <a:t>O(</a:t>
            </a:r>
            <a:r>
              <a:rPr lang="en-GB" altLang="zh-CN" dirty="0" err="1" smtClean="0"/>
              <a:t>logN</a:t>
            </a:r>
            <a:r>
              <a:rPr lang="en-GB" altLang="zh-CN" dirty="0"/>
              <a:t>)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剖分方法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盲目剖分</a:t>
            </a:r>
            <a:endParaRPr lang="en-US" altLang="zh-CN" dirty="0" smtClean="0"/>
          </a:p>
          <a:p>
            <a:r>
              <a:rPr lang="zh-CN" altLang="en-US" dirty="0" smtClean="0"/>
              <a:t>随机剖分</a:t>
            </a:r>
            <a:endParaRPr lang="en-US" altLang="zh-CN" dirty="0" smtClean="0"/>
          </a:p>
          <a:p>
            <a:r>
              <a:rPr lang="zh-CN" altLang="en-US" dirty="0" smtClean="0"/>
              <a:t>启发式剖分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806489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25000"/>
                  </a:schemeClr>
                </a:solidFill>
              </a:rPr>
              <a:t>综合比较，</a:t>
            </a:r>
            <a:r>
              <a:rPr lang="zh-CN" altLang="zh-CN" sz="3200" b="1" dirty="0" smtClean="0">
                <a:solidFill>
                  <a:schemeClr val="bg2">
                    <a:lumMod val="25000"/>
                  </a:schemeClr>
                </a:solidFill>
              </a:rPr>
              <a:t>启发式剖分</a:t>
            </a:r>
            <a:r>
              <a:rPr lang="zh-CN" altLang="zh-CN" sz="3200" dirty="0" smtClean="0">
                <a:solidFill>
                  <a:schemeClr val="bg2">
                    <a:lumMod val="25000"/>
                  </a:schemeClr>
                </a:solidFill>
              </a:rPr>
              <a:t>是剖分时的最佳选择。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轻边和重边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将树中的边分为：轻边和重边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size(X)</a:t>
            </a:r>
            <a:r>
              <a:rPr lang="zh-CN" altLang="en-US" dirty="0" smtClean="0"/>
              <a:t>为</a:t>
            </a:r>
            <a:r>
              <a:rPr lang="zh-CN" altLang="zh-CN" dirty="0"/>
              <a:t>以</a:t>
            </a:r>
            <a:r>
              <a:rPr lang="en-GB" altLang="zh-CN" dirty="0"/>
              <a:t>X</a:t>
            </a:r>
            <a:r>
              <a:rPr lang="zh-CN" altLang="zh-CN" dirty="0"/>
              <a:t>为根的子树的节点</a:t>
            </a:r>
            <a:r>
              <a:rPr lang="zh-CN" altLang="zh-CN" dirty="0" smtClean="0"/>
              <a:t>个数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令</a:t>
            </a:r>
            <a:r>
              <a:rPr lang="en-GB" altLang="zh-CN" dirty="0"/>
              <a:t>V</a:t>
            </a:r>
            <a:r>
              <a:rPr lang="zh-CN" altLang="zh-CN" dirty="0"/>
              <a:t>为</a:t>
            </a:r>
            <a:r>
              <a:rPr lang="en-GB" altLang="zh-CN" dirty="0"/>
              <a:t>U</a:t>
            </a:r>
            <a:r>
              <a:rPr lang="zh-CN" altLang="zh-CN" dirty="0"/>
              <a:t>的儿子节点中</a:t>
            </a:r>
            <a:r>
              <a:rPr lang="en-GB" altLang="zh-CN" dirty="0"/>
              <a:t>size</a:t>
            </a:r>
            <a:r>
              <a:rPr lang="zh-CN" altLang="zh-CN" dirty="0"/>
              <a:t>值最大的节点，那么边</a:t>
            </a:r>
            <a:r>
              <a:rPr lang="en-GB" altLang="zh-CN" dirty="0"/>
              <a:t>(U,V)</a:t>
            </a:r>
            <a:r>
              <a:rPr lang="zh-CN" altLang="zh-CN" dirty="0"/>
              <a:t>被称为</a:t>
            </a:r>
            <a:r>
              <a:rPr lang="zh-CN" altLang="zh-CN" b="1" dirty="0"/>
              <a:t>重边</a:t>
            </a:r>
            <a:r>
              <a:rPr lang="zh-CN" altLang="zh-CN" dirty="0"/>
              <a:t>，树</a:t>
            </a:r>
            <a:r>
              <a:rPr lang="zh-CN" altLang="zh-CN" dirty="0" smtClean="0"/>
              <a:t>中重边</a:t>
            </a:r>
            <a:r>
              <a:rPr lang="zh-CN" altLang="zh-CN" dirty="0"/>
              <a:t>之外的边被称为</a:t>
            </a:r>
            <a:r>
              <a:rPr lang="zh-CN" altLang="zh-CN" b="1" dirty="0" smtClean="0"/>
              <a:t>轻边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轻边和重边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4932040" y="1340768"/>
            <a:ext cx="3657600" cy="4525963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粗边为重边。</a:t>
            </a:r>
            <a:endParaRPr lang="zh-CN" altLang="en-US" sz="2800" dirty="0" smtClean="0"/>
          </a:p>
          <a:p>
            <a:r>
              <a:rPr lang="zh-CN" altLang="en-US" sz="2800" dirty="0" smtClean="0"/>
              <a:t>另外，我们称</a:t>
            </a:r>
            <a:r>
              <a:rPr lang="zh-CN" altLang="zh-CN" sz="2800" dirty="0" smtClean="0"/>
              <a:t>某条路径为</a:t>
            </a:r>
            <a:r>
              <a:rPr lang="zh-CN" altLang="zh-CN" sz="2800" b="1" dirty="0" smtClean="0"/>
              <a:t>重路径</a:t>
            </a:r>
            <a:r>
              <a:rPr lang="en-GB" altLang="zh-CN" sz="2800" dirty="0" smtClean="0"/>
              <a:t>(</a:t>
            </a:r>
            <a:r>
              <a:rPr lang="zh-CN" altLang="zh-CN" sz="2800" dirty="0" smtClean="0"/>
              <a:t>也叫</a:t>
            </a:r>
            <a:r>
              <a:rPr lang="zh-CN" altLang="zh-CN" sz="2800" b="1" dirty="0" smtClean="0"/>
              <a:t>重链</a:t>
            </a:r>
            <a:r>
              <a:rPr lang="en-GB" altLang="zh-CN" sz="2800" dirty="0" smtClean="0"/>
              <a:t>)</a:t>
            </a:r>
            <a:r>
              <a:rPr lang="zh-CN" altLang="zh-CN" sz="2800" dirty="0" smtClean="0"/>
              <a:t>，当且仅当它全部由重边组成。</a:t>
            </a:r>
            <a:endParaRPr lang="zh-CN" altLang="en-US" sz="2800" dirty="0" smtClean="0"/>
          </a:p>
        </p:txBody>
      </p:sp>
      <p:grpSp>
        <p:nvGrpSpPr>
          <p:cNvPr id="102" name="组合 101"/>
          <p:cNvGrpSpPr/>
          <p:nvPr/>
        </p:nvGrpSpPr>
        <p:grpSpPr>
          <a:xfrm>
            <a:off x="539552" y="1556792"/>
            <a:ext cx="3672408" cy="4176464"/>
            <a:chOff x="395536" y="1628800"/>
            <a:chExt cx="3672408" cy="4176464"/>
          </a:xfrm>
        </p:grpSpPr>
        <p:sp>
          <p:nvSpPr>
            <p:cNvPr id="8" name="椭圆 7"/>
            <p:cNvSpPr/>
            <p:nvPr/>
          </p:nvSpPr>
          <p:spPr>
            <a:xfrm>
              <a:off x="2123728" y="1628800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195736" y="2636912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59632" y="2708920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131840" y="2708920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95536" y="3717032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403648" y="3933056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47864" y="3933056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491880" y="5229200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75656" y="5157192"/>
              <a:ext cx="576064" cy="5760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19" name="直接连接符 18"/>
            <p:cNvCxnSpPr>
              <a:stCxn id="8" idx="3"/>
              <a:endCxn id="11" idx="7"/>
            </p:cNvCxnSpPr>
            <p:nvPr/>
          </p:nvCxnSpPr>
          <p:spPr>
            <a:xfrm flipH="1">
              <a:off x="1751333" y="2120501"/>
              <a:ext cx="456758" cy="672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3"/>
              <a:endCxn id="13" idx="7"/>
            </p:cNvCxnSpPr>
            <p:nvPr/>
          </p:nvCxnSpPr>
          <p:spPr>
            <a:xfrm flipH="1">
              <a:off x="887237" y="3200621"/>
              <a:ext cx="456758" cy="6007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8" idx="4"/>
              <a:endCxn id="10" idx="0"/>
            </p:cNvCxnSpPr>
            <p:nvPr/>
          </p:nvCxnSpPr>
          <p:spPr>
            <a:xfrm>
              <a:off x="2411760" y="2204864"/>
              <a:ext cx="72008" cy="4320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2" idx="1"/>
              <a:endCxn id="8" idx="5"/>
            </p:cNvCxnSpPr>
            <p:nvPr/>
          </p:nvCxnSpPr>
          <p:spPr>
            <a:xfrm flipH="1" flipV="1">
              <a:off x="2615429" y="2120501"/>
              <a:ext cx="600774" cy="672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1" idx="4"/>
              <a:endCxn id="14" idx="0"/>
            </p:cNvCxnSpPr>
            <p:nvPr/>
          </p:nvCxnSpPr>
          <p:spPr>
            <a:xfrm>
              <a:off x="1547664" y="3284984"/>
              <a:ext cx="144016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14" idx="4"/>
              <a:endCxn id="17" idx="0"/>
            </p:cNvCxnSpPr>
            <p:nvPr/>
          </p:nvCxnSpPr>
          <p:spPr>
            <a:xfrm>
              <a:off x="1691680" y="4509120"/>
              <a:ext cx="72008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12" idx="4"/>
              <a:endCxn id="15" idx="0"/>
            </p:cNvCxnSpPr>
            <p:nvPr/>
          </p:nvCxnSpPr>
          <p:spPr>
            <a:xfrm>
              <a:off x="3419872" y="3284984"/>
              <a:ext cx="216024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15" idx="4"/>
              <a:endCxn id="16" idx="0"/>
            </p:cNvCxnSpPr>
            <p:nvPr/>
          </p:nvCxnSpPr>
          <p:spPr>
            <a:xfrm>
              <a:off x="3635896" y="4509120"/>
              <a:ext cx="144016" cy="7200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1691680" y="2048493"/>
            <a:ext cx="2232248" cy="3108699"/>
            <a:chOff x="1691680" y="2048493"/>
            <a:chExt cx="2232248" cy="3108699"/>
          </a:xfrm>
        </p:grpSpPr>
        <p:cxnSp>
          <p:nvCxnSpPr>
            <p:cNvPr id="98" name="直接连接符 97"/>
            <p:cNvCxnSpPr>
              <a:stCxn id="8" idx="3"/>
              <a:endCxn id="11" idx="7"/>
            </p:cNvCxnSpPr>
            <p:nvPr/>
          </p:nvCxnSpPr>
          <p:spPr>
            <a:xfrm flipH="1">
              <a:off x="1895349" y="2048493"/>
              <a:ext cx="456758" cy="672782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11" idx="4"/>
              <a:endCxn id="14" idx="0"/>
            </p:cNvCxnSpPr>
            <p:nvPr/>
          </p:nvCxnSpPr>
          <p:spPr>
            <a:xfrm>
              <a:off x="1691680" y="3212976"/>
              <a:ext cx="144016" cy="648072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5" idx="4"/>
              <a:endCxn id="16" idx="0"/>
            </p:cNvCxnSpPr>
            <p:nvPr/>
          </p:nvCxnSpPr>
          <p:spPr>
            <a:xfrm>
              <a:off x="3779912" y="4437112"/>
              <a:ext cx="144016" cy="72008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4" idx="4"/>
              <a:endCxn id="17" idx="0"/>
            </p:cNvCxnSpPr>
            <p:nvPr/>
          </p:nvCxnSpPr>
          <p:spPr>
            <a:xfrm>
              <a:off x="1835696" y="4437112"/>
              <a:ext cx="72008" cy="648072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2" idx="4"/>
              <a:endCxn id="15" idx="0"/>
            </p:cNvCxnSpPr>
            <p:nvPr/>
          </p:nvCxnSpPr>
          <p:spPr>
            <a:xfrm>
              <a:off x="3563888" y="3212976"/>
              <a:ext cx="216024" cy="648072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轻重边路径剖分的</a:t>
            </a:r>
            <a:r>
              <a:rPr lang="zh-CN" altLang="zh-CN" dirty="0" smtClean="0"/>
              <a:t>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zh-CN" altLang="zh-CN" b="1" dirty="0" smtClean="0"/>
              <a:t>轻边</a:t>
            </a:r>
            <a:r>
              <a:rPr lang="en-GB" altLang="zh-CN" b="1" dirty="0" smtClean="0"/>
              <a:t>(U,V)</a:t>
            </a:r>
            <a:r>
              <a:rPr lang="zh-CN" altLang="en-US" b="1" dirty="0" smtClean="0"/>
              <a:t>，</a:t>
            </a:r>
            <a:r>
              <a:rPr lang="en-GB" altLang="zh-CN" b="1" dirty="0" smtClean="0"/>
              <a:t>size(V</a:t>
            </a:r>
            <a:r>
              <a:rPr lang="en-GB" altLang="zh-CN" b="1" dirty="0"/>
              <a:t>)&lt;=size(U)/</a:t>
            </a:r>
            <a:r>
              <a:rPr lang="en-GB" altLang="zh-CN" b="1" dirty="0" smtClean="0"/>
              <a:t>2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从</a:t>
            </a:r>
            <a:r>
              <a:rPr lang="zh-CN" altLang="zh-CN" b="1" dirty="0"/>
              <a:t>根到某一点的路径上</a:t>
            </a:r>
            <a:r>
              <a:rPr lang="zh-CN" altLang="zh-CN" b="1" dirty="0" smtClean="0"/>
              <a:t>，不超过</a:t>
            </a:r>
            <a:r>
              <a:rPr lang="en-GB" altLang="zh-CN" b="1" dirty="0" smtClean="0"/>
              <a:t>O(</a:t>
            </a:r>
            <a:r>
              <a:rPr lang="en-GB" altLang="zh-CN" b="1" dirty="0" err="1" smtClean="0"/>
              <a:t>logN</a:t>
            </a:r>
            <a:r>
              <a:rPr lang="en-GB" altLang="zh-CN" b="1" dirty="0" smtClean="0"/>
              <a:t>)</a:t>
            </a:r>
            <a:r>
              <a:rPr lang="zh-CN" altLang="zh-CN" b="1" dirty="0" smtClean="0"/>
              <a:t>条轻边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不超过</a:t>
            </a:r>
            <a:r>
              <a:rPr lang="en-GB" altLang="zh-CN" b="1" dirty="0" smtClean="0"/>
              <a:t>O(</a:t>
            </a:r>
            <a:r>
              <a:rPr lang="en-GB" altLang="zh-CN" b="1" dirty="0" err="1" smtClean="0"/>
              <a:t>logN</a:t>
            </a:r>
            <a:r>
              <a:rPr lang="en-GB" altLang="zh-CN" b="1" dirty="0" smtClean="0"/>
              <a:t>)</a:t>
            </a:r>
            <a:r>
              <a:rPr lang="zh-CN" altLang="zh-CN" b="1" dirty="0" smtClean="0"/>
              <a:t>条重路径。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4"/>
          <p:cNvSpPr>
            <a:spLocks noGrp="1"/>
          </p:cNvSpPr>
          <p:nvPr>
            <p:ph type="body"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zh-CN" altLang="en-US" sz="4400" dirty="0" smtClean="0"/>
              <a:t>二、树链剖分的实现</a:t>
            </a:r>
            <a:endParaRPr lang="en-US" altLang="zh-C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7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9|7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|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|0|0.3|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2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5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.5"/>
</p:tagLst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lnDef>
      <a:spPr>
        <a:ln w="9525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1226</TotalTime>
  <Words>1921</Words>
  <Application>Microsoft Office PowerPoint</Application>
  <PresentationFormat>全屏显示(4:3)</PresentationFormat>
  <Paragraphs>264</Paragraphs>
  <Slides>35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黑体</vt:lpstr>
      <vt:lpstr>楷体</vt:lpstr>
      <vt:lpstr>宋体</vt:lpstr>
      <vt:lpstr>Arial</vt:lpstr>
      <vt:lpstr>Calibri</vt:lpstr>
      <vt:lpstr>Franklin Gothic Book</vt:lpstr>
      <vt:lpstr>Times New Roman</vt:lpstr>
      <vt:lpstr>Wingdings 2</vt:lpstr>
      <vt:lpstr>技巧</vt:lpstr>
      <vt:lpstr>树链剖分及其应用</vt:lpstr>
      <vt:lpstr>提要</vt:lpstr>
      <vt:lpstr>PowerPoint 演示文稿</vt:lpstr>
      <vt:lpstr>剖分目的</vt:lpstr>
      <vt:lpstr>剖分方法</vt:lpstr>
      <vt:lpstr>轻边和重边</vt:lpstr>
      <vt:lpstr>轻边和重边</vt:lpstr>
      <vt:lpstr>轻重边路径剖分的性质</vt:lpstr>
      <vt:lpstr>PowerPoint 演示文稿</vt:lpstr>
      <vt:lpstr>重链剖分</vt:lpstr>
      <vt:lpstr>重链剖分</vt:lpstr>
      <vt:lpstr>重链剖分</vt:lpstr>
      <vt:lpstr>重链剖分</vt:lpstr>
      <vt:lpstr>重链剖分</vt:lpstr>
      <vt:lpstr>重链剖分</vt:lpstr>
      <vt:lpstr>维护重链</vt:lpstr>
      <vt:lpstr>修改操作</vt:lpstr>
      <vt:lpstr>修改操作</vt:lpstr>
      <vt:lpstr>修改操作</vt:lpstr>
      <vt:lpstr>修改操作</vt:lpstr>
      <vt:lpstr>修改操作</vt:lpstr>
      <vt:lpstr>修改操作</vt:lpstr>
      <vt:lpstr>修改操作</vt:lpstr>
      <vt:lpstr>修改操作</vt:lpstr>
      <vt:lpstr>查询操作</vt:lpstr>
      <vt:lpstr>查询操作</vt:lpstr>
      <vt:lpstr>PowerPoint 演示文稿</vt:lpstr>
      <vt:lpstr>Query on a tree</vt:lpstr>
      <vt:lpstr>Query on a tree</vt:lpstr>
      <vt:lpstr>Query on a tree</vt:lpstr>
      <vt:lpstr>Query on a tree</vt:lpstr>
      <vt:lpstr>Query on a tree</vt:lpstr>
      <vt:lpstr>PowerPoint 演示文稿</vt:lpstr>
      <vt:lpstr>总结</vt:lpstr>
      <vt:lpstr>Thanks for listening.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树链剖分及其应用</dc:title>
  <dc:creator>JiangYiyao</dc:creator>
  <cp:lastModifiedBy>业丶水寒</cp:lastModifiedBy>
  <cp:revision>523</cp:revision>
  <dcterms:created xsi:type="dcterms:W3CDTF">2012-05-24T11:26:28Z</dcterms:created>
  <dcterms:modified xsi:type="dcterms:W3CDTF">2015-10-09T07:37:42Z</dcterms:modified>
</cp:coreProperties>
</file>