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58" r:id="rId5"/>
    <p:sldId id="261" r:id="rId6"/>
    <p:sldId id="262" r:id="rId7"/>
    <p:sldId id="263" r:id="rId8"/>
    <p:sldId id="267" r:id="rId9"/>
    <p:sldId id="268" r:id="rId10"/>
    <p:sldId id="269" r:id="rId11"/>
    <p:sldId id="272" r:id="rId12"/>
    <p:sldId id="273" r:id="rId13"/>
    <p:sldId id="274" r:id="rId14"/>
    <p:sldId id="276" r:id="rId15"/>
    <p:sldId id="277" r:id="rId16"/>
    <p:sldId id="278" r:id="rId17"/>
    <p:sldId id="280" r:id="rId18"/>
    <p:sldId id="27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alphaModFix amt="60000"/>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
        <p:nvSpPr>
          <p:cNvPr id="8" name="矩形 7"/>
          <p:cNvSpPr/>
          <p:nvPr userDrawn="1"/>
        </p:nvSpPr>
        <p:spPr>
          <a:xfrm>
            <a:off x="-38100" y="-8890"/>
            <a:ext cx="12281535" cy="6927850"/>
          </a:xfrm>
          <a:prstGeom prst="rect">
            <a:avLst/>
          </a:prstGeom>
          <a:blipFill rotWithShape="1">
            <a:blip r:embed="rId13">
              <a:alphaModFix amt="5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8" name="直接连接符 7"/>
          <p:cNvCxnSpPr/>
          <p:nvPr/>
        </p:nvCxnSpPr>
        <p:spPr>
          <a:xfrm>
            <a:off x="7776210" y="4558030"/>
            <a:ext cx="0" cy="444500"/>
          </a:xfrm>
          <a:prstGeom prst="line">
            <a:avLst/>
          </a:prstGeom>
          <a:ln w="12700">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522845" y="4820285"/>
            <a:ext cx="3809365" cy="0"/>
          </a:xfrm>
          <a:prstGeom prst="line">
            <a:avLst/>
          </a:prstGeom>
          <a:ln w="12700">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1496695" y="1407160"/>
            <a:ext cx="9144000" cy="2124710"/>
          </a:xfrm>
          <a:noFill/>
          <a:ln w="6350">
            <a:noFill/>
          </a:ln>
        </p:spPr>
        <p:txBody>
          <a:bodyPr/>
          <a:p>
            <a:r>
              <a:rPr lang="en-US" altLang="zh-CN" sz="8800">
                <a:solidFill>
                  <a:schemeClr val="tx1">
                    <a:lumMod val="65000"/>
                    <a:lumOff val="35000"/>
                  </a:schemeClr>
                </a:solidFill>
                <a:latin typeface="Nirmala UI" charset="0"/>
              </a:rPr>
              <a:t>Tarjan's</a:t>
            </a:r>
            <a:r>
              <a:rPr lang="en-US" altLang="zh-CN" sz="8800">
                <a:gradFill>
                  <a:gsLst>
                    <a:gs pos="2000">
                      <a:schemeClr val="accent6"/>
                    </a:gs>
                    <a:gs pos="2000">
                      <a:schemeClr val="accent6"/>
                    </a:gs>
                    <a:gs pos="25000">
                      <a:schemeClr val="tx1">
                        <a:lumMod val="65000"/>
                        <a:lumOff val="35000"/>
                      </a:schemeClr>
                    </a:gs>
                    <a:gs pos="25000">
                      <a:schemeClr val="tx1">
                        <a:lumMod val="65000"/>
                        <a:lumOff val="35000"/>
                      </a:schemeClr>
                    </a:gs>
                  </a:gsLst>
                  <a:lin ang="2700000" scaled="0"/>
                </a:gradFill>
                <a:latin typeface="Nirmala UI" charset="0"/>
              </a:rPr>
              <a:t> </a:t>
            </a:r>
            <a:r>
              <a:rPr lang="en-US" altLang="zh-CN" sz="8800">
                <a:gradFill>
                  <a:gsLst>
                    <a:gs pos="2000">
                      <a:schemeClr val="accent6"/>
                    </a:gs>
                    <a:gs pos="25000">
                      <a:schemeClr val="tx1">
                        <a:lumMod val="65000"/>
                        <a:lumOff val="35000"/>
                      </a:schemeClr>
                    </a:gs>
                  </a:gsLst>
                  <a:lin ang="2700000" scaled="0"/>
                </a:gradFill>
                <a:latin typeface="Nirmala UI" charset="0"/>
              </a:rPr>
              <a:t>Magic</a:t>
            </a:r>
            <a:endParaRPr lang="en-US" altLang="zh-CN" sz="8800">
              <a:gradFill>
                <a:gsLst>
                  <a:gs pos="2000">
                    <a:schemeClr val="accent6"/>
                  </a:gs>
                  <a:gs pos="25000">
                    <a:schemeClr val="tx1">
                      <a:lumMod val="65000"/>
                      <a:lumOff val="35000"/>
                    </a:schemeClr>
                  </a:gs>
                </a:gsLst>
                <a:lin ang="2700000" scaled="0"/>
              </a:gradFill>
              <a:latin typeface="Nirmala UI" charset="0"/>
            </a:endParaRPr>
          </a:p>
        </p:txBody>
      </p:sp>
      <p:sp>
        <p:nvSpPr>
          <p:cNvPr id="3" name="副标题 2"/>
          <p:cNvSpPr>
            <a:spLocks noGrp="1"/>
          </p:cNvSpPr>
          <p:nvPr>
            <p:ph type="subTitle" idx="1"/>
          </p:nvPr>
        </p:nvSpPr>
        <p:spPr>
          <a:xfrm>
            <a:off x="4916170" y="4517390"/>
            <a:ext cx="9144000" cy="593725"/>
          </a:xfrm>
        </p:spPr>
        <p:txBody>
          <a:bodyPr/>
          <a:p>
            <a:r>
              <a:rPr lang="en-US" altLang="zh-CN" sz="2800">
                <a:solidFill>
                  <a:schemeClr val="tx1">
                    <a:lumMod val="75000"/>
                    <a:lumOff val="25000"/>
                  </a:schemeClr>
                </a:solidFill>
              </a:rPr>
              <a:t>Algorithms based on DFS</a:t>
            </a:r>
            <a:endParaRPr lang="en-US" altLang="zh-CN" sz="2800">
              <a:solidFill>
                <a:schemeClr val="tx1">
                  <a:lumMod val="75000"/>
                  <a:lumOff val="25000"/>
                </a:schemeClr>
              </a:solidFil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810385" y="1132840"/>
            <a:ext cx="5976000" cy="0"/>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200275" y="477520"/>
            <a:ext cx="0" cy="1010285"/>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010410" y="652145"/>
            <a:ext cx="6248400" cy="767715"/>
          </a:xfrm>
          <a:prstGeom prst="rect">
            <a:avLst/>
          </a:prstGeom>
          <a:noFill/>
        </p:spPr>
        <p:txBody>
          <a:bodyPr wrap="square" rtlCol="0">
            <a:spAutoFit/>
          </a:bodyPr>
          <a:p>
            <a:r>
              <a:rPr lang="en-US" altLang="zh-CN" sz="4400">
                <a:solidFill>
                  <a:schemeClr val="tx1">
                    <a:lumMod val="75000"/>
                    <a:lumOff val="25000"/>
                  </a:schemeClr>
                </a:solidFill>
                <a:latin typeface="+mj-lt"/>
              </a:rPr>
              <a:t>CODE</a:t>
            </a:r>
            <a:endParaRPr lang="en-US" altLang="zh-CN" sz="4400">
              <a:solidFill>
                <a:schemeClr val="tx1">
                  <a:lumMod val="75000"/>
                  <a:lumOff val="25000"/>
                </a:schemeClr>
              </a:solidFill>
              <a:latin typeface="+mj-lt"/>
            </a:endParaRPr>
          </a:p>
        </p:txBody>
      </p:sp>
      <p:pic>
        <p:nvPicPr>
          <p:cNvPr id="3" name="图片 2"/>
          <p:cNvPicPr>
            <a:picLocks noChangeAspect="1"/>
          </p:cNvPicPr>
          <p:nvPr/>
        </p:nvPicPr>
        <p:blipFill>
          <a:blip r:embed="rId1"/>
          <a:srcRect/>
          <a:stretch>
            <a:fillRect/>
          </a:stretch>
        </p:blipFill>
        <p:spPr>
          <a:xfrm>
            <a:off x="2787650" y="1508125"/>
            <a:ext cx="5752465" cy="5266690"/>
          </a:xfrm>
          <a:prstGeom prst="rect">
            <a:avLst/>
          </a:prstGeom>
          <a:effectLst>
            <a:outerShdw blurRad="50800" dist="38100" dir="2700000" algn="tl" rotWithShape="0">
              <a:prstClr val="black">
                <a:alpha val="40000"/>
              </a:prstClr>
            </a:outerShdw>
            <a:softEdge rad="12700"/>
          </a:effec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810385" y="1132840"/>
            <a:ext cx="5976000" cy="0"/>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200275" y="477520"/>
            <a:ext cx="0" cy="1010285"/>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010410" y="652145"/>
            <a:ext cx="6248400" cy="767715"/>
          </a:xfrm>
          <a:prstGeom prst="rect">
            <a:avLst/>
          </a:prstGeom>
          <a:noFill/>
        </p:spPr>
        <p:txBody>
          <a:bodyPr wrap="square" rtlCol="0">
            <a:spAutoFit/>
          </a:bodyPr>
          <a:p>
            <a:r>
              <a:rPr lang="en-US" altLang="zh-CN" sz="4400">
                <a:solidFill>
                  <a:schemeClr val="tx1">
                    <a:lumMod val="75000"/>
                    <a:lumOff val="25000"/>
                  </a:schemeClr>
                </a:solidFill>
                <a:latin typeface="+mj-lt"/>
              </a:rPr>
              <a:t>HihoCoder 1185</a:t>
            </a:r>
            <a:endParaRPr lang="en-US" altLang="zh-CN" sz="4400">
              <a:solidFill>
                <a:schemeClr val="tx1">
                  <a:lumMod val="75000"/>
                  <a:lumOff val="25000"/>
                </a:schemeClr>
              </a:solidFill>
              <a:latin typeface="+mj-lt"/>
            </a:endParaRPr>
          </a:p>
        </p:txBody>
      </p:sp>
      <p:sp>
        <p:nvSpPr>
          <p:cNvPr id="3" name="文本框 2"/>
          <p:cNvSpPr txBox="1"/>
          <p:nvPr/>
        </p:nvSpPr>
        <p:spPr>
          <a:xfrm>
            <a:off x="1462405" y="1807210"/>
            <a:ext cx="8713470" cy="3676650"/>
          </a:xfrm>
          <a:prstGeom prst="rect">
            <a:avLst/>
          </a:prstGeom>
          <a:noFill/>
        </p:spPr>
        <p:txBody>
          <a:bodyPr wrap="square" rtlCol="0">
            <a:spAutoFit/>
          </a:bodyPr>
          <a:p>
            <a:r>
              <a:rPr lang="zh-CN" altLang="en-US">
                <a:solidFill>
                  <a:schemeClr val="tx1">
                    <a:lumMod val="75000"/>
                    <a:lumOff val="25000"/>
                  </a:schemeClr>
                </a:solidFill>
                <a:latin typeface="微软雅黑" charset="0"/>
                <a:ea typeface="微软雅黑" charset="0"/>
              </a:rPr>
              <a:t>描述</a:t>
            </a:r>
            <a:endParaRPr lang="zh-CN" altLang="en-US">
              <a:solidFill>
                <a:schemeClr val="tx1">
                  <a:lumMod val="75000"/>
                  <a:lumOff val="25000"/>
                </a:schemeClr>
              </a:solidFill>
              <a:latin typeface="微软雅黑" charset="0"/>
              <a:ea typeface="微软雅黑" charset="0"/>
            </a:endParaRPr>
          </a:p>
          <a:p>
            <a:endParaRPr lang="zh-CN" altLang="en-US">
              <a:solidFill>
                <a:schemeClr val="tx1">
                  <a:lumMod val="75000"/>
                  <a:lumOff val="25000"/>
                </a:schemeClr>
              </a:solidFill>
              <a:latin typeface="微软雅黑" charset="0"/>
              <a:ea typeface="微软雅黑" charset="0"/>
            </a:endParaRPr>
          </a:p>
          <a:p>
            <a:r>
              <a:rPr lang="zh-CN" altLang="en-US">
                <a:solidFill>
                  <a:schemeClr val="tx1">
                    <a:lumMod val="75000"/>
                    <a:lumOff val="25000"/>
                  </a:schemeClr>
                </a:solidFill>
                <a:latin typeface="微软雅黑" charset="0"/>
                <a:ea typeface="微软雅黑" charset="0"/>
              </a:rPr>
              <a:t>    暑假到了!!小Hi和小Ho为了体验生活，来到了住在大草原的约翰家。今天一大早，约翰因为有事要出去，就拜托小Hi和小Ho忙帮放牧。</a:t>
            </a:r>
            <a:endParaRPr lang="zh-CN" altLang="en-US">
              <a:solidFill>
                <a:schemeClr val="tx1">
                  <a:lumMod val="75000"/>
                  <a:lumOff val="25000"/>
                </a:schemeClr>
              </a:solidFill>
              <a:latin typeface="微软雅黑" charset="0"/>
              <a:ea typeface="微软雅黑" charset="0"/>
            </a:endParaRPr>
          </a:p>
          <a:p>
            <a:endParaRPr lang="zh-CN" altLang="en-US">
              <a:solidFill>
                <a:schemeClr val="tx1">
                  <a:lumMod val="75000"/>
                  <a:lumOff val="25000"/>
                </a:schemeClr>
              </a:solidFill>
              <a:latin typeface="微软雅黑" charset="0"/>
              <a:ea typeface="微软雅黑" charset="0"/>
            </a:endParaRPr>
          </a:p>
          <a:p>
            <a:r>
              <a:rPr lang="zh-CN" altLang="en-US">
                <a:solidFill>
                  <a:schemeClr val="tx1">
                    <a:lumMod val="75000"/>
                    <a:lumOff val="25000"/>
                  </a:schemeClr>
                </a:solidFill>
                <a:latin typeface="微软雅黑" charset="0"/>
                <a:ea typeface="微软雅黑" charset="0"/>
              </a:rPr>
              <a:t>    约翰家一共有N个草场，每个草场有容量为W[i]的牧草，N个草场之间有M条单向的路径。</a:t>
            </a:r>
            <a:endParaRPr lang="zh-CN" altLang="en-US">
              <a:solidFill>
                <a:schemeClr val="tx1">
                  <a:lumMod val="75000"/>
                  <a:lumOff val="25000"/>
                </a:schemeClr>
              </a:solidFill>
              <a:latin typeface="微软雅黑" charset="0"/>
              <a:ea typeface="微软雅黑" charset="0"/>
            </a:endParaRPr>
          </a:p>
          <a:p>
            <a:endParaRPr lang="zh-CN" altLang="en-US">
              <a:solidFill>
                <a:schemeClr val="tx1">
                  <a:lumMod val="75000"/>
                  <a:lumOff val="25000"/>
                </a:schemeClr>
              </a:solidFill>
              <a:latin typeface="微软雅黑" charset="0"/>
              <a:ea typeface="微软雅黑" charset="0"/>
            </a:endParaRPr>
          </a:p>
          <a:p>
            <a:r>
              <a:rPr lang="zh-CN" altLang="en-US">
                <a:solidFill>
                  <a:schemeClr val="tx1">
                    <a:lumMod val="75000"/>
                    <a:lumOff val="25000"/>
                  </a:schemeClr>
                </a:solidFill>
                <a:latin typeface="微软雅黑" charset="0"/>
                <a:ea typeface="微软雅黑" charset="0"/>
              </a:rPr>
              <a:t>    小Hi和小Ho需要将牛羊群赶到草场上，当他们吃完一个草场牧草后，继续前往其他草场。当没有可以到达的草场或是能够到达的草场都已经被吃光了之后，小hi和小Ho就把牛羊群赶回家。</a:t>
            </a:r>
            <a:endParaRPr lang="zh-CN" altLang="en-US">
              <a:solidFill>
                <a:schemeClr val="tx1">
                  <a:lumMod val="75000"/>
                  <a:lumOff val="25000"/>
                </a:schemeClr>
              </a:solidFill>
              <a:latin typeface="微软雅黑" charset="0"/>
              <a:ea typeface="微软雅黑" charset="0"/>
            </a:endParaRPr>
          </a:p>
          <a:p>
            <a:endParaRPr lang="zh-CN" altLang="en-US">
              <a:solidFill>
                <a:schemeClr val="tx1">
                  <a:lumMod val="75000"/>
                  <a:lumOff val="25000"/>
                </a:schemeClr>
              </a:solidFill>
              <a:latin typeface="微软雅黑" charset="0"/>
              <a:ea typeface="微软雅黑" charset="0"/>
            </a:endParaRPr>
          </a:p>
          <a:p>
            <a:r>
              <a:rPr lang="zh-CN" altLang="en-US">
                <a:solidFill>
                  <a:schemeClr val="tx1">
                    <a:lumMod val="75000"/>
                    <a:lumOff val="25000"/>
                  </a:schemeClr>
                </a:solidFill>
                <a:latin typeface="微软雅黑" charset="0"/>
                <a:ea typeface="微软雅黑" charset="0"/>
              </a:rPr>
              <a:t>    一开始小Hi和小Ho在1号草场，在回家之前，牛羊群最多能吃掉多少牧草？</a:t>
            </a:r>
            <a:endParaRPr lang="zh-CN" altLang="en-US">
              <a:solidFill>
                <a:schemeClr val="tx1">
                  <a:lumMod val="75000"/>
                  <a:lumOff val="25000"/>
                </a:schemeClr>
              </a:solidFill>
              <a:latin typeface="微软雅黑" charset="0"/>
              <a:ea typeface="微软雅黑" charset="0"/>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810385" y="1132840"/>
            <a:ext cx="5976000" cy="0"/>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200275" y="477520"/>
            <a:ext cx="0" cy="1010285"/>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010410" y="652145"/>
            <a:ext cx="6248400" cy="767715"/>
          </a:xfrm>
          <a:prstGeom prst="rect">
            <a:avLst/>
          </a:prstGeom>
          <a:noFill/>
        </p:spPr>
        <p:txBody>
          <a:bodyPr wrap="square" rtlCol="0">
            <a:spAutoFit/>
          </a:bodyPr>
          <a:p>
            <a:r>
              <a:rPr lang="en-US" altLang="zh-CN" sz="4400">
                <a:solidFill>
                  <a:schemeClr val="tx1">
                    <a:lumMod val="75000"/>
                    <a:lumOff val="25000"/>
                  </a:schemeClr>
                </a:solidFill>
                <a:latin typeface="+mj-lt"/>
              </a:rPr>
              <a:t>Magic of Shrink Point</a:t>
            </a:r>
            <a:endParaRPr lang="en-US" altLang="zh-CN" sz="4400">
              <a:solidFill>
                <a:schemeClr val="tx1">
                  <a:lumMod val="75000"/>
                  <a:lumOff val="25000"/>
                </a:schemeClr>
              </a:solidFill>
              <a:latin typeface="+mj-lt"/>
            </a:endParaRPr>
          </a:p>
        </p:txBody>
      </p:sp>
      <p:sp>
        <p:nvSpPr>
          <p:cNvPr id="3" name="文本框 2"/>
          <p:cNvSpPr txBox="1"/>
          <p:nvPr/>
        </p:nvSpPr>
        <p:spPr>
          <a:xfrm>
            <a:off x="1462405" y="1807210"/>
            <a:ext cx="8713470" cy="384810"/>
          </a:xfrm>
          <a:prstGeom prst="rect">
            <a:avLst/>
          </a:prstGeom>
          <a:noFill/>
        </p:spPr>
        <p:txBody>
          <a:bodyPr wrap="square" rtlCol="0">
            <a:spAutoFit/>
          </a:bodyPr>
          <a:p>
            <a:endParaRPr lang="en-US" altLang="zh-CN">
              <a:solidFill>
                <a:schemeClr val="tx1">
                  <a:lumMod val="75000"/>
                  <a:lumOff val="25000"/>
                </a:schemeClr>
              </a:solidFill>
              <a:latin typeface="微软雅黑" charset="0"/>
              <a:ea typeface="微软雅黑" charset="0"/>
            </a:endParaRPr>
          </a:p>
        </p:txBody>
      </p:sp>
      <p:pic>
        <p:nvPicPr>
          <p:cNvPr id="2" name="图片 1"/>
          <p:cNvPicPr>
            <a:picLocks noChangeAspect="1"/>
          </p:cNvPicPr>
          <p:nvPr/>
        </p:nvPicPr>
        <p:blipFill>
          <a:blip r:embed="rId1"/>
          <a:srcRect/>
          <a:stretch>
            <a:fillRect/>
          </a:stretch>
        </p:blipFill>
        <p:spPr>
          <a:xfrm>
            <a:off x="5570220" y="4291965"/>
            <a:ext cx="4914265" cy="1600200"/>
          </a:xfrm>
          <a:prstGeom prst="rect">
            <a:avLst/>
          </a:prstGeom>
          <a:effectLst>
            <a:outerShdw blurRad="50800" dist="38100" dir="2700000" algn="tl" rotWithShape="0">
              <a:prstClr val="black">
                <a:alpha val="40000"/>
              </a:prstClr>
            </a:outerShdw>
            <a:softEdge rad="12700"/>
          </a:effectLst>
        </p:spPr>
      </p:pic>
      <p:pic>
        <p:nvPicPr>
          <p:cNvPr id="6" name="图片 5"/>
          <p:cNvPicPr>
            <a:picLocks noChangeAspect="1"/>
          </p:cNvPicPr>
          <p:nvPr/>
        </p:nvPicPr>
        <p:blipFill>
          <a:blip r:embed="rId2"/>
          <a:srcRect/>
          <a:stretch>
            <a:fillRect/>
          </a:stretch>
        </p:blipFill>
        <p:spPr>
          <a:xfrm>
            <a:off x="1983105" y="2454910"/>
            <a:ext cx="3495040" cy="1152525"/>
          </a:xfrm>
          <a:prstGeom prst="rect">
            <a:avLst/>
          </a:prstGeom>
          <a:effectLst>
            <a:outerShdw blurRad="50800" dist="38100" dir="2700000" algn="tl" rotWithShape="0">
              <a:prstClr val="black">
                <a:alpha val="40000"/>
              </a:prstClr>
            </a:outerShdw>
            <a:softEdge rad="12700"/>
          </a:effectLst>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810385" y="1132840"/>
            <a:ext cx="5976000" cy="0"/>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200275" y="477520"/>
            <a:ext cx="0" cy="1010285"/>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010410" y="652145"/>
            <a:ext cx="6248400" cy="767715"/>
          </a:xfrm>
          <a:prstGeom prst="rect">
            <a:avLst/>
          </a:prstGeom>
          <a:noFill/>
        </p:spPr>
        <p:txBody>
          <a:bodyPr wrap="square" rtlCol="0">
            <a:spAutoFit/>
          </a:bodyPr>
          <a:p>
            <a:r>
              <a:rPr lang="en-US" altLang="zh-CN" sz="4400">
                <a:solidFill>
                  <a:schemeClr val="tx1">
                    <a:lumMod val="75000"/>
                    <a:lumOff val="25000"/>
                  </a:schemeClr>
                </a:solidFill>
                <a:latin typeface="+mj-lt"/>
              </a:rPr>
              <a:t>Magic of Shrink Point</a:t>
            </a:r>
            <a:endParaRPr lang="en-US" altLang="zh-CN" sz="4400">
              <a:solidFill>
                <a:schemeClr val="tx1">
                  <a:lumMod val="75000"/>
                  <a:lumOff val="25000"/>
                </a:schemeClr>
              </a:solidFill>
              <a:latin typeface="+mj-lt"/>
            </a:endParaRPr>
          </a:p>
        </p:txBody>
      </p:sp>
      <p:sp>
        <p:nvSpPr>
          <p:cNvPr id="3" name="文本框 2"/>
          <p:cNvSpPr txBox="1"/>
          <p:nvPr/>
        </p:nvSpPr>
        <p:spPr>
          <a:xfrm>
            <a:off x="1462405" y="1807210"/>
            <a:ext cx="8713470" cy="384810"/>
          </a:xfrm>
          <a:prstGeom prst="rect">
            <a:avLst/>
          </a:prstGeom>
          <a:noFill/>
        </p:spPr>
        <p:txBody>
          <a:bodyPr wrap="square" rtlCol="0">
            <a:spAutoFit/>
          </a:bodyPr>
          <a:p>
            <a:endParaRPr lang="en-US" altLang="zh-CN">
              <a:solidFill>
                <a:schemeClr val="tx1">
                  <a:lumMod val="75000"/>
                  <a:lumOff val="25000"/>
                </a:schemeClr>
              </a:solidFill>
              <a:latin typeface="微软雅黑" charset="0"/>
              <a:ea typeface="微软雅黑" charset="0"/>
            </a:endParaRPr>
          </a:p>
        </p:txBody>
      </p:sp>
      <p:pic>
        <p:nvPicPr>
          <p:cNvPr id="10" name="图片 9"/>
          <p:cNvPicPr>
            <a:picLocks noChangeAspect="1"/>
          </p:cNvPicPr>
          <p:nvPr/>
        </p:nvPicPr>
        <p:blipFill>
          <a:blip r:embed="rId1"/>
          <a:srcRect/>
          <a:stretch>
            <a:fillRect/>
          </a:stretch>
        </p:blipFill>
        <p:spPr>
          <a:xfrm>
            <a:off x="4451350" y="4943475"/>
            <a:ext cx="6485890" cy="1838325"/>
          </a:xfrm>
          <a:prstGeom prst="rect">
            <a:avLst/>
          </a:prstGeom>
          <a:effectLst>
            <a:outerShdw blurRad="50800" dist="38100" dir="2700000" algn="tl" rotWithShape="0">
              <a:prstClr val="black">
                <a:alpha val="40000"/>
              </a:prstClr>
            </a:outerShdw>
            <a:softEdge rad="12700"/>
          </a:effectLst>
        </p:spPr>
      </p:pic>
      <p:pic>
        <p:nvPicPr>
          <p:cNvPr id="11" name="图片 10"/>
          <p:cNvPicPr>
            <a:picLocks noChangeAspect="1"/>
          </p:cNvPicPr>
          <p:nvPr/>
        </p:nvPicPr>
        <p:blipFill>
          <a:blip r:embed="rId2"/>
          <a:srcRect/>
          <a:stretch>
            <a:fillRect/>
          </a:stretch>
        </p:blipFill>
        <p:spPr>
          <a:xfrm>
            <a:off x="1503045" y="1672590"/>
            <a:ext cx="5714365" cy="3123565"/>
          </a:xfrm>
          <a:prstGeom prst="rect">
            <a:avLst/>
          </a:prstGeom>
          <a:effectLst>
            <a:outerShdw blurRad="50800" dist="38100" dir="2460000" algn="tl" rotWithShape="0">
              <a:prstClr val="black">
                <a:alpha val="40000"/>
              </a:prstClr>
            </a:outerShdw>
            <a:softEdge rad="12700"/>
          </a:effectLst>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810385" y="1132840"/>
            <a:ext cx="5976000" cy="0"/>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200275" y="477520"/>
            <a:ext cx="0" cy="1010285"/>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010410" y="652145"/>
            <a:ext cx="6248400" cy="767715"/>
          </a:xfrm>
          <a:prstGeom prst="rect">
            <a:avLst/>
          </a:prstGeom>
          <a:noFill/>
        </p:spPr>
        <p:txBody>
          <a:bodyPr wrap="square" rtlCol="0">
            <a:spAutoFit/>
          </a:bodyPr>
          <a:p>
            <a:r>
              <a:rPr lang="en-US" altLang="zh-CN" sz="4400">
                <a:solidFill>
                  <a:schemeClr val="tx1">
                    <a:lumMod val="75000"/>
                    <a:lumOff val="25000"/>
                  </a:schemeClr>
                </a:solidFill>
                <a:latin typeface="+mj-lt"/>
              </a:rPr>
              <a:t>HDU 4612</a:t>
            </a:r>
            <a:endParaRPr lang="en-US" altLang="zh-CN" sz="4400">
              <a:solidFill>
                <a:schemeClr val="tx1">
                  <a:lumMod val="75000"/>
                  <a:lumOff val="25000"/>
                </a:schemeClr>
              </a:solidFill>
              <a:latin typeface="+mj-lt"/>
            </a:endParaRPr>
          </a:p>
        </p:txBody>
      </p:sp>
      <p:sp>
        <p:nvSpPr>
          <p:cNvPr id="3" name="文本框 2"/>
          <p:cNvSpPr txBox="1"/>
          <p:nvPr/>
        </p:nvSpPr>
        <p:spPr>
          <a:xfrm>
            <a:off x="1462405" y="1807210"/>
            <a:ext cx="8713470" cy="902970"/>
          </a:xfrm>
          <a:prstGeom prst="rect">
            <a:avLst/>
          </a:prstGeom>
          <a:noFill/>
        </p:spPr>
        <p:txBody>
          <a:bodyPr wrap="square" rtlCol="0">
            <a:spAutoFit/>
          </a:bodyPr>
          <a:p>
            <a:r>
              <a:rPr lang="zh-CN" altLang="en-US">
                <a:solidFill>
                  <a:schemeClr val="tx1">
                    <a:lumMod val="75000"/>
                    <a:lumOff val="25000"/>
                  </a:schemeClr>
                </a:solidFill>
                <a:ea typeface="微软雅黑" charset="0"/>
              </a:rPr>
              <a:t>描述</a:t>
            </a:r>
            <a:endParaRPr lang="zh-CN" altLang="en-US">
              <a:solidFill>
                <a:schemeClr val="tx1">
                  <a:lumMod val="75000"/>
                  <a:lumOff val="25000"/>
                </a:schemeClr>
              </a:solidFill>
              <a:ea typeface="微软雅黑" charset="0"/>
            </a:endParaRPr>
          </a:p>
          <a:p>
            <a:endParaRPr lang="zh-CN" altLang="en-US" sz="1600">
              <a:solidFill>
                <a:schemeClr val="tx1">
                  <a:lumMod val="75000"/>
                  <a:lumOff val="25000"/>
                </a:schemeClr>
              </a:solidFill>
              <a:ea typeface="微软雅黑" charset="0"/>
            </a:endParaRPr>
          </a:p>
          <a:p>
            <a:r>
              <a:rPr lang="zh-CN" altLang="en-US">
                <a:solidFill>
                  <a:schemeClr val="tx1">
                    <a:lumMod val="75000"/>
                    <a:lumOff val="25000"/>
                  </a:schemeClr>
                </a:solidFill>
                <a:ea typeface="微软雅黑" charset="0"/>
              </a:rPr>
              <a:t>    在一个无向图中添加一条边，使得新图中桥的条数最少，求最少桥数。   </a:t>
            </a:r>
            <a:endParaRPr lang="zh-CN" altLang="en-US" sz="2400">
              <a:solidFill>
                <a:schemeClr val="tx1">
                  <a:lumMod val="75000"/>
                  <a:lumOff val="25000"/>
                </a:schemeClr>
              </a:solidFill>
              <a:ea typeface="微软雅黑" charset="0"/>
            </a:endParaRPr>
          </a:p>
        </p:txBody>
      </p:sp>
      <p:pic>
        <p:nvPicPr>
          <p:cNvPr id="2" name="图片 1"/>
          <p:cNvPicPr>
            <a:picLocks noChangeAspect="1"/>
          </p:cNvPicPr>
          <p:nvPr/>
        </p:nvPicPr>
        <p:blipFill>
          <a:blip r:embed="rId1"/>
          <a:srcRect/>
          <a:stretch>
            <a:fillRect/>
          </a:stretch>
        </p:blipFill>
        <p:spPr>
          <a:xfrm>
            <a:off x="4194175" y="4549140"/>
            <a:ext cx="5685790" cy="1085850"/>
          </a:xfrm>
          <a:prstGeom prst="rect">
            <a:avLst/>
          </a:prstGeom>
        </p:spPr>
      </p:pic>
      <p:sp>
        <p:nvSpPr>
          <p:cNvPr id="8" name="文本框 7"/>
          <p:cNvSpPr txBox="1"/>
          <p:nvPr/>
        </p:nvSpPr>
        <p:spPr>
          <a:xfrm>
            <a:off x="5628640" y="3945255"/>
            <a:ext cx="2540000" cy="460375"/>
          </a:xfrm>
          <a:prstGeom prst="rect">
            <a:avLst/>
          </a:prstGeom>
          <a:noFill/>
        </p:spPr>
        <p:txBody>
          <a:bodyPr wrap="square" rtlCol="0" anchor="t">
            <a:spAutoFit/>
          </a:bodyPr>
          <a:p>
            <a:r>
              <a:rPr lang="zh-CN" altLang="en-US" sz="2400">
                <a:solidFill>
                  <a:schemeClr val="tx1">
                    <a:lumMod val="75000"/>
                    <a:lumOff val="25000"/>
                  </a:schemeClr>
                </a:solidFill>
              </a:rPr>
              <a:t> multiple edges</a:t>
            </a:r>
            <a:r>
              <a:rPr lang="en-US" altLang="zh-CN" sz="2400">
                <a:solidFill>
                  <a:schemeClr val="tx1">
                    <a:lumMod val="75000"/>
                    <a:lumOff val="25000"/>
                  </a:schemeClr>
                </a:solidFill>
              </a:rPr>
              <a:t>!!</a:t>
            </a:r>
            <a:endParaRPr lang="en-US" altLang="zh-CN" sz="2400">
              <a:solidFill>
                <a:schemeClr val="tx1">
                  <a:lumMod val="75000"/>
                  <a:lumOff val="25000"/>
                </a:schemeClr>
              </a:solidFill>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810385" y="1132840"/>
            <a:ext cx="5976000" cy="0"/>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200275" y="477520"/>
            <a:ext cx="0" cy="1010285"/>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010410" y="652145"/>
            <a:ext cx="6248400" cy="767715"/>
          </a:xfrm>
          <a:prstGeom prst="rect">
            <a:avLst/>
          </a:prstGeom>
          <a:noFill/>
        </p:spPr>
        <p:txBody>
          <a:bodyPr wrap="square" rtlCol="0">
            <a:spAutoFit/>
          </a:bodyPr>
          <a:p>
            <a:r>
              <a:rPr lang="en-US" altLang="zh-CN" sz="4400">
                <a:solidFill>
                  <a:schemeClr val="tx1">
                    <a:lumMod val="75000"/>
                    <a:lumOff val="25000"/>
                  </a:schemeClr>
                </a:solidFill>
                <a:latin typeface="+mj-lt"/>
              </a:rPr>
              <a:t>POJ 3177</a:t>
            </a:r>
            <a:endParaRPr lang="en-US" altLang="zh-CN" sz="4400">
              <a:solidFill>
                <a:schemeClr val="tx1">
                  <a:lumMod val="75000"/>
                  <a:lumOff val="25000"/>
                </a:schemeClr>
              </a:solidFill>
              <a:latin typeface="+mj-lt"/>
            </a:endParaRPr>
          </a:p>
        </p:txBody>
      </p:sp>
      <p:sp>
        <p:nvSpPr>
          <p:cNvPr id="3" name="文本框 2"/>
          <p:cNvSpPr txBox="1"/>
          <p:nvPr/>
        </p:nvSpPr>
        <p:spPr>
          <a:xfrm>
            <a:off x="1462405" y="1807210"/>
            <a:ext cx="8713470" cy="1482090"/>
          </a:xfrm>
          <a:prstGeom prst="rect">
            <a:avLst/>
          </a:prstGeom>
          <a:noFill/>
        </p:spPr>
        <p:txBody>
          <a:bodyPr wrap="square" rtlCol="0">
            <a:spAutoFit/>
          </a:bodyPr>
          <a:p>
            <a:r>
              <a:rPr lang="zh-CN" altLang="en-US">
                <a:solidFill>
                  <a:schemeClr val="tx1">
                    <a:lumMod val="75000"/>
                    <a:lumOff val="25000"/>
                  </a:schemeClr>
                </a:solidFill>
                <a:ea typeface="微软雅黑" charset="0"/>
                <a:sym typeface="+mn-ea"/>
              </a:rPr>
              <a:t>描述</a:t>
            </a:r>
            <a:endParaRPr lang="zh-CN" altLang="en-US">
              <a:solidFill>
                <a:schemeClr val="tx1">
                  <a:lumMod val="75000"/>
                  <a:lumOff val="25000"/>
                </a:schemeClr>
              </a:solidFill>
              <a:ea typeface="微软雅黑" charset="0"/>
              <a:sym typeface="+mn-ea"/>
            </a:endParaRPr>
          </a:p>
          <a:p>
            <a:endParaRPr lang="zh-CN" altLang="en-US">
              <a:solidFill>
                <a:schemeClr val="tx1">
                  <a:lumMod val="75000"/>
                  <a:lumOff val="25000"/>
                </a:schemeClr>
              </a:solidFill>
              <a:ea typeface="微软雅黑" charset="0"/>
            </a:endParaRPr>
          </a:p>
          <a:p>
            <a:r>
              <a:rPr lang="zh-CN" altLang="en-US">
                <a:solidFill>
                  <a:schemeClr val="tx1">
                    <a:lumMod val="75000"/>
                    <a:lumOff val="25000"/>
                  </a:schemeClr>
                </a:solidFill>
                <a:ea typeface="微软雅黑" charset="0"/>
              </a:rPr>
              <a:t>    有一个无向连通图，你需要一些的边使得新图边双连通，求最少应该添加多少条边？</a:t>
            </a:r>
            <a:endParaRPr lang="en-US" altLang="zh-CN" sz="2400">
              <a:solidFill>
                <a:schemeClr val="tx1">
                  <a:lumMod val="75000"/>
                  <a:lumOff val="25000"/>
                </a:schemeClr>
              </a:solidFill>
              <a:ea typeface="微软雅黑" charset="0"/>
            </a:endParaRPr>
          </a:p>
          <a:p>
            <a:endParaRPr lang="zh-CN" altLang="en-US">
              <a:solidFill>
                <a:schemeClr val="tx1">
                  <a:lumMod val="75000"/>
                  <a:lumOff val="25000"/>
                </a:schemeClr>
              </a:solidFill>
              <a:ea typeface="微软雅黑" charset="0"/>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810385" y="1132840"/>
            <a:ext cx="5976000" cy="0"/>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200275" y="477520"/>
            <a:ext cx="0" cy="1010285"/>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010410" y="652145"/>
            <a:ext cx="6248400" cy="767715"/>
          </a:xfrm>
          <a:prstGeom prst="rect">
            <a:avLst/>
          </a:prstGeom>
          <a:noFill/>
        </p:spPr>
        <p:txBody>
          <a:bodyPr wrap="square" rtlCol="0">
            <a:spAutoFit/>
          </a:bodyPr>
          <a:p>
            <a:r>
              <a:rPr lang="en-US" altLang="zh-CN" sz="4400">
                <a:solidFill>
                  <a:schemeClr val="tx1">
                    <a:lumMod val="75000"/>
                    <a:lumOff val="25000"/>
                  </a:schemeClr>
                </a:solidFill>
                <a:latin typeface="+mj-lt"/>
              </a:rPr>
              <a:t>UVALive 5135</a:t>
            </a:r>
            <a:endParaRPr lang="en-US" altLang="zh-CN" sz="4400">
              <a:solidFill>
                <a:schemeClr val="tx1">
                  <a:lumMod val="75000"/>
                  <a:lumOff val="25000"/>
                </a:schemeClr>
              </a:solidFill>
              <a:latin typeface="+mj-lt"/>
            </a:endParaRPr>
          </a:p>
        </p:txBody>
      </p:sp>
      <p:sp>
        <p:nvSpPr>
          <p:cNvPr id="3" name="文本框 2"/>
          <p:cNvSpPr txBox="1"/>
          <p:nvPr/>
        </p:nvSpPr>
        <p:spPr>
          <a:xfrm>
            <a:off x="1462405" y="1807210"/>
            <a:ext cx="8713470" cy="2305050"/>
          </a:xfrm>
          <a:prstGeom prst="rect">
            <a:avLst/>
          </a:prstGeom>
          <a:noFill/>
        </p:spPr>
        <p:txBody>
          <a:bodyPr wrap="square" rtlCol="0">
            <a:spAutoFit/>
          </a:bodyPr>
          <a:p>
            <a:r>
              <a:rPr lang="zh-CN" altLang="en-US">
                <a:solidFill>
                  <a:schemeClr val="tx1">
                    <a:lumMod val="75000"/>
                    <a:lumOff val="25000"/>
                  </a:schemeClr>
                </a:solidFill>
                <a:ea typeface="微软雅黑" charset="0"/>
                <a:sym typeface="+mn-ea"/>
              </a:rPr>
              <a:t>描述</a:t>
            </a:r>
            <a:endParaRPr lang="zh-CN" altLang="en-US">
              <a:solidFill>
                <a:schemeClr val="tx1">
                  <a:lumMod val="75000"/>
                  <a:lumOff val="25000"/>
                </a:schemeClr>
              </a:solidFill>
              <a:ea typeface="微软雅黑" charset="0"/>
              <a:sym typeface="+mn-ea"/>
            </a:endParaRPr>
          </a:p>
          <a:p>
            <a:endParaRPr lang="zh-CN" altLang="en-US">
              <a:solidFill>
                <a:schemeClr val="tx1">
                  <a:lumMod val="75000"/>
                  <a:lumOff val="25000"/>
                </a:schemeClr>
              </a:solidFill>
              <a:ea typeface="微软雅黑" charset="0"/>
            </a:endParaRPr>
          </a:p>
          <a:p>
            <a:r>
              <a:rPr lang="zh-CN" altLang="en-US">
                <a:solidFill>
                  <a:schemeClr val="tx1">
                    <a:lumMod val="75000"/>
                    <a:lumOff val="25000"/>
                  </a:schemeClr>
                </a:solidFill>
                <a:ea typeface="微软雅黑" charset="0"/>
              </a:rPr>
              <a:t>    煤矿工地可以看成是由隧道连接挖煤点组成的无向图。为安全起见，希望在工地发生事故时所有挖煤点的工人都能有一条出路逃到救援出口处。于是矿主决定在某些挖煤点设立救援出口，使得无论哪一个挖煤点坍塌之后，其他挖煤点的工人都有一条道路通向救援出口。请写一个程序，用来计算至少需要设置几个救援出口，以及不同最少救援出口的设置方案总数。</a:t>
            </a:r>
            <a:endParaRPr lang="zh-CN" altLang="en-US">
              <a:solidFill>
                <a:schemeClr val="tx1">
                  <a:lumMod val="75000"/>
                  <a:lumOff val="25000"/>
                </a:schemeClr>
              </a:solidFill>
              <a:ea typeface="微软雅黑" charset="0"/>
            </a:endParaRPr>
          </a:p>
          <a:p>
            <a:endParaRPr lang="zh-CN" altLang="en-US">
              <a:solidFill>
                <a:schemeClr val="tx1">
                  <a:lumMod val="75000"/>
                  <a:lumOff val="25000"/>
                </a:schemeClr>
              </a:solidFill>
              <a:ea typeface="微软雅黑" charset="0"/>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rcRect/>
          <a:stretch>
            <a:fillRect/>
          </a:stretch>
        </a:blipFill>
        <a:effectLst/>
      </p:bgPr>
    </p:bg>
    <p:spTree>
      <p:nvGrpSpPr>
        <p:cNvPr id="1" name=""/>
        <p:cNvGrpSpPr/>
        <p:nvPr/>
      </p:nvGrpSpPr>
      <p:grpSpPr/>
      <p:sp>
        <p:nvSpPr>
          <p:cNvPr id="4" name="矩形 3"/>
          <p:cNvSpPr/>
          <p:nvPr/>
        </p:nvSpPr>
        <p:spPr>
          <a:xfrm>
            <a:off x="-18415" y="-3810"/>
            <a:ext cx="12220575" cy="6855460"/>
          </a:xfrm>
          <a:prstGeom prst="rect">
            <a:avLst/>
          </a:prstGeom>
          <a:blipFill rotWithShape="1">
            <a:blip r:embed="rId2">
              <a:alphaModFix amt="9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1800860" y="477520"/>
            <a:ext cx="5341620" cy="1009650"/>
            <a:chOff x="2836" y="752"/>
            <a:chExt cx="8412" cy="1590"/>
          </a:xfrm>
        </p:grpSpPr>
        <p:cxnSp>
          <p:nvCxnSpPr>
            <p:cNvPr id="3" name="直接连接符 2"/>
            <p:cNvCxnSpPr/>
            <p:nvPr/>
          </p:nvCxnSpPr>
          <p:spPr>
            <a:xfrm>
              <a:off x="2836" y="1784"/>
              <a:ext cx="8412" cy="0"/>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3450" y="752"/>
              <a:ext cx="0" cy="1591"/>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grpSp>
      <p:sp>
        <p:nvSpPr>
          <p:cNvPr id="5" name="MH_Other_1"/>
          <p:cNvSpPr/>
          <p:nvPr/>
        </p:nvSpPr>
        <p:spPr>
          <a:xfrm>
            <a:off x="3791585" y="2037715"/>
            <a:ext cx="440055" cy="615315"/>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51000">
                  <a:schemeClr val="accent6"/>
                </a:gs>
                <a:gs pos="100000">
                  <a:schemeClr val="bg1">
                    <a:lumMod val="75000"/>
                  </a:schemeClr>
                </a:gs>
              </a:gsLst>
              <a:lin ang="5400000" scaled="1"/>
            </a:gradFill>
          </a:ln>
        </p:spPr>
        <p:txBody>
          <a:bodyPr lIns="180000" tIns="0" rIns="0" bIns="0" anchor="ctr">
            <a:normAutofit/>
          </a:bodyPr>
          <a:lstStyle/>
          <a:p>
            <a:pPr marL="0" marR="0" lvl="0" indent="0" algn="just" defTabSz="914400" rtl="0" eaLnBrk="1" latinLnBrk="0" hangingPunct="1">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accent6"/>
                </a:solidFill>
                <a:effectLst/>
                <a:uLnTx/>
                <a:uFillTx/>
                <a:latin typeface="方正姚体" pitchFamily="2" charset="-122"/>
                <a:ea typeface="方正姚体" pitchFamily="2" charset="-122"/>
                <a:cs typeface="+mn-cs"/>
              </a:rPr>
              <a:t>1</a:t>
            </a:r>
            <a:endParaRPr kumimoji="0" lang="en-US" altLang="zh-CN" sz="2400" b="1" i="0" u="none" strike="noStrike" kern="1200" cap="none" spc="0" normalizeH="0" baseline="0" noProof="0" dirty="0">
              <a:ln>
                <a:noFill/>
              </a:ln>
              <a:solidFill>
                <a:schemeClr val="accent6"/>
              </a:solidFill>
              <a:effectLst/>
              <a:uLnTx/>
              <a:uFillTx/>
              <a:latin typeface="方正姚体" pitchFamily="2" charset="-122"/>
              <a:ea typeface="方正姚体" pitchFamily="2" charset="-122"/>
              <a:cs typeface="+mn-cs"/>
            </a:endParaRPr>
          </a:p>
        </p:txBody>
      </p:sp>
      <p:sp>
        <p:nvSpPr>
          <p:cNvPr id="6" name="MH_SubTitle_1"/>
          <p:cNvSpPr/>
          <p:nvPr/>
        </p:nvSpPr>
        <p:spPr>
          <a:xfrm>
            <a:off x="4253230" y="2145030"/>
            <a:ext cx="4140200" cy="429895"/>
          </a:xfrm>
          <a:prstGeom prst="rect">
            <a:avLst/>
          </a:prstGeom>
        </p:spPr>
        <p:txBody>
          <a:bodyPr lIns="0" tIns="0" rIns="0" bIns="0" anchor="ctr">
            <a:normAutofit/>
          </a:bodyPr>
          <a:lstStyle/>
          <a:p>
            <a:pPr marL="0" marR="0" lvl="0" indent="0" algn="just" defTabSz="914400" rtl="0" eaLnBrk="1" latinLnBrk="0" hangingPunct="1">
              <a:spcBef>
                <a:spcPts val="0"/>
              </a:spcBef>
              <a:spcAft>
                <a:spcPts val="0"/>
              </a:spcAft>
              <a:buClrTx/>
              <a:buSzTx/>
              <a:buFontTx/>
              <a:buNone/>
              <a:defRPr/>
            </a:pPr>
            <a:r>
              <a:rPr lang="da-DK" altLang="zh-CN" sz="2000" kern="0" noProof="0">
                <a:ln>
                  <a:noFill/>
                </a:ln>
                <a:solidFill>
                  <a:schemeClr val="tx1">
                    <a:lumMod val="65000"/>
                    <a:lumOff val="35000"/>
                  </a:schemeClr>
                </a:solidFill>
                <a:uLnTx/>
                <a:uFillTx/>
                <a:ea typeface="微软雅黑" pitchFamily="34" charset="-122"/>
                <a:cs typeface="宋体" pitchFamily="2" charset="-122"/>
              </a:rPr>
              <a:t>Cut </a:t>
            </a:r>
            <a:r>
              <a:rPr lang="en-US" altLang="da-DK" sz="2000" kern="0" noProof="0">
                <a:ln>
                  <a:noFill/>
                </a:ln>
                <a:solidFill>
                  <a:schemeClr val="tx1">
                    <a:lumMod val="65000"/>
                    <a:lumOff val="35000"/>
                  </a:schemeClr>
                </a:solidFill>
                <a:uLnTx/>
                <a:uFillTx/>
                <a:ea typeface="微软雅黑" pitchFamily="34" charset="-122"/>
                <a:cs typeface="宋体" pitchFamily="2" charset="-122"/>
              </a:rPr>
              <a:t>Vertex</a:t>
            </a:r>
            <a:r>
              <a:rPr lang="da-DK" altLang="zh-CN" sz="2000" kern="0" noProof="0">
                <a:ln>
                  <a:noFill/>
                </a:ln>
                <a:solidFill>
                  <a:schemeClr val="tx1">
                    <a:lumMod val="65000"/>
                    <a:lumOff val="35000"/>
                  </a:schemeClr>
                </a:solidFill>
                <a:uLnTx/>
                <a:uFillTx/>
                <a:ea typeface="微软雅黑" pitchFamily="34" charset="-122"/>
                <a:cs typeface="宋体" pitchFamily="2" charset="-122"/>
              </a:rPr>
              <a:t> </a:t>
            </a:r>
            <a:r>
              <a:rPr lang="en-US" altLang="da-DK" sz="2000" kern="0" noProof="0">
                <a:ln>
                  <a:noFill/>
                </a:ln>
                <a:solidFill>
                  <a:schemeClr val="tx1">
                    <a:lumMod val="65000"/>
                    <a:lumOff val="35000"/>
                  </a:schemeClr>
                </a:solidFill>
                <a:uLnTx/>
                <a:uFillTx/>
                <a:ea typeface="微软雅黑" pitchFamily="34" charset="-122"/>
                <a:cs typeface="宋体" pitchFamily="2" charset="-122"/>
              </a:rPr>
              <a:t>A</a:t>
            </a:r>
            <a:r>
              <a:rPr lang="da-DK" altLang="zh-CN" sz="2000" kern="0" noProof="0">
                <a:ln>
                  <a:noFill/>
                </a:ln>
                <a:solidFill>
                  <a:schemeClr val="tx1">
                    <a:lumMod val="65000"/>
                    <a:lumOff val="35000"/>
                  </a:schemeClr>
                </a:solidFill>
                <a:uLnTx/>
                <a:uFillTx/>
                <a:ea typeface="微软雅黑" pitchFamily="34" charset="-122"/>
                <a:cs typeface="宋体" pitchFamily="2" charset="-122"/>
              </a:rPr>
              <a:t>nd </a:t>
            </a:r>
            <a:r>
              <a:rPr lang="en-US" altLang="da-DK" sz="2000" kern="0" noProof="0">
                <a:ln>
                  <a:noFill/>
                </a:ln>
                <a:solidFill>
                  <a:schemeClr val="tx1">
                    <a:lumMod val="65000"/>
                    <a:lumOff val="35000"/>
                  </a:schemeClr>
                </a:solidFill>
                <a:uLnTx/>
                <a:uFillTx/>
                <a:ea typeface="微软雅黑" pitchFamily="34" charset="-122"/>
                <a:cs typeface="宋体" pitchFamily="2" charset="-122"/>
              </a:rPr>
              <a:t>B</a:t>
            </a:r>
            <a:r>
              <a:rPr lang="da-DK" altLang="zh-CN" sz="2000" kern="0" noProof="0">
                <a:ln>
                  <a:noFill/>
                </a:ln>
                <a:solidFill>
                  <a:schemeClr val="tx1">
                    <a:lumMod val="65000"/>
                    <a:lumOff val="35000"/>
                  </a:schemeClr>
                </a:solidFill>
                <a:uLnTx/>
                <a:uFillTx/>
                <a:ea typeface="微软雅黑" pitchFamily="34" charset="-122"/>
                <a:cs typeface="宋体" pitchFamily="2" charset="-122"/>
              </a:rPr>
              <a:t>ridge</a:t>
            </a:r>
            <a:endParaRPr lang="da-DK" altLang="zh-CN" sz="2000" kern="0" noProof="0">
              <a:ln>
                <a:noFill/>
              </a:ln>
              <a:solidFill>
                <a:schemeClr val="tx1">
                  <a:lumMod val="65000"/>
                  <a:lumOff val="35000"/>
                </a:schemeClr>
              </a:solidFill>
              <a:uLnTx/>
              <a:uFillTx/>
              <a:ea typeface="微软雅黑" pitchFamily="34" charset="-122"/>
              <a:cs typeface="宋体" pitchFamily="2" charset="-122"/>
            </a:endParaRPr>
          </a:p>
        </p:txBody>
      </p:sp>
      <p:sp>
        <p:nvSpPr>
          <p:cNvPr id="3077" name="MH_Other_2"/>
          <p:cNvSpPr/>
          <p:nvPr/>
        </p:nvSpPr>
        <p:spPr>
          <a:xfrm rot="-2220000">
            <a:off x="4472305" y="1935480"/>
            <a:ext cx="60325" cy="820420"/>
          </a:xfrm>
          <a:custGeom>
            <a:avLst/>
            <a:gdLst/>
            <a:ahLst/>
            <a:cxnLst>
              <a:cxn ang="0">
                <a:pos x="0" y="6355"/>
              </a:cxn>
              <a:cxn ang="0">
                <a:pos x="609" y="6821"/>
              </a:cxn>
              <a:cxn ang="0">
                <a:pos x="609" y="8382"/>
              </a:cxn>
              <a:cxn ang="0">
                <a:pos x="0" y="7916"/>
              </a:cxn>
              <a:cxn ang="0">
                <a:pos x="0" y="0"/>
              </a:cxn>
              <a:cxn ang="0">
                <a:pos x="609" y="466"/>
              </a:cxn>
              <a:cxn ang="0">
                <a:pos x="609" y="1973"/>
              </a:cxn>
              <a:cxn ang="0">
                <a:pos x="0" y="1507"/>
              </a:cxn>
            </a:cxnLst>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1">
              <a:alpha val="10196"/>
            </a:schemeClr>
          </a:solidFill>
          <a:ln w="9525">
            <a:noFill/>
          </a:ln>
        </p:spPr>
        <p:txBody>
          <a:bodyPr/>
          <a:p>
            <a:endParaRPr lang="zh-CN" altLang="en-US"/>
          </a:p>
        </p:txBody>
      </p:sp>
      <p:sp>
        <p:nvSpPr>
          <p:cNvPr id="9" name="MH_SubTitle_2"/>
          <p:cNvSpPr/>
          <p:nvPr/>
        </p:nvSpPr>
        <p:spPr>
          <a:xfrm flipH="1">
            <a:off x="3673475" y="3183255"/>
            <a:ext cx="4140200" cy="431800"/>
          </a:xfrm>
          <a:prstGeom prst="rect">
            <a:avLst/>
          </a:prstGeom>
        </p:spPr>
        <p:txBody>
          <a:bodyPr lIns="0" tIns="0" rIns="0" bIns="0" anchor="ctr">
            <a:normAutofit/>
          </a:bodyPr>
          <a:lstStyle/>
          <a:p>
            <a:pPr marL="0" marR="0" lvl="0" indent="0" algn="r" defTabSz="914400" rtl="0" eaLnBrk="1" latinLnBrk="0" hangingPunct="1">
              <a:spcBef>
                <a:spcPts val="0"/>
              </a:spcBef>
              <a:spcAft>
                <a:spcPts val="0"/>
              </a:spcAft>
              <a:buClrTx/>
              <a:buSzTx/>
              <a:buFontTx/>
              <a:buNone/>
              <a:defRPr/>
            </a:pPr>
            <a:r>
              <a:rPr kumimoji="0" lang="en-US" altLang="da-DK" sz="2000" b="0" i="0" u="none" strike="noStrike" kern="0" cap="none" spc="0" normalizeH="0" baseline="0" noProof="0" dirty="0">
                <a:ln>
                  <a:noFill/>
                </a:ln>
                <a:solidFill>
                  <a:schemeClr val="tx1">
                    <a:lumMod val="65000"/>
                    <a:lumOff val="35000"/>
                  </a:schemeClr>
                </a:solidFill>
                <a:effectLst/>
                <a:uLnTx/>
                <a:uFillTx/>
                <a:latin typeface="+mn-lt"/>
                <a:ea typeface="微软雅黑" pitchFamily="34" charset="-122"/>
                <a:cs typeface="宋体" pitchFamily="2" charset="-122"/>
              </a:rPr>
              <a:t>Point Biconnected Components</a:t>
            </a:r>
            <a:endParaRPr kumimoji="0" lang="en-US" altLang="da-DK" sz="2000" b="0" i="0" u="none" strike="noStrike" kern="0" cap="none" spc="0" normalizeH="0" baseline="0" noProof="0" dirty="0">
              <a:ln>
                <a:noFill/>
              </a:ln>
              <a:solidFill>
                <a:schemeClr val="tx1">
                  <a:lumMod val="65000"/>
                  <a:lumOff val="35000"/>
                </a:schemeClr>
              </a:solidFill>
              <a:effectLst/>
              <a:uLnTx/>
              <a:uFillTx/>
              <a:latin typeface="+mn-lt"/>
              <a:ea typeface="微软雅黑" pitchFamily="34" charset="-122"/>
              <a:cs typeface="宋体" pitchFamily="2" charset="-122"/>
            </a:endParaRPr>
          </a:p>
        </p:txBody>
      </p:sp>
      <p:sp>
        <p:nvSpPr>
          <p:cNvPr id="10" name="MH_Other_3"/>
          <p:cNvSpPr/>
          <p:nvPr/>
        </p:nvSpPr>
        <p:spPr>
          <a:xfrm flipH="1">
            <a:off x="7860665" y="3077210"/>
            <a:ext cx="440055" cy="614680"/>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2"/>
          </a:solidFill>
          <a:ln>
            <a:gradFill>
              <a:gsLst>
                <a:gs pos="36000">
                  <a:schemeClr val="accent6"/>
                </a:gs>
                <a:gs pos="100000">
                  <a:schemeClr val="bg1">
                    <a:lumMod val="75000"/>
                  </a:schemeClr>
                </a:gs>
              </a:gsLst>
            </a:gradFill>
          </a:ln>
        </p:spPr>
        <p:txBody>
          <a:bodyPr lIns="0" tIns="0" rIns="180000" bIns="0" anchor="ctr">
            <a:normAutofit/>
          </a:bodyPr>
          <a:lstStyle/>
          <a:p>
            <a:pPr marL="0" marR="0" lvl="0" indent="0" algn="r" defTabSz="914400" rtl="0" eaLnBrk="1" latinLnBrk="0" hangingPunct="1">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accent6"/>
                </a:solidFill>
                <a:effectLst/>
                <a:uLnTx/>
                <a:uFillTx/>
                <a:latin typeface="方正姚体" pitchFamily="2" charset="-122"/>
                <a:ea typeface="方正姚体" pitchFamily="2" charset="-122"/>
                <a:cs typeface="+mn-cs"/>
              </a:rPr>
              <a:t>2</a:t>
            </a:r>
            <a:endParaRPr kumimoji="0" lang="en-US" altLang="zh-CN" sz="2400" b="1" i="0" u="none" strike="noStrike" kern="1200" cap="none" spc="0" normalizeH="0" baseline="0" noProof="0" dirty="0">
              <a:ln>
                <a:noFill/>
              </a:ln>
              <a:solidFill>
                <a:schemeClr val="accent6"/>
              </a:solidFill>
              <a:effectLst/>
              <a:uLnTx/>
              <a:uFillTx/>
              <a:latin typeface="方正姚体" pitchFamily="2" charset="-122"/>
              <a:ea typeface="方正姚体" pitchFamily="2" charset="-122"/>
              <a:cs typeface="+mn-cs"/>
            </a:endParaRPr>
          </a:p>
        </p:txBody>
      </p:sp>
      <p:sp>
        <p:nvSpPr>
          <p:cNvPr id="3080" name="MH_Other_4"/>
          <p:cNvSpPr/>
          <p:nvPr/>
        </p:nvSpPr>
        <p:spPr>
          <a:xfrm rot="2220000" flipH="1">
            <a:off x="7559675" y="2973705"/>
            <a:ext cx="60325" cy="820420"/>
          </a:xfrm>
          <a:custGeom>
            <a:avLst/>
            <a:gdLst/>
            <a:ahLst/>
            <a:cxnLst>
              <a:cxn ang="0">
                <a:pos x="0" y="6355"/>
              </a:cxn>
              <a:cxn ang="0">
                <a:pos x="609" y="6821"/>
              </a:cxn>
              <a:cxn ang="0">
                <a:pos x="609" y="8382"/>
              </a:cxn>
              <a:cxn ang="0">
                <a:pos x="0" y="7916"/>
              </a:cxn>
              <a:cxn ang="0">
                <a:pos x="0" y="0"/>
              </a:cxn>
              <a:cxn ang="0">
                <a:pos x="609" y="466"/>
              </a:cxn>
              <a:cxn ang="0">
                <a:pos x="609" y="1973"/>
              </a:cxn>
              <a:cxn ang="0">
                <a:pos x="0" y="1507"/>
              </a:cxn>
            </a:cxnLst>
            <a:pathLst>
              <a:path w="190500" h="2581829">
                <a:moveTo>
                  <a:pt x="0" y="1957235"/>
                </a:moveTo>
                <a:lnTo>
                  <a:pt x="190500" y="2100788"/>
                </a:lnTo>
                <a:lnTo>
                  <a:pt x="190500" y="2581829"/>
                </a:lnTo>
                <a:lnTo>
                  <a:pt x="0" y="2438277"/>
                </a:lnTo>
                <a:lnTo>
                  <a:pt x="0" y="1957235"/>
                </a:lnTo>
                <a:close/>
                <a:moveTo>
                  <a:pt x="0" y="0"/>
                </a:moveTo>
                <a:lnTo>
                  <a:pt x="190500" y="143552"/>
                </a:lnTo>
                <a:lnTo>
                  <a:pt x="190500" y="607757"/>
                </a:lnTo>
                <a:lnTo>
                  <a:pt x="0" y="464205"/>
                </a:lnTo>
                <a:lnTo>
                  <a:pt x="0" y="0"/>
                </a:lnTo>
                <a:close/>
              </a:path>
            </a:pathLst>
          </a:custGeom>
          <a:solidFill>
            <a:schemeClr val="accent2">
              <a:alpha val="10196"/>
            </a:schemeClr>
          </a:solidFill>
          <a:ln w="9525">
            <a:noFill/>
          </a:ln>
        </p:spPr>
        <p:txBody>
          <a:bodyPr/>
          <a:p>
            <a:endParaRPr lang="zh-CN" altLang="en-US"/>
          </a:p>
        </p:txBody>
      </p:sp>
      <p:sp>
        <p:nvSpPr>
          <p:cNvPr id="13" name="MH_Other_5"/>
          <p:cNvSpPr/>
          <p:nvPr/>
        </p:nvSpPr>
        <p:spPr>
          <a:xfrm>
            <a:off x="3791585" y="4116070"/>
            <a:ext cx="440055" cy="614680"/>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3"/>
          </a:solidFill>
          <a:ln>
            <a:gradFill>
              <a:gsLst>
                <a:gs pos="27000">
                  <a:schemeClr val="accent6"/>
                </a:gs>
                <a:gs pos="100000">
                  <a:schemeClr val="bg1">
                    <a:lumMod val="75000"/>
                  </a:schemeClr>
                </a:gs>
              </a:gsLst>
            </a:gradFill>
          </a:ln>
        </p:spPr>
        <p:txBody>
          <a:bodyPr lIns="180000" tIns="0" rIns="0" bIns="0" anchor="ctr">
            <a:normAutofit/>
          </a:bodyPr>
          <a:lstStyle/>
          <a:p>
            <a:pPr marL="0" marR="0" lvl="0" indent="0" algn="just" defTabSz="914400" rtl="0" eaLnBrk="1" latinLnBrk="0" hangingPunct="1">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accent6"/>
                </a:solidFill>
                <a:effectLst/>
                <a:uLnTx/>
                <a:uFillTx/>
                <a:latin typeface="方正姚体" pitchFamily="2" charset="-122"/>
                <a:ea typeface="方正姚体" pitchFamily="2" charset="-122"/>
                <a:cs typeface="+mn-cs"/>
              </a:rPr>
              <a:t>3</a:t>
            </a:r>
            <a:endParaRPr kumimoji="0" lang="en-US" altLang="zh-CN" sz="2400" b="1" i="0" u="none" strike="noStrike" kern="1200" cap="none" spc="0" normalizeH="0" baseline="0" noProof="0" dirty="0">
              <a:ln>
                <a:noFill/>
              </a:ln>
              <a:solidFill>
                <a:schemeClr val="accent6"/>
              </a:solidFill>
              <a:effectLst/>
              <a:uLnTx/>
              <a:uFillTx/>
              <a:latin typeface="方正姚体" pitchFamily="2" charset="-122"/>
              <a:ea typeface="方正姚体" pitchFamily="2" charset="-122"/>
              <a:cs typeface="+mn-cs"/>
            </a:endParaRPr>
          </a:p>
        </p:txBody>
      </p:sp>
      <p:sp>
        <p:nvSpPr>
          <p:cNvPr id="14" name="MH_SubTitle_3"/>
          <p:cNvSpPr/>
          <p:nvPr/>
        </p:nvSpPr>
        <p:spPr>
          <a:xfrm>
            <a:off x="4253230" y="4222750"/>
            <a:ext cx="4140200" cy="430530"/>
          </a:xfrm>
          <a:prstGeom prst="rect">
            <a:avLst/>
          </a:prstGeom>
        </p:spPr>
        <p:txBody>
          <a:bodyPr lIns="0" tIns="0" rIns="0" bIns="0" anchor="ctr">
            <a:normAutofit/>
          </a:bodyPr>
          <a:lstStyle/>
          <a:p>
            <a:pPr marL="0" marR="0" lvl="0" indent="0" algn="just" defTabSz="914400" rtl="0" eaLnBrk="1" latinLnBrk="0" hangingPunct="1">
              <a:spcBef>
                <a:spcPts val="0"/>
              </a:spcBef>
              <a:spcAft>
                <a:spcPts val="0"/>
              </a:spcAft>
              <a:buClrTx/>
              <a:buSzTx/>
              <a:buFontTx/>
              <a:buNone/>
              <a:defRPr/>
            </a:pPr>
            <a:r>
              <a:rPr kumimoji="0" lang="en-US" altLang="da-DK" sz="2000" b="0" i="0" u="none" strike="noStrike" kern="0" cap="none" spc="0" normalizeH="0" baseline="0" noProof="0" dirty="0">
                <a:ln>
                  <a:noFill/>
                </a:ln>
                <a:solidFill>
                  <a:schemeClr val="tx1">
                    <a:lumMod val="65000"/>
                    <a:lumOff val="35000"/>
                  </a:schemeClr>
                </a:solidFill>
                <a:effectLst/>
                <a:uLnTx/>
                <a:uFillTx/>
                <a:latin typeface="+mn-lt"/>
                <a:ea typeface="微软雅黑" pitchFamily="34" charset="-122"/>
                <a:cs typeface="宋体" pitchFamily="2" charset="-122"/>
              </a:rPr>
              <a:t>Edge Biconnected Components</a:t>
            </a:r>
            <a:endParaRPr kumimoji="0" lang="en-US" altLang="da-DK" sz="2000" b="0" i="0" u="none" strike="noStrike" kern="0" cap="none" spc="0" normalizeH="0" baseline="0" noProof="0" dirty="0">
              <a:ln>
                <a:noFill/>
              </a:ln>
              <a:solidFill>
                <a:schemeClr val="tx1">
                  <a:lumMod val="65000"/>
                  <a:lumOff val="35000"/>
                </a:schemeClr>
              </a:solidFill>
              <a:effectLst/>
              <a:uLnTx/>
              <a:uFillTx/>
              <a:latin typeface="+mn-lt"/>
              <a:ea typeface="微软雅黑" pitchFamily="34" charset="-122"/>
              <a:cs typeface="宋体" pitchFamily="2" charset="-122"/>
            </a:endParaRPr>
          </a:p>
        </p:txBody>
      </p:sp>
      <p:sp>
        <p:nvSpPr>
          <p:cNvPr id="15" name="MH_Other_6"/>
          <p:cNvSpPr/>
          <p:nvPr/>
        </p:nvSpPr>
        <p:spPr>
          <a:xfrm rot="19380000">
            <a:off x="4472305" y="4013200"/>
            <a:ext cx="60325" cy="821055"/>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3">
              <a:alpha val="10000"/>
            </a:schemeClr>
          </a:solidFill>
        </p:spPr>
        <p:txBody>
          <a:bodyPr anchor="ctr"/>
          <a:lstStyle/>
          <a:p>
            <a:pPr marL="0" marR="0" lvl="0" indent="0" algn="just" defTabSz="914400" rtl="0" eaLnBrk="1"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srgbClr val="FFFFFF"/>
              </a:solidFill>
              <a:effectLst/>
              <a:uLnTx/>
              <a:uFillTx/>
              <a:latin typeface="+mn-lt"/>
              <a:ea typeface="微软雅黑" pitchFamily="34" charset="-122"/>
              <a:cs typeface="+mn-cs"/>
            </a:endParaRPr>
          </a:p>
        </p:txBody>
      </p:sp>
      <p:sp>
        <p:nvSpPr>
          <p:cNvPr id="17" name="MH_SubTitle_4"/>
          <p:cNvSpPr/>
          <p:nvPr/>
        </p:nvSpPr>
        <p:spPr>
          <a:xfrm flipH="1">
            <a:off x="3673475" y="5260975"/>
            <a:ext cx="4140200" cy="431800"/>
          </a:xfrm>
          <a:prstGeom prst="rect">
            <a:avLst/>
          </a:prstGeom>
        </p:spPr>
        <p:txBody>
          <a:bodyPr lIns="0" tIns="0" rIns="0" bIns="0" anchor="ctr">
            <a:normAutofit/>
          </a:bodyPr>
          <a:lstStyle/>
          <a:p>
            <a:pPr marL="0" marR="0" lvl="0" indent="0" algn="r" defTabSz="914400" rtl="0" eaLnBrk="1" latinLnBrk="0" hangingPunct="1">
              <a:spcBef>
                <a:spcPts val="0"/>
              </a:spcBef>
              <a:spcAft>
                <a:spcPts val="0"/>
              </a:spcAft>
              <a:buClrTx/>
              <a:buSzTx/>
              <a:buFontTx/>
              <a:buNone/>
              <a:defRPr/>
            </a:pPr>
            <a:r>
              <a:rPr lang="en-US" altLang="da-DK" sz="2000" kern="0" noProof="0">
                <a:ln>
                  <a:noFill/>
                </a:ln>
                <a:solidFill>
                  <a:schemeClr val="tx1">
                    <a:lumMod val="65000"/>
                    <a:lumOff val="35000"/>
                  </a:schemeClr>
                </a:solidFill>
                <a:uLnTx/>
                <a:uFillTx/>
                <a:ea typeface="微软雅黑" pitchFamily="34" charset="-122"/>
                <a:cs typeface="宋体" pitchFamily="2" charset="-122"/>
                <a:sym typeface="+mn-ea"/>
              </a:rPr>
              <a:t>S</a:t>
            </a:r>
            <a:r>
              <a:rPr lang="da-DK" altLang="zh-CN" sz="2000" kern="0" noProof="0">
                <a:ln>
                  <a:noFill/>
                </a:ln>
                <a:solidFill>
                  <a:schemeClr val="tx1">
                    <a:lumMod val="65000"/>
                    <a:lumOff val="35000"/>
                  </a:schemeClr>
                </a:solidFill>
                <a:uLnTx/>
                <a:uFillTx/>
                <a:ea typeface="微软雅黑" pitchFamily="34" charset="-122"/>
                <a:cs typeface="宋体" pitchFamily="2" charset="-122"/>
                <a:sym typeface="+mn-ea"/>
              </a:rPr>
              <a:t>trongly </a:t>
            </a:r>
            <a:r>
              <a:rPr lang="en-US" altLang="da-DK" sz="2000" kern="0" noProof="0">
                <a:ln>
                  <a:noFill/>
                </a:ln>
                <a:solidFill>
                  <a:schemeClr val="tx1">
                    <a:lumMod val="65000"/>
                    <a:lumOff val="35000"/>
                  </a:schemeClr>
                </a:solidFill>
                <a:uLnTx/>
                <a:uFillTx/>
                <a:ea typeface="微软雅黑" pitchFamily="34" charset="-122"/>
                <a:cs typeface="宋体" pitchFamily="2" charset="-122"/>
                <a:sym typeface="+mn-ea"/>
              </a:rPr>
              <a:t>C</a:t>
            </a:r>
            <a:r>
              <a:rPr lang="da-DK" altLang="zh-CN" sz="2000" kern="0" noProof="0">
                <a:ln>
                  <a:noFill/>
                </a:ln>
                <a:solidFill>
                  <a:schemeClr val="tx1">
                    <a:lumMod val="65000"/>
                    <a:lumOff val="35000"/>
                  </a:schemeClr>
                </a:solidFill>
                <a:uLnTx/>
                <a:uFillTx/>
                <a:ea typeface="微软雅黑" pitchFamily="34" charset="-122"/>
                <a:cs typeface="宋体" pitchFamily="2" charset="-122"/>
                <a:sym typeface="+mn-ea"/>
              </a:rPr>
              <a:t>onnected </a:t>
            </a:r>
            <a:r>
              <a:rPr lang="en-US" altLang="da-DK" sz="2000" kern="0" noProof="0">
                <a:ln>
                  <a:noFill/>
                </a:ln>
                <a:solidFill>
                  <a:schemeClr val="tx1">
                    <a:lumMod val="65000"/>
                    <a:lumOff val="35000"/>
                  </a:schemeClr>
                </a:solidFill>
                <a:uLnTx/>
                <a:uFillTx/>
                <a:ea typeface="微软雅黑" pitchFamily="34" charset="-122"/>
                <a:cs typeface="宋体" pitchFamily="2" charset="-122"/>
                <a:sym typeface="+mn-ea"/>
              </a:rPr>
              <a:t>C</a:t>
            </a:r>
            <a:r>
              <a:rPr lang="da-DK" altLang="zh-CN" sz="2000" kern="0" noProof="0">
                <a:ln>
                  <a:noFill/>
                </a:ln>
                <a:solidFill>
                  <a:schemeClr val="tx1">
                    <a:lumMod val="65000"/>
                    <a:lumOff val="35000"/>
                  </a:schemeClr>
                </a:solidFill>
                <a:uLnTx/>
                <a:uFillTx/>
                <a:ea typeface="微软雅黑" pitchFamily="34" charset="-122"/>
                <a:cs typeface="宋体" pitchFamily="2" charset="-122"/>
                <a:sym typeface="+mn-ea"/>
              </a:rPr>
              <a:t>omponents</a:t>
            </a:r>
            <a:endParaRPr kumimoji="0" lang="da-DK" altLang="zh-CN" sz="2000" b="0" i="0" u="none" strike="noStrike" kern="0" cap="none" spc="0" normalizeH="0" baseline="0" noProof="0" dirty="0">
              <a:ln>
                <a:noFill/>
              </a:ln>
              <a:solidFill>
                <a:schemeClr val="tx1">
                  <a:lumMod val="65000"/>
                  <a:lumOff val="35000"/>
                </a:schemeClr>
              </a:solidFill>
              <a:effectLst/>
              <a:uLnTx/>
              <a:uFillTx/>
              <a:latin typeface="+mn-lt"/>
              <a:ea typeface="微软雅黑" pitchFamily="34" charset="-122"/>
              <a:cs typeface="宋体" pitchFamily="2" charset="-122"/>
            </a:endParaRPr>
          </a:p>
        </p:txBody>
      </p:sp>
      <p:sp>
        <p:nvSpPr>
          <p:cNvPr id="18" name="MH_Other_7"/>
          <p:cNvSpPr/>
          <p:nvPr/>
        </p:nvSpPr>
        <p:spPr>
          <a:xfrm flipH="1">
            <a:off x="7860665" y="5154930"/>
            <a:ext cx="440055" cy="614680"/>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solidFill>
            <a:schemeClr val="accent4"/>
          </a:solidFill>
          <a:ln>
            <a:gradFill>
              <a:gsLst>
                <a:gs pos="17000">
                  <a:schemeClr val="accent6"/>
                </a:gs>
                <a:gs pos="100000">
                  <a:schemeClr val="bg1">
                    <a:lumMod val="75000"/>
                  </a:schemeClr>
                </a:gs>
              </a:gsLst>
            </a:gradFill>
          </a:ln>
        </p:spPr>
        <p:txBody>
          <a:bodyPr lIns="0" tIns="0" rIns="180000" bIns="0" anchor="ctr">
            <a:normAutofit/>
          </a:bodyPr>
          <a:lstStyle/>
          <a:p>
            <a:pPr marL="0" marR="0" lvl="0" indent="0" algn="r" defTabSz="914400" rtl="0" eaLnBrk="1" latinLnBrk="0" hangingPunct="1">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accent6"/>
                </a:solidFill>
                <a:effectLst/>
                <a:uLnTx/>
                <a:uFillTx/>
                <a:latin typeface="方正姚体" pitchFamily="2" charset="-122"/>
                <a:ea typeface="方正姚体" pitchFamily="2" charset="-122"/>
                <a:cs typeface="+mn-cs"/>
              </a:rPr>
              <a:t>4</a:t>
            </a:r>
            <a:endParaRPr kumimoji="0" lang="en-US" altLang="zh-CN" sz="2400" b="1" i="0" u="none" strike="noStrike" kern="1200" cap="none" spc="0" normalizeH="0" baseline="0" noProof="0" dirty="0">
              <a:ln>
                <a:noFill/>
              </a:ln>
              <a:solidFill>
                <a:schemeClr val="accent6"/>
              </a:solidFill>
              <a:effectLst/>
              <a:uLnTx/>
              <a:uFillTx/>
              <a:latin typeface="方正姚体" pitchFamily="2" charset="-122"/>
              <a:ea typeface="方正姚体" pitchFamily="2" charset="-122"/>
              <a:cs typeface="+mn-cs"/>
            </a:endParaRPr>
          </a:p>
        </p:txBody>
      </p:sp>
      <p:sp>
        <p:nvSpPr>
          <p:cNvPr id="19" name="MH_Other_8"/>
          <p:cNvSpPr/>
          <p:nvPr/>
        </p:nvSpPr>
        <p:spPr>
          <a:xfrm rot="2220000" flipH="1">
            <a:off x="7559675" y="5051425"/>
            <a:ext cx="60325" cy="821055"/>
          </a:xfrm>
          <a:custGeom>
            <a:avLst/>
            <a:gdLst>
              <a:gd name="connsiteX0" fmla="*/ 0 w 190500"/>
              <a:gd name="connsiteY0" fmla="*/ 1957235 h 2581829"/>
              <a:gd name="connsiteX1" fmla="*/ 190500 w 190500"/>
              <a:gd name="connsiteY1" fmla="*/ 2100788 h 2581829"/>
              <a:gd name="connsiteX2" fmla="*/ 190500 w 190500"/>
              <a:gd name="connsiteY2" fmla="*/ 2581829 h 2581829"/>
              <a:gd name="connsiteX3" fmla="*/ 0 w 190500"/>
              <a:gd name="connsiteY3" fmla="*/ 2438277 h 2581829"/>
              <a:gd name="connsiteX4" fmla="*/ 0 w 190500"/>
              <a:gd name="connsiteY4" fmla="*/ 0 h 2581829"/>
              <a:gd name="connsiteX5" fmla="*/ 190500 w 190500"/>
              <a:gd name="connsiteY5" fmla="*/ 143552 h 2581829"/>
              <a:gd name="connsiteX6" fmla="*/ 190500 w 190500"/>
              <a:gd name="connsiteY6" fmla="*/ 607757 h 2581829"/>
              <a:gd name="connsiteX7" fmla="*/ 0 w 190500"/>
              <a:gd name="connsiteY7" fmla="*/ 464205 h 25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2581829">
                <a:moveTo>
                  <a:pt x="0" y="1957235"/>
                </a:moveTo>
                <a:lnTo>
                  <a:pt x="190500" y="2100788"/>
                </a:lnTo>
                <a:lnTo>
                  <a:pt x="190500" y="2581829"/>
                </a:lnTo>
                <a:lnTo>
                  <a:pt x="0" y="2438277"/>
                </a:lnTo>
                <a:close/>
                <a:moveTo>
                  <a:pt x="0" y="0"/>
                </a:moveTo>
                <a:lnTo>
                  <a:pt x="190500" y="143552"/>
                </a:lnTo>
                <a:lnTo>
                  <a:pt x="190500" y="607757"/>
                </a:lnTo>
                <a:lnTo>
                  <a:pt x="0" y="464205"/>
                </a:lnTo>
                <a:close/>
              </a:path>
            </a:pathLst>
          </a:custGeom>
          <a:solidFill>
            <a:schemeClr val="accent4">
              <a:alpha val="10000"/>
            </a:schemeClr>
          </a:solidFill>
        </p:spPr>
        <p:txBody>
          <a:bodyPr anchor="ctr"/>
          <a:lstStyle/>
          <a:p>
            <a:pPr marL="0" marR="0" lvl="0" indent="0" algn="just" defTabSz="914400" rtl="0" eaLnBrk="1" latinLnBrk="0" hangingPunct="1">
              <a:lnSpc>
                <a:spcPct val="130000"/>
              </a:lnSpc>
              <a:spcBef>
                <a:spcPts val="0"/>
              </a:spcBef>
              <a:spcAft>
                <a:spcPts val="0"/>
              </a:spcAft>
              <a:buClrTx/>
              <a:buSzTx/>
              <a:buFontTx/>
              <a:buNone/>
              <a:defRPr/>
            </a:pPr>
            <a:endParaRPr kumimoji="0" lang="zh-CN" altLang="en-US" sz="1800" b="0" i="0" u="none" strike="noStrike" kern="1200" cap="none" spc="0" normalizeH="0" baseline="0" noProof="0" dirty="0" err="1">
              <a:ln>
                <a:noFill/>
              </a:ln>
              <a:solidFill>
                <a:srgbClr val="FFFFFF"/>
              </a:solidFill>
              <a:effectLst/>
              <a:uLnTx/>
              <a:uFillTx/>
              <a:latin typeface="+mn-lt"/>
              <a:ea typeface="微软雅黑" pitchFamily="34" charset="-122"/>
              <a:cs typeface="+mn-cs"/>
            </a:endParaRPr>
          </a:p>
        </p:txBody>
      </p:sp>
      <p:sp>
        <p:nvSpPr>
          <p:cNvPr id="3074" name="MH_PageTitle"/>
          <p:cNvSpPr>
            <a:spLocks noGrp="1"/>
          </p:cNvSpPr>
          <p:nvPr>
            <p:ph type="title"/>
          </p:nvPr>
        </p:nvSpPr>
        <p:spPr>
          <a:xfrm>
            <a:off x="1974850" y="556260"/>
            <a:ext cx="7886700" cy="1110615"/>
          </a:xfrm>
        </p:spPr>
        <p:txBody>
          <a:bodyPr vert="horz" wrap="square" lIns="91440" tIns="45720" rIns="91440" bIns="45720" anchor="ctr"/>
          <a:p>
            <a:pPr eaLnBrk="1" hangingPunct="1"/>
            <a:r>
              <a:rPr lang="en-US" altLang="zh-CN" dirty="0">
                <a:solidFill>
                  <a:schemeClr val="tx1">
                    <a:lumMod val="75000"/>
                    <a:lumOff val="25000"/>
                  </a:schemeClr>
                </a:solidFill>
              </a:rPr>
              <a:t>CONTENT OF SLIDE</a:t>
            </a:r>
            <a:endParaRPr lang="en-US" altLang="zh-CN" dirty="0">
              <a:solidFill>
                <a:schemeClr val="tx1">
                  <a:lumMod val="75000"/>
                  <a:lumOff val="25000"/>
                </a:schemeClr>
              </a:solidFil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1971675" y="450850"/>
            <a:ext cx="10515600" cy="1325563"/>
          </a:xfrm>
        </p:spPr>
        <p:txBody>
          <a:bodyPr/>
          <a:p>
            <a:r>
              <a:rPr lang="en-US" altLang="zh-CN">
                <a:solidFill>
                  <a:schemeClr val="tx1">
                    <a:lumMod val="75000"/>
                    <a:lumOff val="25000"/>
                  </a:schemeClr>
                </a:solidFill>
              </a:rPr>
              <a:t>Cut Vertex And Bridge</a:t>
            </a:r>
            <a:endParaRPr lang="en-US" altLang="zh-CN">
              <a:solidFill>
                <a:schemeClr val="tx1">
                  <a:lumMod val="75000"/>
                  <a:lumOff val="25000"/>
                </a:schemeClr>
              </a:solidFill>
            </a:endParaRPr>
          </a:p>
        </p:txBody>
      </p:sp>
      <p:cxnSp>
        <p:nvCxnSpPr>
          <p:cNvPr id="6" name="直接连接符 5"/>
          <p:cNvCxnSpPr/>
          <p:nvPr/>
        </p:nvCxnSpPr>
        <p:spPr>
          <a:xfrm>
            <a:off x="1790065" y="1132840"/>
            <a:ext cx="5976000" cy="0"/>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90750" y="477520"/>
            <a:ext cx="0" cy="1010285"/>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628775" y="2056765"/>
            <a:ext cx="9324340" cy="1191895"/>
          </a:xfrm>
          <a:prstGeom prst="rect">
            <a:avLst/>
          </a:prstGeom>
          <a:noFill/>
        </p:spPr>
        <p:txBody>
          <a:bodyPr wrap="square" rtlCol="0">
            <a:spAutoFit/>
          </a:bodyPr>
          <a:p>
            <a:r>
              <a:rPr lang="en-US" altLang="zh-CN" sz="2400">
                <a:solidFill>
                  <a:schemeClr val="tx1">
                    <a:lumMod val="75000"/>
                    <a:lumOff val="25000"/>
                  </a:schemeClr>
                </a:solidFill>
                <a:latin typeface="Calibri" charset="0"/>
              </a:rPr>
              <a:t>dfn[u]: Timestamp of DFS</a:t>
            </a:r>
            <a:endParaRPr lang="en-US" altLang="zh-CN" sz="2400">
              <a:solidFill>
                <a:schemeClr val="tx1">
                  <a:lumMod val="75000"/>
                  <a:lumOff val="25000"/>
                </a:schemeClr>
              </a:solidFill>
              <a:latin typeface="Calibri" charset="0"/>
            </a:endParaRPr>
          </a:p>
          <a:p>
            <a:r>
              <a:rPr lang="en-US" altLang="zh-CN" sz="2400">
                <a:solidFill>
                  <a:schemeClr val="tx1">
                    <a:lumMod val="75000"/>
                    <a:lumOff val="25000"/>
                  </a:schemeClr>
                </a:solidFill>
                <a:latin typeface="Calibri" charset="0"/>
              </a:rPr>
              <a:t>low[u]: The lowest dfn value of u and its descendant's back edge connected nodes.</a:t>
            </a:r>
            <a:endParaRPr lang="en-US" altLang="zh-CN" sz="2400">
              <a:solidFill>
                <a:schemeClr val="tx1">
                  <a:lumMod val="75000"/>
                  <a:lumOff val="25000"/>
                </a:schemeClr>
              </a:solidFill>
              <a:latin typeface="Calibri" charset="0"/>
            </a:endParaRPr>
          </a:p>
        </p:txBody>
      </p:sp>
      <p:grpSp>
        <p:nvGrpSpPr>
          <p:cNvPr id="36" name="组合 35"/>
          <p:cNvGrpSpPr/>
          <p:nvPr/>
        </p:nvGrpSpPr>
        <p:grpSpPr>
          <a:xfrm>
            <a:off x="1789430" y="3315970"/>
            <a:ext cx="2220595" cy="3190875"/>
            <a:chOff x="1933" y="5222"/>
            <a:chExt cx="3497" cy="5025"/>
          </a:xfrm>
        </p:grpSpPr>
        <p:sp>
          <p:nvSpPr>
            <p:cNvPr id="10" name="椭圆 9"/>
            <p:cNvSpPr/>
            <p:nvPr/>
          </p:nvSpPr>
          <p:spPr>
            <a:xfrm>
              <a:off x="3477" y="6293"/>
              <a:ext cx="750" cy="7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3559" y="6272"/>
              <a:ext cx="631" cy="725"/>
            </a:xfrm>
            <a:prstGeom prst="rect">
              <a:avLst/>
            </a:prstGeom>
            <a:noFill/>
          </p:spPr>
          <p:txBody>
            <a:bodyPr wrap="square" rtlCol="0">
              <a:spAutoFit/>
            </a:bodyPr>
            <a:p>
              <a:r>
                <a:rPr lang="en-US" altLang="zh-CN" sz="2400">
                  <a:solidFill>
                    <a:schemeClr val="tx1">
                      <a:lumMod val="75000"/>
                      <a:lumOff val="25000"/>
                    </a:schemeClr>
                  </a:solidFill>
                </a:rPr>
                <a:t>u</a:t>
              </a:r>
              <a:endParaRPr lang="en-US" altLang="zh-CN" sz="2400">
                <a:solidFill>
                  <a:schemeClr val="tx1">
                    <a:lumMod val="75000"/>
                    <a:lumOff val="25000"/>
                  </a:schemeClr>
                </a:solidFill>
              </a:endParaRPr>
            </a:p>
          </p:txBody>
        </p:sp>
        <p:sp>
          <p:nvSpPr>
            <p:cNvPr id="13" name="椭圆 12"/>
            <p:cNvSpPr/>
            <p:nvPr/>
          </p:nvSpPr>
          <p:spPr>
            <a:xfrm>
              <a:off x="2080" y="7942"/>
              <a:ext cx="750" cy="75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4680" y="7887"/>
              <a:ext cx="750" cy="75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等腰三角形 14"/>
            <p:cNvSpPr/>
            <p:nvPr/>
          </p:nvSpPr>
          <p:spPr>
            <a:xfrm>
              <a:off x="1933" y="8672"/>
              <a:ext cx="1005" cy="157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2184" y="7912"/>
              <a:ext cx="631" cy="725"/>
            </a:xfrm>
            <a:prstGeom prst="rect">
              <a:avLst/>
            </a:prstGeom>
            <a:noFill/>
          </p:spPr>
          <p:txBody>
            <a:bodyPr wrap="square" rtlCol="0">
              <a:spAutoFit/>
            </a:bodyPr>
            <a:p>
              <a:r>
                <a:rPr lang="en-US" altLang="zh-CN" sz="2400">
                  <a:solidFill>
                    <a:schemeClr val="tx1">
                      <a:lumMod val="75000"/>
                      <a:lumOff val="25000"/>
                    </a:schemeClr>
                  </a:solidFill>
                </a:rPr>
                <a:t>v</a:t>
              </a:r>
              <a:endParaRPr lang="en-US" altLang="zh-CN" sz="2400">
                <a:solidFill>
                  <a:schemeClr val="tx1">
                    <a:lumMod val="75000"/>
                    <a:lumOff val="25000"/>
                  </a:schemeClr>
                </a:solidFill>
              </a:endParaRPr>
            </a:p>
          </p:txBody>
        </p:sp>
        <p:cxnSp>
          <p:nvCxnSpPr>
            <p:cNvPr id="17" name="直接箭头连接符 16"/>
            <p:cNvCxnSpPr>
              <a:stCxn id="11" idx="1"/>
              <a:endCxn id="16" idx="0"/>
            </p:cNvCxnSpPr>
            <p:nvPr/>
          </p:nvCxnSpPr>
          <p:spPr>
            <a:xfrm flipH="1">
              <a:off x="2500" y="6635"/>
              <a:ext cx="1059" cy="1277"/>
            </a:xfrm>
            <a:prstGeom prst="straightConnector1">
              <a:avLst/>
            </a:prstGeom>
            <a:ln w="15875">
              <a:gradFill>
                <a:gsLst>
                  <a:gs pos="0">
                    <a:schemeClr val="accent6"/>
                  </a:gs>
                  <a:gs pos="100000">
                    <a:schemeClr val="bg1">
                      <a:lumMod val="65000"/>
                    </a:schemeClr>
                  </a:gs>
                </a:gsLst>
                <a:lin ang="0" scaled="1"/>
              </a:gra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3"/>
              <a:endCxn id="14" idx="0"/>
            </p:cNvCxnSpPr>
            <p:nvPr/>
          </p:nvCxnSpPr>
          <p:spPr>
            <a:xfrm>
              <a:off x="4190" y="6635"/>
              <a:ext cx="865" cy="1252"/>
            </a:xfrm>
            <a:prstGeom prst="straightConnector1">
              <a:avLst/>
            </a:prstGeom>
            <a:ln w="15875">
              <a:gradFill>
                <a:gsLst>
                  <a:gs pos="0">
                    <a:schemeClr val="accent6"/>
                  </a:gs>
                  <a:gs pos="100000">
                    <a:schemeClr val="bg1">
                      <a:lumMod val="65000"/>
                    </a:schemeClr>
                  </a:gs>
                </a:gsLst>
                <a:lin ang="0" scaled="1"/>
              </a:gradFill>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5" idx="2"/>
              <a:endCxn id="11" idx="2"/>
            </p:cNvCxnSpPr>
            <p:nvPr/>
          </p:nvCxnSpPr>
          <p:spPr>
            <a:xfrm rot="5400000" flipH="1" flipV="1">
              <a:off x="1279" y="7651"/>
              <a:ext cx="3250" cy="1942"/>
            </a:xfrm>
            <a:prstGeom prst="curvedConnector3">
              <a:avLst>
                <a:gd name="adj1" fmla="val -11538"/>
              </a:avLst>
            </a:prstGeom>
            <a:ln>
              <a:gradFill>
                <a:gsLst>
                  <a:gs pos="0">
                    <a:schemeClr val="accent1"/>
                  </a:gs>
                  <a:gs pos="85000">
                    <a:schemeClr val="bg1">
                      <a:lumMod val="65000"/>
                    </a:schemeClr>
                  </a:gs>
                </a:gsLst>
                <a:lin ang="0" scaled="1"/>
              </a:gradFill>
              <a:prstDash val="lgDash"/>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3490" y="5222"/>
              <a:ext cx="780" cy="7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1" name="直接箭头连接符 20"/>
            <p:cNvCxnSpPr>
              <a:stCxn id="20" idx="4"/>
              <a:endCxn id="11" idx="0"/>
            </p:cNvCxnSpPr>
            <p:nvPr/>
          </p:nvCxnSpPr>
          <p:spPr>
            <a:xfrm flipH="1">
              <a:off x="3875" y="6002"/>
              <a:ext cx="5" cy="270"/>
            </a:xfrm>
            <a:prstGeom prst="straightConnector1">
              <a:avLst/>
            </a:prstGeom>
            <a:ln>
              <a:gradFill>
                <a:gsLst>
                  <a:gs pos="0">
                    <a:schemeClr val="accent2"/>
                  </a:gs>
                  <a:gs pos="85000">
                    <a:schemeClr val="accent6"/>
                  </a:gs>
                </a:gsLst>
                <a:lin ang="5400000" scaled="1"/>
              </a:gra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655" y="5252"/>
              <a:ext cx="705" cy="725"/>
            </a:xfrm>
            <a:prstGeom prst="rect">
              <a:avLst/>
            </a:prstGeom>
            <a:noFill/>
          </p:spPr>
          <p:txBody>
            <a:bodyPr wrap="square" rtlCol="0">
              <a:spAutoFit/>
            </a:bodyPr>
            <a:p>
              <a:r>
                <a:rPr lang="en-US" altLang="zh-CN" sz="2400">
                  <a:solidFill>
                    <a:schemeClr val="tx1">
                      <a:lumMod val="75000"/>
                      <a:lumOff val="25000"/>
                    </a:schemeClr>
                  </a:solidFill>
                </a:rPr>
                <a:t>f</a:t>
              </a:r>
              <a:endParaRPr lang="en-US" altLang="zh-CN" sz="2400">
                <a:solidFill>
                  <a:schemeClr val="tx1">
                    <a:lumMod val="75000"/>
                    <a:lumOff val="25000"/>
                  </a:schemeClr>
                </a:solidFill>
              </a:endParaRPr>
            </a:p>
          </p:txBody>
        </p:sp>
      </p:grpSp>
      <p:grpSp>
        <p:nvGrpSpPr>
          <p:cNvPr id="35" name="组合 34"/>
          <p:cNvGrpSpPr/>
          <p:nvPr/>
        </p:nvGrpSpPr>
        <p:grpSpPr>
          <a:xfrm>
            <a:off x="6802755" y="3395345"/>
            <a:ext cx="2220595" cy="3190240"/>
            <a:chOff x="7773" y="5287"/>
            <a:chExt cx="3497" cy="5024"/>
          </a:xfrm>
        </p:grpSpPr>
        <p:sp>
          <p:nvSpPr>
            <p:cNvPr id="23" name="椭圆 22"/>
            <p:cNvSpPr/>
            <p:nvPr/>
          </p:nvSpPr>
          <p:spPr>
            <a:xfrm>
              <a:off x="9317" y="6358"/>
              <a:ext cx="750" cy="7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9399" y="6337"/>
              <a:ext cx="631" cy="725"/>
            </a:xfrm>
            <a:prstGeom prst="rect">
              <a:avLst/>
            </a:prstGeom>
            <a:noFill/>
          </p:spPr>
          <p:txBody>
            <a:bodyPr wrap="square" rtlCol="0">
              <a:spAutoFit/>
            </a:bodyPr>
            <a:p>
              <a:r>
                <a:rPr lang="en-US" altLang="zh-CN" sz="2400">
                  <a:solidFill>
                    <a:schemeClr val="tx1">
                      <a:lumMod val="75000"/>
                      <a:lumOff val="25000"/>
                    </a:schemeClr>
                  </a:solidFill>
                </a:rPr>
                <a:t>u</a:t>
              </a:r>
              <a:endParaRPr lang="en-US" altLang="zh-CN" sz="2400">
                <a:solidFill>
                  <a:schemeClr val="tx1">
                    <a:lumMod val="75000"/>
                    <a:lumOff val="25000"/>
                  </a:schemeClr>
                </a:solidFill>
              </a:endParaRPr>
            </a:p>
          </p:txBody>
        </p:sp>
        <p:sp>
          <p:nvSpPr>
            <p:cNvPr id="25" name="椭圆 24"/>
            <p:cNvSpPr/>
            <p:nvPr/>
          </p:nvSpPr>
          <p:spPr>
            <a:xfrm>
              <a:off x="7920" y="8007"/>
              <a:ext cx="750" cy="75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10520" y="7952"/>
              <a:ext cx="750" cy="75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等腰三角形 26"/>
            <p:cNvSpPr/>
            <p:nvPr/>
          </p:nvSpPr>
          <p:spPr>
            <a:xfrm>
              <a:off x="7773" y="8737"/>
              <a:ext cx="1005" cy="157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8024" y="7977"/>
              <a:ext cx="631" cy="725"/>
            </a:xfrm>
            <a:prstGeom prst="rect">
              <a:avLst/>
            </a:prstGeom>
            <a:noFill/>
          </p:spPr>
          <p:txBody>
            <a:bodyPr wrap="square" rtlCol="0">
              <a:spAutoFit/>
            </a:bodyPr>
            <a:p>
              <a:r>
                <a:rPr lang="en-US" altLang="zh-CN" sz="2400">
                  <a:solidFill>
                    <a:schemeClr val="tx1">
                      <a:lumMod val="75000"/>
                      <a:lumOff val="25000"/>
                    </a:schemeClr>
                  </a:solidFill>
                </a:rPr>
                <a:t>v</a:t>
              </a:r>
              <a:endParaRPr lang="en-US" altLang="zh-CN" sz="2400">
                <a:solidFill>
                  <a:schemeClr val="tx1">
                    <a:lumMod val="75000"/>
                    <a:lumOff val="25000"/>
                  </a:schemeClr>
                </a:solidFill>
              </a:endParaRPr>
            </a:p>
          </p:txBody>
        </p:sp>
        <p:cxnSp>
          <p:nvCxnSpPr>
            <p:cNvPr id="29" name="直接箭头连接符 28"/>
            <p:cNvCxnSpPr>
              <a:stCxn id="24" idx="1"/>
              <a:endCxn id="28" idx="0"/>
            </p:cNvCxnSpPr>
            <p:nvPr/>
          </p:nvCxnSpPr>
          <p:spPr>
            <a:xfrm flipH="1">
              <a:off x="8340" y="6700"/>
              <a:ext cx="1059" cy="1277"/>
            </a:xfrm>
            <a:prstGeom prst="straightConnector1">
              <a:avLst/>
            </a:prstGeom>
            <a:ln w="15875">
              <a:gradFill>
                <a:gsLst>
                  <a:gs pos="0">
                    <a:schemeClr val="accent6"/>
                  </a:gs>
                  <a:gs pos="100000">
                    <a:schemeClr val="bg1">
                      <a:lumMod val="65000"/>
                    </a:schemeClr>
                  </a:gs>
                </a:gsLst>
                <a:lin ang="0" scaled="1"/>
              </a:gra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4" idx="3"/>
              <a:endCxn id="26" idx="0"/>
            </p:cNvCxnSpPr>
            <p:nvPr/>
          </p:nvCxnSpPr>
          <p:spPr>
            <a:xfrm>
              <a:off x="10030" y="6700"/>
              <a:ext cx="865" cy="1252"/>
            </a:xfrm>
            <a:prstGeom prst="straightConnector1">
              <a:avLst/>
            </a:prstGeom>
            <a:ln w="15875">
              <a:gradFill>
                <a:gsLst>
                  <a:gs pos="0">
                    <a:schemeClr val="accent6"/>
                  </a:gs>
                  <a:gs pos="100000">
                    <a:schemeClr val="bg1">
                      <a:lumMod val="65000"/>
                    </a:schemeClr>
                  </a:gs>
                </a:gsLst>
                <a:lin ang="0" scaled="1"/>
              </a:gradFill>
              <a:tailEnd type="arrow"/>
            </a:ln>
          </p:spPr>
          <p:style>
            <a:lnRef idx="1">
              <a:schemeClr val="accent1"/>
            </a:lnRef>
            <a:fillRef idx="0">
              <a:schemeClr val="accent1"/>
            </a:fillRef>
            <a:effectRef idx="0">
              <a:schemeClr val="accent1"/>
            </a:effectRef>
            <a:fontRef idx="minor">
              <a:schemeClr val="tx1"/>
            </a:fontRef>
          </p:style>
        </p:cxnSp>
        <p:cxnSp>
          <p:nvCxnSpPr>
            <p:cNvPr id="31" name="曲线连接符 30"/>
            <p:cNvCxnSpPr>
              <a:stCxn id="27" idx="2"/>
              <a:endCxn id="32" idx="2"/>
            </p:cNvCxnSpPr>
            <p:nvPr/>
          </p:nvCxnSpPr>
          <p:spPr>
            <a:xfrm rot="5400000" flipH="1" flipV="1">
              <a:off x="6234" y="7215"/>
              <a:ext cx="4635" cy="1557"/>
            </a:xfrm>
            <a:prstGeom prst="curvedConnector4">
              <a:avLst>
                <a:gd name="adj1" fmla="val 63106"/>
                <a:gd name="adj2" fmla="val -2504"/>
              </a:avLst>
            </a:prstGeom>
            <a:ln>
              <a:gradFill>
                <a:gsLst>
                  <a:gs pos="0">
                    <a:schemeClr val="accent1"/>
                  </a:gs>
                  <a:gs pos="85000">
                    <a:schemeClr val="bg1">
                      <a:lumMod val="65000"/>
                    </a:schemeClr>
                  </a:gs>
                </a:gsLst>
                <a:lin ang="0" scaled="1"/>
              </a:gradFill>
              <a:prstDash val="lgDash"/>
              <a:tailEnd type="arrow"/>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9330" y="5287"/>
              <a:ext cx="780" cy="7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3" name="直接箭头连接符 32"/>
            <p:cNvCxnSpPr>
              <a:stCxn id="32" idx="4"/>
              <a:endCxn id="24" idx="0"/>
            </p:cNvCxnSpPr>
            <p:nvPr/>
          </p:nvCxnSpPr>
          <p:spPr>
            <a:xfrm flipH="1">
              <a:off x="9715" y="6067"/>
              <a:ext cx="5" cy="270"/>
            </a:xfrm>
            <a:prstGeom prst="straightConnector1">
              <a:avLst/>
            </a:prstGeom>
            <a:ln>
              <a:gradFill>
                <a:gsLst>
                  <a:gs pos="0">
                    <a:schemeClr val="accent2"/>
                  </a:gs>
                  <a:gs pos="85000">
                    <a:schemeClr val="accent6"/>
                  </a:gs>
                </a:gsLst>
                <a:lin ang="5400000" scaled="1"/>
              </a:gradFill>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9495" y="5317"/>
              <a:ext cx="705" cy="725"/>
            </a:xfrm>
            <a:prstGeom prst="rect">
              <a:avLst/>
            </a:prstGeom>
            <a:noFill/>
          </p:spPr>
          <p:txBody>
            <a:bodyPr wrap="square" rtlCol="0">
              <a:spAutoFit/>
            </a:bodyPr>
            <a:p>
              <a:r>
                <a:rPr lang="en-US" altLang="zh-CN" sz="2400">
                  <a:solidFill>
                    <a:schemeClr val="tx1">
                      <a:lumMod val="75000"/>
                      <a:lumOff val="25000"/>
                    </a:schemeClr>
                  </a:solidFill>
                </a:rPr>
                <a:t>f</a:t>
              </a:r>
              <a:endParaRPr lang="en-US" altLang="zh-CN" sz="2400">
                <a:solidFill>
                  <a:schemeClr val="tx1">
                    <a:lumMod val="75000"/>
                    <a:lumOff val="25000"/>
                  </a:schemeClr>
                </a:solidFill>
              </a:endParaRPr>
            </a:p>
          </p:txBody>
        </p:sp>
      </p:grpSp>
      <p:sp>
        <p:nvSpPr>
          <p:cNvPr id="37" name="文本框 36"/>
          <p:cNvSpPr txBox="1"/>
          <p:nvPr/>
        </p:nvSpPr>
        <p:spPr>
          <a:xfrm>
            <a:off x="3985260" y="3525520"/>
            <a:ext cx="3057525" cy="368300"/>
          </a:xfrm>
          <a:prstGeom prst="rect">
            <a:avLst/>
          </a:prstGeom>
          <a:noFill/>
        </p:spPr>
        <p:txBody>
          <a:bodyPr wrap="square" rtlCol="0">
            <a:spAutoFit/>
          </a:bodyPr>
          <a:p>
            <a:r>
              <a:rPr lang="en-US" altLang="zh-CN">
                <a:solidFill>
                  <a:schemeClr val="tx1">
                    <a:lumMod val="65000"/>
                    <a:lumOff val="35000"/>
                  </a:schemeClr>
                </a:solidFill>
              </a:rPr>
              <a:t>How to find Cut Vertex?</a:t>
            </a:r>
            <a:endParaRPr lang="en-US" altLang="zh-CN">
              <a:solidFill>
                <a:schemeClr val="tx1">
                  <a:lumMod val="65000"/>
                  <a:lumOff val="35000"/>
                </a:schemeClr>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810385" y="1132840"/>
            <a:ext cx="5976000" cy="0"/>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200275" y="477520"/>
            <a:ext cx="0" cy="1010285"/>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981835" y="671195"/>
            <a:ext cx="6248400" cy="767715"/>
          </a:xfrm>
          <a:prstGeom prst="rect">
            <a:avLst/>
          </a:prstGeom>
          <a:noFill/>
        </p:spPr>
        <p:txBody>
          <a:bodyPr wrap="square" rtlCol="0">
            <a:spAutoFit/>
          </a:bodyPr>
          <a:p>
            <a:r>
              <a:rPr lang="en-US" altLang="zh-CN" sz="4400">
                <a:solidFill>
                  <a:schemeClr val="tx1">
                    <a:lumMod val="75000"/>
                    <a:lumOff val="25000"/>
                  </a:schemeClr>
                </a:solidFill>
                <a:latin typeface="+mj-lt"/>
                <a:sym typeface="+mn-ea"/>
              </a:rPr>
              <a:t>Cut Vertex And Bridge</a:t>
            </a:r>
            <a:endParaRPr lang="en-US" altLang="zh-CN" sz="4400">
              <a:solidFill>
                <a:schemeClr val="tx1">
                  <a:lumMod val="75000"/>
                  <a:lumOff val="25000"/>
                </a:schemeClr>
              </a:solidFill>
              <a:latin typeface="+mj-lt"/>
            </a:endParaRPr>
          </a:p>
        </p:txBody>
      </p:sp>
      <p:pic>
        <p:nvPicPr>
          <p:cNvPr id="11" name="图片 10"/>
          <p:cNvPicPr>
            <a:picLocks noChangeAspect="1"/>
          </p:cNvPicPr>
          <p:nvPr/>
        </p:nvPicPr>
        <p:blipFill>
          <a:blip r:embed="rId1"/>
          <a:srcRect/>
          <a:stretch>
            <a:fillRect/>
          </a:stretch>
        </p:blipFill>
        <p:spPr>
          <a:xfrm>
            <a:off x="2247900" y="1622425"/>
            <a:ext cx="6419215" cy="4780915"/>
          </a:xfrm>
          <a:prstGeom prst="rect">
            <a:avLst/>
          </a:prstGeom>
          <a:effectLst>
            <a:outerShdw blurRad="50800" dist="38100" dir="2700000" algn="tl" rotWithShape="0">
              <a:prstClr val="black">
                <a:alpha val="40000"/>
              </a:prstClr>
            </a:outerShdw>
            <a:softEdge rad="12700"/>
          </a:effec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810385" y="1132840"/>
            <a:ext cx="4716000" cy="0"/>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200275" y="477520"/>
            <a:ext cx="0" cy="1368000"/>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991360" y="471805"/>
            <a:ext cx="6447790" cy="1438275"/>
          </a:xfrm>
          <a:prstGeom prst="rect">
            <a:avLst/>
          </a:prstGeom>
          <a:noFill/>
        </p:spPr>
        <p:txBody>
          <a:bodyPr wrap="square" rtlCol="0">
            <a:spAutoFit/>
          </a:bodyPr>
          <a:p>
            <a:r>
              <a:rPr lang="en-US" altLang="da-DK" sz="4400" kern="0" noProof="0" dirty="0">
                <a:ln>
                  <a:noFill/>
                </a:ln>
                <a:solidFill>
                  <a:schemeClr val="tx1">
                    <a:lumMod val="75000"/>
                    <a:lumOff val="25000"/>
                  </a:schemeClr>
                </a:solidFill>
                <a:uLnTx/>
                <a:uFillTx/>
                <a:latin typeface="+mj-lt"/>
                <a:ea typeface="微软雅黑" pitchFamily="34" charset="-122"/>
                <a:cs typeface="宋体" pitchFamily="2" charset="-122"/>
                <a:sym typeface="+mn-ea"/>
              </a:rPr>
              <a:t>Point Biconnected Components</a:t>
            </a:r>
            <a:endParaRPr lang="en-US" altLang="da-DK" sz="4400" kern="0" noProof="0" dirty="0">
              <a:ln>
                <a:noFill/>
              </a:ln>
              <a:solidFill>
                <a:schemeClr val="tx1">
                  <a:lumMod val="75000"/>
                  <a:lumOff val="25000"/>
                </a:schemeClr>
              </a:solidFill>
              <a:uLnTx/>
              <a:uFillTx/>
              <a:latin typeface="+mj-lt"/>
              <a:ea typeface="微软雅黑" pitchFamily="34" charset="-122"/>
              <a:cs typeface="宋体" pitchFamily="2" charset="-122"/>
              <a:sym typeface="+mn-ea"/>
            </a:endParaRPr>
          </a:p>
        </p:txBody>
      </p:sp>
      <p:sp>
        <p:nvSpPr>
          <p:cNvPr id="2" name="文本框 1"/>
          <p:cNvSpPr txBox="1"/>
          <p:nvPr/>
        </p:nvSpPr>
        <p:spPr>
          <a:xfrm>
            <a:off x="2012315" y="2158365"/>
            <a:ext cx="8483600" cy="1557655"/>
          </a:xfrm>
          <a:prstGeom prst="rect">
            <a:avLst/>
          </a:prstGeom>
          <a:noFill/>
        </p:spPr>
        <p:txBody>
          <a:bodyPr wrap="square" rtlCol="0">
            <a:spAutoFit/>
          </a:bodyPr>
          <a:p>
            <a:r>
              <a:rPr lang="en-US" altLang="zh-CN" sz="2400">
                <a:solidFill>
                  <a:schemeClr val="tx1">
                    <a:lumMod val="75000"/>
                    <a:lumOff val="25000"/>
                  </a:schemeClr>
                </a:solidFill>
              </a:rPr>
              <a:t>A biconnected graph is a connected and "nonseparable" graph, meaning that if any vertex were to be removed, the graph will remain connected. And a biconnected component is a maximal biconnected subgraph.            </a:t>
            </a:r>
            <a:endParaRPr lang="en-US" altLang="zh-CN" sz="2400">
              <a:solidFill>
                <a:schemeClr val="tx1">
                  <a:lumMod val="75000"/>
                  <a:lumOff val="25000"/>
                </a:schemeClr>
              </a:solidFill>
            </a:endParaRPr>
          </a:p>
        </p:txBody>
      </p:sp>
      <p:sp>
        <p:nvSpPr>
          <p:cNvPr id="3" name="椭圆 2"/>
          <p:cNvSpPr/>
          <p:nvPr/>
        </p:nvSpPr>
        <p:spPr>
          <a:xfrm>
            <a:off x="2615565" y="3734435"/>
            <a:ext cx="605790" cy="617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2548255" y="5636895"/>
            <a:ext cx="605790" cy="617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315710" y="3710305"/>
            <a:ext cx="605790" cy="617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6303645" y="5647690"/>
            <a:ext cx="605790" cy="617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4474845" y="4672965"/>
            <a:ext cx="605790" cy="6172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3" idx="5"/>
            <a:endCxn id="12" idx="1"/>
          </p:cNvCxnSpPr>
          <p:nvPr/>
        </p:nvCxnSpPr>
        <p:spPr>
          <a:xfrm>
            <a:off x="3132455" y="4261485"/>
            <a:ext cx="1431290" cy="5016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7"/>
            <a:endCxn id="12" idx="3"/>
          </p:cNvCxnSpPr>
          <p:nvPr/>
        </p:nvCxnSpPr>
        <p:spPr>
          <a:xfrm flipV="1">
            <a:off x="3065145" y="5200015"/>
            <a:ext cx="1498600" cy="5270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2" idx="7"/>
            <a:endCxn id="8" idx="3"/>
          </p:cNvCxnSpPr>
          <p:nvPr/>
        </p:nvCxnSpPr>
        <p:spPr>
          <a:xfrm flipV="1">
            <a:off x="4991735" y="4237355"/>
            <a:ext cx="1412875" cy="52578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5"/>
            <a:endCxn id="11" idx="1"/>
          </p:cNvCxnSpPr>
          <p:nvPr/>
        </p:nvCxnSpPr>
        <p:spPr>
          <a:xfrm>
            <a:off x="4991735" y="5200015"/>
            <a:ext cx="1400810" cy="5378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3" idx="4"/>
            <a:endCxn id="6" idx="0"/>
          </p:cNvCxnSpPr>
          <p:nvPr/>
        </p:nvCxnSpPr>
        <p:spPr>
          <a:xfrm flipH="1">
            <a:off x="2851150" y="4351655"/>
            <a:ext cx="67310" cy="1285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8" idx="4"/>
            <a:endCxn id="11" idx="0"/>
          </p:cNvCxnSpPr>
          <p:nvPr/>
        </p:nvCxnSpPr>
        <p:spPr>
          <a:xfrm flipH="1">
            <a:off x="6606540" y="4327525"/>
            <a:ext cx="12065" cy="132016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810385" y="1132840"/>
            <a:ext cx="5976000" cy="0"/>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200275" y="477520"/>
            <a:ext cx="0" cy="1010285"/>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010410" y="652145"/>
            <a:ext cx="6248400" cy="767715"/>
          </a:xfrm>
          <a:prstGeom prst="rect">
            <a:avLst/>
          </a:prstGeom>
          <a:noFill/>
        </p:spPr>
        <p:txBody>
          <a:bodyPr wrap="square" rtlCol="0">
            <a:spAutoFit/>
          </a:bodyPr>
          <a:p>
            <a:r>
              <a:rPr lang="en-US" altLang="zh-CN" sz="4400">
                <a:solidFill>
                  <a:schemeClr val="tx1">
                    <a:lumMod val="75000"/>
                    <a:lumOff val="25000"/>
                  </a:schemeClr>
                </a:solidFill>
                <a:latin typeface="+mj-lt"/>
              </a:rPr>
              <a:t>CODE</a:t>
            </a:r>
            <a:endParaRPr lang="en-US" altLang="zh-CN" sz="4400">
              <a:solidFill>
                <a:schemeClr val="tx1">
                  <a:lumMod val="75000"/>
                  <a:lumOff val="25000"/>
                </a:schemeClr>
              </a:solidFill>
              <a:latin typeface="+mj-lt"/>
            </a:endParaRPr>
          </a:p>
        </p:txBody>
      </p:sp>
      <p:pic>
        <p:nvPicPr>
          <p:cNvPr id="6" name="图片 5"/>
          <p:cNvPicPr>
            <a:picLocks noChangeAspect="1"/>
          </p:cNvPicPr>
          <p:nvPr/>
        </p:nvPicPr>
        <p:blipFill>
          <a:blip r:embed="rId1"/>
          <a:srcRect/>
          <a:stretch>
            <a:fillRect/>
          </a:stretch>
        </p:blipFill>
        <p:spPr>
          <a:xfrm>
            <a:off x="2555875" y="1363345"/>
            <a:ext cx="6028690" cy="5571490"/>
          </a:xfrm>
          <a:prstGeom prst="rect">
            <a:avLst/>
          </a:prstGeom>
          <a:effectLst>
            <a:outerShdw blurRad="50800" dist="38100" dir="2700000" algn="tl" rotWithShape="0">
              <a:prstClr val="black">
                <a:alpha val="40000"/>
              </a:prstClr>
            </a:outerShdw>
            <a:softEdge rad="12700"/>
          </a:effec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810385" y="1132840"/>
            <a:ext cx="4716000" cy="0"/>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200275" y="477520"/>
            <a:ext cx="0" cy="1368000"/>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991360" y="471805"/>
            <a:ext cx="6447790" cy="1438275"/>
          </a:xfrm>
          <a:prstGeom prst="rect">
            <a:avLst/>
          </a:prstGeom>
          <a:noFill/>
        </p:spPr>
        <p:txBody>
          <a:bodyPr wrap="square" rtlCol="0">
            <a:spAutoFit/>
          </a:bodyPr>
          <a:p>
            <a:r>
              <a:rPr lang="en-US" altLang="da-DK" sz="4400" kern="0" noProof="0" dirty="0">
                <a:ln>
                  <a:noFill/>
                </a:ln>
                <a:solidFill>
                  <a:schemeClr val="tx1">
                    <a:lumMod val="75000"/>
                    <a:lumOff val="25000"/>
                  </a:schemeClr>
                </a:solidFill>
                <a:uLnTx/>
                <a:uFillTx/>
                <a:latin typeface="+mj-lt"/>
                <a:ea typeface="微软雅黑" pitchFamily="34" charset="-122"/>
                <a:cs typeface="宋体" pitchFamily="2" charset="-122"/>
                <a:sym typeface="+mn-ea"/>
              </a:rPr>
              <a:t>Edge Biconnected Components</a:t>
            </a:r>
            <a:endParaRPr lang="en-US" altLang="da-DK" sz="4400" kern="0" noProof="0" dirty="0">
              <a:ln>
                <a:noFill/>
              </a:ln>
              <a:solidFill>
                <a:schemeClr val="tx1">
                  <a:lumMod val="75000"/>
                  <a:lumOff val="25000"/>
                </a:schemeClr>
              </a:solidFill>
              <a:uLnTx/>
              <a:uFillTx/>
              <a:latin typeface="+mj-lt"/>
              <a:ea typeface="微软雅黑" pitchFamily="34" charset="-122"/>
              <a:cs typeface="宋体" pitchFamily="2" charset="-122"/>
              <a:sym typeface="+mn-ea"/>
            </a:endParaRPr>
          </a:p>
        </p:txBody>
      </p:sp>
      <p:sp>
        <p:nvSpPr>
          <p:cNvPr id="2" name="文本框 1"/>
          <p:cNvSpPr txBox="1"/>
          <p:nvPr/>
        </p:nvSpPr>
        <p:spPr>
          <a:xfrm>
            <a:off x="1990725" y="2158365"/>
            <a:ext cx="8483600" cy="1557655"/>
          </a:xfrm>
          <a:prstGeom prst="rect">
            <a:avLst/>
          </a:prstGeom>
          <a:noFill/>
        </p:spPr>
        <p:txBody>
          <a:bodyPr wrap="square" rtlCol="0">
            <a:spAutoFit/>
          </a:bodyPr>
          <a:p>
            <a:r>
              <a:rPr lang="en-US" altLang="zh-CN" sz="2400">
                <a:solidFill>
                  <a:schemeClr val="tx1">
                    <a:lumMod val="75000"/>
                    <a:lumOff val="25000"/>
                  </a:schemeClr>
                </a:solidFill>
              </a:rPr>
              <a:t>Similar to Point </a:t>
            </a:r>
            <a:r>
              <a:rPr lang="en-US" altLang="zh-CN" sz="2400">
                <a:solidFill>
                  <a:schemeClr val="tx1">
                    <a:lumMod val="75000"/>
                    <a:lumOff val="25000"/>
                  </a:schemeClr>
                </a:solidFill>
                <a:sym typeface="+mn-ea"/>
              </a:rPr>
              <a:t>Biconnected Components</a:t>
            </a:r>
            <a:r>
              <a:rPr lang="en-US" altLang="zh-CN" sz="2400">
                <a:solidFill>
                  <a:schemeClr val="tx1">
                    <a:lumMod val="75000"/>
                    <a:lumOff val="25000"/>
                  </a:schemeClr>
                </a:solidFill>
              </a:rPr>
              <a:t> but if </a:t>
            </a:r>
            <a:r>
              <a:rPr lang="en-US" altLang="zh-CN" sz="2400">
                <a:solidFill>
                  <a:schemeClr val="tx1">
                    <a:lumMod val="75000"/>
                    <a:lumOff val="25000"/>
                  </a:schemeClr>
                </a:solidFill>
                <a:sym typeface="+mn-ea"/>
              </a:rPr>
              <a:t>any </a:t>
            </a:r>
            <a:endParaRPr lang="en-US" altLang="zh-CN" sz="2400">
              <a:solidFill>
                <a:schemeClr val="tx1">
                  <a:lumMod val="75000"/>
                  <a:lumOff val="25000"/>
                </a:schemeClr>
              </a:solidFill>
              <a:sym typeface="+mn-ea"/>
            </a:endParaRPr>
          </a:p>
          <a:p>
            <a:r>
              <a:rPr lang="en-US" altLang="zh-CN" sz="2400">
                <a:solidFill>
                  <a:schemeClr val="tx1">
                    <a:lumMod val="75000"/>
                    <a:lumOff val="25000"/>
                  </a:schemeClr>
                </a:solidFill>
                <a:sym typeface="+mn-ea"/>
              </a:rPr>
              <a:t>edge were to be removed, the compnet will remain </a:t>
            </a:r>
            <a:endParaRPr lang="en-US" altLang="zh-CN" sz="2400">
              <a:solidFill>
                <a:schemeClr val="tx1">
                  <a:lumMod val="75000"/>
                  <a:lumOff val="25000"/>
                </a:schemeClr>
              </a:solidFill>
              <a:sym typeface="+mn-ea"/>
            </a:endParaRPr>
          </a:p>
          <a:p>
            <a:r>
              <a:rPr lang="en-US" altLang="zh-CN" sz="2400">
                <a:solidFill>
                  <a:schemeClr val="tx1">
                    <a:lumMod val="75000"/>
                    <a:lumOff val="25000"/>
                  </a:schemeClr>
                </a:solidFill>
                <a:sym typeface="+mn-ea"/>
              </a:rPr>
              <a:t>connected. In other words, there is no bridge.</a:t>
            </a:r>
            <a:endParaRPr lang="en-US" altLang="zh-CN" sz="2400">
              <a:solidFill>
                <a:schemeClr val="tx1">
                  <a:lumMod val="75000"/>
                  <a:lumOff val="25000"/>
                </a:schemeClr>
              </a:solidFill>
            </a:endParaRPr>
          </a:p>
          <a:p>
            <a:r>
              <a:rPr lang="en-US" altLang="zh-CN" sz="2400">
                <a:solidFill>
                  <a:schemeClr val="tx1">
                    <a:lumMod val="75000"/>
                    <a:lumOff val="25000"/>
                  </a:schemeClr>
                </a:solidFill>
              </a:rPr>
              <a:t>       </a:t>
            </a:r>
            <a:endParaRPr lang="en-US" altLang="zh-CN" sz="2400">
              <a:solidFill>
                <a:schemeClr val="tx1">
                  <a:lumMod val="75000"/>
                  <a:lumOff val="25000"/>
                </a:schemeClr>
              </a:solidFill>
            </a:endParaRPr>
          </a:p>
        </p:txBody>
      </p:sp>
      <p:sp>
        <p:nvSpPr>
          <p:cNvPr id="3" name="椭圆 2"/>
          <p:cNvSpPr/>
          <p:nvPr/>
        </p:nvSpPr>
        <p:spPr>
          <a:xfrm>
            <a:off x="2615565" y="3734435"/>
            <a:ext cx="605790" cy="617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2548255" y="5636895"/>
            <a:ext cx="605790" cy="617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7235825" y="3710305"/>
            <a:ext cx="605790" cy="617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7212965" y="5690870"/>
            <a:ext cx="605790" cy="617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3857625" y="4672965"/>
            <a:ext cx="605790" cy="6172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3" idx="5"/>
            <a:endCxn id="12" idx="1"/>
          </p:cNvCxnSpPr>
          <p:nvPr/>
        </p:nvCxnSpPr>
        <p:spPr>
          <a:xfrm>
            <a:off x="3132455" y="4261485"/>
            <a:ext cx="814070" cy="5016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7"/>
            <a:endCxn id="12" idx="3"/>
          </p:cNvCxnSpPr>
          <p:nvPr/>
        </p:nvCxnSpPr>
        <p:spPr>
          <a:xfrm flipV="1">
            <a:off x="3065145" y="5200015"/>
            <a:ext cx="881380" cy="5270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7"/>
            <a:endCxn id="8" idx="3"/>
          </p:cNvCxnSpPr>
          <p:nvPr/>
        </p:nvCxnSpPr>
        <p:spPr>
          <a:xfrm flipV="1">
            <a:off x="6330950" y="4237355"/>
            <a:ext cx="993775" cy="5124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5"/>
            <a:endCxn id="11" idx="1"/>
          </p:cNvCxnSpPr>
          <p:nvPr/>
        </p:nvCxnSpPr>
        <p:spPr>
          <a:xfrm>
            <a:off x="6330950" y="5186680"/>
            <a:ext cx="970915" cy="5943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3" idx="4"/>
            <a:endCxn id="6" idx="0"/>
          </p:cNvCxnSpPr>
          <p:nvPr/>
        </p:nvCxnSpPr>
        <p:spPr>
          <a:xfrm flipH="1">
            <a:off x="2851150" y="4351655"/>
            <a:ext cx="67310" cy="1285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8" idx="4"/>
            <a:endCxn id="11" idx="0"/>
          </p:cNvCxnSpPr>
          <p:nvPr/>
        </p:nvCxnSpPr>
        <p:spPr>
          <a:xfrm flipH="1">
            <a:off x="7515860" y="4327525"/>
            <a:ext cx="22860" cy="1363345"/>
          </a:xfrm>
          <a:prstGeom prst="line">
            <a:avLst/>
          </a:prstGeom>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5814060" y="4659630"/>
            <a:ext cx="605790" cy="6172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连接符 9"/>
          <p:cNvCxnSpPr>
            <a:stCxn id="12" idx="6"/>
            <a:endCxn id="7" idx="2"/>
          </p:cNvCxnSpPr>
          <p:nvPr/>
        </p:nvCxnSpPr>
        <p:spPr>
          <a:xfrm flipV="1">
            <a:off x="4463415" y="4968240"/>
            <a:ext cx="1350645" cy="13335"/>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810385" y="1132840"/>
            <a:ext cx="5976000" cy="0"/>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200275" y="477520"/>
            <a:ext cx="0" cy="1010285"/>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010410" y="652145"/>
            <a:ext cx="6248400" cy="767715"/>
          </a:xfrm>
          <a:prstGeom prst="rect">
            <a:avLst/>
          </a:prstGeom>
          <a:noFill/>
        </p:spPr>
        <p:txBody>
          <a:bodyPr wrap="square" rtlCol="0">
            <a:spAutoFit/>
          </a:bodyPr>
          <a:p>
            <a:r>
              <a:rPr lang="en-US" altLang="zh-CN" sz="4400">
                <a:solidFill>
                  <a:schemeClr val="tx1">
                    <a:lumMod val="75000"/>
                    <a:lumOff val="25000"/>
                  </a:schemeClr>
                </a:solidFill>
                <a:latin typeface="+mj-lt"/>
              </a:rPr>
              <a:t>CODE</a:t>
            </a:r>
            <a:endParaRPr lang="en-US" altLang="zh-CN" sz="4400">
              <a:solidFill>
                <a:schemeClr val="tx1">
                  <a:lumMod val="75000"/>
                  <a:lumOff val="25000"/>
                </a:schemeClr>
              </a:solidFill>
              <a:latin typeface="+mj-lt"/>
            </a:endParaRPr>
          </a:p>
        </p:txBody>
      </p:sp>
      <p:pic>
        <p:nvPicPr>
          <p:cNvPr id="2" name="图片 1"/>
          <p:cNvPicPr>
            <a:picLocks noChangeAspect="1"/>
          </p:cNvPicPr>
          <p:nvPr/>
        </p:nvPicPr>
        <p:blipFill>
          <a:blip r:embed="rId1"/>
          <a:srcRect/>
          <a:stretch>
            <a:fillRect/>
          </a:stretch>
        </p:blipFill>
        <p:spPr>
          <a:xfrm>
            <a:off x="2529840" y="1635125"/>
            <a:ext cx="5771515" cy="4990465"/>
          </a:xfrm>
          <a:prstGeom prst="rect">
            <a:avLst/>
          </a:prstGeom>
          <a:effectLst>
            <a:outerShdw blurRad="50800" dist="38100" dir="2700000" algn="tl" rotWithShape="0">
              <a:prstClr val="black">
                <a:alpha val="40000"/>
              </a:prstClr>
            </a:outerShdw>
            <a:softEdge rad="12700"/>
          </a:effec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810385" y="1132840"/>
            <a:ext cx="4716000" cy="0"/>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200275" y="477520"/>
            <a:ext cx="0" cy="1368000"/>
          </a:xfrm>
          <a:prstGeom prst="line">
            <a:avLst/>
          </a:prstGeom>
          <a:ln w="952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991360" y="471805"/>
            <a:ext cx="6447790" cy="1438275"/>
          </a:xfrm>
          <a:prstGeom prst="rect">
            <a:avLst/>
          </a:prstGeom>
          <a:noFill/>
        </p:spPr>
        <p:txBody>
          <a:bodyPr wrap="square" rtlCol="0">
            <a:spAutoFit/>
          </a:bodyPr>
          <a:p>
            <a:pPr marL="0" marR="0" lvl="0" indent="0" algn="l" defTabSz="914400" rtl="0" eaLnBrk="1" latinLnBrk="0" hangingPunct="1">
              <a:spcBef>
                <a:spcPts val="0"/>
              </a:spcBef>
              <a:spcAft>
                <a:spcPts val="0"/>
              </a:spcAft>
              <a:buClrTx/>
              <a:buSzTx/>
              <a:buFontTx/>
              <a:buNone/>
              <a:defRPr/>
            </a:pPr>
            <a:r>
              <a:rPr lang="en-US" altLang="da-DK" sz="4400" kern="0" noProof="0">
                <a:ln>
                  <a:noFill/>
                </a:ln>
                <a:solidFill>
                  <a:schemeClr val="tx1">
                    <a:lumMod val="75000"/>
                    <a:lumOff val="25000"/>
                  </a:schemeClr>
                </a:solidFill>
                <a:uLnTx/>
                <a:uFillTx/>
                <a:latin typeface="+mj-lt"/>
                <a:ea typeface="微软雅黑" pitchFamily="34" charset="-122"/>
                <a:cs typeface="宋体" pitchFamily="2" charset="-122"/>
                <a:sym typeface="+mn-ea"/>
              </a:rPr>
              <a:t>S</a:t>
            </a:r>
            <a:r>
              <a:rPr lang="da-DK" altLang="zh-CN" sz="4400" kern="0" noProof="0">
                <a:ln>
                  <a:noFill/>
                </a:ln>
                <a:solidFill>
                  <a:schemeClr val="tx1">
                    <a:lumMod val="75000"/>
                    <a:lumOff val="25000"/>
                  </a:schemeClr>
                </a:solidFill>
                <a:uLnTx/>
                <a:uFillTx/>
                <a:latin typeface="+mj-lt"/>
                <a:ea typeface="微软雅黑" pitchFamily="34" charset="-122"/>
                <a:cs typeface="宋体" pitchFamily="2" charset="-122"/>
                <a:sym typeface="+mn-ea"/>
              </a:rPr>
              <a:t>trongly </a:t>
            </a:r>
            <a:r>
              <a:rPr lang="en-US" altLang="da-DK" sz="4400" kern="0" noProof="0">
                <a:ln>
                  <a:noFill/>
                </a:ln>
                <a:solidFill>
                  <a:schemeClr val="tx1">
                    <a:lumMod val="75000"/>
                    <a:lumOff val="25000"/>
                  </a:schemeClr>
                </a:solidFill>
                <a:uLnTx/>
                <a:uFillTx/>
                <a:latin typeface="+mj-lt"/>
                <a:ea typeface="微软雅黑" pitchFamily="34" charset="-122"/>
                <a:cs typeface="宋体" pitchFamily="2" charset="-122"/>
                <a:sym typeface="+mn-ea"/>
              </a:rPr>
              <a:t>C</a:t>
            </a:r>
            <a:r>
              <a:rPr lang="da-DK" altLang="zh-CN" sz="4400" kern="0" noProof="0">
                <a:ln>
                  <a:noFill/>
                </a:ln>
                <a:solidFill>
                  <a:schemeClr val="tx1">
                    <a:lumMod val="75000"/>
                    <a:lumOff val="25000"/>
                  </a:schemeClr>
                </a:solidFill>
                <a:uLnTx/>
                <a:uFillTx/>
                <a:latin typeface="+mj-lt"/>
                <a:ea typeface="微软雅黑" pitchFamily="34" charset="-122"/>
                <a:cs typeface="宋体" pitchFamily="2" charset="-122"/>
                <a:sym typeface="+mn-ea"/>
              </a:rPr>
              <a:t>onnected </a:t>
            </a:r>
            <a:r>
              <a:rPr lang="en-US" altLang="da-DK" sz="4400" kern="0" noProof="0">
                <a:ln>
                  <a:noFill/>
                </a:ln>
                <a:solidFill>
                  <a:schemeClr val="tx1">
                    <a:lumMod val="75000"/>
                    <a:lumOff val="25000"/>
                  </a:schemeClr>
                </a:solidFill>
                <a:uLnTx/>
                <a:uFillTx/>
                <a:latin typeface="+mj-lt"/>
                <a:ea typeface="微软雅黑" pitchFamily="34" charset="-122"/>
                <a:cs typeface="宋体" pitchFamily="2" charset="-122"/>
                <a:sym typeface="+mn-ea"/>
              </a:rPr>
              <a:t>C</a:t>
            </a:r>
            <a:r>
              <a:rPr lang="da-DK" altLang="zh-CN" sz="4400" kern="0" noProof="0">
                <a:ln>
                  <a:noFill/>
                </a:ln>
                <a:solidFill>
                  <a:schemeClr val="tx1">
                    <a:lumMod val="75000"/>
                    <a:lumOff val="25000"/>
                  </a:schemeClr>
                </a:solidFill>
                <a:uLnTx/>
                <a:uFillTx/>
                <a:latin typeface="+mj-lt"/>
                <a:ea typeface="微软雅黑" pitchFamily="34" charset="-122"/>
                <a:cs typeface="宋体" pitchFamily="2" charset="-122"/>
                <a:sym typeface="+mn-ea"/>
              </a:rPr>
              <a:t>omponents</a:t>
            </a:r>
            <a:endParaRPr lang="da-DK" altLang="zh-CN" sz="4400" kern="0" noProof="0" dirty="0">
              <a:ln>
                <a:noFill/>
              </a:ln>
              <a:solidFill>
                <a:schemeClr val="tx1">
                  <a:lumMod val="75000"/>
                  <a:lumOff val="25000"/>
                </a:schemeClr>
              </a:solidFill>
              <a:uLnTx/>
              <a:uFillTx/>
              <a:latin typeface="+mj-lt"/>
              <a:ea typeface="微软雅黑" pitchFamily="34" charset="-122"/>
              <a:cs typeface="宋体" pitchFamily="2" charset="-122"/>
              <a:sym typeface="+mn-ea"/>
            </a:endParaRPr>
          </a:p>
        </p:txBody>
      </p:sp>
      <p:sp>
        <p:nvSpPr>
          <p:cNvPr id="2" name="文本框 1"/>
          <p:cNvSpPr txBox="1"/>
          <p:nvPr/>
        </p:nvSpPr>
        <p:spPr>
          <a:xfrm>
            <a:off x="1936750" y="2072005"/>
            <a:ext cx="8483600" cy="1557655"/>
          </a:xfrm>
          <a:prstGeom prst="rect">
            <a:avLst/>
          </a:prstGeom>
          <a:noFill/>
        </p:spPr>
        <p:txBody>
          <a:bodyPr wrap="square" rtlCol="0">
            <a:spAutoFit/>
          </a:bodyPr>
          <a:p>
            <a:r>
              <a:rPr lang="en-US" altLang="zh-CN" sz="2400">
                <a:solidFill>
                  <a:schemeClr val="tx1">
                    <a:lumMod val="75000"/>
                    <a:lumOff val="25000"/>
                  </a:schemeClr>
                </a:solidFill>
              </a:rPr>
              <a:t>A graph is said to be strongly connected if every vertex is reachable from every other vertex. The strongly connected components of an arbitrary directed graph form a partition into subgraphs that are themselves strongly connected.</a:t>
            </a:r>
            <a:endParaRPr lang="en-US" altLang="zh-CN" sz="2400">
              <a:solidFill>
                <a:schemeClr val="tx1">
                  <a:lumMod val="75000"/>
                  <a:lumOff val="25000"/>
                </a:schemeClr>
              </a:solidFill>
            </a:endParaRPr>
          </a:p>
        </p:txBody>
      </p:sp>
      <p:sp>
        <p:nvSpPr>
          <p:cNvPr id="3" name="椭圆 2"/>
          <p:cNvSpPr/>
          <p:nvPr/>
        </p:nvSpPr>
        <p:spPr>
          <a:xfrm>
            <a:off x="2615565" y="3734435"/>
            <a:ext cx="605790" cy="6172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2548255" y="5636895"/>
            <a:ext cx="605790" cy="6172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7235825" y="3710305"/>
            <a:ext cx="605790" cy="617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7212965" y="5690870"/>
            <a:ext cx="605790" cy="617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3857625" y="4672965"/>
            <a:ext cx="605790" cy="6172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3" idx="5"/>
            <a:endCxn id="12" idx="1"/>
          </p:cNvCxnSpPr>
          <p:nvPr/>
        </p:nvCxnSpPr>
        <p:spPr>
          <a:xfrm>
            <a:off x="3132455" y="4261485"/>
            <a:ext cx="814070" cy="501650"/>
          </a:xfrm>
          <a:prstGeom prst="line">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7"/>
            <a:endCxn id="12" idx="3"/>
          </p:cNvCxnSpPr>
          <p:nvPr/>
        </p:nvCxnSpPr>
        <p:spPr>
          <a:xfrm flipV="1">
            <a:off x="3065145" y="5200015"/>
            <a:ext cx="881380" cy="527050"/>
          </a:xfrm>
          <a:prstGeom prst="line">
            <a:avLst/>
          </a:prstGeom>
          <a:ln w="12700">
            <a:solidFill>
              <a:schemeClr val="accent2"/>
            </a:solidFill>
            <a:head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7"/>
            <a:endCxn id="8" idx="3"/>
          </p:cNvCxnSpPr>
          <p:nvPr/>
        </p:nvCxnSpPr>
        <p:spPr>
          <a:xfrm flipV="1">
            <a:off x="6330950" y="4237355"/>
            <a:ext cx="993775" cy="512445"/>
          </a:xfrm>
          <a:prstGeom prst="line">
            <a:avLst/>
          </a:prstGeom>
          <a:ln w="12700">
            <a:head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5"/>
            <a:endCxn id="11" idx="1"/>
          </p:cNvCxnSpPr>
          <p:nvPr/>
        </p:nvCxnSpPr>
        <p:spPr>
          <a:xfrm>
            <a:off x="6330950" y="5186680"/>
            <a:ext cx="970915" cy="594360"/>
          </a:xfrm>
          <a:prstGeom prst="line">
            <a:avLst/>
          </a:prstGeom>
          <a:ln w="12700">
            <a:head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3" idx="4"/>
            <a:endCxn id="6" idx="0"/>
          </p:cNvCxnSpPr>
          <p:nvPr/>
        </p:nvCxnSpPr>
        <p:spPr>
          <a:xfrm flipH="1">
            <a:off x="2851150" y="4351655"/>
            <a:ext cx="67310" cy="1285240"/>
          </a:xfrm>
          <a:prstGeom prst="line">
            <a:avLst/>
          </a:prstGeom>
          <a:ln>
            <a:solidFill>
              <a:schemeClr val="accent2"/>
            </a:solidFill>
            <a:headEnd type="triangl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8" idx="4"/>
            <a:endCxn id="11" idx="0"/>
          </p:cNvCxnSpPr>
          <p:nvPr/>
        </p:nvCxnSpPr>
        <p:spPr>
          <a:xfrm flipH="1">
            <a:off x="7515860" y="4327525"/>
            <a:ext cx="22860" cy="1363345"/>
          </a:xfrm>
          <a:prstGeom prst="line">
            <a:avLst/>
          </a:prstGeom>
          <a:ln>
            <a:solidFill>
              <a:schemeClr val="accent6"/>
            </a:solidFill>
            <a:headEnd type="triangle"/>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5814060" y="4659630"/>
            <a:ext cx="605790" cy="6172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连接符 9"/>
          <p:cNvCxnSpPr>
            <a:stCxn id="12" idx="6"/>
            <a:endCxn id="7" idx="2"/>
          </p:cNvCxnSpPr>
          <p:nvPr/>
        </p:nvCxnSpPr>
        <p:spPr>
          <a:xfrm flipV="1">
            <a:off x="4463415" y="4968240"/>
            <a:ext cx="1350645" cy="13335"/>
          </a:xfrm>
          <a:prstGeom prst="line">
            <a:avLst/>
          </a:prstGeom>
          <a:ln>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8" idx="6"/>
            <a:endCxn id="11" idx="6"/>
          </p:cNvCxnSpPr>
          <p:nvPr/>
        </p:nvCxnSpPr>
        <p:spPr>
          <a:xfrm flipH="1">
            <a:off x="7818755" y="4018915"/>
            <a:ext cx="22860" cy="1980565"/>
          </a:xfrm>
          <a:prstGeom prst="curvedConnector3">
            <a:avLst>
              <a:gd name="adj1" fmla="val -1041667"/>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1628</Words>
  <Application>Kingsoft Office WPP</Application>
  <PresentationFormat>宽屏</PresentationFormat>
  <Paragraphs>102</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Tarjan's Magic</vt:lpstr>
      <vt:lpstr>CONTENT OF SLIDE</vt:lpstr>
      <vt:lpstr>Cut Vertex And Bridge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Y510</dc:creator>
  <cp:lastModifiedBy>Y510</cp:lastModifiedBy>
  <cp:revision>18</cp:revision>
  <dcterms:created xsi:type="dcterms:W3CDTF">2015-11-16T11:40:00Z</dcterms:created>
  <dcterms:modified xsi:type="dcterms:W3CDTF">2015-11-18T12:08:43Z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2052-10.1.0.5346</vt:lpwstr>
  </property>
</Properties>
</file>