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9" r:id="rId13"/>
    <p:sldId id="267" r:id="rId14"/>
    <p:sldId id="268" r:id="rId15"/>
    <p:sldId id="270" r:id="rId16"/>
    <p:sldId id="271" r:id="rId17"/>
    <p:sldId id="272" r:id="rId18"/>
    <p:sldId id="273"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686"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987809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2766636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808986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196905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3694873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28729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407959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41492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1055514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272822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359429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E9F04-90DA-417C-8BE5-A0E555FED98F}" type="datetimeFigureOut">
              <a:rPr lang="zh-CN" altLang="en-US" smtClean="0"/>
              <a:t>2019/11/24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201309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944942"/>
            <a:ext cx="9144000" cy="2387600"/>
          </a:xfrm>
        </p:spPr>
        <p:txBody>
          <a:bodyPr>
            <a:normAutofit fontScale="90000"/>
          </a:bodyPr>
          <a:lstStyle/>
          <a:p>
            <a:r>
              <a:rPr lang="zh-CN" altLang="en-US" dirty="0" smtClean="0"/>
              <a:t>基于代价敏感贝叶斯分类的互联网广告客户风险预测</a:t>
            </a:r>
            <a:endParaRPr lang="zh-CN" altLang="en-US" dirty="0"/>
          </a:p>
        </p:txBody>
      </p:sp>
      <p:sp>
        <p:nvSpPr>
          <p:cNvPr id="3" name="副标题 2"/>
          <p:cNvSpPr>
            <a:spLocks noGrp="1"/>
          </p:cNvSpPr>
          <p:nvPr>
            <p:ph type="subTitle" idx="1"/>
          </p:nvPr>
        </p:nvSpPr>
        <p:spPr>
          <a:xfrm>
            <a:off x="1524000" y="4557381"/>
            <a:ext cx="9144000" cy="1655762"/>
          </a:xfrm>
        </p:spPr>
        <p:txBody>
          <a:bodyPr/>
          <a:lstStyle/>
          <a:p>
            <a:r>
              <a:rPr lang="zh-CN" altLang="en-US" dirty="0" smtClean="0"/>
              <a:t>报告人：陈泽骏</a:t>
            </a:r>
            <a:endParaRPr lang="zh-CN" altLang="en-US" dirty="0"/>
          </a:p>
        </p:txBody>
      </p:sp>
    </p:spTree>
    <p:extLst>
      <p:ext uri="{BB962C8B-B14F-4D97-AF65-F5344CB8AC3E}">
        <p14:creationId xmlns:p14="http://schemas.microsoft.com/office/powerpoint/2010/main" val="3145532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朴素贝叶斯模型</a:t>
            </a:r>
            <a:endParaRPr lang="zh-CN" altLang="en-US" dirty="0"/>
          </a:p>
        </p:txBody>
      </p:sp>
      <p:sp>
        <p:nvSpPr>
          <p:cNvPr id="3" name="内容占位符 2"/>
          <p:cNvSpPr>
            <a:spLocks noGrp="1"/>
          </p:cNvSpPr>
          <p:nvPr>
            <p:ph idx="1"/>
          </p:nvPr>
        </p:nvSpPr>
        <p:spPr>
          <a:xfrm>
            <a:off x="838200" y="1825625"/>
            <a:ext cx="6993048" cy="3316743"/>
          </a:xfrm>
        </p:spPr>
        <p:txBody>
          <a:bodyPr>
            <a:noAutofit/>
          </a:bodyPr>
          <a:lstStyle/>
          <a:p>
            <a:pPr marL="0" indent="0">
              <a:buNone/>
            </a:pPr>
            <a:r>
              <a:rPr lang="zh-CN" altLang="en-US" sz="2000" dirty="0" smtClean="0"/>
              <a:t> 朴素贝叶斯模型是一种基于贝叶斯定理与特征条件独立假设的分类方法，包含一个根节点和数个叶子节点，构成一个树形结构，其中叶子节点</a:t>
            </a:r>
            <a:r>
              <a:rPr lang="en-US" altLang="zh-CN" sz="2000" dirty="0" smtClean="0"/>
              <a:t>A1,…, An</a:t>
            </a:r>
            <a:r>
              <a:rPr lang="zh-CN" altLang="en-US" sz="2000" dirty="0" smtClean="0"/>
              <a:t>是属性变量，表述观测对象的各种属性和特征。根节点</a:t>
            </a:r>
            <a:r>
              <a:rPr lang="en-US" altLang="zh-CN" sz="2000" dirty="0" err="1"/>
              <a:t>c</a:t>
            </a:r>
            <a:r>
              <a:rPr lang="en-US" altLang="zh-CN" sz="2000" dirty="0" err="1" smtClean="0"/>
              <a:t>Iass</a:t>
            </a:r>
            <a:r>
              <a:rPr lang="en-US" altLang="zh-CN" sz="2000" dirty="0" smtClean="0"/>
              <a:t>(</a:t>
            </a:r>
            <a:r>
              <a:rPr lang="zh-CN" altLang="en-US" sz="2000" dirty="0" smtClean="0"/>
              <a:t>之后称为</a:t>
            </a:r>
            <a:r>
              <a:rPr lang="en-US" altLang="zh-CN" sz="2000" dirty="0" smtClean="0"/>
              <a:t>C)</a:t>
            </a:r>
            <a:r>
              <a:rPr lang="zh-CN" altLang="en-US" sz="2000" dirty="0" smtClean="0"/>
              <a:t>为类别变量，最终表述目标变量的类别。通过给定一个数据点，即各属性取值</a:t>
            </a:r>
            <a:r>
              <a:rPr lang="en-US" altLang="zh-CN" sz="2000" dirty="0" smtClean="0"/>
              <a:t>A1=a1,…An=an</a:t>
            </a:r>
            <a:r>
              <a:rPr lang="zh-CN" altLang="en-US" sz="2000" dirty="0" smtClean="0"/>
              <a:t>，计算后验分布</a:t>
            </a:r>
            <a:r>
              <a:rPr lang="en-US" altLang="zh-CN" sz="2000" dirty="0" smtClean="0"/>
              <a:t>P(C|A1=a1,…,An=an)</a:t>
            </a:r>
            <a:r>
              <a:rPr lang="zh-CN" altLang="en-US" sz="2000" dirty="0" smtClean="0"/>
              <a:t>，然后选择概率最大的那个</a:t>
            </a:r>
            <a:r>
              <a:rPr lang="en-US" altLang="zh-CN" sz="2000" dirty="0" smtClean="0"/>
              <a:t>C</a:t>
            </a:r>
            <a:r>
              <a:rPr lang="zh-CN" altLang="en-US" sz="2000" dirty="0" smtClean="0"/>
              <a:t>值作类别。</a:t>
            </a:r>
            <a:endParaRPr lang="en-US" altLang="zh-CN" sz="2000" dirty="0" smtClean="0"/>
          </a:p>
          <a:p>
            <a:pPr marL="0" indent="0">
              <a:buNone/>
            </a:pPr>
            <a:r>
              <a:rPr lang="zh-CN" altLang="en-US" sz="2000" dirty="0" smtClean="0"/>
              <a:t>在广告风险判定中，</a:t>
            </a:r>
            <a:r>
              <a:rPr lang="en-US" altLang="zh-CN" sz="2000" dirty="0" smtClean="0"/>
              <a:t>C</a:t>
            </a:r>
            <a:r>
              <a:rPr lang="zh-CN" altLang="en-US" sz="2000" dirty="0" smtClean="0"/>
              <a:t>代表最终广告的评级结果，即属于“正常”或“违规”广告，</a:t>
            </a:r>
            <a:r>
              <a:rPr lang="en-US" altLang="zh-CN" sz="2000" dirty="0" smtClean="0"/>
              <a:t>A1,…,An</a:t>
            </a:r>
            <a:r>
              <a:rPr lang="zh-CN" altLang="en-US" sz="2000" dirty="0" smtClean="0"/>
              <a:t>代表有预测性的特征，如开账户时长、注册公司、历史处罚状态等。</a:t>
            </a:r>
          </a:p>
        </p:txBody>
      </p:sp>
      <p:pic>
        <p:nvPicPr>
          <p:cNvPr id="4" name="图片 3"/>
          <p:cNvPicPr>
            <a:picLocks noChangeAspect="1"/>
          </p:cNvPicPr>
          <p:nvPr/>
        </p:nvPicPr>
        <p:blipFill>
          <a:blip r:embed="rId2"/>
          <a:stretch>
            <a:fillRect/>
          </a:stretch>
        </p:blipFill>
        <p:spPr>
          <a:xfrm>
            <a:off x="8066637" y="365125"/>
            <a:ext cx="3730028" cy="6124575"/>
          </a:xfrm>
          <a:prstGeom prst="rect">
            <a:avLst/>
          </a:prstGeom>
        </p:spPr>
      </p:pic>
      <p:pic>
        <p:nvPicPr>
          <p:cNvPr id="5" name="图片 4"/>
          <p:cNvPicPr>
            <a:picLocks noChangeAspect="1"/>
          </p:cNvPicPr>
          <p:nvPr/>
        </p:nvPicPr>
        <p:blipFill>
          <a:blip r:embed="rId3"/>
          <a:stretch>
            <a:fillRect/>
          </a:stretch>
        </p:blipFill>
        <p:spPr>
          <a:xfrm>
            <a:off x="544269" y="4893351"/>
            <a:ext cx="7580910" cy="1445540"/>
          </a:xfrm>
          <a:prstGeom prst="rect">
            <a:avLst/>
          </a:prstGeom>
        </p:spPr>
      </p:pic>
    </p:spTree>
    <p:extLst>
      <p:ext uri="{BB962C8B-B14F-4D97-AF65-F5344CB8AC3E}">
        <p14:creationId xmlns:p14="http://schemas.microsoft.com/office/powerpoint/2010/main" val="2749948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无量纲化</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由于分析过程中，会采用各种不同的数据，不同数据之间的差异非常大，</a:t>
            </a:r>
            <a:r>
              <a:rPr lang="zh-CN" altLang="en-US" b="1" dirty="0" smtClean="0"/>
              <a:t>计量单位</a:t>
            </a:r>
            <a:r>
              <a:rPr lang="zh-CN" altLang="en-US" dirty="0" smtClean="0"/>
              <a:t>不同，往往缺乏综合性。而且如果在各指标之间水平相差比较大的时候，直接使用原始的指标进行相关分析，往往会突出数值较高的指标，并且削弱数值较低的指标，从而使得不同的指标以</a:t>
            </a:r>
            <a:r>
              <a:rPr lang="zh-CN" altLang="en-US" b="1" dirty="0" smtClean="0"/>
              <a:t>不等权</a:t>
            </a:r>
            <a:r>
              <a:rPr lang="zh-CN" altLang="en-US" dirty="0" smtClean="0"/>
              <a:t>参与运行。为了避免这种情况的出现，需要对数据进行无量纲化处理。</a:t>
            </a:r>
            <a:endParaRPr lang="en-US" altLang="zh-CN" dirty="0" smtClean="0"/>
          </a:p>
          <a:p>
            <a:pPr marL="0" indent="0">
              <a:buNone/>
            </a:pPr>
            <a:endParaRPr lang="en-US" altLang="zh-CN" dirty="0"/>
          </a:p>
          <a:p>
            <a:pPr marL="0" indent="0">
              <a:buNone/>
            </a:pPr>
            <a:r>
              <a:rPr lang="zh-CN" altLang="en-US" dirty="0" smtClean="0"/>
              <a:t>（如判断不同气体的气球类别，假如只有体积和重量，体积数值差距很大，而重量差距很小，这样重量这一指标就会被弱化很多）</a:t>
            </a:r>
            <a:endParaRPr lang="zh-CN" altLang="en-US" dirty="0"/>
          </a:p>
        </p:txBody>
      </p:sp>
    </p:spTree>
    <p:extLst>
      <p:ext uri="{BB962C8B-B14F-4D97-AF65-F5344CB8AC3E}">
        <p14:creationId xmlns:p14="http://schemas.microsoft.com/office/powerpoint/2010/main" val="3000383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无量纲化方法</a:t>
            </a:r>
            <a:endParaRPr lang="zh-CN" altLang="en-US" dirty="0"/>
          </a:p>
        </p:txBody>
      </p:sp>
      <p:pic>
        <p:nvPicPr>
          <p:cNvPr id="4" name="内容占位符 3"/>
          <p:cNvPicPr>
            <a:picLocks noGrp="1" noChangeAspect="1"/>
          </p:cNvPicPr>
          <p:nvPr>
            <p:ph idx="1"/>
          </p:nvPr>
        </p:nvPicPr>
        <p:blipFill>
          <a:blip r:embed="rId2"/>
          <a:stretch>
            <a:fillRect/>
          </a:stretch>
        </p:blipFill>
        <p:spPr>
          <a:xfrm>
            <a:off x="2539213" y="2329916"/>
            <a:ext cx="2876550" cy="952500"/>
          </a:xfrm>
          <a:prstGeom prst="rect">
            <a:avLst/>
          </a:prstGeom>
        </p:spPr>
      </p:pic>
      <p:pic>
        <p:nvPicPr>
          <p:cNvPr id="5" name="图片 4"/>
          <p:cNvPicPr>
            <a:picLocks noChangeAspect="1"/>
          </p:cNvPicPr>
          <p:nvPr/>
        </p:nvPicPr>
        <p:blipFill>
          <a:blip r:embed="rId3"/>
          <a:stretch>
            <a:fillRect/>
          </a:stretch>
        </p:blipFill>
        <p:spPr>
          <a:xfrm>
            <a:off x="2440191" y="4358476"/>
            <a:ext cx="1847850" cy="990600"/>
          </a:xfrm>
          <a:prstGeom prst="rect">
            <a:avLst/>
          </a:prstGeom>
        </p:spPr>
      </p:pic>
      <p:sp>
        <p:nvSpPr>
          <p:cNvPr id="6" name="文本框 5"/>
          <p:cNvSpPr txBox="1"/>
          <p:nvPr/>
        </p:nvSpPr>
        <p:spPr>
          <a:xfrm>
            <a:off x="1508156" y="1690688"/>
            <a:ext cx="3711920" cy="523220"/>
          </a:xfrm>
          <a:prstGeom prst="rect">
            <a:avLst/>
          </a:prstGeom>
          <a:noFill/>
        </p:spPr>
        <p:txBody>
          <a:bodyPr wrap="square" rtlCol="0">
            <a:spAutoFit/>
          </a:bodyPr>
          <a:lstStyle/>
          <a:p>
            <a:r>
              <a:rPr lang="zh-CN" altLang="en-US" sz="2800" dirty="0" smtClean="0"/>
              <a:t>极差正规化</a:t>
            </a:r>
            <a:endParaRPr lang="zh-CN" altLang="en-US" sz="2800" dirty="0"/>
          </a:p>
        </p:txBody>
      </p:sp>
      <p:sp>
        <p:nvSpPr>
          <p:cNvPr id="7" name="文本框 6"/>
          <p:cNvSpPr txBox="1"/>
          <p:nvPr/>
        </p:nvSpPr>
        <p:spPr>
          <a:xfrm>
            <a:off x="1508156" y="3558836"/>
            <a:ext cx="3711920" cy="523220"/>
          </a:xfrm>
          <a:prstGeom prst="rect">
            <a:avLst/>
          </a:prstGeom>
          <a:noFill/>
        </p:spPr>
        <p:txBody>
          <a:bodyPr wrap="square" rtlCol="0">
            <a:spAutoFit/>
          </a:bodyPr>
          <a:lstStyle/>
          <a:p>
            <a:r>
              <a:rPr lang="zh-CN" altLang="en-US" sz="2800" dirty="0" smtClean="0"/>
              <a:t>累计占比法</a:t>
            </a:r>
            <a:endParaRPr lang="zh-CN" altLang="en-US" sz="2800" dirty="0"/>
          </a:p>
        </p:txBody>
      </p:sp>
      <p:pic>
        <p:nvPicPr>
          <p:cNvPr id="8" name="图片 7"/>
          <p:cNvPicPr>
            <a:picLocks noChangeAspect="1"/>
          </p:cNvPicPr>
          <p:nvPr/>
        </p:nvPicPr>
        <p:blipFill>
          <a:blip r:embed="rId4"/>
          <a:stretch>
            <a:fillRect/>
          </a:stretch>
        </p:blipFill>
        <p:spPr>
          <a:xfrm>
            <a:off x="4106972" y="4358476"/>
            <a:ext cx="6785284" cy="990600"/>
          </a:xfrm>
          <a:prstGeom prst="rect">
            <a:avLst/>
          </a:prstGeom>
        </p:spPr>
      </p:pic>
    </p:spTree>
    <p:extLst>
      <p:ext uri="{BB962C8B-B14F-4D97-AF65-F5344CB8AC3E}">
        <p14:creationId xmlns:p14="http://schemas.microsoft.com/office/powerpoint/2010/main" val="4291151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评级指标选取</a:t>
            </a:r>
            <a:endParaRPr lang="zh-CN" altLang="en-US" dirty="0"/>
          </a:p>
        </p:txBody>
      </p:sp>
      <p:pic>
        <p:nvPicPr>
          <p:cNvPr id="4" name="内容占位符 3"/>
          <p:cNvPicPr>
            <a:picLocks noGrp="1" noChangeAspect="1"/>
          </p:cNvPicPr>
          <p:nvPr>
            <p:ph idx="1"/>
          </p:nvPr>
        </p:nvPicPr>
        <p:blipFill>
          <a:blip r:embed="rId2"/>
          <a:stretch>
            <a:fillRect/>
          </a:stretch>
        </p:blipFill>
        <p:spPr>
          <a:xfrm>
            <a:off x="2365338" y="1508754"/>
            <a:ext cx="7461323" cy="4351338"/>
          </a:xfrm>
          <a:prstGeom prst="rect">
            <a:avLst/>
          </a:prstGeom>
        </p:spPr>
      </p:pic>
    </p:spTree>
    <p:extLst>
      <p:ext uri="{BB962C8B-B14F-4D97-AF65-F5344CB8AC3E}">
        <p14:creationId xmlns:p14="http://schemas.microsoft.com/office/powerpoint/2010/main" val="2661681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数据无量纲化与离散化</a:t>
            </a:r>
            <a:endParaRPr lang="zh-CN" altLang="en-US" dirty="0"/>
          </a:p>
        </p:txBody>
      </p:sp>
      <p:pic>
        <p:nvPicPr>
          <p:cNvPr id="4" name="内容占位符 3"/>
          <p:cNvPicPr>
            <a:picLocks noGrp="1" noChangeAspect="1"/>
          </p:cNvPicPr>
          <p:nvPr>
            <p:ph idx="1"/>
          </p:nvPr>
        </p:nvPicPr>
        <p:blipFill>
          <a:blip r:embed="rId2"/>
          <a:stretch>
            <a:fillRect/>
          </a:stretch>
        </p:blipFill>
        <p:spPr>
          <a:xfrm>
            <a:off x="6992861" y="600517"/>
            <a:ext cx="4956163" cy="5809338"/>
          </a:xfrm>
          <a:prstGeom prst="rect">
            <a:avLst/>
          </a:prstGeom>
        </p:spPr>
      </p:pic>
      <p:pic>
        <p:nvPicPr>
          <p:cNvPr id="5" name="图片 4"/>
          <p:cNvPicPr>
            <a:picLocks noChangeAspect="1"/>
          </p:cNvPicPr>
          <p:nvPr/>
        </p:nvPicPr>
        <p:blipFill>
          <a:blip r:embed="rId3"/>
          <a:stretch>
            <a:fillRect/>
          </a:stretch>
        </p:blipFill>
        <p:spPr>
          <a:xfrm>
            <a:off x="918605" y="4485003"/>
            <a:ext cx="5646233" cy="1924852"/>
          </a:xfrm>
          <a:prstGeom prst="rect">
            <a:avLst/>
          </a:prstGeom>
        </p:spPr>
      </p:pic>
      <p:sp>
        <p:nvSpPr>
          <p:cNvPr id="6" name="文本框 5"/>
          <p:cNvSpPr txBox="1"/>
          <p:nvPr/>
        </p:nvSpPr>
        <p:spPr>
          <a:xfrm>
            <a:off x="838200" y="1520982"/>
            <a:ext cx="5807044" cy="2862322"/>
          </a:xfrm>
          <a:prstGeom prst="rect">
            <a:avLst/>
          </a:prstGeom>
          <a:noFill/>
        </p:spPr>
        <p:txBody>
          <a:bodyPr wrap="square" rtlCol="0">
            <a:spAutoFit/>
          </a:bodyPr>
          <a:lstStyle/>
          <a:p>
            <a:r>
              <a:rPr lang="zh-CN" altLang="en-US" dirty="0" smtClean="0"/>
              <a:t> 本次的分析数据中，</a:t>
            </a:r>
            <a:r>
              <a:rPr lang="zh-CN" altLang="en-US" b="1" dirty="0" smtClean="0"/>
              <a:t>不同的指标</a:t>
            </a:r>
            <a:r>
              <a:rPr lang="zh-CN" altLang="en-US" dirty="0" smtClean="0"/>
              <a:t>之间的水平相差很大，无法放在一起进行相应的计算，因此需要先把数据作</a:t>
            </a:r>
            <a:r>
              <a:rPr lang="zh-CN" altLang="en-US" b="1" dirty="0" smtClean="0"/>
              <a:t>无量纲化</a:t>
            </a:r>
            <a:r>
              <a:rPr lang="zh-CN" altLang="en-US" dirty="0" smtClean="0"/>
              <a:t>处理。由于朴素贝叶斯模型不支持连续型变量，所以在建模前还需要将连续数据</a:t>
            </a:r>
            <a:r>
              <a:rPr lang="zh-CN" altLang="en-US" b="1" dirty="0" smtClean="0"/>
              <a:t>离散化</a:t>
            </a:r>
            <a:r>
              <a:rPr lang="zh-CN" altLang="en-US" dirty="0" smtClean="0"/>
              <a:t>。</a:t>
            </a:r>
            <a:endParaRPr lang="en-US" altLang="zh-CN" dirty="0" smtClean="0"/>
          </a:p>
          <a:p>
            <a:r>
              <a:rPr lang="zh-CN" altLang="en-US" dirty="0" smtClean="0"/>
              <a:t>为了确保准确性，本文针对不同的指标，采用不同的方法做无量纲化后再离散化。其中，加入月份数、</a:t>
            </a:r>
            <a:r>
              <a:rPr lang="en-US" altLang="zh-CN" dirty="0" err="1" smtClean="0"/>
              <a:t>Takerate</a:t>
            </a:r>
            <a:r>
              <a:rPr lang="zh-CN" altLang="en-US" dirty="0" smtClean="0"/>
              <a:t>、好评率和宝贝数采用</a:t>
            </a:r>
            <a:r>
              <a:rPr lang="zh-CN" altLang="en-US" b="1" dirty="0" smtClean="0"/>
              <a:t>极差正规化</a:t>
            </a:r>
            <a:r>
              <a:rPr lang="zh-CN" altLang="en-US" dirty="0" smtClean="0"/>
              <a:t>，具体结果见表</a:t>
            </a:r>
            <a:r>
              <a:rPr lang="en-US" altLang="zh-CN" dirty="0" smtClean="0"/>
              <a:t>3-2; </a:t>
            </a:r>
            <a:r>
              <a:rPr lang="zh-CN" altLang="en-US" dirty="0" smtClean="0"/>
              <a:t>广告投入因为要表现出一个客户投入大小在整体中的占比和地位，所以采用</a:t>
            </a:r>
            <a:r>
              <a:rPr lang="zh-CN" altLang="en-US" b="1" dirty="0" smtClean="0"/>
              <a:t>累积占比法</a:t>
            </a:r>
            <a:r>
              <a:rPr lang="zh-CN" altLang="en-US" dirty="0" smtClean="0"/>
              <a:t>进行无量纲化和离散化，具体结果见表</a:t>
            </a:r>
            <a:r>
              <a:rPr lang="en-US" altLang="zh-CN" dirty="0" smtClean="0"/>
              <a:t>3-3</a:t>
            </a:r>
            <a:r>
              <a:rPr lang="zh-CN" altLang="en-US" dirty="0" smtClean="0"/>
              <a:t>。</a:t>
            </a:r>
            <a:endParaRPr lang="zh-CN" altLang="en-US" dirty="0"/>
          </a:p>
        </p:txBody>
      </p:sp>
    </p:spTree>
    <p:extLst>
      <p:ext uri="{BB962C8B-B14F-4D97-AF65-F5344CB8AC3E}">
        <p14:creationId xmlns:p14="http://schemas.microsoft.com/office/powerpoint/2010/main" val="1851390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680172" y="150731"/>
            <a:ext cx="8830901" cy="6516663"/>
          </a:xfrm>
          <a:prstGeom prst="rect">
            <a:avLst/>
          </a:prstGeom>
        </p:spPr>
      </p:pic>
    </p:spTree>
    <p:extLst>
      <p:ext uri="{BB962C8B-B14F-4D97-AF65-F5344CB8AC3E}">
        <p14:creationId xmlns:p14="http://schemas.microsoft.com/office/powerpoint/2010/main" val="4209641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朴素贝叶斯模型 </a:t>
            </a:r>
            <a:r>
              <a:rPr lang="en-US" altLang="zh-CN" dirty="0" smtClean="0"/>
              <a:t>1</a:t>
            </a:r>
            <a:endParaRPr lang="zh-CN" altLang="en-US" dirty="0"/>
          </a:p>
        </p:txBody>
      </p:sp>
      <p:pic>
        <p:nvPicPr>
          <p:cNvPr id="6" name="内容占位符 4"/>
          <p:cNvPicPr>
            <a:picLocks noChangeAspect="1"/>
          </p:cNvPicPr>
          <p:nvPr/>
        </p:nvPicPr>
        <p:blipFill>
          <a:blip r:embed="rId2"/>
          <a:stretch>
            <a:fillRect/>
          </a:stretch>
        </p:blipFill>
        <p:spPr>
          <a:xfrm>
            <a:off x="6096000" y="1110009"/>
            <a:ext cx="5887248" cy="5066954"/>
          </a:xfrm>
          <a:prstGeom prst="rect">
            <a:avLst/>
          </a:prstGeom>
        </p:spPr>
      </p:pic>
      <p:sp>
        <p:nvSpPr>
          <p:cNvPr id="7" name="内容占位符 6"/>
          <p:cNvSpPr>
            <a:spLocks noGrp="1"/>
          </p:cNvSpPr>
          <p:nvPr>
            <p:ph idx="1"/>
          </p:nvPr>
        </p:nvSpPr>
        <p:spPr>
          <a:xfrm>
            <a:off x="838201" y="1430448"/>
            <a:ext cx="5118980" cy="5305330"/>
          </a:xfrm>
        </p:spPr>
        <p:txBody>
          <a:bodyPr>
            <a:normAutofit/>
          </a:bodyPr>
          <a:lstStyle/>
          <a:p>
            <a:pPr marL="0" indent="0">
              <a:buNone/>
            </a:pPr>
            <a:r>
              <a:rPr lang="zh-CN" altLang="en-US" sz="1400" dirty="0" smtClean="0"/>
              <a:t> </a:t>
            </a:r>
            <a:r>
              <a:rPr lang="zh-CN" altLang="en-US" sz="1700" dirty="0" smtClean="0"/>
              <a:t>根据朴素贝叶斯模型的基本理论，给出如下建模步骤</a:t>
            </a:r>
            <a:r>
              <a:rPr lang="en-US" altLang="zh-CN" sz="1700" dirty="0" smtClean="0"/>
              <a:t>:</a:t>
            </a:r>
          </a:p>
          <a:p>
            <a:pPr marL="0" indent="0">
              <a:buNone/>
            </a:pPr>
            <a:r>
              <a:rPr lang="en-US" altLang="zh-CN" sz="1700" dirty="0" smtClean="0"/>
              <a:t>  </a:t>
            </a:r>
            <a:r>
              <a:rPr lang="zh-CN" altLang="en-US" sz="1700" dirty="0" smtClean="0"/>
              <a:t>第一步</a:t>
            </a:r>
            <a:r>
              <a:rPr lang="en-US" altLang="zh-CN" sz="1700" dirty="0" smtClean="0"/>
              <a:t>:</a:t>
            </a:r>
            <a:r>
              <a:rPr lang="zh-CN" altLang="en-US" sz="1700" dirty="0" smtClean="0"/>
              <a:t>估计先验概率。</a:t>
            </a:r>
            <a:endParaRPr lang="en-US" altLang="zh-CN" sz="1700" dirty="0" smtClean="0"/>
          </a:p>
          <a:p>
            <a:pPr marL="0" indent="0">
              <a:buNone/>
            </a:pPr>
            <a:r>
              <a:rPr lang="zh-CN" altLang="en-US" sz="1700" dirty="0" smtClean="0"/>
              <a:t>  根据工作经验，本文以样本的比例来估计两类客户的先验概率，记</a:t>
            </a:r>
            <a:r>
              <a:rPr lang="en-US" altLang="zh-CN" sz="1700" dirty="0" smtClean="0"/>
              <a:t>C1</a:t>
            </a:r>
            <a:r>
              <a:rPr lang="zh-CN" altLang="en-US" sz="1700" dirty="0" smtClean="0"/>
              <a:t>代表违规客户，</a:t>
            </a:r>
            <a:r>
              <a:rPr lang="en-US" altLang="zh-CN" sz="1700" dirty="0" smtClean="0"/>
              <a:t>N1</a:t>
            </a:r>
            <a:r>
              <a:rPr lang="zh-CN" altLang="en-US" sz="1700" dirty="0" smtClean="0"/>
              <a:t>为违规客户样本量，</a:t>
            </a:r>
            <a:r>
              <a:rPr lang="en-US" altLang="zh-CN" sz="1700" dirty="0" smtClean="0"/>
              <a:t>C2</a:t>
            </a:r>
            <a:r>
              <a:rPr lang="zh-CN" altLang="en-US" sz="1700" dirty="0" smtClean="0"/>
              <a:t>代表正常客户，</a:t>
            </a:r>
            <a:r>
              <a:rPr lang="en-US" altLang="zh-CN" sz="1700" dirty="0" smtClean="0"/>
              <a:t>N2</a:t>
            </a:r>
            <a:r>
              <a:rPr lang="zh-CN" altLang="en-US" sz="1700" dirty="0" smtClean="0"/>
              <a:t>为正常客户样本量，则两类客户的先验概率为</a:t>
            </a:r>
            <a:endParaRPr lang="en-US" altLang="zh-CN" sz="1700" dirty="0" smtClean="0"/>
          </a:p>
          <a:p>
            <a:pPr marL="0" indent="0">
              <a:buNone/>
            </a:pPr>
            <a:endParaRPr lang="en-US" altLang="zh-CN" sz="1700" dirty="0"/>
          </a:p>
          <a:p>
            <a:pPr marL="0" indent="0">
              <a:buNone/>
            </a:pPr>
            <a:endParaRPr lang="en-US" altLang="zh-CN" sz="1700" dirty="0"/>
          </a:p>
          <a:p>
            <a:pPr marL="0" indent="0">
              <a:buNone/>
            </a:pPr>
            <a:endParaRPr lang="en-US" altLang="zh-CN" sz="1700" dirty="0"/>
          </a:p>
          <a:p>
            <a:pPr marL="0" indent="0">
              <a:buNone/>
            </a:pPr>
            <a:r>
              <a:rPr lang="zh-CN" altLang="en-US" sz="1700" dirty="0" smtClean="0"/>
              <a:t>第二步</a:t>
            </a:r>
            <a:r>
              <a:rPr lang="en-US" altLang="zh-CN" sz="1700" dirty="0" smtClean="0"/>
              <a:t>:</a:t>
            </a:r>
            <a:r>
              <a:rPr lang="zh-CN" altLang="en-US" sz="1700" dirty="0" smtClean="0"/>
              <a:t>估计属性变量的联合概率分布。</a:t>
            </a:r>
          </a:p>
          <a:p>
            <a:pPr marL="0" indent="0">
              <a:buNone/>
            </a:pPr>
            <a:r>
              <a:rPr lang="zh-CN" altLang="en-US" sz="1700" dirty="0" smtClean="0"/>
              <a:t>首先利用训练样本数据，可以估计得到本文每个属性变量关于两类客户的条件概率</a:t>
            </a:r>
            <a:endParaRPr lang="en-US" altLang="zh-CN" sz="1700" dirty="0" smtClean="0"/>
          </a:p>
          <a:p>
            <a:pPr marL="0" indent="0">
              <a:buNone/>
            </a:pPr>
            <a:r>
              <a:rPr lang="en-US" altLang="zh-CN" sz="1700" dirty="0" smtClean="0"/>
              <a:t>P(</a:t>
            </a:r>
            <a:r>
              <a:rPr lang="en-US" altLang="zh-CN" sz="1700" dirty="0" err="1" smtClean="0"/>
              <a:t>Xj</a:t>
            </a:r>
            <a:r>
              <a:rPr lang="en-US" altLang="zh-CN" sz="1700" dirty="0" smtClean="0"/>
              <a:t> | Ci)</a:t>
            </a:r>
            <a:r>
              <a:rPr lang="zh-CN" altLang="en-US" sz="1700" dirty="0" smtClean="0"/>
              <a:t>，</a:t>
            </a:r>
            <a:r>
              <a:rPr lang="en-US" altLang="zh-CN" sz="1700" dirty="0" smtClean="0"/>
              <a:t>j=1,2,…,7, </a:t>
            </a:r>
            <a:r>
              <a:rPr lang="en-US" altLang="zh-CN" sz="1700" dirty="0" err="1" smtClean="0"/>
              <a:t>i</a:t>
            </a:r>
            <a:r>
              <a:rPr lang="en-US" altLang="zh-CN" sz="1700" dirty="0" smtClean="0"/>
              <a:t>=1,2</a:t>
            </a:r>
            <a:r>
              <a:rPr lang="zh-CN" altLang="en-US" sz="1700" dirty="0" smtClean="0"/>
              <a:t>，具体结果见表</a:t>
            </a:r>
            <a:r>
              <a:rPr lang="en-US" altLang="zh-CN" sz="1700" dirty="0" smtClean="0"/>
              <a:t>4. 3</a:t>
            </a:r>
            <a:r>
              <a:rPr lang="zh-CN" altLang="en-US" sz="1700" dirty="0" smtClean="0"/>
              <a:t>一表</a:t>
            </a:r>
            <a:r>
              <a:rPr lang="en-US" altLang="zh-CN" sz="1700" dirty="0" smtClean="0"/>
              <a:t>4. 9.</a:t>
            </a:r>
            <a:endParaRPr lang="zh-CN" altLang="en-US" sz="1700" dirty="0"/>
          </a:p>
        </p:txBody>
      </p:sp>
      <p:pic>
        <p:nvPicPr>
          <p:cNvPr id="8" name="图片 7"/>
          <p:cNvPicPr>
            <a:picLocks noChangeAspect="1"/>
          </p:cNvPicPr>
          <p:nvPr/>
        </p:nvPicPr>
        <p:blipFill>
          <a:blip r:embed="rId3"/>
          <a:stretch>
            <a:fillRect/>
          </a:stretch>
        </p:blipFill>
        <p:spPr>
          <a:xfrm>
            <a:off x="2034012" y="3486999"/>
            <a:ext cx="2438400" cy="857250"/>
          </a:xfrm>
          <a:prstGeom prst="rect">
            <a:avLst/>
          </a:prstGeom>
        </p:spPr>
      </p:pic>
    </p:spTree>
    <p:extLst>
      <p:ext uri="{BB962C8B-B14F-4D97-AF65-F5344CB8AC3E}">
        <p14:creationId xmlns:p14="http://schemas.microsoft.com/office/powerpoint/2010/main" val="2055539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朴素贝叶斯模型 </a:t>
            </a:r>
            <a:r>
              <a:rPr lang="en-US" altLang="zh-CN" dirty="0" smtClean="0"/>
              <a:t>2</a:t>
            </a:r>
            <a:endParaRPr lang="zh-CN" altLang="en-US" dirty="0"/>
          </a:p>
        </p:txBody>
      </p:sp>
      <p:pic>
        <p:nvPicPr>
          <p:cNvPr id="7" name="内容占位符 6"/>
          <p:cNvPicPr>
            <a:picLocks noGrp="1" noChangeAspect="1"/>
          </p:cNvPicPr>
          <p:nvPr>
            <p:ph idx="1"/>
          </p:nvPr>
        </p:nvPicPr>
        <p:blipFill>
          <a:blip r:embed="rId2"/>
          <a:stretch>
            <a:fillRect/>
          </a:stretch>
        </p:blipFill>
        <p:spPr>
          <a:xfrm>
            <a:off x="666184" y="1690688"/>
            <a:ext cx="8848472" cy="4492829"/>
          </a:xfrm>
          <a:prstGeom prst="rect">
            <a:avLst/>
          </a:prstGeom>
        </p:spPr>
      </p:pic>
    </p:spTree>
    <p:extLst>
      <p:ext uri="{BB962C8B-B14F-4D97-AF65-F5344CB8AC3E}">
        <p14:creationId xmlns:p14="http://schemas.microsoft.com/office/powerpoint/2010/main" val="2570348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结果分析</a:t>
            </a:r>
            <a:endParaRPr lang="zh-CN" altLang="en-US" dirty="0"/>
          </a:p>
        </p:txBody>
      </p:sp>
      <p:pic>
        <p:nvPicPr>
          <p:cNvPr id="5" name="图片 4"/>
          <p:cNvPicPr>
            <a:picLocks noChangeAspect="1"/>
          </p:cNvPicPr>
          <p:nvPr/>
        </p:nvPicPr>
        <p:blipFill>
          <a:blip r:embed="rId2"/>
          <a:stretch>
            <a:fillRect/>
          </a:stretch>
        </p:blipFill>
        <p:spPr>
          <a:xfrm>
            <a:off x="539435" y="1813147"/>
            <a:ext cx="5533608" cy="3718520"/>
          </a:xfrm>
          <a:prstGeom prst="rect">
            <a:avLst/>
          </a:prstGeom>
        </p:spPr>
      </p:pic>
      <p:pic>
        <p:nvPicPr>
          <p:cNvPr id="7" name="图片 6"/>
          <p:cNvPicPr>
            <a:picLocks noChangeAspect="1"/>
          </p:cNvPicPr>
          <p:nvPr/>
        </p:nvPicPr>
        <p:blipFill>
          <a:blip r:embed="rId3"/>
          <a:stretch>
            <a:fillRect/>
          </a:stretch>
        </p:blipFill>
        <p:spPr>
          <a:xfrm>
            <a:off x="6073043" y="2176325"/>
            <a:ext cx="6029027" cy="3138059"/>
          </a:xfrm>
          <a:prstGeom prst="rect">
            <a:avLst/>
          </a:prstGeom>
        </p:spPr>
      </p:pic>
    </p:spTree>
    <p:extLst>
      <p:ext uri="{BB962C8B-B14F-4D97-AF65-F5344CB8AC3E}">
        <p14:creationId xmlns:p14="http://schemas.microsoft.com/office/powerpoint/2010/main" val="1367549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9131" y="2782400"/>
            <a:ext cx="2882774" cy="1325563"/>
          </a:xfrm>
        </p:spPr>
        <p:txBody>
          <a:bodyPr/>
          <a:lstStyle/>
          <a:p>
            <a:r>
              <a:rPr lang="zh-CN" altLang="en-US" dirty="0" smtClean="0"/>
              <a:t>结束</a:t>
            </a:r>
            <a:endParaRPr lang="zh-CN" altLang="en-US" dirty="0"/>
          </a:p>
        </p:txBody>
      </p:sp>
    </p:spTree>
    <p:extLst>
      <p:ext uri="{BB962C8B-B14F-4D97-AF65-F5344CB8AC3E}">
        <p14:creationId xmlns:p14="http://schemas.microsoft.com/office/powerpoint/2010/main" val="330666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随着社会经济的高速发展，互联网产业的兴起，网络购物己经成为人们日常生活中密不可分的一部分。由此衍生出来的</a:t>
            </a:r>
            <a:r>
              <a:rPr lang="zh-CN" altLang="en-US" b="1" dirty="0" smtClean="0"/>
              <a:t>广告产业</a:t>
            </a:r>
            <a:r>
              <a:rPr lang="zh-CN" altLang="en-US" dirty="0" smtClean="0"/>
              <a:t>，己经是一个千亿规模的市场。在这个市场中良萎不齐，存在着大量的</a:t>
            </a:r>
            <a:r>
              <a:rPr lang="zh-CN" altLang="en-US" b="1" dirty="0" smtClean="0"/>
              <a:t>劣质</a:t>
            </a:r>
            <a:r>
              <a:rPr lang="zh-CN" altLang="en-US" dirty="0" smtClean="0"/>
              <a:t>商品和广告。对于企业来说，如果将这些广告发布出去，将会面临巨大的法律风险，而广告</a:t>
            </a:r>
            <a:r>
              <a:rPr lang="zh-CN" altLang="en-US" b="1" dirty="0" smtClean="0"/>
              <a:t>数量巨大</a:t>
            </a:r>
            <a:r>
              <a:rPr lang="zh-CN" altLang="en-US" dirty="0" smtClean="0"/>
              <a:t>，通过专人审查的方式显然是不可能的。</a:t>
            </a:r>
          </a:p>
        </p:txBody>
      </p:sp>
    </p:spTree>
    <p:extLst>
      <p:ext uri="{BB962C8B-B14F-4D97-AF65-F5344CB8AC3E}">
        <p14:creationId xmlns:p14="http://schemas.microsoft.com/office/powerpoint/2010/main" val="960368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目的</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通过数学模型的方式进行客户的甄别，进行广告风险的预防</a:t>
            </a: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u="sng" dirty="0" smtClean="0"/>
              <a:t>即通过代价敏感贝叶斯分类器将广告商进行分类，降低出现劣质广告的概率</a:t>
            </a:r>
            <a:endParaRPr lang="zh-CN" altLang="en-US" u="sng" dirty="0"/>
          </a:p>
        </p:txBody>
      </p:sp>
    </p:spTree>
    <p:extLst>
      <p:ext uri="{BB962C8B-B14F-4D97-AF65-F5344CB8AC3E}">
        <p14:creationId xmlns:p14="http://schemas.microsoft.com/office/powerpoint/2010/main" val="3750080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分类问题中必然存在错分的可能，不同错分情况产生的</a:t>
            </a:r>
            <a:r>
              <a:rPr lang="zh-CN" altLang="en-US" b="1" dirty="0" smtClean="0"/>
              <a:t>代价损失</a:t>
            </a:r>
            <a:r>
              <a:rPr lang="zh-CN" altLang="en-US" dirty="0" smtClean="0"/>
              <a:t>也不同。在广告客户风险评级问题中，将“正常”客户误判为“违规”客户和将</a:t>
            </a:r>
            <a:r>
              <a:rPr lang="zh-CN" altLang="en-US" b="1" i="1" dirty="0" smtClean="0"/>
              <a:t>“违规”客户误判为“正常”客户</a:t>
            </a:r>
            <a:r>
              <a:rPr lang="zh-CN" altLang="en-US" dirty="0" smtClean="0"/>
              <a:t>产生的代价损失也大不相同。</a:t>
            </a:r>
            <a:r>
              <a:rPr lang="zh-CN" altLang="en-US" b="1" dirty="0" smtClean="0"/>
              <a:t>后者带来的损失风险是不可估量的</a:t>
            </a:r>
            <a:r>
              <a:rPr lang="zh-CN" altLang="en-US" dirty="0" smtClean="0"/>
              <a:t>。</a:t>
            </a:r>
            <a:endParaRPr lang="zh-CN" altLang="en-US" dirty="0"/>
          </a:p>
        </p:txBody>
      </p:sp>
    </p:spTree>
    <p:extLst>
      <p:ext uri="{BB962C8B-B14F-4D97-AF65-F5344CB8AC3E}">
        <p14:creationId xmlns:p14="http://schemas.microsoft.com/office/powerpoint/2010/main" val="800000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 本文实验数据为国内某大型互联网企业广告客户的数据的抽样，在数据预处理过程中，通过多种方法的对比，运用极差正规化进行</a:t>
            </a:r>
            <a:r>
              <a:rPr lang="zh-CN" altLang="en-US" b="1" dirty="0" smtClean="0"/>
              <a:t>数据离散化</a:t>
            </a:r>
            <a:r>
              <a:rPr lang="zh-CN" altLang="en-US" dirty="0" smtClean="0"/>
              <a:t>。本文引入代价敏感概念，</a:t>
            </a:r>
            <a:r>
              <a:rPr lang="zh-CN" altLang="en-US" b="1" dirty="0" smtClean="0"/>
              <a:t>构造代价函数</a:t>
            </a:r>
            <a:r>
              <a:rPr lang="zh-CN" altLang="en-US" dirty="0" smtClean="0"/>
              <a:t>和</a:t>
            </a:r>
            <a:r>
              <a:rPr lang="zh-CN" altLang="en-US" b="1" dirty="0" smtClean="0"/>
              <a:t>风险函数</a:t>
            </a:r>
            <a:r>
              <a:rPr lang="zh-CN" altLang="en-US" dirty="0" smtClean="0"/>
              <a:t>。通过大量实验确定代价函数的最优参数，分别建立</a:t>
            </a:r>
            <a:r>
              <a:rPr lang="en-US" altLang="zh-CN" b="1" dirty="0" smtClean="0"/>
              <a:t>logistic</a:t>
            </a:r>
            <a:r>
              <a:rPr lang="zh-CN" altLang="en-US" b="1" dirty="0" smtClean="0"/>
              <a:t>回归模型</a:t>
            </a:r>
            <a:r>
              <a:rPr lang="zh-CN" altLang="en-US" dirty="0" smtClean="0"/>
              <a:t>、</a:t>
            </a:r>
            <a:r>
              <a:rPr lang="zh-CN" altLang="en-US" b="1" dirty="0" smtClean="0"/>
              <a:t>代价敏感朴素贝叶斯模型</a:t>
            </a:r>
            <a:r>
              <a:rPr lang="zh-CN" altLang="en-US" dirty="0" smtClean="0"/>
              <a:t>和</a:t>
            </a:r>
            <a:r>
              <a:rPr lang="zh-CN" altLang="en-US" b="1" dirty="0" smtClean="0"/>
              <a:t>朴素贝叶斯模型</a:t>
            </a:r>
            <a:r>
              <a:rPr lang="zh-CN" altLang="en-US" dirty="0" smtClean="0"/>
              <a:t>。</a:t>
            </a:r>
            <a:endParaRPr lang="zh-CN" altLang="en-US" dirty="0"/>
          </a:p>
        </p:txBody>
      </p:sp>
    </p:spTree>
    <p:extLst>
      <p:ext uri="{BB962C8B-B14F-4D97-AF65-F5344CB8AC3E}">
        <p14:creationId xmlns:p14="http://schemas.microsoft.com/office/powerpoint/2010/main" val="4035563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概率统计基础知识 </a:t>
            </a:r>
            <a:r>
              <a:rPr lang="en-US" altLang="zh-CN" dirty="0" smtClean="0"/>
              <a:t>1</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3179540"/>
            <a:ext cx="10515600" cy="2189418"/>
          </a:xfrm>
          <a:prstGeom prst="rect">
            <a:avLst/>
          </a:prstGeom>
        </p:spPr>
      </p:pic>
      <p:sp>
        <p:nvSpPr>
          <p:cNvPr id="5" name="文本框 4"/>
          <p:cNvSpPr txBox="1"/>
          <p:nvPr/>
        </p:nvSpPr>
        <p:spPr>
          <a:xfrm>
            <a:off x="838200" y="1909053"/>
            <a:ext cx="6455391" cy="646331"/>
          </a:xfrm>
          <a:prstGeom prst="rect">
            <a:avLst/>
          </a:prstGeom>
          <a:noFill/>
        </p:spPr>
        <p:txBody>
          <a:bodyPr wrap="square" rtlCol="0">
            <a:spAutoFit/>
          </a:bodyPr>
          <a:lstStyle/>
          <a:p>
            <a:r>
              <a:rPr lang="zh-CN" altLang="en-US" sz="3600" dirty="0" smtClean="0"/>
              <a:t>条件概率公式</a:t>
            </a:r>
            <a:endParaRPr lang="zh-CN" altLang="en-US" dirty="0"/>
          </a:p>
        </p:txBody>
      </p:sp>
    </p:spTree>
    <p:extLst>
      <p:ext uri="{BB962C8B-B14F-4D97-AF65-F5344CB8AC3E}">
        <p14:creationId xmlns:p14="http://schemas.microsoft.com/office/powerpoint/2010/main" val="933913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概率统计基础知识 </a:t>
            </a:r>
            <a:r>
              <a:rPr lang="en-US" altLang="zh-CN" dirty="0" smtClean="0"/>
              <a:t>2</a:t>
            </a:r>
            <a:endParaRPr lang="zh-CN" altLang="en-US" dirty="0"/>
          </a:p>
        </p:txBody>
      </p:sp>
      <p:pic>
        <p:nvPicPr>
          <p:cNvPr id="5" name="图片 4"/>
          <p:cNvPicPr>
            <a:picLocks noChangeAspect="1"/>
          </p:cNvPicPr>
          <p:nvPr/>
        </p:nvPicPr>
        <p:blipFill>
          <a:blip r:embed="rId2"/>
          <a:stretch>
            <a:fillRect/>
          </a:stretch>
        </p:blipFill>
        <p:spPr>
          <a:xfrm>
            <a:off x="988325" y="1690688"/>
            <a:ext cx="9963222" cy="4832507"/>
          </a:xfrm>
          <a:prstGeom prst="rect">
            <a:avLst/>
          </a:prstGeom>
        </p:spPr>
      </p:pic>
    </p:spTree>
    <p:extLst>
      <p:ext uri="{BB962C8B-B14F-4D97-AF65-F5344CB8AC3E}">
        <p14:creationId xmlns:p14="http://schemas.microsoft.com/office/powerpoint/2010/main" val="3699110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概率统计基础知识 </a:t>
            </a:r>
            <a:r>
              <a:rPr lang="en-US" altLang="zh-CN" dirty="0" smtClean="0"/>
              <a:t>3</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2828935"/>
            <a:ext cx="9953625" cy="3190875"/>
          </a:xfrm>
          <a:prstGeom prst="rect">
            <a:avLst/>
          </a:prstGeom>
        </p:spPr>
      </p:pic>
      <p:sp>
        <p:nvSpPr>
          <p:cNvPr id="5" name="文本框 4"/>
          <p:cNvSpPr txBox="1"/>
          <p:nvPr/>
        </p:nvSpPr>
        <p:spPr>
          <a:xfrm>
            <a:off x="838200" y="1936646"/>
            <a:ext cx="6455391" cy="646331"/>
          </a:xfrm>
          <a:prstGeom prst="rect">
            <a:avLst/>
          </a:prstGeom>
          <a:noFill/>
        </p:spPr>
        <p:txBody>
          <a:bodyPr wrap="square" rtlCol="0">
            <a:spAutoFit/>
          </a:bodyPr>
          <a:lstStyle/>
          <a:p>
            <a:r>
              <a:rPr lang="zh-CN" altLang="en-US" sz="3600" b="1" dirty="0" smtClean="0"/>
              <a:t> 贝叶斯公式</a:t>
            </a:r>
            <a:endParaRPr lang="zh-CN" altLang="en-US" b="1" dirty="0"/>
          </a:p>
        </p:txBody>
      </p:sp>
    </p:spTree>
    <p:extLst>
      <p:ext uri="{BB962C8B-B14F-4D97-AF65-F5344CB8AC3E}">
        <p14:creationId xmlns:p14="http://schemas.microsoft.com/office/powerpoint/2010/main" val="2633521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逻辑回归模型</a:t>
            </a:r>
            <a:endParaRPr lang="zh-CN" altLang="en-US" dirty="0"/>
          </a:p>
        </p:txBody>
      </p:sp>
      <p:pic>
        <p:nvPicPr>
          <p:cNvPr id="5" name="内容占位符 4"/>
          <p:cNvPicPr>
            <a:picLocks noGrp="1" noChangeAspect="1"/>
          </p:cNvPicPr>
          <p:nvPr>
            <p:ph idx="1"/>
          </p:nvPr>
        </p:nvPicPr>
        <p:blipFill>
          <a:blip r:embed="rId2"/>
          <a:stretch>
            <a:fillRect/>
          </a:stretch>
        </p:blipFill>
        <p:spPr>
          <a:xfrm>
            <a:off x="852452" y="1308550"/>
            <a:ext cx="6297418" cy="3222507"/>
          </a:xfrm>
          <a:prstGeom prst="rect">
            <a:avLst/>
          </a:prstGeom>
        </p:spPr>
      </p:pic>
      <p:grpSp>
        <p:nvGrpSpPr>
          <p:cNvPr id="14" name="组合 13"/>
          <p:cNvGrpSpPr/>
          <p:nvPr/>
        </p:nvGrpSpPr>
        <p:grpSpPr>
          <a:xfrm>
            <a:off x="7343803" y="1640390"/>
            <a:ext cx="5268036" cy="1343091"/>
            <a:chOff x="5786651" y="150125"/>
            <a:chExt cx="5268036" cy="1343091"/>
          </a:xfrm>
        </p:grpSpPr>
        <p:sp>
          <p:nvSpPr>
            <p:cNvPr id="6" name="文本框 5"/>
            <p:cNvSpPr txBox="1"/>
            <p:nvPr/>
          </p:nvSpPr>
          <p:spPr>
            <a:xfrm>
              <a:off x="5786651" y="658574"/>
              <a:ext cx="2402006" cy="369332"/>
            </a:xfrm>
            <a:prstGeom prst="rect">
              <a:avLst/>
            </a:prstGeom>
            <a:noFill/>
          </p:spPr>
          <p:txBody>
            <a:bodyPr wrap="square" rtlCol="0">
              <a:spAutoFit/>
            </a:bodyPr>
            <a:lstStyle/>
            <a:p>
              <a:r>
                <a:rPr lang="en-US" altLang="zh-CN" dirty="0" smtClean="0"/>
                <a:t>y</a:t>
              </a:r>
              <a:r>
                <a:rPr lang="zh-CN" altLang="en-US" dirty="0" smtClean="0"/>
                <a:t>是伯努利随机变量</a:t>
              </a:r>
              <a:endParaRPr lang="zh-CN" altLang="en-US" dirty="0"/>
            </a:p>
          </p:txBody>
        </p:sp>
        <p:sp>
          <p:nvSpPr>
            <p:cNvPr id="7" name="左大括号 6"/>
            <p:cNvSpPr/>
            <p:nvPr/>
          </p:nvSpPr>
          <p:spPr>
            <a:xfrm>
              <a:off x="7881014" y="393976"/>
              <a:ext cx="368489" cy="914574"/>
            </a:xfrm>
            <a:prstGeom prst="leftBrace">
              <a:avLst>
                <a:gd name="adj1" fmla="val 8333"/>
                <a:gd name="adj2" fmla="val 4377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1" name="文本框 10"/>
            <p:cNvSpPr txBox="1"/>
            <p:nvPr/>
          </p:nvSpPr>
          <p:spPr>
            <a:xfrm>
              <a:off x="8325134" y="150125"/>
              <a:ext cx="2729553" cy="369332"/>
            </a:xfrm>
            <a:prstGeom prst="rect">
              <a:avLst/>
            </a:prstGeom>
            <a:noFill/>
          </p:spPr>
          <p:txBody>
            <a:bodyPr wrap="square" rtlCol="0">
              <a:spAutoFit/>
            </a:bodyPr>
            <a:lstStyle/>
            <a:p>
              <a:r>
                <a:rPr lang="en-US" altLang="zh-CN" dirty="0" smtClean="0"/>
                <a:t>p(y=1) = p</a:t>
              </a:r>
            </a:p>
          </p:txBody>
        </p:sp>
        <p:sp>
          <p:nvSpPr>
            <p:cNvPr id="12" name="文本框 11"/>
            <p:cNvSpPr txBox="1"/>
            <p:nvPr/>
          </p:nvSpPr>
          <p:spPr>
            <a:xfrm>
              <a:off x="8325134" y="1123884"/>
              <a:ext cx="2538484" cy="369332"/>
            </a:xfrm>
            <a:prstGeom prst="rect">
              <a:avLst/>
            </a:prstGeom>
            <a:noFill/>
          </p:spPr>
          <p:txBody>
            <a:bodyPr wrap="square" rtlCol="0">
              <a:spAutoFit/>
            </a:bodyPr>
            <a:lstStyle/>
            <a:p>
              <a:r>
                <a:rPr lang="en-US" altLang="zh-CN" dirty="0" smtClean="0"/>
                <a:t>p(y=0) = 1-p = q</a:t>
              </a:r>
            </a:p>
          </p:txBody>
        </p:sp>
      </p:grpSp>
      <p:sp>
        <p:nvSpPr>
          <p:cNvPr id="13" name="文本框 12"/>
          <p:cNvSpPr txBox="1"/>
          <p:nvPr/>
        </p:nvSpPr>
        <p:spPr>
          <a:xfrm>
            <a:off x="7343803" y="3911444"/>
            <a:ext cx="3816063" cy="369332"/>
          </a:xfrm>
          <a:prstGeom prst="rect">
            <a:avLst/>
          </a:prstGeom>
          <a:noFill/>
        </p:spPr>
        <p:txBody>
          <a:bodyPr wrap="square" rtlCol="0">
            <a:spAutoFit/>
          </a:bodyPr>
          <a:lstStyle/>
          <a:p>
            <a:r>
              <a:rPr lang="en-US" altLang="zh-CN" dirty="0" smtClean="0"/>
              <a:t>y</a:t>
            </a:r>
            <a:r>
              <a:rPr lang="zh-CN" altLang="en-US" dirty="0" smtClean="0"/>
              <a:t>的均值</a:t>
            </a:r>
            <a:r>
              <a:rPr lang="en-US" altLang="zh-CN" dirty="0" smtClean="0"/>
              <a:t>E(y|x</a:t>
            </a:r>
            <a:r>
              <a:rPr lang="en-US" altLang="zh-CN" baseline="-25000" dirty="0" smtClean="0"/>
              <a:t>1</a:t>
            </a:r>
            <a:r>
              <a:rPr lang="en-US" altLang="zh-CN" dirty="0" smtClean="0"/>
              <a:t> … </a:t>
            </a:r>
            <a:r>
              <a:rPr lang="en-US" altLang="zh-CN" dirty="0" err="1" smtClean="0"/>
              <a:t>x</a:t>
            </a:r>
            <a:r>
              <a:rPr lang="en-US" altLang="zh-CN" baseline="-25000" dirty="0" err="1" smtClean="0"/>
              <a:t>k</a:t>
            </a:r>
            <a:r>
              <a:rPr lang="en-US" altLang="zh-CN" dirty="0" smtClean="0"/>
              <a:t>) = p</a:t>
            </a:r>
            <a:endParaRPr lang="zh-CN" altLang="en-US" dirty="0"/>
          </a:p>
        </p:txBody>
      </p:sp>
      <p:pic>
        <p:nvPicPr>
          <p:cNvPr id="15" name="图片 14"/>
          <p:cNvPicPr>
            <a:picLocks noChangeAspect="1"/>
          </p:cNvPicPr>
          <p:nvPr/>
        </p:nvPicPr>
        <p:blipFill>
          <a:blip r:embed="rId3"/>
          <a:stretch>
            <a:fillRect/>
          </a:stretch>
        </p:blipFill>
        <p:spPr>
          <a:xfrm>
            <a:off x="3640030" y="5872258"/>
            <a:ext cx="5172771" cy="754878"/>
          </a:xfrm>
          <a:prstGeom prst="rect">
            <a:avLst/>
          </a:prstGeom>
        </p:spPr>
      </p:pic>
      <p:pic>
        <p:nvPicPr>
          <p:cNvPr id="16" name="图片 15"/>
          <p:cNvPicPr>
            <a:picLocks noChangeAspect="1"/>
          </p:cNvPicPr>
          <p:nvPr/>
        </p:nvPicPr>
        <p:blipFill>
          <a:blip r:embed="rId4"/>
          <a:stretch>
            <a:fillRect/>
          </a:stretch>
        </p:blipFill>
        <p:spPr>
          <a:xfrm>
            <a:off x="951138" y="4531057"/>
            <a:ext cx="6301124" cy="719953"/>
          </a:xfrm>
          <a:prstGeom prst="rect">
            <a:avLst/>
          </a:prstGeom>
        </p:spPr>
      </p:pic>
      <p:sp>
        <p:nvSpPr>
          <p:cNvPr id="17" name="文本框 16"/>
          <p:cNvSpPr txBox="1"/>
          <p:nvPr/>
        </p:nvSpPr>
        <p:spPr>
          <a:xfrm>
            <a:off x="852452" y="5376968"/>
            <a:ext cx="6072508" cy="369332"/>
          </a:xfrm>
          <a:prstGeom prst="rect">
            <a:avLst/>
          </a:prstGeom>
          <a:noFill/>
        </p:spPr>
        <p:txBody>
          <a:bodyPr wrap="square" rtlCol="0">
            <a:spAutoFit/>
          </a:bodyPr>
          <a:lstStyle/>
          <a:p>
            <a:r>
              <a:rPr lang="zh-CN" altLang="en-US" dirty="0" smtClean="0"/>
              <a:t>经过一系列的转化可以得到逻辑回归曲线函数如下：</a:t>
            </a:r>
            <a:endParaRPr lang="zh-CN" altLang="en-US" dirty="0"/>
          </a:p>
        </p:txBody>
      </p:sp>
    </p:spTree>
    <p:extLst>
      <p:ext uri="{BB962C8B-B14F-4D97-AF65-F5344CB8AC3E}">
        <p14:creationId xmlns:p14="http://schemas.microsoft.com/office/powerpoint/2010/main" val="1273339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924</Words>
  <Application>Microsoft Office PowerPoint</Application>
  <PresentationFormat>宽屏</PresentationFormat>
  <Paragraphs>51</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基于代价敏感贝叶斯分类的互联网广告客户风险预测</vt:lpstr>
      <vt:lpstr>背景</vt:lpstr>
      <vt:lpstr>目的</vt:lpstr>
      <vt:lpstr>风险</vt:lpstr>
      <vt:lpstr>方法</vt:lpstr>
      <vt:lpstr>概率统计基础知识 1</vt:lpstr>
      <vt:lpstr>概率统计基础知识 2</vt:lpstr>
      <vt:lpstr>概率统计基础知识 3</vt:lpstr>
      <vt:lpstr>逻辑回归模型</vt:lpstr>
      <vt:lpstr>朴素贝叶斯模型</vt:lpstr>
      <vt:lpstr>无量纲化</vt:lpstr>
      <vt:lpstr>无量纲化方法</vt:lpstr>
      <vt:lpstr>评级指标选取</vt:lpstr>
      <vt:lpstr>数据无量纲化与离散化</vt:lpstr>
      <vt:lpstr>PowerPoint 演示文稿</vt:lpstr>
      <vt:lpstr>朴素贝叶斯模型 1</vt:lpstr>
      <vt:lpstr>朴素贝叶斯模型 2</vt:lpstr>
      <vt:lpstr>结果分析</vt:lpstr>
      <vt:lpstr>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基于代价敏感贝叶斯分类的互联网广告客户风险预测</dc:title>
  <dc:creator>waterDong</dc:creator>
  <cp:lastModifiedBy>waterDong</cp:lastModifiedBy>
  <cp:revision>12</cp:revision>
  <dcterms:created xsi:type="dcterms:W3CDTF">2019-11-24T11:56:26Z</dcterms:created>
  <dcterms:modified xsi:type="dcterms:W3CDTF">2019-11-24T14:42:22Z</dcterms:modified>
</cp:coreProperties>
</file>