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9" r:id="rId3"/>
    <p:sldId id="297" r:id="rId4"/>
    <p:sldId id="259" r:id="rId5"/>
    <p:sldId id="261" r:id="rId6"/>
    <p:sldId id="292" r:id="rId7"/>
    <p:sldId id="293" r:id="rId8"/>
    <p:sldId id="294" r:id="rId9"/>
    <p:sldId id="295" r:id="rId10"/>
    <p:sldId id="296" r:id="rId11"/>
    <p:sldId id="257" r:id="rId12"/>
    <p:sldId id="262" r:id="rId13"/>
    <p:sldId id="291" r:id="rId14"/>
    <p:sldId id="267" r:id="rId15"/>
    <p:sldId id="290" r:id="rId16"/>
    <p:sldId id="263" r:id="rId17"/>
    <p:sldId id="264" r:id="rId18"/>
    <p:sldId id="265" r:id="rId19"/>
    <p:sldId id="266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80" r:id="rId32"/>
    <p:sldId id="281" r:id="rId33"/>
    <p:sldId id="282" r:id="rId34"/>
    <p:sldId id="283" r:id="rId35"/>
    <p:sldId id="284" r:id="rId36"/>
    <p:sldId id="260" r:id="rId37"/>
    <p:sldId id="285" r:id="rId3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3951-1DB4-AD43-A5F4-BB3E26C4CE86}" type="datetimeFigureOut">
              <a:rPr kumimoji="1" lang="ja-JP" altLang="en-US" smtClean="0"/>
              <a:t>16/10/07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C445-5A7F-F94D-8E01-03FBB34B8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30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3951-1DB4-AD43-A5F4-BB3E26C4CE86}" type="datetimeFigureOut">
              <a:rPr kumimoji="1" lang="ja-JP" altLang="en-US" smtClean="0"/>
              <a:t>16/10/07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C445-5A7F-F94D-8E01-03FBB34B8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3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3951-1DB4-AD43-A5F4-BB3E26C4CE86}" type="datetimeFigureOut">
              <a:rPr kumimoji="1" lang="ja-JP" altLang="en-US" smtClean="0"/>
              <a:t>16/10/07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C445-5A7F-F94D-8E01-03FBB34B8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4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3951-1DB4-AD43-A5F4-BB3E26C4CE86}" type="datetimeFigureOut">
              <a:rPr kumimoji="1" lang="ja-JP" altLang="en-US" smtClean="0"/>
              <a:t>16/10/07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C445-5A7F-F94D-8E01-03FBB34B8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19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3951-1DB4-AD43-A5F4-BB3E26C4CE86}" type="datetimeFigureOut">
              <a:rPr kumimoji="1" lang="ja-JP" altLang="en-US" smtClean="0"/>
              <a:t>16/10/07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C445-5A7F-F94D-8E01-03FBB34B8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17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3951-1DB4-AD43-A5F4-BB3E26C4CE86}" type="datetimeFigureOut">
              <a:rPr kumimoji="1" lang="ja-JP" altLang="en-US" smtClean="0"/>
              <a:t>16/10/07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C445-5A7F-F94D-8E01-03FBB34B8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36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3951-1DB4-AD43-A5F4-BB3E26C4CE86}" type="datetimeFigureOut">
              <a:rPr kumimoji="1" lang="ja-JP" altLang="en-US" smtClean="0"/>
              <a:t>16/10/07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C445-5A7F-F94D-8E01-03FBB34B8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83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3951-1DB4-AD43-A5F4-BB3E26C4CE86}" type="datetimeFigureOut">
              <a:rPr kumimoji="1" lang="ja-JP" altLang="en-US" smtClean="0"/>
              <a:t>16/10/07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C445-5A7F-F94D-8E01-03FBB34B8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26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3951-1DB4-AD43-A5F4-BB3E26C4CE86}" type="datetimeFigureOut">
              <a:rPr kumimoji="1" lang="ja-JP" altLang="en-US" smtClean="0"/>
              <a:t>16/10/07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C445-5A7F-F94D-8E01-03FBB34B8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65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3951-1DB4-AD43-A5F4-BB3E26C4CE86}" type="datetimeFigureOut">
              <a:rPr kumimoji="1" lang="ja-JP" altLang="en-US" smtClean="0"/>
              <a:t>16/10/07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C445-5A7F-F94D-8E01-03FBB34B8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65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3951-1DB4-AD43-A5F4-BB3E26C4CE86}" type="datetimeFigureOut">
              <a:rPr kumimoji="1" lang="ja-JP" altLang="en-US" smtClean="0"/>
              <a:t>16/10/07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C445-5A7F-F94D-8E01-03FBB34B8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66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83951-1DB4-AD43-A5F4-BB3E26C4CE86}" type="datetimeFigureOut">
              <a:rPr kumimoji="1" lang="ja-JP" altLang="en-US" smtClean="0"/>
              <a:t>16/10/07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0C445-5A7F-F94D-8E01-03FBB34B8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14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の使い方に関して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伊藤恵研究室</a:t>
            </a:r>
            <a:endParaRPr kumimoji="1" lang="en-US" altLang="ja-JP" dirty="0" smtClean="0"/>
          </a:p>
          <a:p>
            <a:r>
              <a:rPr lang="en-US" altLang="ja-JP" dirty="0" smtClean="0"/>
              <a:t>M2</a:t>
            </a:r>
            <a:r>
              <a:rPr lang="ja-JP" altLang="en-US" dirty="0" smtClean="0"/>
              <a:t>　齋藤尊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2934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ブランチの切り方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通常は“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branch(checkout -b) </a:t>
            </a:r>
            <a:r>
              <a:rPr kumimoji="1" lang="ja-JP" altLang="en-US" dirty="0" smtClean="0"/>
              <a:t>ブランチ名”</a:t>
            </a:r>
            <a:endParaRPr kumimoji="1" lang="en-US" altLang="ja-JP" dirty="0" smtClean="0"/>
          </a:p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checkout </a:t>
            </a:r>
            <a:r>
              <a:rPr lang="en-US" altLang="ja-JP" dirty="0" smtClean="0"/>
              <a:t>–orphan</a:t>
            </a:r>
          </a:p>
          <a:p>
            <a:pPr lvl="1"/>
            <a:r>
              <a:rPr kumimoji="1" lang="ja-JP" altLang="en-US" dirty="0" smtClean="0"/>
              <a:t>親のいないブランチを作成する</a:t>
            </a:r>
            <a:endParaRPr kumimoji="1" lang="ja-JP" altLang="en-US" dirty="0"/>
          </a:p>
        </p:txBody>
      </p:sp>
      <p:pic>
        <p:nvPicPr>
          <p:cNvPr id="4" name="図 3" descr="スクリーンショット 2016-10-07 9.33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3422650"/>
            <a:ext cx="4692650" cy="30013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107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Issue</a:t>
            </a:r>
            <a:r>
              <a:rPr kumimoji="1" lang="ja-JP" altLang="en-US" dirty="0" smtClean="0"/>
              <a:t>登録の前に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Milestone</a:t>
            </a:r>
            <a:r>
              <a:rPr kumimoji="1" lang="ja-JP" altLang="en-US" dirty="0" smtClean="0"/>
              <a:t>の設定</a:t>
            </a:r>
            <a:endParaRPr kumimoji="1" lang="en-US" altLang="ja-JP" dirty="0" smtClean="0"/>
          </a:p>
          <a:p>
            <a:r>
              <a:rPr lang="en-US" altLang="ja-JP" dirty="0"/>
              <a:t>Label</a:t>
            </a:r>
            <a:r>
              <a:rPr lang="ja-JP" altLang="en-US" dirty="0"/>
              <a:t>の設定</a:t>
            </a:r>
          </a:p>
          <a:p>
            <a:endParaRPr kumimoji="1" lang="ja-JP" altLang="en-US" dirty="0"/>
          </a:p>
        </p:txBody>
      </p:sp>
      <p:pic>
        <p:nvPicPr>
          <p:cNvPr id="4" name="図 3" descr="スクリーンショット 2016-09-27 11.34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3059875"/>
            <a:ext cx="8242300" cy="2413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2550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Issue</a:t>
            </a:r>
            <a:r>
              <a:rPr lang="ja-JP" altLang="en-US" dirty="0"/>
              <a:t>登録の前に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Milestone</a:t>
            </a:r>
            <a:r>
              <a:rPr kumimoji="1" lang="ja-JP" altLang="en-US" dirty="0" smtClean="0"/>
              <a:t>の設定</a:t>
            </a:r>
            <a:endParaRPr kumimoji="1" lang="ja-JP" altLang="en-US" dirty="0"/>
          </a:p>
        </p:txBody>
      </p:sp>
      <p:pic>
        <p:nvPicPr>
          <p:cNvPr id="4" name="図 3" descr="スクリーンショット 2016-09-27 11.34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2555875"/>
            <a:ext cx="8242300" cy="2413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角丸四角形 4"/>
          <p:cNvSpPr/>
          <p:nvPr/>
        </p:nvSpPr>
        <p:spPr>
          <a:xfrm>
            <a:off x="6619875" y="3429001"/>
            <a:ext cx="1508125" cy="476250"/>
          </a:xfrm>
          <a:prstGeom prst="round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5" idx="2"/>
            <a:endCxn id="9" idx="0"/>
          </p:cNvCxnSpPr>
          <p:nvPr/>
        </p:nvCxnSpPr>
        <p:spPr>
          <a:xfrm flipH="1">
            <a:off x="4500563" y="3905251"/>
            <a:ext cx="2873375" cy="1476374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1016000" y="5381625"/>
            <a:ext cx="6969125" cy="1190625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rgbClr val="000000"/>
                </a:solidFill>
              </a:rPr>
              <a:t>I</a:t>
            </a:r>
            <a:r>
              <a:rPr lang="en-US" altLang="ja-JP" sz="2800" dirty="0" smtClean="0">
                <a:solidFill>
                  <a:srgbClr val="000000"/>
                </a:solidFill>
              </a:rPr>
              <a:t>ssue</a:t>
            </a:r>
            <a:r>
              <a:rPr lang="ja-JP" altLang="en-US" sz="2800" dirty="0" smtClean="0">
                <a:solidFill>
                  <a:srgbClr val="000000"/>
                </a:solidFill>
              </a:rPr>
              <a:t>の期日を設定できる</a:t>
            </a:r>
            <a:endParaRPr kumimoji="1" lang="ja-JP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035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Issue</a:t>
            </a:r>
            <a:r>
              <a:rPr lang="ja-JP" altLang="en-US" dirty="0"/>
              <a:t>登録の前に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Milestone</a:t>
            </a:r>
            <a:r>
              <a:rPr kumimoji="1" lang="ja-JP" altLang="en-US" dirty="0" smtClean="0"/>
              <a:t>の設定</a:t>
            </a:r>
            <a:endParaRPr kumimoji="1" lang="ja-JP" altLang="en-US" dirty="0"/>
          </a:p>
        </p:txBody>
      </p:sp>
      <p:pic>
        <p:nvPicPr>
          <p:cNvPr id="4" name="図 3" descr="スクリーンショット 2016-09-27 11.34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2555875"/>
            <a:ext cx="8242300" cy="2413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角丸四角形 4"/>
          <p:cNvSpPr/>
          <p:nvPr/>
        </p:nvSpPr>
        <p:spPr>
          <a:xfrm>
            <a:off x="6619875" y="3429001"/>
            <a:ext cx="1508125" cy="476250"/>
          </a:xfrm>
          <a:prstGeom prst="round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5" idx="2"/>
            <a:endCxn id="9" idx="0"/>
          </p:cNvCxnSpPr>
          <p:nvPr/>
        </p:nvCxnSpPr>
        <p:spPr>
          <a:xfrm flipH="1">
            <a:off x="4500563" y="3905251"/>
            <a:ext cx="2873375" cy="1476374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1016000" y="5381625"/>
            <a:ext cx="6969125" cy="1190625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rgbClr val="000000"/>
                </a:solidFill>
              </a:rPr>
              <a:t>I</a:t>
            </a:r>
            <a:r>
              <a:rPr lang="en-US" altLang="ja-JP" sz="2800" dirty="0" smtClean="0">
                <a:solidFill>
                  <a:srgbClr val="000000"/>
                </a:solidFill>
              </a:rPr>
              <a:t>ssue</a:t>
            </a:r>
            <a:r>
              <a:rPr lang="ja-JP" altLang="en-US" sz="2800" dirty="0" smtClean="0">
                <a:solidFill>
                  <a:srgbClr val="000000"/>
                </a:solidFill>
              </a:rPr>
              <a:t>の期日を設定できる</a:t>
            </a:r>
            <a:endParaRPr kumimoji="1" lang="ja-JP" altLang="en-US" sz="2800" dirty="0">
              <a:solidFill>
                <a:srgbClr val="000000"/>
              </a:solidFill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1466934" y="2405472"/>
            <a:ext cx="6067257" cy="2721858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講義の日程分の</a:t>
            </a:r>
            <a:r>
              <a:rPr kumimoji="1" lang="en-US" altLang="ja-JP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Milestone</a:t>
            </a:r>
            <a:r>
              <a:rPr kumimoji="1" lang="ja-JP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を</a:t>
            </a:r>
            <a:endParaRPr kumimoji="1" lang="en-US" altLang="ja-JP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ja-JP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とりあえず作成してください</a:t>
            </a:r>
            <a:endParaRPr kumimoji="1" lang="ja-JP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5936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Issue</a:t>
            </a:r>
            <a:r>
              <a:rPr lang="ja-JP" altLang="en-US" dirty="0"/>
              <a:t>登録の前に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Milestone</a:t>
            </a:r>
            <a:r>
              <a:rPr kumimoji="1" lang="ja-JP" altLang="en-US" dirty="0" smtClean="0"/>
              <a:t>の設定</a:t>
            </a:r>
            <a:endParaRPr kumimoji="1" lang="ja-JP" altLang="en-US" dirty="0"/>
          </a:p>
        </p:txBody>
      </p:sp>
      <p:pic>
        <p:nvPicPr>
          <p:cNvPr id="4" name="図 3" descr="スクリーンショット 2016-09-27 11.34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2555875"/>
            <a:ext cx="8242300" cy="2413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角丸四角形 4"/>
          <p:cNvSpPr/>
          <p:nvPr/>
        </p:nvSpPr>
        <p:spPr>
          <a:xfrm>
            <a:off x="5692625" y="3440972"/>
            <a:ext cx="1050100" cy="476250"/>
          </a:xfrm>
          <a:prstGeom prst="round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5" idx="2"/>
            <a:endCxn id="9" idx="0"/>
          </p:cNvCxnSpPr>
          <p:nvPr/>
        </p:nvCxnSpPr>
        <p:spPr>
          <a:xfrm flipH="1">
            <a:off x="4500563" y="3917222"/>
            <a:ext cx="1717112" cy="1464403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1016000" y="5381625"/>
            <a:ext cx="6969125" cy="1190625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rgbClr val="000000"/>
                </a:solidFill>
              </a:rPr>
              <a:t>I</a:t>
            </a:r>
            <a:r>
              <a:rPr lang="en-US" altLang="ja-JP" sz="2800" dirty="0" smtClean="0">
                <a:solidFill>
                  <a:srgbClr val="000000"/>
                </a:solidFill>
              </a:rPr>
              <a:t>ssue</a:t>
            </a:r>
            <a:r>
              <a:rPr lang="ja-JP" altLang="en-US" sz="2800" dirty="0" smtClean="0">
                <a:solidFill>
                  <a:srgbClr val="000000"/>
                </a:solidFill>
              </a:rPr>
              <a:t>の属性を設定できる</a:t>
            </a:r>
            <a:endParaRPr kumimoji="1" lang="ja-JP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978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Issue</a:t>
            </a:r>
            <a:r>
              <a:rPr lang="ja-JP" altLang="en-US" dirty="0"/>
              <a:t>登録の前に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Milestone</a:t>
            </a:r>
            <a:r>
              <a:rPr kumimoji="1" lang="ja-JP" altLang="en-US" dirty="0" smtClean="0"/>
              <a:t>の設定</a:t>
            </a:r>
            <a:endParaRPr kumimoji="1" lang="ja-JP" altLang="en-US" dirty="0"/>
          </a:p>
        </p:txBody>
      </p:sp>
      <p:pic>
        <p:nvPicPr>
          <p:cNvPr id="4" name="図 3" descr="スクリーンショット 2016-09-27 11.34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2555875"/>
            <a:ext cx="8242300" cy="2413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角丸四角形 4"/>
          <p:cNvSpPr/>
          <p:nvPr/>
        </p:nvSpPr>
        <p:spPr>
          <a:xfrm>
            <a:off x="5692625" y="3440972"/>
            <a:ext cx="1050100" cy="476250"/>
          </a:xfrm>
          <a:prstGeom prst="round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5" idx="2"/>
            <a:endCxn id="9" idx="0"/>
          </p:cNvCxnSpPr>
          <p:nvPr/>
        </p:nvCxnSpPr>
        <p:spPr>
          <a:xfrm flipH="1">
            <a:off x="4500563" y="3917222"/>
            <a:ext cx="1717112" cy="1464403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1016000" y="5381625"/>
            <a:ext cx="6969125" cy="1190625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rgbClr val="000000"/>
                </a:solidFill>
              </a:rPr>
              <a:t>I</a:t>
            </a:r>
            <a:r>
              <a:rPr lang="en-US" altLang="ja-JP" sz="2800" dirty="0" smtClean="0">
                <a:solidFill>
                  <a:srgbClr val="000000"/>
                </a:solidFill>
              </a:rPr>
              <a:t>ssue</a:t>
            </a:r>
            <a:r>
              <a:rPr lang="ja-JP" altLang="en-US" sz="2800" dirty="0" smtClean="0">
                <a:solidFill>
                  <a:srgbClr val="000000"/>
                </a:solidFill>
              </a:rPr>
              <a:t>の属性を設定できる</a:t>
            </a:r>
            <a:endParaRPr kumimoji="1" lang="ja-JP" altLang="en-US" sz="2800" dirty="0">
              <a:solidFill>
                <a:srgbClr val="000000"/>
              </a:solidFill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1466934" y="2405472"/>
            <a:ext cx="6067257" cy="2721858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要件定義・設計・開発など、</a:t>
            </a:r>
            <a:endParaRPr kumimoji="1" lang="en-US" altLang="ja-JP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ja-JP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開発工程</a:t>
            </a:r>
            <a:r>
              <a:rPr lang="en-US" altLang="ja-JP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or</a:t>
            </a:r>
            <a:r>
              <a:rPr lang="ja-JP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成果物名を</a:t>
            </a:r>
            <a:r>
              <a:rPr lang="en-US" altLang="ja-JP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Label</a:t>
            </a:r>
            <a:r>
              <a:rPr lang="ja-JP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で</a:t>
            </a:r>
            <a:r>
              <a:rPr lang="en-US" altLang="ja-JP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altLang="ja-JP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ja-JP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追加してください</a:t>
            </a:r>
            <a:endParaRPr kumimoji="1" lang="ja-JP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7866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Milestone</a:t>
            </a:r>
            <a:r>
              <a:rPr kumimoji="1" lang="ja-JP" altLang="en-US" dirty="0" smtClean="0"/>
              <a:t>の設定方法</a:t>
            </a:r>
            <a:endParaRPr kumimoji="1" lang="ja-JP" altLang="en-US" dirty="0"/>
          </a:p>
        </p:txBody>
      </p:sp>
      <p:pic>
        <p:nvPicPr>
          <p:cNvPr id="5" name="コンテンツ プレースホルダー 4" descr="スクリーンショット 2016-09-27 11.52.5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93"/>
          <a:stretch/>
        </p:blipFill>
        <p:spPr>
          <a:xfrm>
            <a:off x="473075" y="2016125"/>
            <a:ext cx="8229600" cy="3381375"/>
          </a:xfrm>
          <a:ln>
            <a:solidFill>
              <a:schemeClr val="tx1"/>
            </a:solidFill>
          </a:ln>
        </p:spPr>
      </p:pic>
      <p:sp>
        <p:nvSpPr>
          <p:cNvPr id="6" name="角丸四角形 5"/>
          <p:cNvSpPr/>
          <p:nvPr/>
        </p:nvSpPr>
        <p:spPr>
          <a:xfrm>
            <a:off x="7495500" y="2145625"/>
            <a:ext cx="1099946" cy="351285"/>
          </a:xfrm>
          <a:prstGeom prst="roundRect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3883140" y="4627631"/>
            <a:ext cx="1310413" cy="351285"/>
          </a:xfrm>
          <a:prstGeom prst="roundRect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0694" y="5921375"/>
            <a:ext cx="7922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「</a:t>
            </a:r>
            <a:r>
              <a:rPr lang="en-US" altLang="ja-JP" sz="2800" dirty="0" smtClean="0"/>
              <a:t>New Milestone</a:t>
            </a:r>
            <a:r>
              <a:rPr lang="ja-JP" altLang="en-US" sz="2800" dirty="0" smtClean="0"/>
              <a:t>」または「</a:t>
            </a:r>
            <a:r>
              <a:rPr lang="en-US" altLang="ja-JP" sz="2800" dirty="0" smtClean="0"/>
              <a:t>Create a Milestone</a:t>
            </a:r>
            <a:r>
              <a:rPr lang="ja-JP" altLang="en-US" sz="2800" dirty="0" smtClean="0"/>
              <a:t>」を選択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99322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Milestone</a:t>
            </a:r>
            <a:r>
              <a:rPr kumimoji="1" lang="ja-JP" altLang="en-US" dirty="0" smtClean="0"/>
              <a:t>の設定方法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0694" y="5921375"/>
            <a:ext cx="7798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タイトルはわかりやすいものを</a:t>
            </a:r>
            <a:r>
              <a:rPr kumimoji="1" lang="en-US" altLang="ja-JP" sz="2400" dirty="0" smtClean="0"/>
              <a:t> (ex. 10/7, </a:t>
            </a:r>
            <a:r>
              <a:rPr kumimoji="1" lang="ja-JP" altLang="en-US" sz="2400" dirty="0" smtClean="0"/>
              <a:t>要件定義の期日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pic>
        <p:nvPicPr>
          <p:cNvPr id="4" name="コンテンツ プレースホルダー 3" descr="スクリーンショット 2016-09-27 12.03.3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8" b="7478"/>
          <a:stretch>
            <a:fillRect/>
          </a:stretch>
        </p:blipFill>
        <p:spPr>
          <a:xfrm>
            <a:off x="681038" y="1600200"/>
            <a:ext cx="7781925" cy="4279900"/>
          </a:xfrm>
        </p:spPr>
      </p:pic>
      <p:sp>
        <p:nvSpPr>
          <p:cNvPr id="7" name="角丸四角形 6"/>
          <p:cNvSpPr/>
          <p:nvPr/>
        </p:nvSpPr>
        <p:spPr>
          <a:xfrm>
            <a:off x="1174205" y="2826670"/>
            <a:ext cx="3117406" cy="624734"/>
          </a:xfrm>
          <a:prstGeom prst="roundRect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471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Milestone</a:t>
            </a:r>
            <a:r>
              <a:rPr kumimoji="1" lang="ja-JP" altLang="en-US" dirty="0" smtClean="0"/>
              <a:t>の設定方法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0694" y="5921375"/>
            <a:ext cx="7564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期日を選択　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必要なら</a:t>
            </a:r>
            <a:r>
              <a:rPr kumimoji="1" lang="en-US" altLang="ja-JP" sz="2400" dirty="0" smtClean="0"/>
              <a:t>Description</a:t>
            </a:r>
            <a:r>
              <a:rPr kumimoji="1" lang="ja-JP" altLang="en-US" sz="2400" dirty="0" smtClean="0"/>
              <a:t>に説明文を入れても可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pic>
        <p:nvPicPr>
          <p:cNvPr id="4" name="コンテンツ プレースホルダー 3" descr="スクリーンショット 2016-09-27 12.03.3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8" b="7478"/>
          <a:stretch>
            <a:fillRect/>
          </a:stretch>
        </p:blipFill>
        <p:spPr>
          <a:xfrm>
            <a:off x="681038" y="1600200"/>
            <a:ext cx="7781925" cy="4279900"/>
          </a:xfrm>
        </p:spPr>
      </p:pic>
      <p:sp>
        <p:nvSpPr>
          <p:cNvPr id="7" name="角丸四角形 6"/>
          <p:cNvSpPr/>
          <p:nvPr/>
        </p:nvSpPr>
        <p:spPr>
          <a:xfrm>
            <a:off x="5770142" y="2826670"/>
            <a:ext cx="1879674" cy="1810008"/>
          </a:xfrm>
          <a:prstGeom prst="roundRect">
            <a:avLst>
              <a:gd name="adj" fmla="val 9428"/>
            </a:avLst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308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Milestone</a:t>
            </a:r>
            <a:r>
              <a:rPr kumimoji="1" lang="ja-JP" altLang="en-US" dirty="0" smtClean="0"/>
              <a:t>の設定方法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93499" y="5628987"/>
            <a:ext cx="65570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「</a:t>
            </a:r>
            <a:r>
              <a:rPr kumimoji="1" lang="en-US" altLang="ja-JP" sz="3200" dirty="0" smtClean="0"/>
              <a:t>Create Milestone</a:t>
            </a:r>
            <a:r>
              <a:rPr kumimoji="1" lang="ja-JP" altLang="en-US" sz="3200" dirty="0" smtClean="0"/>
              <a:t>」</a:t>
            </a:r>
            <a:r>
              <a:rPr lang="ja-JP" altLang="en-US" sz="3200" dirty="0" smtClean="0"/>
              <a:t>を押して設定完了</a:t>
            </a:r>
            <a:endParaRPr kumimoji="1" lang="ja-JP" altLang="en-US" sz="3200" dirty="0"/>
          </a:p>
        </p:txBody>
      </p:sp>
      <p:pic>
        <p:nvPicPr>
          <p:cNvPr id="5" name="コンテンツ プレースホルダー 4" descr="スクリーンショット 2016-09-27 12.23.4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022" b="-17022"/>
          <a:stretch>
            <a:fillRect/>
          </a:stretch>
        </p:blipFill>
        <p:spPr>
          <a:xfrm>
            <a:off x="457200" y="2497307"/>
            <a:ext cx="8229600" cy="2149461"/>
          </a:xfrm>
          <a:ln>
            <a:solidFill>
              <a:srgbClr val="000000"/>
            </a:solidFill>
          </a:ln>
        </p:spPr>
      </p:pic>
      <p:sp>
        <p:nvSpPr>
          <p:cNvPr id="8" name="角丸四角形 7"/>
          <p:cNvSpPr/>
          <p:nvPr/>
        </p:nvSpPr>
        <p:spPr>
          <a:xfrm>
            <a:off x="564413" y="3054160"/>
            <a:ext cx="7992496" cy="1169249"/>
          </a:xfrm>
          <a:prstGeom prst="roundRect">
            <a:avLst>
              <a:gd name="adj" fmla="val 9428"/>
            </a:avLst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13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お願いしたいこと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リポジトリの使い方</a:t>
            </a:r>
            <a:endParaRPr kumimoji="1" lang="en-US" altLang="ja-JP" dirty="0" smtClean="0"/>
          </a:p>
          <a:p>
            <a:r>
              <a:rPr kumimoji="1" lang="en-US" altLang="ja-JP" dirty="0" smtClean="0"/>
              <a:t>Issue</a:t>
            </a:r>
            <a:r>
              <a:rPr kumimoji="1" lang="ja-JP" altLang="en-US" dirty="0" smtClean="0"/>
              <a:t>の発行方法</a:t>
            </a:r>
            <a:endParaRPr kumimoji="1" lang="en-US" altLang="ja-JP" dirty="0" smtClean="0"/>
          </a:p>
          <a:p>
            <a:r>
              <a:rPr kumimoji="1" lang="ja-JP" altLang="en-US" dirty="0" smtClean="0"/>
              <a:t>議事録の書き方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3767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Label</a:t>
            </a:r>
            <a:r>
              <a:rPr kumimoji="1" lang="ja-JP" altLang="en-US" dirty="0" smtClean="0"/>
              <a:t>の設定方法</a:t>
            </a:r>
            <a:endParaRPr kumimoji="1" lang="ja-JP" altLang="en-US" dirty="0"/>
          </a:p>
        </p:txBody>
      </p:sp>
      <p:pic>
        <p:nvPicPr>
          <p:cNvPr id="4" name="コンテンツ プレースホルダー 3" descr="スクリーンショット 2016-09-27 12.36.2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0" b="-2420"/>
          <a:stretch>
            <a:fillRect/>
          </a:stretch>
        </p:blipFill>
        <p:spPr>
          <a:xfrm>
            <a:off x="457200" y="1600201"/>
            <a:ext cx="8229600" cy="3207834"/>
          </a:xfrm>
          <a:ln>
            <a:solidFill>
              <a:srgbClr val="000000"/>
            </a:solidFill>
          </a:ln>
        </p:spPr>
      </p:pic>
      <p:sp>
        <p:nvSpPr>
          <p:cNvPr id="6" name="角丸四角形 5"/>
          <p:cNvSpPr/>
          <p:nvPr/>
        </p:nvSpPr>
        <p:spPr>
          <a:xfrm>
            <a:off x="7780841" y="1743794"/>
            <a:ext cx="796226" cy="332631"/>
          </a:xfrm>
          <a:prstGeom prst="roundRect">
            <a:avLst>
              <a:gd name="adj" fmla="val 9428"/>
            </a:avLst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90568" y="5356910"/>
            <a:ext cx="61628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dirty="0" smtClean="0"/>
              <a:t>「</a:t>
            </a:r>
            <a:r>
              <a:rPr lang="en-US" altLang="ja-JP" sz="3200" dirty="0" smtClean="0"/>
              <a:t>New label</a:t>
            </a:r>
            <a:r>
              <a:rPr lang="ja-JP" altLang="en-US" sz="3200" dirty="0" smtClean="0"/>
              <a:t>」から新しい</a:t>
            </a:r>
            <a:r>
              <a:rPr lang="en-US" altLang="ja-JP" sz="3200" dirty="0" smtClean="0"/>
              <a:t>Label</a:t>
            </a:r>
            <a:r>
              <a:rPr lang="ja-JP" altLang="en-US" sz="3200" dirty="0" smtClean="0"/>
              <a:t>を作成</a:t>
            </a:r>
            <a:endParaRPr lang="en-US" altLang="ja-JP" sz="3200" dirty="0" smtClean="0"/>
          </a:p>
          <a:p>
            <a:pPr algn="ctr"/>
            <a:r>
              <a:rPr kumimoji="1" lang="ja-JP" altLang="en-US" sz="3200" dirty="0" smtClean="0"/>
              <a:t>（デフォルトですでに幾つかある）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34408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Label</a:t>
            </a:r>
            <a:r>
              <a:rPr kumimoji="1" lang="ja-JP" altLang="en-US" dirty="0" smtClean="0"/>
              <a:t>の設定方法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7780841" y="1743794"/>
            <a:ext cx="796226" cy="332631"/>
          </a:xfrm>
          <a:prstGeom prst="roundRect">
            <a:avLst>
              <a:gd name="adj" fmla="val 9428"/>
            </a:avLst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517525" y="3895348"/>
            <a:ext cx="61089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 smtClean="0"/>
              <a:t>名前をつけて</a:t>
            </a:r>
            <a:r>
              <a:rPr lang="ja-JP" altLang="en-US" sz="3200" dirty="0" smtClean="0"/>
              <a:t>「</a:t>
            </a:r>
            <a:r>
              <a:rPr lang="en-US" altLang="ja-JP" sz="3200" dirty="0" smtClean="0"/>
              <a:t>Create label</a:t>
            </a:r>
            <a:r>
              <a:rPr lang="ja-JP" altLang="en-US" sz="3200" dirty="0" smtClean="0"/>
              <a:t>」で作成</a:t>
            </a:r>
            <a:endParaRPr kumimoji="1" lang="en-US" altLang="ja-JP" sz="3200" dirty="0" smtClean="0"/>
          </a:p>
        </p:txBody>
      </p:sp>
      <p:pic>
        <p:nvPicPr>
          <p:cNvPr id="5" name="コンテンツ プレースホルダー 4" descr="スクリーンショット 2016-09-27 13.29.3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563" b="-15563"/>
          <a:stretch>
            <a:fillRect/>
          </a:stretch>
        </p:blipFill>
        <p:spPr>
          <a:xfrm>
            <a:off x="457200" y="1600200"/>
            <a:ext cx="8229600" cy="1413641"/>
          </a:xfrm>
        </p:spPr>
      </p:pic>
    </p:spTree>
    <p:extLst>
      <p:ext uri="{BB962C8B-B14F-4D97-AF65-F5344CB8AC3E}">
        <p14:creationId xmlns:p14="http://schemas.microsoft.com/office/powerpoint/2010/main" val="2266780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</a:t>
            </a:r>
            <a:r>
              <a:rPr kumimoji="1" lang="en-US" altLang="ja-JP" dirty="0" smtClean="0"/>
              <a:t>ssue</a:t>
            </a:r>
            <a:r>
              <a:rPr kumimoji="1" lang="ja-JP" altLang="en-US" dirty="0" smtClean="0"/>
              <a:t>の発行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一応</a:t>
            </a:r>
            <a:r>
              <a:rPr kumimoji="1" lang="en-US" altLang="ja-JP" dirty="0" smtClean="0"/>
              <a:t>)Issue</a:t>
            </a:r>
            <a:r>
              <a:rPr kumimoji="1" lang="ja-JP" altLang="en-US" dirty="0" smtClean="0"/>
              <a:t>とは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プロジェクト中の課題やタスクを管理する機能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どんな内容か、以外にも登録できる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担当者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期日</a:t>
            </a:r>
            <a:endParaRPr lang="en-US" altLang="ja-JP" dirty="0"/>
          </a:p>
          <a:p>
            <a:pPr lvl="2"/>
            <a:r>
              <a:rPr kumimoji="1" lang="ja-JP" altLang="en-US" dirty="0" smtClean="0"/>
              <a:t>ラベル</a:t>
            </a:r>
            <a:endParaRPr kumimoji="1" lang="en-US" altLang="ja-JP" dirty="0" smtClean="0"/>
          </a:p>
          <a:p>
            <a:pPr lvl="2"/>
            <a:endParaRPr lang="en-US" altLang="ja-JP" dirty="0"/>
          </a:p>
          <a:p>
            <a:pPr lvl="1"/>
            <a:r>
              <a:rPr lang="en-US" altLang="ja-JP" dirty="0" smtClean="0"/>
              <a:t>GitHub</a:t>
            </a:r>
            <a:r>
              <a:rPr lang="ja-JP" altLang="en-US" dirty="0" smtClean="0"/>
              <a:t>だけ</a:t>
            </a:r>
            <a:r>
              <a:rPr kumimoji="1" lang="ja-JP" altLang="en-US" dirty="0" smtClean="0"/>
              <a:t>で様々なことができる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05748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Issue</a:t>
            </a:r>
            <a:r>
              <a:rPr kumimoji="1" lang="ja-JP" altLang="en-US" dirty="0" smtClean="0"/>
              <a:t>の発行方法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Issue</a:t>
            </a:r>
            <a:r>
              <a:rPr kumimoji="1" lang="ja-JP" altLang="en-US" dirty="0" smtClean="0"/>
              <a:t>タブの「</a:t>
            </a:r>
            <a:r>
              <a:rPr lang="en-US" altLang="ja-JP" dirty="0" smtClean="0"/>
              <a:t>New Issue</a:t>
            </a:r>
            <a:r>
              <a:rPr kumimoji="1" lang="ja-JP" altLang="en-US" dirty="0" smtClean="0"/>
              <a:t>」から</a:t>
            </a:r>
            <a:endParaRPr kumimoji="1" lang="ja-JP" altLang="en-US" dirty="0"/>
          </a:p>
        </p:txBody>
      </p:sp>
      <p:pic>
        <p:nvPicPr>
          <p:cNvPr id="4" name="図 3" descr="スクリーンショット 2016-09-27 14.27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1" y="2399094"/>
            <a:ext cx="7811398" cy="3984226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183413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Issue</a:t>
            </a:r>
            <a:r>
              <a:rPr kumimoji="1" lang="ja-JP" altLang="en-US" dirty="0" smtClean="0"/>
              <a:t>の発行方法</a:t>
            </a:r>
            <a:endParaRPr kumimoji="1" lang="ja-JP" altLang="en-US" dirty="0"/>
          </a:p>
        </p:txBody>
      </p:sp>
      <p:pic>
        <p:nvPicPr>
          <p:cNvPr id="4" name="図 3" descr="スクリーンショット 2016-09-27 14.27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1" y="1417638"/>
            <a:ext cx="7811398" cy="3984226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1487775" y="5912302"/>
            <a:ext cx="6168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タイトルだけでも</a:t>
            </a:r>
            <a:r>
              <a:rPr kumimoji="1" lang="en-US" altLang="ja-JP" sz="2800" dirty="0" smtClean="0"/>
              <a:t>Submit</a:t>
            </a:r>
            <a:r>
              <a:rPr lang="ja-JP" altLang="en-US" sz="2800" dirty="0" smtClean="0"/>
              <a:t>はできますが</a:t>
            </a:r>
            <a:r>
              <a:rPr lang="en-US" altLang="ja-JP" sz="2800" dirty="0" smtClean="0"/>
              <a:t>……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66124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Issue</a:t>
            </a:r>
            <a:r>
              <a:rPr kumimoji="1" lang="ja-JP" altLang="en-US" dirty="0" smtClean="0"/>
              <a:t>の発行方法</a:t>
            </a:r>
            <a:endParaRPr kumimoji="1" lang="ja-JP" altLang="en-US" dirty="0"/>
          </a:p>
        </p:txBody>
      </p:sp>
      <p:pic>
        <p:nvPicPr>
          <p:cNvPr id="4" name="図 3" descr="スクリーンショット 2016-09-27 14.27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1" y="1417638"/>
            <a:ext cx="7811398" cy="3984226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837482" y="5901353"/>
            <a:ext cx="7469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Label</a:t>
            </a:r>
            <a:r>
              <a:rPr kumimoji="1" lang="ja-JP" altLang="en-US" sz="2800" dirty="0" smtClean="0"/>
              <a:t>、</a:t>
            </a:r>
            <a:r>
              <a:rPr kumimoji="1" lang="en-US" altLang="ja-JP" sz="2800" dirty="0" smtClean="0"/>
              <a:t>Milestone</a:t>
            </a:r>
            <a:r>
              <a:rPr kumimoji="1" lang="ja-JP" altLang="en-US" sz="2800" dirty="0" smtClean="0"/>
              <a:t>、</a:t>
            </a:r>
            <a:r>
              <a:rPr kumimoji="1" lang="en-US" altLang="ja-JP" sz="2800" dirty="0" smtClean="0"/>
              <a:t>Assignees</a:t>
            </a:r>
            <a:r>
              <a:rPr kumimoji="1" lang="ja-JP" altLang="en-US" sz="2800" dirty="0" smtClean="0"/>
              <a:t>を設定してください！</a:t>
            </a:r>
            <a:r>
              <a:rPr kumimoji="1" lang="en-US" altLang="ja-JP" sz="2800" dirty="0" smtClean="0"/>
              <a:t> </a:t>
            </a:r>
            <a:endParaRPr kumimoji="1" lang="ja-JP" altLang="en-US" sz="2800" dirty="0"/>
          </a:p>
        </p:txBody>
      </p:sp>
      <p:sp>
        <p:nvSpPr>
          <p:cNvPr id="5" name="角丸四角形 4"/>
          <p:cNvSpPr/>
          <p:nvPr/>
        </p:nvSpPr>
        <p:spPr>
          <a:xfrm>
            <a:off x="6407167" y="2049311"/>
            <a:ext cx="1989658" cy="2023609"/>
          </a:xfrm>
          <a:prstGeom prst="roundRect">
            <a:avLst>
              <a:gd name="adj" fmla="val 7863"/>
            </a:avLst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462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Issue</a:t>
            </a:r>
            <a:r>
              <a:rPr kumimoji="1" lang="ja-JP" altLang="en-US" dirty="0" smtClean="0"/>
              <a:t>の発行方法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63440" y="5959796"/>
            <a:ext cx="1288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Label</a:t>
            </a:r>
            <a:endParaRPr kumimoji="1" lang="ja-JP" altLang="en-US" sz="4000" dirty="0"/>
          </a:p>
        </p:txBody>
      </p:sp>
      <p:pic>
        <p:nvPicPr>
          <p:cNvPr id="3" name="図 2" descr="スクリーンショット 2016-09-27 14.37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24" y="1353008"/>
            <a:ext cx="8443352" cy="4520359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798675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Issue</a:t>
            </a:r>
            <a:r>
              <a:rPr kumimoji="1" lang="ja-JP" altLang="en-US" dirty="0" smtClean="0"/>
              <a:t>の発行方法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31203" y="5959796"/>
            <a:ext cx="2281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Milestone</a:t>
            </a:r>
            <a:endParaRPr kumimoji="1" lang="ja-JP" altLang="en-US" sz="4000" dirty="0"/>
          </a:p>
        </p:txBody>
      </p:sp>
      <p:pic>
        <p:nvPicPr>
          <p:cNvPr id="4" name="図 3" descr="スクリーンショット 2016-09-27 14.48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72" y="1353008"/>
            <a:ext cx="8443352" cy="4526451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323015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Issue</a:t>
            </a:r>
            <a:r>
              <a:rPr kumimoji="1" lang="ja-JP" altLang="en-US" dirty="0" smtClean="0"/>
              <a:t>の発行方法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31203" y="5959796"/>
            <a:ext cx="2222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Assignees</a:t>
            </a:r>
            <a:endParaRPr kumimoji="1" lang="ja-JP" altLang="en-US" sz="4000" dirty="0"/>
          </a:p>
        </p:txBody>
      </p:sp>
      <p:pic>
        <p:nvPicPr>
          <p:cNvPr id="3" name="図 2" descr="スクリーンショット 2016-09-27 14.48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72" y="1353009"/>
            <a:ext cx="8443352" cy="452645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012271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Issue</a:t>
            </a:r>
            <a:r>
              <a:rPr kumimoji="1" lang="ja-JP" altLang="en-US" dirty="0" smtClean="0"/>
              <a:t>の発行方法</a:t>
            </a:r>
            <a:endParaRPr kumimoji="1" lang="ja-JP" altLang="en-US" dirty="0"/>
          </a:p>
        </p:txBody>
      </p:sp>
      <p:pic>
        <p:nvPicPr>
          <p:cNvPr id="4" name="コンテンツ プレースホルダー 3" descr="スクリーンショット 2016-09-27 15.09.3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6" b="-136"/>
          <a:stretch>
            <a:fillRect/>
          </a:stretch>
        </p:blipFill>
        <p:spPr>
          <a:xfrm>
            <a:off x="832088" y="1600201"/>
            <a:ext cx="7479825" cy="4113616"/>
          </a:xfrm>
          <a:ln>
            <a:solidFill>
              <a:srgbClr val="000000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2034186" y="6109382"/>
            <a:ext cx="5075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Commit</a:t>
            </a:r>
            <a:r>
              <a:rPr lang="ja-JP" altLang="en-US" sz="2800" dirty="0" smtClean="0"/>
              <a:t>するとこのようになります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931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運用ルール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ソースコード、議事録、その他成果物をすべて</a:t>
            </a:r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で管理する</a:t>
            </a:r>
            <a:endParaRPr kumimoji="1" lang="en-US" altLang="ja-JP" dirty="0" smtClean="0"/>
          </a:p>
          <a:p>
            <a:r>
              <a:rPr kumimoji="1" lang="en-US" altLang="ja-JP" dirty="0" smtClean="0"/>
              <a:t>issue</a:t>
            </a:r>
            <a:r>
              <a:rPr kumimoji="1" lang="ja-JP" altLang="en-US" dirty="0" smtClean="0"/>
              <a:t>でタスクの期日や属性を必ず指定する</a:t>
            </a:r>
            <a:endParaRPr kumimoji="1" lang="en-US" altLang="ja-JP" dirty="0" smtClean="0"/>
          </a:p>
          <a:p>
            <a:r>
              <a:rPr lang="ja-JP" altLang="en-US" dirty="0" smtClean="0"/>
              <a:t>会議の内容を</a:t>
            </a:r>
            <a:r>
              <a:rPr lang="ja-JP" altLang="en-US" smtClean="0"/>
              <a:t>議事録で漏れなく</a:t>
            </a:r>
            <a:r>
              <a:rPr lang="ja-JP" altLang="en-US" dirty="0" smtClean="0"/>
              <a:t>記録する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643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なんでこんな事する？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Issue</a:t>
            </a:r>
            <a:r>
              <a:rPr kumimoji="1" lang="ja-JP" altLang="en-US" dirty="0" smtClean="0"/>
              <a:t>を見つけやすくなる</a:t>
            </a:r>
            <a:endParaRPr kumimoji="1" lang="ja-JP" altLang="en-US" dirty="0"/>
          </a:p>
        </p:txBody>
      </p:sp>
      <p:pic>
        <p:nvPicPr>
          <p:cNvPr id="4" name="図 3" descr="スクリーンショット 2016-09-27 15.27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707733"/>
            <a:ext cx="8686800" cy="1631487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5" name="角丸四角形 4"/>
          <p:cNvSpPr/>
          <p:nvPr/>
        </p:nvSpPr>
        <p:spPr>
          <a:xfrm>
            <a:off x="4981166" y="2813819"/>
            <a:ext cx="3798825" cy="383205"/>
          </a:xfrm>
          <a:prstGeom prst="roundRect">
            <a:avLst>
              <a:gd name="adj" fmla="val 7863"/>
            </a:avLst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85434" y="4850280"/>
            <a:ext cx="73731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自分が担当するタスク、期日が近いタスクなどを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検索・ソートできる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60936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議事録の書き方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97568"/>
          </a:xfrm>
        </p:spPr>
        <p:txBody>
          <a:bodyPr/>
          <a:lstStyle/>
          <a:p>
            <a:r>
              <a:rPr kumimoji="1" lang="en-US" altLang="ja-JP" dirty="0" smtClean="0"/>
              <a:t>GitHub</a:t>
            </a:r>
            <a:r>
              <a:rPr lang="ja-JP" altLang="en-US" dirty="0" smtClean="0"/>
              <a:t>上で作成できる</a:t>
            </a:r>
            <a:endParaRPr kumimoji="1" lang="ja-JP" altLang="en-US" dirty="0"/>
          </a:p>
        </p:txBody>
      </p:sp>
      <p:pic>
        <p:nvPicPr>
          <p:cNvPr id="4" name="図 3" descr="スクリーンショット 2016-09-27 16.19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78100"/>
            <a:ext cx="8686800" cy="159747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角丸四角形 5"/>
          <p:cNvSpPr/>
          <p:nvPr/>
        </p:nvSpPr>
        <p:spPr>
          <a:xfrm>
            <a:off x="5823750" y="2630573"/>
            <a:ext cx="972131" cy="293948"/>
          </a:xfrm>
          <a:prstGeom prst="roundRect">
            <a:avLst>
              <a:gd name="adj" fmla="val 7863"/>
            </a:avLst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496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議事録の書き方</a:t>
            </a:r>
            <a:endParaRPr kumimoji="1" lang="ja-JP" altLang="en-US" dirty="0"/>
          </a:p>
        </p:txBody>
      </p:sp>
      <p:pic>
        <p:nvPicPr>
          <p:cNvPr id="5" name="コンテンツ プレースホルダー 4" descr="スクリーンショット 2016-09-27 16.25.2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6" r="-4636"/>
          <a:stretch>
            <a:fillRect/>
          </a:stretch>
        </p:blipFill>
        <p:spPr>
          <a:xfrm>
            <a:off x="457200" y="1338720"/>
            <a:ext cx="8229600" cy="4572584"/>
          </a:xfrm>
          <a:ln>
            <a:solidFill>
              <a:srgbClr val="000000"/>
            </a:solidFill>
          </a:ln>
        </p:spPr>
      </p:pic>
      <p:sp>
        <p:nvSpPr>
          <p:cNvPr id="8" name="角丸四角形 7"/>
          <p:cNvSpPr/>
          <p:nvPr/>
        </p:nvSpPr>
        <p:spPr>
          <a:xfrm>
            <a:off x="2590700" y="1338720"/>
            <a:ext cx="1405862" cy="304865"/>
          </a:xfrm>
          <a:prstGeom prst="roundRect">
            <a:avLst>
              <a:gd name="adj" fmla="val 7863"/>
            </a:avLst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吹き出し 8"/>
          <p:cNvSpPr/>
          <p:nvPr/>
        </p:nvSpPr>
        <p:spPr>
          <a:xfrm>
            <a:off x="1988943" y="1947088"/>
            <a:ext cx="4668879" cy="2175883"/>
          </a:xfrm>
          <a:prstGeom prst="wedgeRectCallout">
            <a:avLst>
              <a:gd name="adj1" fmla="val -20033"/>
              <a:gd name="adj2" fmla="val -6067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「</a:t>
            </a:r>
            <a:r>
              <a:rPr lang="en-US" altLang="ja-JP" sz="2800" dirty="0"/>
              <a:t>2016/○○/○○ </a:t>
            </a:r>
            <a:r>
              <a:rPr lang="ja-JP" altLang="en-US" sz="2800" dirty="0" smtClean="0"/>
              <a:t>議事録</a:t>
            </a:r>
            <a:r>
              <a:rPr lang="en-US" altLang="ja-JP" sz="2800" dirty="0" smtClean="0"/>
              <a:t>.md</a:t>
            </a:r>
            <a:r>
              <a:rPr lang="ja-JP" altLang="en-US" sz="2800" dirty="0" smtClean="0"/>
              <a:t>」</a:t>
            </a:r>
            <a:endParaRPr lang="en-US" altLang="ja-JP" sz="2800" dirty="0" smtClean="0"/>
          </a:p>
          <a:p>
            <a:pPr algn="ctr"/>
            <a:r>
              <a:rPr kumimoji="1" lang="ja-JP" altLang="en-US" sz="2800" dirty="0" smtClean="0"/>
              <a:t>のようにファイル名を設定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3533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議事録の書き方</a:t>
            </a:r>
            <a:endParaRPr kumimoji="1" lang="ja-JP" altLang="en-US" dirty="0"/>
          </a:p>
        </p:txBody>
      </p:sp>
      <p:pic>
        <p:nvPicPr>
          <p:cNvPr id="5" name="コンテンツ プレースホルダー 4" descr="スクリーンショット 2016-09-27 16.25.2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6" r="-4636"/>
          <a:stretch>
            <a:fillRect/>
          </a:stretch>
        </p:blipFill>
        <p:spPr>
          <a:xfrm>
            <a:off x="457200" y="1338720"/>
            <a:ext cx="8229600" cy="4572584"/>
          </a:xfrm>
          <a:ln>
            <a:solidFill>
              <a:srgbClr val="000000"/>
            </a:solidFill>
          </a:ln>
        </p:spPr>
      </p:pic>
      <p:sp>
        <p:nvSpPr>
          <p:cNvPr id="9" name="四角形吹き出し 8"/>
          <p:cNvSpPr/>
          <p:nvPr/>
        </p:nvSpPr>
        <p:spPr>
          <a:xfrm>
            <a:off x="1438016" y="5336983"/>
            <a:ext cx="6629808" cy="1414791"/>
          </a:xfrm>
          <a:prstGeom prst="wedgeRectCallout">
            <a:avLst>
              <a:gd name="adj1" fmla="val -20033"/>
              <a:gd name="adj2" fmla="val -6067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GitHub</a:t>
            </a:r>
            <a:r>
              <a:rPr kumimoji="1" lang="ja-JP" altLang="en-US" sz="2800" dirty="0" smtClean="0"/>
              <a:t>ではマークダウン記法が利用できる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943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議事録の書き方</a:t>
            </a:r>
            <a:endParaRPr kumimoji="1" lang="ja-JP" altLang="en-US" dirty="0"/>
          </a:p>
        </p:txBody>
      </p:sp>
      <p:pic>
        <p:nvPicPr>
          <p:cNvPr id="5" name="コンテンツ プレースホルダー 4" descr="スクリーンショット 2016-09-27 16.25.2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6" r="-4636"/>
          <a:stretch>
            <a:fillRect/>
          </a:stretch>
        </p:blipFill>
        <p:spPr>
          <a:xfrm>
            <a:off x="457200" y="1338720"/>
            <a:ext cx="8229600" cy="4572584"/>
          </a:xfrm>
          <a:ln>
            <a:solidFill>
              <a:srgbClr val="000000"/>
            </a:solidFill>
          </a:ln>
        </p:spPr>
      </p:pic>
      <p:sp>
        <p:nvSpPr>
          <p:cNvPr id="9" name="四角形吹き出し 8"/>
          <p:cNvSpPr/>
          <p:nvPr/>
        </p:nvSpPr>
        <p:spPr>
          <a:xfrm>
            <a:off x="1438016" y="5336983"/>
            <a:ext cx="6629808" cy="1414791"/>
          </a:xfrm>
          <a:prstGeom prst="wedgeRectCallout">
            <a:avLst>
              <a:gd name="adj1" fmla="val -20033"/>
              <a:gd name="adj2" fmla="val -6067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GitHub</a:t>
            </a:r>
            <a:r>
              <a:rPr kumimoji="1" lang="ja-JP" altLang="en-US" sz="2800" dirty="0" smtClean="0"/>
              <a:t>ではマークダウン記法が利用できる</a:t>
            </a:r>
            <a:endParaRPr kumimoji="1" lang="ja-JP" altLang="en-US" sz="2800" dirty="0"/>
          </a:p>
        </p:txBody>
      </p:sp>
      <p:sp>
        <p:nvSpPr>
          <p:cNvPr id="3" name="円形吹き出し 2"/>
          <p:cNvSpPr/>
          <p:nvPr/>
        </p:nvSpPr>
        <p:spPr>
          <a:xfrm>
            <a:off x="658462" y="3156431"/>
            <a:ext cx="7530754" cy="1933080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記述例とフォーマットを</a:t>
            </a:r>
            <a:endParaRPr kumimoji="1" lang="en-US" altLang="ja-JP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ja-JP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用意しています</a:t>
            </a:r>
            <a:endParaRPr lang="en-US" altLang="ja-JP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altLang="ja-JP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https://</a:t>
            </a:r>
            <a:r>
              <a:rPr lang="en-US" altLang="ja-JP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github.com</a:t>
            </a:r>
            <a:r>
              <a:rPr lang="en-US" altLang="ja-JP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/</a:t>
            </a:r>
            <a:r>
              <a:rPr lang="en-US" altLang="ja-JP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TakeruSaito</a:t>
            </a:r>
            <a:r>
              <a:rPr lang="en-US" altLang="ja-JP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/enPiT2016Test/tree/master/minutes</a:t>
            </a:r>
            <a:endParaRPr kumimoji="1" lang="ja-JP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865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マークダウン記法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1316624" y="1535113"/>
            <a:ext cx="3180763" cy="639762"/>
          </a:xfrm>
        </p:spPr>
        <p:txBody>
          <a:bodyPr/>
          <a:lstStyle/>
          <a:p>
            <a:r>
              <a:rPr kumimoji="1" lang="ja-JP" altLang="en-US" dirty="0" smtClean="0"/>
              <a:t>記述例</a:t>
            </a:r>
            <a:endParaRPr kumimoji="1" lang="ja-JP" altLang="en-US" dirty="0"/>
          </a:p>
        </p:txBody>
      </p:sp>
      <p:pic>
        <p:nvPicPr>
          <p:cNvPr id="6" name="コンテンツ プレースホルダー 5" descr="スクリーンショット 2016-09-27 17.00.59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96" r="-14271"/>
          <a:stretch/>
        </p:blipFill>
        <p:spPr>
          <a:xfrm>
            <a:off x="1316624" y="2174875"/>
            <a:ext cx="3180764" cy="3951288"/>
          </a:xfrm>
          <a:ln>
            <a:solidFill>
              <a:srgbClr val="000000"/>
            </a:solidFill>
          </a:ln>
        </p:spPr>
      </p:pic>
      <p:sp>
        <p:nvSpPr>
          <p:cNvPr id="10" name="テキスト プレースホルダー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ja-JP" altLang="en-US" dirty="0" smtClean="0"/>
              <a:t>表示例</a:t>
            </a:r>
            <a:endParaRPr kumimoji="1" lang="ja-JP" altLang="en-US" dirty="0"/>
          </a:p>
        </p:txBody>
      </p:sp>
      <p:pic>
        <p:nvPicPr>
          <p:cNvPr id="7" name="コンテンツ プレースホルダー 6" descr="スクリーンショット 2016-09-27 17.01.18.png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76" r="-17022"/>
          <a:stretch/>
        </p:blipFill>
        <p:spPr>
          <a:xfrm>
            <a:off x="4645026" y="2174875"/>
            <a:ext cx="2909222" cy="3951288"/>
          </a:xfr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2188185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Slack</a:t>
            </a:r>
            <a:r>
              <a:rPr kumimoji="1" lang="ja-JP" altLang="en-US" dirty="0" smtClean="0"/>
              <a:t>との連携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04081"/>
            <a:ext cx="8229600" cy="4525963"/>
          </a:xfrm>
        </p:spPr>
        <p:txBody>
          <a:bodyPr/>
          <a:lstStyle/>
          <a:p>
            <a:r>
              <a:rPr kumimoji="1" lang="en-US" altLang="ja-JP" dirty="0" smtClean="0"/>
              <a:t>Slack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push</a:t>
            </a:r>
            <a:r>
              <a:rPr kumimoji="1" lang="ja-JP" altLang="en-US" dirty="0" smtClean="0"/>
              <a:t>や</a:t>
            </a:r>
            <a:r>
              <a:rPr kumimoji="1" lang="en-US" altLang="ja-JP" dirty="0" smtClean="0"/>
              <a:t>Issue, pull request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通知させることができる</a:t>
            </a:r>
            <a:endParaRPr kumimoji="1" lang="ja-JP" altLang="en-US" dirty="0"/>
          </a:p>
        </p:txBody>
      </p:sp>
      <p:pic>
        <p:nvPicPr>
          <p:cNvPr id="4" name="図 3" descr="スクリーンショット 2016-09-27 17.14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356" y="2235817"/>
            <a:ext cx="6397289" cy="509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315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Slack</a:t>
            </a:r>
            <a:r>
              <a:rPr kumimoji="1" lang="ja-JP" altLang="en-US" dirty="0" smtClean="0"/>
              <a:t>との連携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04081"/>
            <a:ext cx="8229600" cy="4525963"/>
          </a:xfrm>
        </p:spPr>
        <p:txBody>
          <a:bodyPr/>
          <a:lstStyle/>
          <a:p>
            <a:r>
              <a:rPr kumimoji="1" lang="en-US" altLang="ja-JP" dirty="0" smtClean="0"/>
              <a:t>Slack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push</a:t>
            </a:r>
            <a:r>
              <a:rPr kumimoji="1" lang="ja-JP" altLang="en-US" dirty="0" smtClean="0"/>
              <a:t>や</a:t>
            </a:r>
            <a:r>
              <a:rPr kumimoji="1" lang="en-US" altLang="ja-JP" dirty="0" smtClean="0"/>
              <a:t>Issue, pull request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通知させることができる</a:t>
            </a:r>
            <a:endParaRPr kumimoji="1" lang="ja-JP" altLang="en-US" dirty="0"/>
          </a:p>
        </p:txBody>
      </p:sp>
      <p:pic>
        <p:nvPicPr>
          <p:cNvPr id="4" name="図 3" descr="スクリーンショット 2016-09-27 17.14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356" y="2235817"/>
            <a:ext cx="6397289" cy="5098445"/>
          </a:xfrm>
          <a:prstGeom prst="rect">
            <a:avLst/>
          </a:prstGeom>
        </p:spPr>
      </p:pic>
      <p:sp>
        <p:nvSpPr>
          <p:cNvPr id="5" name="角丸四角形吹き出し 4"/>
          <p:cNvSpPr/>
          <p:nvPr/>
        </p:nvSpPr>
        <p:spPr>
          <a:xfrm>
            <a:off x="457201" y="2235816"/>
            <a:ext cx="8229600" cy="2324695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詳しい方法は</a:t>
            </a:r>
            <a:endParaRPr kumimoji="1" lang="en-US" altLang="ja-JP" sz="2400" dirty="0" smtClean="0"/>
          </a:p>
          <a:p>
            <a:pPr algn="ctr"/>
            <a:r>
              <a:rPr lang="en-US" altLang="ja-JP" sz="2400" dirty="0"/>
              <a:t>http://</a:t>
            </a:r>
            <a:r>
              <a:rPr lang="en-US" altLang="ja-JP" sz="2400" dirty="0" err="1"/>
              <a:t>ryouzis.hatenablog.com</a:t>
            </a:r>
            <a:r>
              <a:rPr lang="en-US" altLang="ja-JP" sz="2400" dirty="0"/>
              <a:t>/entry/2015/08/14/</a:t>
            </a:r>
            <a:r>
              <a:rPr lang="en-US" altLang="ja-JP" sz="2400" dirty="0" smtClean="0"/>
              <a:t>190349</a:t>
            </a:r>
          </a:p>
          <a:p>
            <a:pPr algn="ctr"/>
            <a:r>
              <a:rPr kumimoji="1" lang="ja-JP" altLang="en-US" sz="2400" dirty="0" smtClean="0"/>
              <a:t>などから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260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リポジトリの使い方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開発で作成するもの全部を</a:t>
            </a:r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で管理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ソースコード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議事録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その他作成物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47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リポジトリの使い方</a:t>
            </a:r>
            <a:endParaRPr kumimoji="1" lang="ja-JP" altLang="en-US" dirty="0"/>
          </a:p>
        </p:txBody>
      </p:sp>
      <p:pic>
        <p:nvPicPr>
          <p:cNvPr id="4" name="コンテンツ プレースホルダー 3" descr="スクリーンショット 2016-09-29 16.02.1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3" b="6113"/>
          <a:stretch>
            <a:fillRect/>
          </a:stretch>
        </p:blipFill>
        <p:spPr>
          <a:ln>
            <a:solidFill>
              <a:schemeClr val="tx1"/>
            </a:solidFill>
          </a:ln>
        </p:spPr>
      </p:pic>
      <p:sp>
        <p:nvSpPr>
          <p:cNvPr id="5" name="角丸四角形吹き出し 4"/>
          <p:cNvSpPr/>
          <p:nvPr/>
        </p:nvSpPr>
        <p:spPr>
          <a:xfrm>
            <a:off x="5519911" y="1787510"/>
            <a:ext cx="2916046" cy="4123816"/>
          </a:xfrm>
          <a:prstGeom prst="wedgeRoundRectCallout">
            <a:avLst>
              <a:gd name="adj1" fmla="val -65994"/>
              <a:gd name="adj2" fmla="val 964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作成するもの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ごとに</a:t>
            </a:r>
            <a:r>
              <a:rPr lang="ja-JP" altLang="en-US" sz="2800" dirty="0" smtClean="0"/>
              <a:t>ブランチを作る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81669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リポジトリの使い方</a:t>
            </a:r>
            <a:endParaRPr kumimoji="1" lang="ja-JP" altLang="en-US" dirty="0"/>
          </a:p>
        </p:txBody>
      </p:sp>
      <p:pic>
        <p:nvPicPr>
          <p:cNvPr id="4" name="コンテンツ プレースホルダー 3" descr="スクリーンショット 2016-09-29 16.02.1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3" b="6113"/>
          <a:stretch>
            <a:fillRect/>
          </a:stretch>
        </p:blipFill>
        <p:spPr>
          <a:ln>
            <a:solidFill>
              <a:schemeClr val="tx1"/>
            </a:solidFill>
          </a:ln>
        </p:spPr>
      </p:pic>
      <p:sp>
        <p:nvSpPr>
          <p:cNvPr id="5" name="角丸四角形 4"/>
          <p:cNvSpPr/>
          <p:nvPr/>
        </p:nvSpPr>
        <p:spPr>
          <a:xfrm>
            <a:off x="725072" y="4021897"/>
            <a:ext cx="1642256" cy="476250"/>
          </a:xfrm>
          <a:prstGeom prst="round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534217" y="3465260"/>
            <a:ext cx="2335973" cy="1113274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rgbClr val="000000"/>
                </a:solidFill>
              </a:rPr>
              <a:t>議事録</a:t>
            </a:r>
            <a:endParaRPr kumimoji="1" lang="ja-JP" altLang="en-US" sz="3200" dirty="0">
              <a:solidFill>
                <a:srgbClr val="000000"/>
              </a:solidFill>
            </a:endParaRPr>
          </a:p>
        </p:txBody>
      </p:sp>
      <p:cxnSp>
        <p:nvCxnSpPr>
          <p:cNvPr id="7" name="直線コネクタ 6"/>
          <p:cNvCxnSpPr>
            <a:stCxn id="6" idx="1"/>
            <a:endCxn id="5" idx="3"/>
          </p:cNvCxnSpPr>
          <p:nvPr/>
        </p:nvCxnSpPr>
        <p:spPr>
          <a:xfrm flipH="1">
            <a:off x="2367328" y="4021897"/>
            <a:ext cx="3166889" cy="2381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816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リポジトリの使い方</a:t>
            </a:r>
            <a:endParaRPr kumimoji="1" lang="ja-JP" altLang="en-US" dirty="0"/>
          </a:p>
        </p:txBody>
      </p:sp>
      <p:pic>
        <p:nvPicPr>
          <p:cNvPr id="4" name="コンテンツ プレースホルダー 3" descr="スクリーンショット 2016-09-29 16.02.1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3" b="6113"/>
          <a:stretch>
            <a:fillRect/>
          </a:stretch>
        </p:blipFill>
        <p:spPr>
          <a:ln>
            <a:solidFill>
              <a:schemeClr val="tx1"/>
            </a:solidFill>
          </a:ln>
        </p:spPr>
      </p:pic>
      <p:sp>
        <p:nvSpPr>
          <p:cNvPr id="5" name="角丸四角形 4"/>
          <p:cNvSpPr/>
          <p:nvPr/>
        </p:nvSpPr>
        <p:spPr>
          <a:xfrm>
            <a:off x="725072" y="3514287"/>
            <a:ext cx="1642256" cy="476250"/>
          </a:xfrm>
          <a:prstGeom prst="round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534217" y="3465260"/>
            <a:ext cx="2633848" cy="1113274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3200" dirty="0" smtClean="0">
                <a:solidFill>
                  <a:srgbClr val="000000"/>
                </a:solidFill>
              </a:rPr>
              <a:t>ソースコード</a:t>
            </a:r>
            <a:endParaRPr kumimoji="1" lang="ja-JP" altLang="en-US" sz="3200" dirty="0">
              <a:solidFill>
                <a:srgbClr val="000000"/>
              </a:solidFill>
            </a:endParaRPr>
          </a:p>
        </p:txBody>
      </p:sp>
      <p:cxnSp>
        <p:nvCxnSpPr>
          <p:cNvPr id="7" name="直線コネクタ 6"/>
          <p:cNvCxnSpPr>
            <a:stCxn id="6" idx="1"/>
            <a:endCxn id="5" idx="3"/>
          </p:cNvCxnSpPr>
          <p:nvPr/>
        </p:nvCxnSpPr>
        <p:spPr>
          <a:xfrm flipH="1" flipV="1">
            <a:off x="2367328" y="3752412"/>
            <a:ext cx="3166889" cy="2694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21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リポジトリの使い方</a:t>
            </a:r>
            <a:endParaRPr kumimoji="1" lang="ja-JP" altLang="en-US" dirty="0"/>
          </a:p>
        </p:txBody>
      </p:sp>
      <p:pic>
        <p:nvPicPr>
          <p:cNvPr id="4" name="コンテンツ プレースホルダー 3" descr="スクリーンショット 2016-09-29 16.02.1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3" b="6113"/>
          <a:stretch>
            <a:fillRect/>
          </a:stretch>
        </p:blipFill>
        <p:spPr>
          <a:ln>
            <a:solidFill>
              <a:schemeClr val="tx1"/>
            </a:solidFill>
          </a:ln>
        </p:spPr>
      </p:pic>
      <p:sp>
        <p:nvSpPr>
          <p:cNvPr id="5" name="角丸四角形 4"/>
          <p:cNvSpPr/>
          <p:nvPr/>
        </p:nvSpPr>
        <p:spPr>
          <a:xfrm>
            <a:off x="725072" y="4545187"/>
            <a:ext cx="1642256" cy="476250"/>
          </a:xfrm>
          <a:prstGeom prst="round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048209" y="3465260"/>
            <a:ext cx="3355021" cy="1113274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rgbClr val="000000"/>
                </a:solidFill>
              </a:rPr>
              <a:t>その他成果物</a:t>
            </a:r>
            <a:endParaRPr kumimoji="1" lang="ja-JP" altLang="en-US" sz="3200" dirty="0">
              <a:solidFill>
                <a:srgbClr val="000000"/>
              </a:solidFill>
            </a:endParaRPr>
          </a:p>
        </p:txBody>
      </p:sp>
      <p:cxnSp>
        <p:nvCxnSpPr>
          <p:cNvPr id="7" name="直線コネクタ 6"/>
          <p:cNvCxnSpPr>
            <a:stCxn id="6" idx="1"/>
            <a:endCxn id="5" idx="3"/>
          </p:cNvCxnSpPr>
          <p:nvPr/>
        </p:nvCxnSpPr>
        <p:spPr>
          <a:xfrm flipH="1">
            <a:off x="2367328" y="4021897"/>
            <a:ext cx="2680881" cy="761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44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リポジトリの使い方</a:t>
            </a:r>
            <a:endParaRPr kumimoji="1" lang="ja-JP" altLang="en-US" dirty="0"/>
          </a:p>
        </p:txBody>
      </p:sp>
      <p:pic>
        <p:nvPicPr>
          <p:cNvPr id="4" name="コンテンツ プレースホルダー 3" descr="スクリーンショット 2016-09-29 16.02.1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3" b="6113"/>
          <a:stretch>
            <a:fillRect/>
          </a:stretch>
        </p:blipFill>
        <p:spPr>
          <a:ln>
            <a:solidFill>
              <a:schemeClr val="tx1"/>
            </a:solidFill>
          </a:ln>
        </p:spPr>
      </p:pic>
      <p:sp>
        <p:nvSpPr>
          <p:cNvPr id="8" name="角丸四角形吹き出し 7"/>
          <p:cNvSpPr/>
          <p:nvPr/>
        </p:nvSpPr>
        <p:spPr>
          <a:xfrm>
            <a:off x="2092968" y="2257907"/>
            <a:ext cx="5283374" cy="1928629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こんな感じでお願いします！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9376037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569</Words>
  <Application>Microsoft Macintosh PowerPoint</Application>
  <PresentationFormat>画面に合わせる (4:3)</PresentationFormat>
  <Paragraphs>111</Paragraphs>
  <Slides>37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38" baseType="lpstr">
      <vt:lpstr>ホワイト</vt:lpstr>
      <vt:lpstr>GitHubの使い方に関して</vt:lpstr>
      <vt:lpstr>お願いしたいこと</vt:lpstr>
      <vt:lpstr>GitHub運用ルール</vt:lpstr>
      <vt:lpstr>GitHubリポジトリの使い方</vt:lpstr>
      <vt:lpstr>GitHubリポジトリの使い方</vt:lpstr>
      <vt:lpstr>GitHubリポジトリの使い方</vt:lpstr>
      <vt:lpstr>GitHubリポジトリの使い方</vt:lpstr>
      <vt:lpstr>GitHubリポジトリの使い方</vt:lpstr>
      <vt:lpstr>GitHubリポジトリの使い方</vt:lpstr>
      <vt:lpstr>ブランチの切り方</vt:lpstr>
      <vt:lpstr>Issue登録の前に</vt:lpstr>
      <vt:lpstr>Issue登録の前に</vt:lpstr>
      <vt:lpstr>Issue登録の前に</vt:lpstr>
      <vt:lpstr>Issue登録の前に</vt:lpstr>
      <vt:lpstr>Issue登録の前に</vt:lpstr>
      <vt:lpstr>Milestoneの設定方法</vt:lpstr>
      <vt:lpstr>Milestoneの設定方法</vt:lpstr>
      <vt:lpstr>Milestoneの設定方法</vt:lpstr>
      <vt:lpstr>Milestoneの設定方法</vt:lpstr>
      <vt:lpstr>Labelの設定方法</vt:lpstr>
      <vt:lpstr>Labelの設定方法</vt:lpstr>
      <vt:lpstr>Issueの発行</vt:lpstr>
      <vt:lpstr>Issueの発行方法</vt:lpstr>
      <vt:lpstr>Issueの発行方法</vt:lpstr>
      <vt:lpstr>Issueの発行方法</vt:lpstr>
      <vt:lpstr>Issueの発行方法</vt:lpstr>
      <vt:lpstr>Issueの発行方法</vt:lpstr>
      <vt:lpstr>Issueの発行方法</vt:lpstr>
      <vt:lpstr>Issueの発行方法</vt:lpstr>
      <vt:lpstr>なんでこんな事する？</vt:lpstr>
      <vt:lpstr>議事録の書き方</vt:lpstr>
      <vt:lpstr>議事録の書き方</vt:lpstr>
      <vt:lpstr>議事録の書き方</vt:lpstr>
      <vt:lpstr>議事録の書き方</vt:lpstr>
      <vt:lpstr>マークダウン記法</vt:lpstr>
      <vt:lpstr>Slackとの連携</vt:lpstr>
      <vt:lpstr>Slackとの連携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GitHubの使い方に関して</dc:title>
  <dc:creator>斎藤尊 SaitoTakeru</dc:creator>
  <cp:lastModifiedBy>斎藤尊 SaitoTakeru</cp:lastModifiedBy>
  <cp:revision>56</cp:revision>
  <cp:lastPrinted>2016-09-28T06:34:33Z</cp:lastPrinted>
  <dcterms:created xsi:type="dcterms:W3CDTF">2016-09-23T04:29:05Z</dcterms:created>
  <dcterms:modified xsi:type="dcterms:W3CDTF">2016-10-07T00:34:10Z</dcterms:modified>
</cp:coreProperties>
</file>